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4"/>
  </p:notesMasterIdLst>
  <p:sldIdLst>
    <p:sldId id="259" r:id="rId2"/>
    <p:sldId id="258" r:id="rId3"/>
    <p:sldId id="383" r:id="rId4"/>
    <p:sldId id="345" r:id="rId5"/>
    <p:sldId id="260" r:id="rId6"/>
    <p:sldId id="346" r:id="rId7"/>
    <p:sldId id="276" r:id="rId8"/>
    <p:sldId id="263" r:id="rId9"/>
    <p:sldId id="264" r:id="rId10"/>
    <p:sldId id="267" r:id="rId11"/>
    <p:sldId id="268" r:id="rId12"/>
    <p:sldId id="271" r:id="rId13"/>
    <p:sldId id="265" r:id="rId14"/>
    <p:sldId id="266" r:id="rId15"/>
    <p:sldId id="269" r:id="rId16"/>
    <p:sldId id="270" r:id="rId17"/>
    <p:sldId id="272" r:id="rId18"/>
    <p:sldId id="273" r:id="rId19"/>
    <p:sldId id="275" r:id="rId20"/>
    <p:sldId id="279" r:id="rId21"/>
    <p:sldId id="350" r:id="rId22"/>
    <p:sldId id="285" r:id="rId23"/>
    <p:sldId id="286" r:id="rId24"/>
    <p:sldId id="287" r:id="rId25"/>
    <p:sldId id="288" r:id="rId26"/>
    <p:sldId id="289" r:id="rId27"/>
    <p:sldId id="292" r:id="rId28"/>
    <p:sldId id="293" r:id="rId29"/>
    <p:sldId id="294" r:id="rId30"/>
    <p:sldId id="351" r:id="rId31"/>
    <p:sldId id="296" r:id="rId32"/>
    <p:sldId id="297" r:id="rId33"/>
    <p:sldId id="352" r:id="rId34"/>
    <p:sldId id="298" r:id="rId35"/>
    <p:sldId id="312" r:id="rId36"/>
    <p:sldId id="313" r:id="rId37"/>
    <p:sldId id="314" r:id="rId38"/>
    <p:sldId id="353" r:id="rId39"/>
    <p:sldId id="317" r:id="rId40"/>
    <p:sldId id="301" r:id="rId41"/>
    <p:sldId id="319" r:id="rId42"/>
    <p:sldId id="302" r:id="rId43"/>
    <p:sldId id="336" r:id="rId44"/>
    <p:sldId id="320" r:id="rId45"/>
    <p:sldId id="321" r:id="rId46"/>
    <p:sldId id="322" r:id="rId47"/>
    <p:sldId id="323" r:id="rId48"/>
    <p:sldId id="324" r:id="rId49"/>
    <p:sldId id="325" r:id="rId50"/>
    <p:sldId id="326" r:id="rId51"/>
    <p:sldId id="327" r:id="rId52"/>
    <p:sldId id="330" r:id="rId53"/>
    <p:sldId id="328" r:id="rId54"/>
    <p:sldId id="329" r:id="rId55"/>
    <p:sldId id="331" r:id="rId56"/>
    <p:sldId id="332" r:id="rId57"/>
    <p:sldId id="333" r:id="rId58"/>
    <p:sldId id="359" r:id="rId59"/>
    <p:sldId id="360" r:id="rId60"/>
    <p:sldId id="304" r:id="rId61"/>
    <p:sldId id="363" r:id="rId62"/>
    <p:sldId id="354" r:id="rId63"/>
    <p:sldId id="355" r:id="rId64"/>
    <p:sldId id="362" r:id="rId65"/>
    <p:sldId id="365" r:id="rId66"/>
    <p:sldId id="368" r:id="rId67"/>
    <p:sldId id="370" r:id="rId68"/>
    <p:sldId id="307" r:id="rId69"/>
    <p:sldId id="309" r:id="rId70"/>
    <p:sldId id="356" r:id="rId71"/>
    <p:sldId id="310" r:id="rId72"/>
    <p:sldId id="357" r:id="rId73"/>
    <p:sldId id="339" r:id="rId74"/>
    <p:sldId id="340" r:id="rId75"/>
    <p:sldId id="341" r:id="rId76"/>
    <p:sldId id="371" r:id="rId77"/>
    <p:sldId id="373" r:id="rId78"/>
    <p:sldId id="342" r:id="rId79"/>
    <p:sldId id="379" r:id="rId80"/>
    <p:sldId id="376" r:id="rId81"/>
    <p:sldId id="380" r:id="rId82"/>
    <p:sldId id="381" r:id="rId83"/>
    <p:sldId id="378" r:id="rId84"/>
    <p:sldId id="382" r:id="rId85"/>
    <p:sldId id="377" r:id="rId86"/>
    <p:sldId id="372" r:id="rId87"/>
    <p:sldId id="366" r:id="rId88"/>
    <p:sldId id="374" r:id="rId89"/>
    <p:sldId id="375" r:id="rId90"/>
    <p:sldId id="338" r:id="rId91"/>
    <p:sldId id="384" r:id="rId92"/>
    <p:sldId id="349"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84121" autoAdjust="0"/>
  </p:normalViewPr>
  <p:slideViewPr>
    <p:cSldViewPr snapToGrid="0" snapToObjects="1">
      <p:cViewPr varScale="1">
        <p:scale>
          <a:sx n="83" d="100"/>
          <a:sy n="83" d="100"/>
        </p:scale>
        <p:origin x="45" y="528"/>
      </p:cViewPr>
      <p:guideLst/>
    </p:cSldViewPr>
  </p:slideViewPr>
  <p:outlineViewPr>
    <p:cViewPr>
      <p:scale>
        <a:sx n="33" d="100"/>
        <a:sy n="33" d="100"/>
      </p:scale>
      <p:origin x="0" y="-3287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2T17:36:07.434"/>
    </inkml:context>
    <inkml:brush xml:id="br0">
      <inkml:brushProperty name="width" value="0.05" units="cm"/>
      <inkml:brushProperty name="height" value="0.05" units="cm"/>
    </inkml:brush>
  </inkml:definitions>
  <inkml:trace contextRef="#ctx0" brushRef="#br0">326 864 5064 0 0,'-1'18'276'0'0,"-1"-1"0"0"0,-2 11-276 0 0,-2 19 88 0 0,-5 46 1909 0 0,-4-1 0 0 0,-22 72-1997 0 0,-2 10 1206 0 0,22-85-668 0 0,-34 182 830 0 0,11-48-621 0 0,-14 87-472 0 0,27-91-172 0 0,10 19-103 0 0,12-82 586 0 0,16 147-586 0 0,39 114 624 0 0,23-1-179 0 0,22 264-49 0 0,-76-456-268 0 0,-9 129-128 0 0,-9-249 49 0 0,-1 85 20 0 0,-1-148-78 0 0,2-25-16 0 0,-1 0 0 0 0,-1 0 1 0 0,0 0-1 0 0,-2 0 0 0 0,0 0 1 0 0,0 0-1 0 0,-2 0 25 0 0,-3 8-306 0 0</inkml:trace>
  <inkml:trace contextRef="#ctx0" brushRef="#br0" timeOffset="378.356">262 947 6912 0 0,'10'-9'1148'0'0,"0"2"0"0"0,0-1-1 0 0,2 1-1147 0 0,-8 5 407 0 0,0 0 0 0 0,0 0 0 0 0,0 0 0 0 0,0 1 0 0 0,0-1 0 0 0,0 1 0 0 0,0 0 0 0 0,1 0 0 0 0,-1 1 0 0 0,4-1-407 0 0,-6 1 61 0 0,-1 1 1 0 0,1-1-1 0 0,0 0 1 0 0,0 1-1 0 0,-1-1 0 0 0,1 1 1 0 0,0 0-1 0 0,-1 0 1 0 0,1-1-1 0 0,-1 1 1 0 0,1 0-1 0 0,-1 0 0 0 0,1 0 1 0 0,-1 1-1 0 0,1-1 1 0 0,-1 0-1 0 0,0 1 1 0 0,0-1-1 0 0,0 0 0 0 0,0 1 1 0 0,0-1-1 0 0,0 1 1 0 0,0 0-1 0 0,0-1 1 0 0,-1 1-62 0 0,4 5 212 0 0,-1 1 0 0 0,-1 0 0 0 0,0-1 0 0 0,2 9-212 0 0,0 8 354 0 0,-1 1 1 0 0,-1-1-1 0 0,-1 1 1 0 0,-2 9-355 0 0,-10 102 501 0 0,4-63-327 0 0,-6 49 16 0 0,3-32 37 0 0,2 26-227 0 0,-2 344 224 0 0,13-234 135 0 0,-1-149-230 0 0,27 306 732 0 0,-18-264-584 0 0,26 190 217 0 0,-28-233-386 0 0,6 26-15 0 0,7 67-22 0 0,-18-127-52 0 0,50 616 402 0 0,-32-409-73 0 0,-2-26 122 0 0,-6-40-46 0 0,3 51-58 0 0,-8-99-228 0 0,0 62-1353 0 0,-9-168 540 0 0</inkml:trace>
  <inkml:trace contextRef="#ctx0" brushRef="#br0" timeOffset="379.356">649 763 9128 0 0,'136'-17'1002'0'0,"30"-6"-968"0"0,54-12 832 0 0,462-83 358 0 0,-32 5-861 0 0,-355 67-258 0 0,119-17 189 0 0,474-34 863 0 0,39 8-170 0 0,-730 70-683 0 0,769-64 1263 0 0,-193 35-553 0 0,-437 39-740 0 0,146 6-182 0 0,-376 6-11 0 0,1 5-1 0 0,-1 4 1 0 0,16 8-81 0 0,-89-13-69 0 0,-1 2 1 0 0,-1 0-1 0 0,30 14 69 0 0,-48-19-160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51213-782B-6740-9159-A15F1071FA56}"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3B70-394B-D341-8F66-A712FCAEE16C}" type="slidenum">
              <a:rPr lang="en-US" smtClean="0"/>
              <a:t>‹#›</a:t>
            </a:fld>
            <a:endParaRPr lang="en-US"/>
          </a:p>
        </p:txBody>
      </p:sp>
    </p:spTree>
    <p:extLst>
      <p:ext uri="{BB962C8B-B14F-4D97-AF65-F5344CB8AC3E}">
        <p14:creationId xmlns:p14="http://schemas.microsoft.com/office/powerpoint/2010/main" val="579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Complex</a:t>
            </a:r>
          </a:p>
          <a:p>
            <a:r>
              <a:rPr lang="en-US" baseline="0" dirty="0"/>
              <a:t>Algorithm = Backtracking</a:t>
            </a:r>
          </a:p>
          <a:p>
            <a:r>
              <a:rPr lang="en-US" baseline="0" dirty="0"/>
              <a:t>Ordering = MRV </a:t>
            </a:r>
          </a:p>
          <a:p>
            <a:r>
              <a:rPr lang="en-US" baseline="0" dirty="0"/>
              <a:t>Filtering = Forward Checking</a:t>
            </a:r>
          </a:p>
          <a:p>
            <a:endParaRPr lang="en-US" baseline="0" dirty="0"/>
          </a:p>
          <a:p>
            <a:pPr marL="171450" indent="-171450">
              <a:buFont typeface="Wingdings" charset="0"/>
              <a:buChar char="à"/>
            </a:pPr>
            <a:r>
              <a:rPr lang="en-US" baseline="0" dirty="0">
                <a:sym typeface="Wingdings"/>
              </a:rPr>
              <a:t>Solves already without any need for backtracking</a:t>
            </a:r>
          </a:p>
          <a:p>
            <a:pPr marL="171450" indent="-171450">
              <a:buFont typeface="Wingdings" charset="0"/>
              <a:buChar char="à"/>
            </a:pPr>
            <a:endParaRPr lang="en-US" baseline="0" dirty="0"/>
          </a:p>
          <a:p>
            <a:r>
              <a:rPr lang="en-US" baseline="0" dirty="0"/>
              <a:t>Note: need a bigger problem to illustrate relevance of </a:t>
            </a:r>
            <a:r>
              <a:rPr lang="en-US" baseline="0" dirty="0" err="1"/>
              <a:t>backtracking+AC+MRV+MCV</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1</a:t>
            </a:fld>
            <a:endParaRPr lang="en-US"/>
          </a:p>
        </p:txBody>
      </p:sp>
    </p:spTree>
    <p:extLst>
      <p:ext uri="{BB962C8B-B14F-4D97-AF65-F5344CB8AC3E}">
        <p14:creationId xmlns:p14="http://schemas.microsoft.com/office/powerpoint/2010/main" val="153847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None</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28</a:t>
            </a:fld>
            <a:endParaRPr lang="en-US"/>
          </a:p>
        </p:txBody>
      </p:sp>
    </p:spTree>
    <p:extLst>
      <p:ext uri="{BB962C8B-B14F-4D97-AF65-F5344CB8AC3E}">
        <p14:creationId xmlns:p14="http://schemas.microsoft.com/office/powerpoint/2010/main" val="78026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None</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29</a:t>
            </a:fld>
            <a:endParaRPr lang="en-US"/>
          </a:p>
        </p:txBody>
      </p:sp>
    </p:spTree>
    <p:extLst>
      <p:ext uri="{BB962C8B-B14F-4D97-AF65-F5344CB8AC3E}">
        <p14:creationId xmlns:p14="http://schemas.microsoft.com/office/powerpoint/2010/main" val="49154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33</a:t>
            </a:fld>
            <a:endParaRPr lang="en-US"/>
          </a:p>
        </p:txBody>
      </p:sp>
    </p:spTree>
    <p:extLst>
      <p:ext uri="{BB962C8B-B14F-4D97-AF65-F5344CB8AC3E}">
        <p14:creationId xmlns:p14="http://schemas.microsoft.com/office/powerpoint/2010/main" val="80055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34</a:t>
            </a:fld>
            <a:endParaRPr lang="en-US"/>
          </a:p>
        </p:txBody>
      </p:sp>
    </p:spTree>
    <p:extLst>
      <p:ext uri="{BB962C8B-B14F-4D97-AF65-F5344CB8AC3E}">
        <p14:creationId xmlns:p14="http://schemas.microsoft.com/office/powerpoint/2010/main" val="27954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35</a:t>
            </a:fld>
            <a:endParaRPr lang="en-US"/>
          </a:p>
        </p:txBody>
      </p:sp>
    </p:spTree>
    <p:extLst>
      <p:ext uri="{BB962C8B-B14F-4D97-AF65-F5344CB8AC3E}">
        <p14:creationId xmlns:p14="http://schemas.microsoft.com/office/powerpoint/2010/main" val="119169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36</a:t>
            </a:fld>
            <a:endParaRPr lang="en-US"/>
          </a:p>
        </p:txBody>
      </p:sp>
    </p:spTree>
    <p:extLst>
      <p:ext uri="{BB962C8B-B14F-4D97-AF65-F5344CB8AC3E}">
        <p14:creationId xmlns:p14="http://schemas.microsoft.com/office/powerpoint/2010/main" val="26962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37</a:t>
            </a:fld>
            <a:endParaRPr lang="en-US"/>
          </a:p>
        </p:txBody>
      </p:sp>
    </p:spTree>
    <p:extLst>
      <p:ext uri="{BB962C8B-B14F-4D97-AF65-F5344CB8AC3E}">
        <p14:creationId xmlns:p14="http://schemas.microsoft.com/office/powerpoint/2010/main" val="883222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3B70-394B-D341-8F66-A712FCAEE16C}" type="slidenum">
              <a:rPr lang="en-US" smtClean="0"/>
              <a:t>38</a:t>
            </a:fld>
            <a:endParaRPr lang="en-US"/>
          </a:p>
        </p:txBody>
      </p:sp>
    </p:spTree>
    <p:extLst>
      <p:ext uri="{BB962C8B-B14F-4D97-AF65-F5344CB8AC3E}">
        <p14:creationId xmlns:p14="http://schemas.microsoft.com/office/powerpoint/2010/main" val="3419864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Forward Checking</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39</a:t>
            </a:fld>
            <a:endParaRPr lang="en-US"/>
          </a:p>
        </p:txBody>
      </p:sp>
    </p:spTree>
    <p:extLst>
      <p:ext uri="{BB962C8B-B14F-4D97-AF65-F5344CB8AC3E}">
        <p14:creationId xmlns:p14="http://schemas.microsoft.com/office/powerpoint/2010/main" val="873819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Auto-consistency (note</a:t>
            </a:r>
            <a:r>
              <a:rPr lang="en-US" baseline="0" dirty="0"/>
              <a:t> initially nothing gets deleted/pruned since there are consistent options for all constraints for initial variable domains)</a:t>
            </a:r>
          </a:p>
          <a:p>
            <a:endParaRPr lang="en-US" baseline="0" dirty="0"/>
          </a:p>
          <a:p>
            <a:r>
              <a:rPr lang="en-US" baseline="0" dirty="0"/>
              <a:t>Flashes whenever something needs to be re-checked</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43</a:t>
            </a:fld>
            <a:endParaRPr lang="en-US" dirty="0"/>
          </a:p>
        </p:txBody>
      </p:sp>
    </p:spTree>
    <p:extLst>
      <p:ext uri="{BB962C8B-B14F-4D97-AF65-F5344CB8AC3E}">
        <p14:creationId xmlns:p14="http://schemas.microsoft.com/office/powerpoint/2010/main" val="42908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2</a:t>
            </a:fld>
            <a:endParaRPr lang="en-US"/>
          </a:p>
        </p:txBody>
      </p:sp>
    </p:spTree>
    <p:extLst>
      <p:ext uri="{BB962C8B-B14F-4D97-AF65-F5344CB8AC3E}">
        <p14:creationId xmlns:p14="http://schemas.microsoft.com/office/powerpoint/2010/main" val="683110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Complex</a:t>
            </a:r>
          </a:p>
          <a:p>
            <a:r>
              <a:rPr lang="en-US" baseline="0" dirty="0"/>
              <a:t>Algorithm = Backtracking</a:t>
            </a:r>
          </a:p>
          <a:p>
            <a:r>
              <a:rPr lang="en-US" baseline="0" dirty="0"/>
              <a:t>Ordering = None</a:t>
            </a:r>
          </a:p>
          <a:p>
            <a:r>
              <a:rPr lang="en-US" baseline="0" dirty="0"/>
              <a:t>Filtering = Forward Checking  (first) / Arc Consistency (second)</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60</a:t>
            </a:fld>
            <a:endParaRPr lang="en-US"/>
          </a:p>
        </p:txBody>
      </p:sp>
    </p:spTree>
    <p:extLst>
      <p:ext uri="{BB962C8B-B14F-4D97-AF65-F5344CB8AC3E}">
        <p14:creationId xmlns:p14="http://schemas.microsoft.com/office/powerpoint/2010/main" val="114454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None</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61</a:t>
            </a:fld>
            <a:endParaRPr lang="en-US"/>
          </a:p>
        </p:txBody>
      </p:sp>
    </p:spTree>
    <p:extLst>
      <p:ext uri="{BB962C8B-B14F-4D97-AF65-F5344CB8AC3E}">
        <p14:creationId xmlns:p14="http://schemas.microsoft.com/office/powerpoint/2010/main" val="3145602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3B70-394B-D341-8F66-A712FCAEE16C}" type="slidenum">
              <a:rPr lang="en-US" smtClean="0"/>
              <a:t>62</a:t>
            </a:fld>
            <a:endParaRPr lang="en-US"/>
          </a:p>
        </p:txBody>
      </p:sp>
    </p:spTree>
    <p:extLst>
      <p:ext uri="{BB962C8B-B14F-4D97-AF65-F5344CB8AC3E}">
        <p14:creationId xmlns:p14="http://schemas.microsoft.com/office/powerpoint/2010/main" val="1904267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3B70-394B-D341-8F66-A712FCAEE16C}" type="slidenum">
              <a:rPr lang="en-US" smtClean="0"/>
              <a:t>63</a:t>
            </a:fld>
            <a:endParaRPr lang="en-US"/>
          </a:p>
        </p:txBody>
      </p:sp>
    </p:spTree>
    <p:extLst>
      <p:ext uri="{BB962C8B-B14F-4D97-AF65-F5344CB8AC3E}">
        <p14:creationId xmlns:p14="http://schemas.microsoft.com/office/powerpoint/2010/main" val="3753763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Auto-consistency (note</a:t>
            </a:r>
            <a:r>
              <a:rPr lang="en-US" baseline="0" dirty="0"/>
              <a:t> initially nothing gets deleted/pruned since there are consistent options for all constraints for initial variable domains)</a:t>
            </a:r>
          </a:p>
          <a:p>
            <a:endParaRPr lang="en-US" baseline="0" dirty="0"/>
          </a:p>
          <a:p>
            <a:r>
              <a:rPr lang="en-US" baseline="0" dirty="0"/>
              <a:t>Flashes whenever something needs to be re-checked</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64</a:t>
            </a:fld>
            <a:endParaRPr lang="en-US" dirty="0"/>
          </a:p>
        </p:txBody>
      </p:sp>
    </p:spTree>
    <p:extLst>
      <p:ext uri="{BB962C8B-B14F-4D97-AF65-F5344CB8AC3E}">
        <p14:creationId xmlns:p14="http://schemas.microsoft.com/office/powerpoint/2010/main" val="2621819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Auto-consistency (note</a:t>
            </a:r>
            <a:r>
              <a:rPr lang="en-US" baseline="0" dirty="0"/>
              <a:t> initially nothing gets deleted/pruned since there are consistent options for all constraints for initial variable domains)</a:t>
            </a:r>
          </a:p>
          <a:p>
            <a:endParaRPr lang="en-US" baseline="0" dirty="0"/>
          </a:p>
          <a:p>
            <a:r>
              <a:rPr lang="en-US" baseline="0" dirty="0"/>
              <a:t>Flashes whenever something needs to be re-checked</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65</a:t>
            </a:fld>
            <a:endParaRPr lang="en-US" dirty="0"/>
          </a:p>
        </p:txBody>
      </p:sp>
    </p:spTree>
    <p:extLst>
      <p:ext uri="{BB962C8B-B14F-4D97-AF65-F5344CB8AC3E}">
        <p14:creationId xmlns:p14="http://schemas.microsoft.com/office/powerpoint/2010/main" val="118134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Auto-consistency (note</a:t>
            </a:r>
            <a:r>
              <a:rPr lang="en-US" baseline="0" dirty="0"/>
              <a:t> initially nothing gets deleted/pruned since there are consistent options for all constraints for initial variable domains)</a:t>
            </a:r>
          </a:p>
          <a:p>
            <a:endParaRPr lang="en-US" baseline="0" dirty="0"/>
          </a:p>
          <a:p>
            <a:r>
              <a:rPr lang="en-US" baseline="0" dirty="0"/>
              <a:t>Flashes whenever something needs to be re-checked</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66</a:t>
            </a:fld>
            <a:endParaRPr lang="en-US" dirty="0"/>
          </a:p>
        </p:txBody>
      </p:sp>
    </p:spTree>
    <p:extLst>
      <p:ext uri="{BB962C8B-B14F-4D97-AF65-F5344CB8AC3E}">
        <p14:creationId xmlns:p14="http://schemas.microsoft.com/office/powerpoint/2010/main" val="3260964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Auto-consistency (note</a:t>
            </a:r>
            <a:r>
              <a:rPr lang="en-US" baseline="0" dirty="0"/>
              <a:t> initially nothing gets deleted/pruned since there are consistent options for all constraints for initial variable domains)</a:t>
            </a:r>
          </a:p>
          <a:p>
            <a:endParaRPr lang="en-US" baseline="0" dirty="0"/>
          </a:p>
          <a:p>
            <a:r>
              <a:rPr lang="en-US" baseline="0" dirty="0"/>
              <a:t>Flashes whenever something needs to be re-checked</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67</a:t>
            </a:fld>
            <a:endParaRPr lang="en-US" dirty="0"/>
          </a:p>
        </p:txBody>
      </p:sp>
    </p:spTree>
    <p:extLst>
      <p:ext uri="{BB962C8B-B14F-4D97-AF65-F5344CB8AC3E}">
        <p14:creationId xmlns:p14="http://schemas.microsoft.com/office/powerpoint/2010/main" val="401286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3B70-394B-D341-8F66-A712FCAEE16C}" type="slidenum">
              <a:rPr lang="en-US" smtClean="0"/>
              <a:t>70</a:t>
            </a:fld>
            <a:endParaRPr lang="en-US"/>
          </a:p>
        </p:txBody>
      </p:sp>
    </p:spTree>
    <p:extLst>
      <p:ext uri="{BB962C8B-B14F-4D97-AF65-F5344CB8AC3E}">
        <p14:creationId xmlns:p14="http://schemas.microsoft.com/office/powerpoint/2010/main" val="1424978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3B70-394B-D341-8F66-A712FCAEE16C}" type="slidenum">
              <a:rPr lang="en-US" smtClean="0"/>
              <a:t>72</a:t>
            </a:fld>
            <a:endParaRPr lang="en-US"/>
          </a:p>
        </p:txBody>
      </p:sp>
    </p:spTree>
    <p:extLst>
      <p:ext uri="{BB962C8B-B14F-4D97-AF65-F5344CB8AC3E}">
        <p14:creationId xmlns:p14="http://schemas.microsoft.com/office/powerpoint/2010/main" val="370213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test has structure, it ‘s more like a manual describing a</a:t>
            </a:r>
            <a:r>
              <a:rPr lang="en-US" baseline="0" dirty="0"/>
              <a:t> set of constraints that have to hold true</a:t>
            </a:r>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6</a:t>
            </a:fld>
            <a:endParaRPr lang="en-US"/>
          </a:p>
        </p:txBody>
      </p:sp>
    </p:spTree>
    <p:extLst>
      <p:ext uri="{BB962C8B-B14F-4D97-AF65-F5344CB8AC3E}">
        <p14:creationId xmlns:p14="http://schemas.microsoft.com/office/powerpoint/2010/main" val="13871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581376-9A36-40B0-85E2-52E3358E90D5}" type="slidenum">
              <a:rPr lang="en-US" smtClean="0"/>
              <a:pPr>
                <a:defRPr/>
              </a:pPr>
              <a:t>76</a:t>
            </a:fld>
            <a:endParaRPr lang="en-US"/>
          </a:p>
        </p:txBody>
      </p:sp>
    </p:spTree>
    <p:extLst>
      <p:ext uri="{BB962C8B-B14F-4D97-AF65-F5344CB8AC3E}">
        <p14:creationId xmlns:p14="http://schemas.microsoft.com/office/powerpoint/2010/main" val="2154599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581376-9A36-40B0-85E2-52E3358E90D5}" type="slidenum">
              <a:rPr lang="en-US" smtClean="0"/>
              <a:pPr>
                <a:defRPr/>
              </a:pPr>
              <a:t>77</a:t>
            </a:fld>
            <a:endParaRPr lang="en-US"/>
          </a:p>
        </p:txBody>
      </p:sp>
    </p:spTree>
    <p:extLst>
      <p:ext uri="{BB962C8B-B14F-4D97-AF65-F5344CB8AC3E}">
        <p14:creationId xmlns:p14="http://schemas.microsoft.com/office/powerpoint/2010/main" val="2572477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581376-9A36-40B0-85E2-52E3358E90D5}" type="slidenum">
              <a:rPr lang="en-US" smtClean="0"/>
              <a:pPr>
                <a:defRPr/>
              </a:pPr>
              <a:t>78</a:t>
            </a:fld>
            <a:endParaRPr lang="en-US"/>
          </a:p>
        </p:txBody>
      </p:sp>
    </p:spTree>
    <p:extLst>
      <p:ext uri="{BB962C8B-B14F-4D97-AF65-F5344CB8AC3E}">
        <p14:creationId xmlns:p14="http://schemas.microsoft.com/office/powerpoint/2010/main" val="476124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D581376-9A36-40B0-85E2-52E3358E90D5}" type="slidenum">
              <a:rPr lang="en-US" smtClean="0"/>
              <a:pPr>
                <a:defRPr/>
              </a:pPr>
              <a:t>79</a:t>
            </a:fld>
            <a:endParaRPr lang="en-US"/>
          </a:p>
        </p:txBody>
      </p:sp>
    </p:spTree>
    <p:extLst>
      <p:ext uri="{BB962C8B-B14F-4D97-AF65-F5344CB8AC3E}">
        <p14:creationId xmlns:p14="http://schemas.microsoft.com/office/powerpoint/2010/main" val="3153224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097280" lvl="2">
                  <a:lnSpc>
                    <a:spcPct val="110000"/>
                  </a:lnSpc>
                  <a:spcBef>
                    <a:spcPts val="600"/>
                  </a:spcBef>
                </a:pPr>
                <a:r>
                  <a:rPr lang="en-US" sz="2400" dirty="0"/>
                  <a:t>When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oMath>
                </a14:m>
                <a:r>
                  <a:rPr lang="en-US" sz="2400" dirty="0"/>
                  <a:t> was visited, we enforced arc consistency of Parent</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oMath>
                </a14:m>
                <a:r>
                  <a:rPr lang="en-US" sz="2400" dirty="0"/>
                  <a:t> by reducing the domain of Parent</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By definition, for every value in the reduced domain of Parent</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there was some </a:t>
                </a:r>
                <a14:m>
                  <m:oMath xmlns:m="http://schemas.openxmlformats.org/officeDocument/2006/math">
                    <m:r>
                      <a:rPr lang="en-US" sz="2400" b="0" i="1" dirty="0" smtClean="0">
                        <a:latin typeface="Cambria Math" panose="02040503050406030204" pitchFamily="18" charset="0"/>
                      </a:rPr>
                      <m:t>𝑥</m:t>
                    </m:r>
                  </m:oMath>
                </a14:m>
                <a:r>
                  <a:rPr lang="en-US" sz="2400" dirty="0"/>
                  <a:t> in the domain of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𝑋</m:t>
                        </m:r>
                      </m:e>
                      <m:sub>
                        <m:r>
                          <a:rPr lang="en-US" sz="2400" b="0" i="1" dirty="0" smtClean="0">
                            <a:latin typeface="Cambria Math" panose="02040503050406030204" pitchFamily="18" charset="0"/>
                          </a:rPr>
                          <m:t>𝑖</m:t>
                        </m:r>
                      </m:sub>
                    </m:sSub>
                  </m:oMath>
                </a14:m>
                <a:r>
                  <a:rPr lang="en-US" sz="2400" dirty="0"/>
                  <a:t> which could be assigned without violating a constraint</a:t>
                </a:r>
              </a:p>
              <a:p>
                <a:pPr marL="1097280" lvl="2">
                  <a:lnSpc>
                    <a:spcPct val="110000"/>
                  </a:lnSpc>
                  <a:spcBef>
                    <a:spcPts val="600"/>
                  </a:spcBef>
                </a:pPr>
                <a:endParaRPr lang="en-US" sz="2400" dirty="0"/>
              </a:p>
              <a:p>
                <a:pPr marL="1097280" lvl="2">
                  <a:lnSpc>
                    <a:spcPct val="110000"/>
                  </a:lnSpc>
                  <a:spcBef>
                    <a:spcPts val="600"/>
                  </a:spcBef>
                </a:pPr>
                <a:r>
                  <a:rPr lang="en-US" sz="1200" dirty="0"/>
                  <a:t>Domain of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a:t>
                </a:r>
                <a:r>
                  <a:rPr lang="en-US" sz="1200" dirty="0" err="1"/>
                  <a:t>would</a:t>
                </a:r>
                <a:r>
                  <a:rPr lang="en-US" sz="1200" dirty="0"/>
                  <a:t> not have been reduced after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is visited because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’s children were visited before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a:t>
                </a:r>
              </a:p>
              <a:p>
                <a:pPr marL="1097280" lvl="2">
                  <a:lnSpc>
                    <a:spcPct val="110000"/>
                  </a:lnSpc>
                  <a:spcBef>
                    <a:spcPts val="600"/>
                  </a:spcBef>
                </a:pPr>
                <a:r>
                  <a:rPr lang="en-US" sz="1200" dirty="0"/>
                  <a:t>Domain of Parent</a:t>
                </a:r>
                <a14:m>
                  <m:oMath xmlns:m="http://schemas.openxmlformats.org/officeDocument/2006/math">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r>
                      <a:rPr lang="en-US" sz="1200" i="1">
                        <a:latin typeface="Cambria Math" panose="02040503050406030204" pitchFamily="18" charset="0"/>
                      </a:rPr>
                      <m:t>)</m:t>
                    </m:r>
                  </m:oMath>
                </a14:m>
                <a:r>
                  <a:rPr lang="en-US" sz="1200" dirty="0"/>
                  <a:t> could have been reduced further. </a:t>
                </a:r>
              </a:p>
              <a:p>
                <a:pPr marL="1097280" lvl="2">
                  <a:lnSpc>
                    <a:spcPct val="110000"/>
                  </a:lnSpc>
                  <a:spcBef>
                    <a:spcPts val="600"/>
                  </a:spcBef>
                </a:pPr>
                <a:r>
                  <a:rPr lang="en-US" sz="1200" dirty="0"/>
                  <a:t>Arc consistency would still hold by definition.</a:t>
                </a:r>
              </a:p>
              <a:p>
                <a:pPr marL="1097280" lvl="2">
                  <a:lnSpc>
                    <a:spcPct val="110000"/>
                  </a:lnSpc>
                  <a:spcBef>
                    <a:spcPts val="600"/>
                  </a:spcBef>
                </a:pPr>
                <a:endParaRPr lang="en-US" sz="2400" dirty="0"/>
              </a:p>
            </p:txBody>
          </p:sp>
        </mc:Choice>
        <mc:Fallback xmlns="">
          <p:sp>
            <p:nvSpPr>
              <p:cNvPr id="3" name="Notes Placeholder 2"/>
              <p:cNvSpPr>
                <a:spLocks noGrp="1"/>
              </p:cNvSpPr>
              <p:nvPr>
                <p:ph type="body" idx="1"/>
              </p:nvPr>
            </p:nvSpPr>
            <p:spPr/>
            <p:txBody>
              <a:bodyPr/>
              <a:lstStyle/>
              <a:p>
                <a:pPr marL="640080" lvl="1">
                  <a:lnSpc>
                    <a:spcPct val="110000"/>
                  </a:lnSpc>
                  <a:spcBef>
                    <a:spcPts val="600"/>
                  </a:spcBef>
                </a:pPr>
                <a:r>
                  <a:rPr lang="en-US" dirty="0" smtClean="0"/>
                  <a:t>a. Each </a:t>
                </a:r>
                <a:r>
                  <a:rPr lang="en-US" b="0" i="0" smtClean="0">
                    <a:latin typeface="Cambria Math" panose="02040503050406030204" pitchFamily="18" charset="0"/>
                  </a:rPr>
                  <a:t>𝑋→𝑌</a:t>
                </a:r>
                <a:r>
                  <a:rPr lang="en-US" dirty="0" smtClean="0"/>
                  <a:t> was </a:t>
                </a:r>
                <a:r>
                  <a:rPr lang="en-US" dirty="0"/>
                  <a:t>made consistent </a:t>
                </a:r>
                <a:r>
                  <a:rPr lang="en-US" dirty="0" smtClean="0"/>
                  <a:t>when </a:t>
                </a:r>
                <a:r>
                  <a:rPr lang="en-US" b="0" i="0" smtClean="0">
                    <a:latin typeface="Cambria Math" panose="02040503050406030204" pitchFamily="18" charset="0"/>
                  </a:rPr>
                  <a:t>𝑌</a:t>
                </a:r>
                <a:r>
                  <a:rPr lang="en-US" dirty="0" smtClean="0"/>
                  <a:t> was visited during the backward pass</a:t>
                </a:r>
              </a:p>
              <a:p>
                <a:pPr marL="1097280" lvl="2">
                  <a:lnSpc>
                    <a:spcPct val="110000"/>
                  </a:lnSpc>
                  <a:spcBef>
                    <a:spcPts val="600"/>
                  </a:spcBef>
                </a:pPr>
                <a:r>
                  <a:rPr lang="en-US" sz="2400" dirty="0" smtClean="0"/>
                  <a:t>When </a:t>
                </a:r>
                <a:r>
                  <a:rPr lang="en-US" sz="2400" b="0" i="0" smtClean="0">
                    <a:latin typeface="Cambria Math" panose="02040503050406030204" pitchFamily="18" charset="0"/>
                  </a:rPr>
                  <a:t>𝑌</a:t>
                </a:r>
                <a:r>
                  <a:rPr lang="en-US" sz="2400" dirty="0" smtClean="0"/>
                  <a:t> was visited, we enforced arc consistency of </a:t>
                </a:r>
                <a:r>
                  <a:rPr lang="en-US" sz="2400" b="0" i="0" smtClean="0">
                    <a:latin typeface="Cambria Math" panose="02040503050406030204" pitchFamily="18" charset="0"/>
                  </a:rPr>
                  <a:t>𝑋→𝑌</a:t>
                </a:r>
                <a:r>
                  <a:rPr lang="en-US" sz="2400" dirty="0" smtClean="0"/>
                  <a:t> by reducing the domain of </a:t>
                </a:r>
                <a:r>
                  <a:rPr lang="en-US" sz="2400" i="0" dirty="0" smtClean="0">
                    <a:latin typeface="Cambria Math" panose="02040503050406030204" pitchFamily="18" charset="0"/>
                  </a:rPr>
                  <a:t>𝑋</a:t>
                </a:r>
                <a:r>
                  <a:rPr lang="en-US" sz="2400" dirty="0" smtClean="0"/>
                  <a:t>. By definition, for </a:t>
                </a:r>
                <a:r>
                  <a:rPr lang="en-US" sz="2400" dirty="0"/>
                  <a:t>every </a:t>
                </a:r>
                <a:r>
                  <a:rPr lang="en-US" sz="2400" i="0" dirty="0" smtClean="0">
                    <a:latin typeface="Cambria Math" panose="02040503050406030204" pitchFamily="18" charset="0"/>
                  </a:rPr>
                  <a:t>𝑥</a:t>
                </a:r>
                <a:r>
                  <a:rPr lang="en-US" sz="2400" dirty="0"/>
                  <a:t> </a:t>
                </a:r>
                <a:r>
                  <a:rPr lang="en-US" sz="2400" dirty="0" smtClean="0"/>
                  <a:t>in the reduced domain of </a:t>
                </a:r>
                <a:r>
                  <a:rPr lang="en-US" sz="2400" i="0" dirty="0" smtClean="0">
                    <a:latin typeface="Cambria Math" panose="02040503050406030204" pitchFamily="18" charset="0"/>
                  </a:rPr>
                  <a:t>𝑋</a:t>
                </a:r>
                <a:r>
                  <a:rPr lang="en-US" sz="2400" dirty="0" smtClean="0"/>
                  <a:t>, there was </a:t>
                </a:r>
                <a:r>
                  <a:rPr lang="en-US" sz="2400" dirty="0"/>
                  <a:t>some </a:t>
                </a:r>
                <a:r>
                  <a:rPr lang="en-US" sz="2400" i="0" dirty="0" smtClean="0">
                    <a:latin typeface="Cambria Math" panose="02040503050406030204" pitchFamily="18" charset="0"/>
                  </a:rPr>
                  <a:t>𝑦</a:t>
                </a:r>
                <a:r>
                  <a:rPr lang="en-US" sz="2400" dirty="0"/>
                  <a:t> in </a:t>
                </a:r>
                <a:r>
                  <a:rPr lang="en-US" sz="2400" dirty="0" smtClean="0"/>
                  <a:t>the domain of </a:t>
                </a:r>
                <a:r>
                  <a:rPr lang="en-US" sz="2400" i="0" dirty="0" smtClean="0">
                    <a:latin typeface="Cambria Math" panose="02040503050406030204" pitchFamily="18" charset="0"/>
                  </a:rPr>
                  <a:t>𝑌</a:t>
                </a:r>
                <a:r>
                  <a:rPr lang="en-US" sz="2400" b="0" i="0" dirty="0" smtClean="0">
                    <a:latin typeface="Cambria Math" panose="02040503050406030204" pitchFamily="18" charset="0"/>
                  </a:rPr>
                  <a:t> </a:t>
                </a:r>
                <a:r>
                  <a:rPr lang="en-US" sz="2400" dirty="0" err="1" smtClean="0"/>
                  <a:t>which</a:t>
                </a:r>
                <a:r>
                  <a:rPr lang="en-US" sz="2400" dirty="0" smtClean="0"/>
                  <a:t> </a:t>
                </a:r>
                <a:r>
                  <a:rPr lang="en-US" sz="2400" dirty="0"/>
                  <a:t>could be assigned without violating a constraint</a:t>
                </a:r>
              </a:p>
              <a:p>
                <a:pPr marL="640080" lvl="1">
                  <a:lnSpc>
                    <a:spcPct val="110000"/>
                  </a:lnSpc>
                  <a:spcBef>
                    <a:spcPts val="600"/>
                  </a:spcBef>
                </a:pPr>
                <a:r>
                  <a:rPr lang="en-US" dirty="0" smtClean="0"/>
                  <a:t>b. After that, </a:t>
                </a:r>
                <a:r>
                  <a:rPr lang="en-US" b="0" i="0" smtClean="0">
                    <a:latin typeface="Cambria Math" panose="02040503050406030204" pitchFamily="18" charset="0"/>
                  </a:rPr>
                  <a:t>𝑋→𝑌</a:t>
                </a:r>
                <a:r>
                  <a:rPr lang="en-US" dirty="0" smtClean="0"/>
                  <a:t> kept consistent until the end of the backward pass.</a:t>
                </a:r>
              </a:p>
              <a:p>
                <a:pPr marL="1097280" lvl="2">
                  <a:lnSpc>
                    <a:spcPct val="110000"/>
                  </a:lnSpc>
                  <a:spcBef>
                    <a:spcPts val="600"/>
                  </a:spcBef>
                </a:pPr>
                <a:r>
                  <a:rPr lang="en-US" sz="2400" dirty="0" smtClean="0"/>
                  <a:t>Domain of </a:t>
                </a:r>
                <a:r>
                  <a:rPr lang="en-US" sz="2400" i="0" dirty="0">
                    <a:latin typeface="Cambria Math" panose="02040503050406030204" pitchFamily="18" charset="0"/>
                  </a:rPr>
                  <a:t>𝑌</a:t>
                </a:r>
                <a:r>
                  <a:rPr lang="en-US" sz="2400" dirty="0"/>
                  <a:t> </a:t>
                </a:r>
                <a:r>
                  <a:rPr lang="en-US" sz="2400" dirty="0" err="1"/>
                  <a:t>would</a:t>
                </a:r>
                <a:r>
                  <a:rPr lang="en-US" sz="2400" dirty="0"/>
                  <a:t> not have been reduced after </a:t>
                </a:r>
                <a:r>
                  <a:rPr lang="en-US" sz="2400" i="0">
                    <a:latin typeface="Cambria Math" panose="02040503050406030204" pitchFamily="18" charset="0"/>
                  </a:rPr>
                  <a:t>𝑌</a:t>
                </a:r>
                <a:r>
                  <a:rPr lang="en-US" sz="2400" dirty="0"/>
                  <a:t> is visited </a:t>
                </a:r>
                <a:r>
                  <a:rPr lang="en-US" sz="2400" dirty="0" smtClean="0"/>
                  <a:t>because </a:t>
                </a:r>
                <a:r>
                  <a:rPr lang="en-US" sz="2400" i="0" dirty="0" smtClean="0">
                    <a:latin typeface="Cambria Math" panose="02040503050406030204" pitchFamily="18" charset="0"/>
                  </a:rPr>
                  <a:t>𝑌</a:t>
                </a:r>
                <a:r>
                  <a:rPr lang="en-US" sz="2400" dirty="0"/>
                  <a:t>’s children were </a:t>
                </a:r>
                <a:r>
                  <a:rPr lang="en-US" sz="2400" dirty="0" smtClean="0"/>
                  <a:t>visited before </a:t>
                </a:r>
                <a:r>
                  <a:rPr lang="en-US" sz="2400" i="0" dirty="0" smtClean="0">
                    <a:latin typeface="Cambria Math" panose="02040503050406030204" pitchFamily="18" charset="0"/>
                  </a:rPr>
                  <a:t>𝑌</a:t>
                </a:r>
                <a:r>
                  <a:rPr lang="en-US" sz="2400" dirty="0" smtClean="0"/>
                  <a:t>. </a:t>
                </a:r>
              </a:p>
              <a:p>
                <a:pPr marL="1097280" lvl="2">
                  <a:lnSpc>
                    <a:spcPct val="110000"/>
                  </a:lnSpc>
                  <a:spcBef>
                    <a:spcPts val="600"/>
                  </a:spcBef>
                </a:pPr>
                <a:r>
                  <a:rPr lang="en-US" sz="2400" dirty="0" smtClean="0"/>
                  <a:t>Domain of </a:t>
                </a:r>
                <a:r>
                  <a:rPr lang="en-US" sz="2400" i="0" dirty="0" smtClean="0">
                    <a:latin typeface="Cambria Math" panose="02040503050406030204" pitchFamily="18" charset="0"/>
                  </a:rPr>
                  <a:t>𝑋</a:t>
                </a:r>
                <a:r>
                  <a:rPr lang="en-US" sz="2400" dirty="0" smtClean="0"/>
                  <a:t> could have been reduced further. </a:t>
                </a:r>
              </a:p>
              <a:p>
                <a:pPr marL="1097280" lvl="2">
                  <a:lnSpc>
                    <a:spcPct val="110000"/>
                  </a:lnSpc>
                  <a:spcBef>
                    <a:spcPts val="600"/>
                  </a:spcBef>
                </a:pPr>
                <a:r>
                  <a:rPr lang="en-US" sz="2400" dirty="0" smtClean="0"/>
                  <a:t>Arc consistency would still hold by definition.</a:t>
                </a:r>
                <a:endParaRPr lang="en-US" sz="2400" dirty="0"/>
              </a:p>
              <a:p>
                <a:endParaRPr lang="en-US" dirty="0"/>
              </a:p>
            </p:txBody>
          </p:sp>
        </mc:Fallback>
      </mc:AlternateContent>
      <p:sp>
        <p:nvSpPr>
          <p:cNvPr id="4" name="Slide Number Placeholder 3"/>
          <p:cNvSpPr>
            <a:spLocks noGrp="1"/>
          </p:cNvSpPr>
          <p:nvPr>
            <p:ph type="sldNum" sz="quarter" idx="10"/>
          </p:nvPr>
        </p:nvSpPr>
        <p:spPr/>
        <p:txBody>
          <a:bodyPr/>
          <a:lstStyle/>
          <a:p>
            <a:fld id="{6B373B70-394B-D341-8F66-A712FCAEE16C}" type="slidenum">
              <a:rPr lang="en-US" smtClean="0"/>
              <a:t>80</a:t>
            </a:fld>
            <a:endParaRPr lang="en-US"/>
          </a:p>
        </p:txBody>
      </p:sp>
    </p:spTree>
    <p:extLst>
      <p:ext uri="{BB962C8B-B14F-4D97-AF65-F5344CB8AC3E}">
        <p14:creationId xmlns:p14="http://schemas.microsoft.com/office/powerpoint/2010/main" val="1389470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097280" lvl="2">
                  <a:lnSpc>
                    <a:spcPct val="110000"/>
                  </a:lnSpc>
                  <a:spcBef>
                    <a:spcPts val="600"/>
                  </a:spcBef>
                </a:pPr>
                <a:endParaRPr lang="en-US" sz="2400" dirty="0"/>
              </a:p>
              <a:p>
                <a:pPr marL="1097280" lvl="2">
                  <a:lnSpc>
                    <a:spcPct val="110000"/>
                  </a:lnSpc>
                  <a:spcBef>
                    <a:spcPts val="600"/>
                  </a:spcBef>
                </a:pPr>
                <a:r>
                  <a:rPr lang="en-US" sz="1200" dirty="0"/>
                  <a:t>Domain of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a:t>
                </a:r>
                <a:r>
                  <a:rPr lang="en-US" sz="1200" dirty="0" err="1"/>
                  <a:t>would</a:t>
                </a:r>
                <a:r>
                  <a:rPr lang="en-US" sz="1200" dirty="0"/>
                  <a:t> not have been reduced after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is visited because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’s children were visited before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oMath>
                </a14:m>
                <a:r>
                  <a:rPr lang="en-US" sz="1200" dirty="0"/>
                  <a:t>. </a:t>
                </a:r>
              </a:p>
              <a:p>
                <a:pPr marL="1097280" lvl="2">
                  <a:lnSpc>
                    <a:spcPct val="110000"/>
                  </a:lnSpc>
                  <a:spcBef>
                    <a:spcPts val="600"/>
                  </a:spcBef>
                </a:pPr>
                <a:r>
                  <a:rPr lang="en-US" sz="1200" dirty="0"/>
                  <a:t>Domain of Parent</a:t>
                </a:r>
                <a14:m>
                  <m:oMath xmlns:m="http://schemas.openxmlformats.org/officeDocument/2006/math">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𝑖</m:t>
                        </m:r>
                      </m:sub>
                    </m:sSub>
                    <m:r>
                      <a:rPr lang="en-US" sz="1200" i="1">
                        <a:latin typeface="Cambria Math" panose="02040503050406030204" pitchFamily="18" charset="0"/>
                      </a:rPr>
                      <m:t>)</m:t>
                    </m:r>
                  </m:oMath>
                </a14:m>
                <a:r>
                  <a:rPr lang="en-US" sz="1200" dirty="0"/>
                  <a:t> could have been reduced further. </a:t>
                </a:r>
              </a:p>
              <a:p>
                <a:pPr marL="1097280" lvl="2">
                  <a:lnSpc>
                    <a:spcPct val="110000"/>
                  </a:lnSpc>
                  <a:spcBef>
                    <a:spcPts val="600"/>
                  </a:spcBef>
                </a:pPr>
                <a:r>
                  <a:rPr lang="en-US" sz="1200" dirty="0"/>
                  <a:t>Arc consistency would still hold by definition.</a:t>
                </a:r>
              </a:p>
              <a:p>
                <a:pPr marL="1097280" lvl="2">
                  <a:lnSpc>
                    <a:spcPct val="110000"/>
                  </a:lnSpc>
                  <a:spcBef>
                    <a:spcPts val="600"/>
                  </a:spcBef>
                </a:pPr>
                <a:endParaRPr lang="en-US" dirty="0"/>
              </a:p>
            </p:txBody>
          </p:sp>
        </mc:Choice>
        <mc:Fallback xmlns="">
          <p:sp>
            <p:nvSpPr>
              <p:cNvPr id="3" name="Notes Placeholder 2"/>
              <p:cNvSpPr>
                <a:spLocks noGrp="1"/>
              </p:cNvSpPr>
              <p:nvPr>
                <p:ph type="body" idx="1"/>
              </p:nvPr>
            </p:nvSpPr>
            <p:spPr/>
            <p:txBody>
              <a:bodyPr/>
              <a:lstStyle/>
              <a:p>
                <a:pPr marL="640080" lvl="1">
                  <a:lnSpc>
                    <a:spcPct val="110000"/>
                  </a:lnSpc>
                  <a:spcBef>
                    <a:spcPts val="600"/>
                  </a:spcBef>
                </a:pPr>
                <a:r>
                  <a:rPr lang="en-US" dirty="0" smtClean="0"/>
                  <a:t>a. Each </a:t>
                </a:r>
                <a:r>
                  <a:rPr lang="en-US" b="0" i="0" smtClean="0">
                    <a:latin typeface="Cambria Math" panose="02040503050406030204" pitchFamily="18" charset="0"/>
                  </a:rPr>
                  <a:t>𝑋→𝑌</a:t>
                </a:r>
                <a:r>
                  <a:rPr lang="en-US" dirty="0" smtClean="0"/>
                  <a:t> was </a:t>
                </a:r>
                <a:r>
                  <a:rPr lang="en-US" dirty="0"/>
                  <a:t>made consistent </a:t>
                </a:r>
                <a:r>
                  <a:rPr lang="en-US" dirty="0" smtClean="0"/>
                  <a:t>when </a:t>
                </a:r>
                <a:r>
                  <a:rPr lang="en-US" b="0" i="0" smtClean="0">
                    <a:latin typeface="Cambria Math" panose="02040503050406030204" pitchFamily="18" charset="0"/>
                  </a:rPr>
                  <a:t>𝑌</a:t>
                </a:r>
                <a:r>
                  <a:rPr lang="en-US" dirty="0" smtClean="0"/>
                  <a:t> was visited during the backward pass</a:t>
                </a:r>
              </a:p>
              <a:p>
                <a:pPr marL="1097280" lvl="2">
                  <a:lnSpc>
                    <a:spcPct val="110000"/>
                  </a:lnSpc>
                  <a:spcBef>
                    <a:spcPts val="600"/>
                  </a:spcBef>
                </a:pPr>
                <a:r>
                  <a:rPr lang="en-US" sz="2400" dirty="0" smtClean="0"/>
                  <a:t>When </a:t>
                </a:r>
                <a:r>
                  <a:rPr lang="en-US" sz="2400" b="0" i="0" smtClean="0">
                    <a:latin typeface="Cambria Math" panose="02040503050406030204" pitchFamily="18" charset="0"/>
                  </a:rPr>
                  <a:t>𝑌</a:t>
                </a:r>
                <a:r>
                  <a:rPr lang="en-US" sz="2400" dirty="0" smtClean="0"/>
                  <a:t> was visited, we enforced arc consistency of </a:t>
                </a:r>
                <a:r>
                  <a:rPr lang="en-US" sz="2400" b="0" i="0" smtClean="0">
                    <a:latin typeface="Cambria Math" panose="02040503050406030204" pitchFamily="18" charset="0"/>
                  </a:rPr>
                  <a:t>𝑋→𝑌</a:t>
                </a:r>
                <a:r>
                  <a:rPr lang="en-US" sz="2400" dirty="0" smtClean="0"/>
                  <a:t> by reducing the domain of </a:t>
                </a:r>
                <a:r>
                  <a:rPr lang="en-US" sz="2400" i="0" dirty="0" smtClean="0">
                    <a:latin typeface="Cambria Math" panose="02040503050406030204" pitchFamily="18" charset="0"/>
                  </a:rPr>
                  <a:t>𝑋</a:t>
                </a:r>
                <a:r>
                  <a:rPr lang="en-US" sz="2400" dirty="0" smtClean="0"/>
                  <a:t>. By definition, for </a:t>
                </a:r>
                <a:r>
                  <a:rPr lang="en-US" sz="2400" dirty="0"/>
                  <a:t>every </a:t>
                </a:r>
                <a:r>
                  <a:rPr lang="en-US" sz="2400" i="0" dirty="0" smtClean="0">
                    <a:latin typeface="Cambria Math" panose="02040503050406030204" pitchFamily="18" charset="0"/>
                  </a:rPr>
                  <a:t>𝑥</a:t>
                </a:r>
                <a:r>
                  <a:rPr lang="en-US" sz="2400" dirty="0"/>
                  <a:t> </a:t>
                </a:r>
                <a:r>
                  <a:rPr lang="en-US" sz="2400" dirty="0" smtClean="0"/>
                  <a:t>in the reduced domain of </a:t>
                </a:r>
                <a:r>
                  <a:rPr lang="en-US" sz="2400" i="0" dirty="0" smtClean="0">
                    <a:latin typeface="Cambria Math" panose="02040503050406030204" pitchFamily="18" charset="0"/>
                  </a:rPr>
                  <a:t>𝑋</a:t>
                </a:r>
                <a:r>
                  <a:rPr lang="en-US" sz="2400" dirty="0" smtClean="0"/>
                  <a:t>, there was </a:t>
                </a:r>
                <a:r>
                  <a:rPr lang="en-US" sz="2400" dirty="0"/>
                  <a:t>some </a:t>
                </a:r>
                <a:r>
                  <a:rPr lang="en-US" sz="2400" i="0" dirty="0" smtClean="0">
                    <a:latin typeface="Cambria Math" panose="02040503050406030204" pitchFamily="18" charset="0"/>
                  </a:rPr>
                  <a:t>𝑦</a:t>
                </a:r>
                <a:r>
                  <a:rPr lang="en-US" sz="2400" dirty="0"/>
                  <a:t> in </a:t>
                </a:r>
                <a:r>
                  <a:rPr lang="en-US" sz="2400" dirty="0" smtClean="0"/>
                  <a:t>the domain of </a:t>
                </a:r>
                <a:r>
                  <a:rPr lang="en-US" sz="2400" i="0" dirty="0" smtClean="0">
                    <a:latin typeface="Cambria Math" panose="02040503050406030204" pitchFamily="18" charset="0"/>
                  </a:rPr>
                  <a:t>𝑌</a:t>
                </a:r>
                <a:r>
                  <a:rPr lang="en-US" sz="2400" b="0" i="0" dirty="0" smtClean="0">
                    <a:latin typeface="Cambria Math" panose="02040503050406030204" pitchFamily="18" charset="0"/>
                  </a:rPr>
                  <a:t> </a:t>
                </a:r>
                <a:r>
                  <a:rPr lang="en-US" sz="2400" dirty="0" err="1" smtClean="0"/>
                  <a:t>which</a:t>
                </a:r>
                <a:r>
                  <a:rPr lang="en-US" sz="2400" dirty="0" smtClean="0"/>
                  <a:t> </a:t>
                </a:r>
                <a:r>
                  <a:rPr lang="en-US" sz="2400" dirty="0"/>
                  <a:t>could be assigned without violating a constraint</a:t>
                </a:r>
              </a:p>
              <a:p>
                <a:pPr marL="640080" lvl="1">
                  <a:lnSpc>
                    <a:spcPct val="110000"/>
                  </a:lnSpc>
                  <a:spcBef>
                    <a:spcPts val="600"/>
                  </a:spcBef>
                </a:pPr>
                <a:r>
                  <a:rPr lang="en-US" dirty="0" smtClean="0"/>
                  <a:t>b. After that, </a:t>
                </a:r>
                <a:r>
                  <a:rPr lang="en-US" b="0" i="0" smtClean="0">
                    <a:latin typeface="Cambria Math" panose="02040503050406030204" pitchFamily="18" charset="0"/>
                  </a:rPr>
                  <a:t>𝑋→𝑌</a:t>
                </a:r>
                <a:r>
                  <a:rPr lang="en-US" dirty="0" smtClean="0"/>
                  <a:t> kept consistent until the end of the backward pass.</a:t>
                </a:r>
              </a:p>
              <a:p>
                <a:pPr marL="1097280" lvl="2">
                  <a:lnSpc>
                    <a:spcPct val="110000"/>
                  </a:lnSpc>
                  <a:spcBef>
                    <a:spcPts val="600"/>
                  </a:spcBef>
                </a:pPr>
                <a:r>
                  <a:rPr lang="en-US" sz="2400" dirty="0" smtClean="0"/>
                  <a:t>Domain of </a:t>
                </a:r>
                <a:r>
                  <a:rPr lang="en-US" sz="2400" i="0" dirty="0">
                    <a:latin typeface="Cambria Math" panose="02040503050406030204" pitchFamily="18" charset="0"/>
                  </a:rPr>
                  <a:t>𝑌</a:t>
                </a:r>
                <a:r>
                  <a:rPr lang="en-US" sz="2400" dirty="0"/>
                  <a:t> </a:t>
                </a:r>
                <a:r>
                  <a:rPr lang="en-US" sz="2400" dirty="0" err="1"/>
                  <a:t>would</a:t>
                </a:r>
                <a:r>
                  <a:rPr lang="en-US" sz="2400" dirty="0"/>
                  <a:t> not have been reduced after </a:t>
                </a:r>
                <a:r>
                  <a:rPr lang="en-US" sz="2400" i="0">
                    <a:latin typeface="Cambria Math" panose="02040503050406030204" pitchFamily="18" charset="0"/>
                  </a:rPr>
                  <a:t>𝑌</a:t>
                </a:r>
                <a:r>
                  <a:rPr lang="en-US" sz="2400" dirty="0"/>
                  <a:t> is visited </a:t>
                </a:r>
                <a:r>
                  <a:rPr lang="en-US" sz="2400" dirty="0" smtClean="0"/>
                  <a:t>because </a:t>
                </a:r>
                <a:r>
                  <a:rPr lang="en-US" sz="2400" i="0" dirty="0" smtClean="0">
                    <a:latin typeface="Cambria Math" panose="02040503050406030204" pitchFamily="18" charset="0"/>
                  </a:rPr>
                  <a:t>𝑌</a:t>
                </a:r>
                <a:r>
                  <a:rPr lang="en-US" sz="2400" dirty="0"/>
                  <a:t>’s children were </a:t>
                </a:r>
                <a:r>
                  <a:rPr lang="en-US" sz="2400" dirty="0" smtClean="0"/>
                  <a:t>visited before </a:t>
                </a:r>
                <a:r>
                  <a:rPr lang="en-US" sz="2400" i="0" dirty="0" smtClean="0">
                    <a:latin typeface="Cambria Math" panose="02040503050406030204" pitchFamily="18" charset="0"/>
                  </a:rPr>
                  <a:t>𝑌</a:t>
                </a:r>
                <a:r>
                  <a:rPr lang="en-US" sz="2400" dirty="0" smtClean="0"/>
                  <a:t>. </a:t>
                </a:r>
              </a:p>
              <a:p>
                <a:pPr marL="1097280" lvl="2">
                  <a:lnSpc>
                    <a:spcPct val="110000"/>
                  </a:lnSpc>
                  <a:spcBef>
                    <a:spcPts val="600"/>
                  </a:spcBef>
                </a:pPr>
                <a:r>
                  <a:rPr lang="en-US" sz="2400" dirty="0" smtClean="0"/>
                  <a:t>Domain of </a:t>
                </a:r>
                <a:r>
                  <a:rPr lang="en-US" sz="2400" i="0" dirty="0" smtClean="0">
                    <a:latin typeface="Cambria Math" panose="02040503050406030204" pitchFamily="18" charset="0"/>
                  </a:rPr>
                  <a:t>𝑋</a:t>
                </a:r>
                <a:r>
                  <a:rPr lang="en-US" sz="2400" dirty="0" smtClean="0"/>
                  <a:t> could have been reduced further. </a:t>
                </a:r>
              </a:p>
              <a:p>
                <a:pPr marL="1097280" lvl="2">
                  <a:lnSpc>
                    <a:spcPct val="110000"/>
                  </a:lnSpc>
                  <a:spcBef>
                    <a:spcPts val="600"/>
                  </a:spcBef>
                </a:pPr>
                <a:r>
                  <a:rPr lang="en-US" sz="2400" dirty="0" smtClean="0"/>
                  <a:t>Arc consistency would still hold by definition.</a:t>
                </a:r>
                <a:endParaRPr lang="en-US" sz="2400" dirty="0"/>
              </a:p>
              <a:p>
                <a:endParaRPr lang="en-US" dirty="0"/>
              </a:p>
            </p:txBody>
          </p:sp>
        </mc:Fallback>
      </mc:AlternateContent>
      <p:sp>
        <p:nvSpPr>
          <p:cNvPr id="4" name="Slide Number Placeholder 3"/>
          <p:cNvSpPr>
            <a:spLocks noGrp="1"/>
          </p:cNvSpPr>
          <p:nvPr>
            <p:ph type="sldNum" sz="quarter" idx="10"/>
          </p:nvPr>
        </p:nvSpPr>
        <p:spPr/>
        <p:txBody>
          <a:bodyPr/>
          <a:lstStyle/>
          <a:p>
            <a:fld id="{6B373B70-394B-D341-8F66-A712FCAEE16C}" type="slidenum">
              <a:rPr lang="en-US" smtClean="0"/>
              <a:t>81</a:t>
            </a:fld>
            <a:endParaRPr lang="en-US"/>
          </a:p>
        </p:txBody>
      </p:sp>
    </p:spTree>
    <p:extLst>
      <p:ext uri="{BB962C8B-B14F-4D97-AF65-F5344CB8AC3E}">
        <p14:creationId xmlns:p14="http://schemas.microsoft.com/office/powerpoint/2010/main" val="7030746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82880" marR="0" lvl="0" indent="0" algn="l" defTabSz="914400" rtl="0" eaLnBrk="1" fontAlgn="auto" latinLnBrk="0" hangingPunct="1">
                  <a:lnSpc>
                    <a:spcPct val="110000"/>
                  </a:lnSpc>
                  <a:spcBef>
                    <a:spcPts val="600"/>
                  </a:spcBef>
                  <a:spcAft>
                    <a:spcPts val="0"/>
                  </a:spcAft>
                  <a:buClrTx/>
                  <a:buSzTx/>
                  <a:buFontTx/>
                  <a:buNone/>
                  <a:tabLst/>
                  <a:defRPr/>
                </a:pPr>
                <a:r>
                  <a:rPr lang="en-US" sz="2400" dirty="0"/>
                  <a:t>Suppose we have successfully reached node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oMath>
                </a14:m>
                <a:r>
                  <a:rPr lang="en-US" sz="2400" dirty="0"/>
                  <a:t>. In the current step, the potential failure can only be caused by the constraint between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oMath>
                </a14:m>
                <a:r>
                  <a:rPr lang="en-US" sz="2400" dirty="0"/>
                  <a:t> and Parent</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since all other variables that are in a same constraint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oMath>
                </a14:m>
                <a:r>
                  <a:rPr lang="en-US" sz="2400" dirty="0"/>
                  <a:t> have not assigned a value yet. Due to the arc consistency of Parent</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oMath>
                </a14:m>
                <a:r>
                  <a:rPr lang="en-US" sz="2400" dirty="0"/>
                  <a:t>, there exists a value </a:t>
                </a:r>
                <a14:m>
                  <m:oMath xmlns:m="http://schemas.openxmlformats.org/officeDocument/2006/math">
                    <m:r>
                      <a:rPr lang="en-US" sz="2400" b="0" i="1" smtClean="0">
                        <a:latin typeface="Cambria Math" panose="02040503050406030204" pitchFamily="18" charset="0"/>
                      </a:rPr>
                      <m:t>𝑥</m:t>
                    </m:r>
                  </m:oMath>
                </a14:m>
                <a:r>
                  <a:rPr lang="en-US" sz="2400" dirty="0"/>
                  <a:t> in the domain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oMath>
                </a14:m>
                <a:r>
                  <a:rPr lang="en-US" sz="2400" dirty="0"/>
                  <a:t> that does not violate the constraint. So we can successfully assign value to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𝑋</m:t>
                        </m:r>
                      </m:e>
                      <m:sub>
                        <m:r>
                          <a:rPr lang="en-US" sz="2400" b="0" i="1" dirty="0" smtClean="0">
                            <a:latin typeface="Cambria Math" panose="02040503050406030204" pitchFamily="18" charset="0"/>
                          </a:rPr>
                          <m:t>𝑖</m:t>
                        </m:r>
                      </m:sub>
                    </m:sSub>
                  </m:oMath>
                </a14:m>
                <a:r>
                  <a:rPr lang="en-US" sz="2400" dirty="0"/>
                  <a:t> and go to the next node. By induction, we can successfully assign a value to a variable in each step of the algorithm. A solution is found in the end.</a:t>
                </a:r>
              </a:p>
              <a:p>
                <a:pPr marL="182880">
                  <a:lnSpc>
                    <a:spcPct val="110000"/>
                  </a:lnSpc>
                  <a:spcBef>
                    <a:spcPts val="600"/>
                  </a:spcBef>
                </a:pPr>
                <a:endParaRPr lang="en-US" sz="2400" dirty="0"/>
              </a:p>
            </p:txBody>
          </p:sp>
        </mc:Choice>
        <mc:Fallback xmlns="">
          <p:sp>
            <p:nvSpPr>
              <p:cNvPr id="3" name="Notes Placeholder 2"/>
              <p:cNvSpPr>
                <a:spLocks noGrp="1"/>
              </p:cNvSpPr>
              <p:nvPr>
                <p:ph type="body" idx="1"/>
              </p:nvPr>
            </p:nvSpPr>
            <p:spPr/>
            <p:txBody>
              <a:bodyPr/>
              <a:lstStyle/>
              <a:p>
                <a:pPr marL="182880">
                  <a:lnSpc>
                    <a:spcPct val="110000"/>
                  </a:lnSpc>
                  <a:spcBef>
                    <a:spcPts val="600"/>
                  </a:spcBef>
                </a:pPr>
                <a:r>
                  <a:rPr lang="en-US" sz="2400" dirty="0" smtClean="0"/>
                  <a:t>(Induction </a:t>
                </a:r>
                <a:r>
                  <a:rPr lang="en-US" sz="2400" dirty="0"/>
                  <a:t>on </a:t>
                </a:r>
                <a:r>
                  <a:rPr lang="en-US" sz="2400" dirty="0" smtClean="0"/>
                  <a:t>position) Follow backtracking algorithm (on the reduced domains and with the same ordering). Assume we have successfully reached node </a:t>
                </a:r>
                <a:r>
                  <a:rPr lang="en-US" sz="2400" b="0" i="0" smtClean="0">
                    <a:latin typeface="Cambria Math" panose="02040503050406030204" pitchFamily="18" charset="0"/>
                  </a:rPr>
                  <a:t>𝑌</a:t>
                </a:r>
                <a:r>
                  <a:rPr lang="en-US" sz="2400" dirty="0" smtClean="0"/>
                  <a:t>. </a:t>
                </a:r>
                <a:r>
                  <a:rPr lang="en-US" sz="2400" dirty="0"/>
                  <a:t>I</a:t>
                </a:r>
                <a:r>
                  <a:rPr lang="en-US" sz="2400" dirty="0" smtClean="0"/>
                  <a:t>n the current step, when we try to assign it a value, the potential failure can only be caused by the constraint between </a:t>
                </a:r>
                <a:r>
                  <a:rPr lang="en-US" sz="2400" b="0" i="0" smtClean="0">
                    <a:latin typeface="Cambria Math" panose="02040503050406030204" pitchFamily="18" charset="0"/>
                  </a:rPr>
                  <a:t>𝑌</a:t>
                </a:r>
                <a:r>
                  <a:rPr lang="en-US" sz="2400" dirty="0" smtClean="0"/>
                  <a:t> and its parent node, say </a:t>
                </a:r>
                <a:r>
                  <a:rPr lang="en-US" sz="2400" b="0" i="0" smtClean="0">
                    <a:latin typeface="Cambria Math" panose="02040503050406030204" pitchFamily="18" charset="0"/>
                  </a:rPr>
                  <a:t>𝑋</a:t>
                </a:r>
                <a:r>
                  <a:rPr lang="en-US" sz="2400" dirty="0" smtClean="0"/>
                  <a:t>, since all other variables that are in a same constraint of </a:t>
                </a:r>
                <a:r>
                  <a:rPr lang="en-US" sz="2400" b="0" i="0" smtClean="0">
                    <a:latin typeface="Cambria Math" panose="02040503050406030204" pitchFamily="18" charset="0"/>
                  </a:rPr>
                  <a:t>𝑌</a:t>
                </a:r>
                <a:r>
                  <a:rPr lang="en-US" sz="2400" dirty="0" smtClean="0"/>
                  <a:t> </a:t>
                </a:r>
                <a:r>
                  <a:rPr lang="en-US" sz="2400" dirty="0" smtClean="0"/>
                  <a:t>have </a:t>
                </a:r>
                <a:r>
                  <a:rPr lang="en-US" sz="2400" dirty="0" smtClean="0"/>
                  <a:t>not assigned a value yet. Due to the arc consistency of </a:t>
                </a:r>
                <a:r>
                  <a:rPr lang="en-US" sz="2400" b="0" i="0" smtClean="0">
                    <a:latin typeface="Cambria Math" panose="02040503050406030204" pitchFamily="18" charset="0"/>
                  </a:rPr>
                  <a:t>𝑋→𝑌</a:t>
                </a:r>
                <a:r>
                  <a:rPr lang="en-US" sz="2400" dirty="0" smtClean="0"/>
                  <a:t>, for the value </a:t>
                </a:r>
                <a:r>
                  <a:rPr lang="en-US" sz="2400" b="0" i="0" smtClean="0">
                    <a:latin typeface="Cambria Math" panose="02040503050406030204" pitchFamily="18" charset="0"/>
                  </a:rPr>
                  <a:t>𝑥</a:t>
                </a:r>
                <a:r>
                  <a:rPr lang="en-US" sz="2400" dirty="0" smtClean="0"/>
                  <a:t> that is already assigned to </a:t>
                </a:r>
                <a:r>
                  <a:rPr lang="en-US" sz="2400" b="0" i="0" smtClean="0">
                    <a:latin typeface="Cambria Math" panose="02040503050406030204" pitchFamily="18" charset="0"/>
                  </a:rPr>
                  <a:t>𝑋</a:t>
                </a:r>
                <a:r>
                  <a:rPr lang="en-US" sz="2400" dirty="0" smtClean="0"/>
                  <a:t>, there exists a value </a:t>
                </a:r>
                <a:r>
                  <a:rPr lang="en-US" sz="2400" b="0" i="0" smtClean="0">
                    <a:latin typeface="Cambria Math" panose="02040503050406030204" pitchFamily="18" charset="0"/>
                  </a:rPr>
                  <a:t>𝑦</a:t>
                </a:r>
                <a:r>
                  <a:rPr lang="en-US" sz="2400" dirty="0" smtClean="0"/>
                  <a:t> in the domain of </a:t>
                </a:r>
                <a:r>
                  <a:rPr lang="en-US" sz="2400" b="0" i="0" smtClean="0">
                    <a:latin typeface="Cambria Math" panose="02040503050406030204" pitchFamily="18" charset="0"/>
                  </a:rPr>
                  <a:t>𝑌</a:t>
                </a:r>
                <a:r>
                  <a:rPr lang="en-US" sz="2400" dirty="0" smtClean="0"/>
                  <a:t> that does not violate the constraint. So we can successfully assign value </a:t>
                </a:r>
                <a:r>
                  <a:rPr lang="en-US" sz="2400" b="0" i="0" smtClean="0">
                    <a:latin typeface="Cambria Math" panose="02040503050406030204" pitchFamily="18" charset="0"/>
                  </a:rPr>
                  <a:t>𝑦</a:t>
                </a:r>
                <a:r>
                  <a:rPr lang="en-US" sz="2400" dirty="0" smtClean="0"/>
                  <a:t> to </a:t>
                </a:r>
                <a:r>
                  <a:rPr lang="en-US" sz="2400" i="0" dirty="0" smtClean="0">
                    <a:latin typeface="Cambria Math" panose="02040503050406030204" pitchFamily="18" charset="0"/>
                  </a:rPr>
                  <a:t>𝑌</a:t>
                </a:r>
                <a:r>
                  <a:rPr lang="en-US" sz="2400" dirty="0" smtClean="0"/>
                  <a:t> and go to the next node. By induction, there is a value that can be successfully assigned in each step of the algorithm. A solution is found in the end.</a:t>
                </a:r>
                <a:endParaRPr lang="en-US" sz="2400" dirty="0"/>
              </a:p>
            </p:txBody>
          </p:sp>
        </mc:Fallback>
      </mc:AlternateContent>
      <p:sp>
        <p:nvSpPr>
          <p:cNvPr id="4" name="Slide Number Placeholder 3"/>
          <p:cNvSpPr>
            <a:spLocks noGrp="1"/>
          </p:cNvSpPr>
          <p:nvPr>
            <p:ph type="sldNum" sz="quarter" idx="10"/>
          </p:nvPr>
        </p:nvSpPr>
        <p:spPr/>
        <p:txBody>
          <a:bodyPr/>
          <a:lstStyle/>
          <a:p>
            <a:fld id="{6B373B70-394B-D341-8F66-A712FCAEE16C}" type="slidenum">
              <a:rPr lang="en-US" smtClean="0"/>
              <a:t>82</a:t>
            </a:fld>
            <a:endParaRPr lang="en-US"/>
          </a:p>
        </p:txBody>
      </p:sp>
    </p:spTree>
    <p:extLst>
      <p:ext uri="{BB962C8B-B14F-4D97-AF65-F5344CB8AC3E}">
        <p14:creationId xmlns:p14="http://schemas.microsoft.com/office/powerpoint/2010/main" val="3998404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82880">
                  <a:lnSpc>
                    <a:spcPct val="110000"/>
                  </a:lnSpc>
                  <a:spcBef>
                    <a:spcPts val="600"/>
                  </a:spcBef>
                </a:pPr>
                <a:endParaRPr lang="en-US" sz="2400" dirty="0"/>
              </a:p>
            </p:txBody>
          </p:sp>
        </mc:Choice>
        <mc:Fallback xmlns="">
          <p:sp>
            <p:nvSpPr>
              <p:cNvPr id="3" name="Notes Placeholder 2"/>
              <p:cNvSpPr>
                <a:spLocks noGrp="1"/>
              </p:cNvSpPr>
              <p:nvPr>
                <p:ph type="body" idx="1"/>
              </p:nvPr>
            </p:nvSpPr>
            <p:spPr/>
            <p:txBody>
              <a:bodyPr/>
              <a:lstStyle/>
              <a:p>
                <a:pPr marL="182880">
                  <a:lnSpc>
                    <a:spcPct val="110000"/>
                  </a:lnSpc>
                  <a:spcBef>
                    <a:spcPts val="600"/>
                  </a:spcBef>
                </a:pPr>
                <a:r>
                  <a:rPr lang="en-US" sz="2400" dirty="0" smtClean="0"/>
                  <a:t>(Induction </a:t>
                </a:r>
                <a:r>
                  <a:rPr lang="en-US" sz="2400" dirty="0"/>
                  <a:t>on </a:t>
                </a:r>
                <a:r>
                  <a:rPr lang="en-US" sz="2400" dirty="0" smtClean="0"/>
                  <a:t>position) Follow backtracking algorithm (on the reduced domains and with the same ordering). Assume we have successfully reached node </a:t>
                </a:r>
                <a:r>
                  <a:rPr lang="en-US" sz="2400" b="0" i="0" smtClean="0">
                    <a:latin typeface="Cambria Math" panose="02040503050406030204" pitchFamily="18" charset="0"/>
                  </a:rPr>
                  <a:t>𝑌</a:t>
                </a:r>
                <a:r>
                  <a:rPr lang="en-US" sz="2400" dirty="0" smtClean="0"/>
                  <a:t>. </a:t>
                </a:r>
                <a:r>
                  <a:rPr lang="en-US" sz="2400" dirty="0"/>
                  <a:t>I</a:t>
                </a:r>
                <a:r>
                  <a:rPr lang="en-US" sz="2400" dirty="0" smtClean="0"/>
                  <a:t>n the current step, when we try to assign it a value, the potential failure can only be caused by the constraint between </a:t>
                </a:r>
                <a:r>
                  <a:rPr lang="en-US" sz="2400" b="0" i="0" smtClean="0">
                    <a:latin typeface="Cambria Math" panose="02040503050406030204" pitchFamily="18" charset="0"/>
                  </a:rPr>
                  <a:t>𝑌</a:t>
                </a:r>
                <a:r>
                  <a:rPr lang="en-US" sz="2400" dirty="0" smtClean="0"/>
                  <a:t> and its parent node, say </a:t>
                </a:r>
                <a:r>
                  <a:rPr lang="en-US" sz="2400" b="0" i="0" smtClean="0">
                    <a:latin typeface="Cambria Math" panose="02040503050406030204" pitchFamily="18" charset="0"/>
                  </a:rPr>
                  <a:t>𝑋</a:t>
                </a:r>
                <a:r>
                  <a:rPr lang="en-US" sz="2400" dirty="0" smtClean="0"/>
                  <a:t>, since all other variables that are in a same constraint of </a:t>
                </a:r>
                <a:r>
                  <a:rPr lang="en-US" sz="2400" b="0" i="0" smtClean="0">
                    <a:latin typeface="Cambria Math" panose="02040503050406030204" pitchFamily="18" charset="0"/>
                  </a:rPr>
                  <a:t>𝑌</a:t>
                </a:r>
                <a:r>
                  <a:rPr lang="en-US" sz="2400" dirty="0" smtClean="0"/>
                  <a:t> </a:t>
                </a:r>
                <a:r>
                  <a:rPr lang="en-US" sz="2400" dirty="0" smtClean="0"/>
                  <a:t>have </a:t>
                </a:r>
                <a:r>
                  <a:rPr lang="en-US" sz="2400" dirty="0" smtClean="0"/>
                  <a:t>not assigned a value yet. Due to the arc consistency of </a:t>
                </a:r>
                <a:r>
                  <a:rPr lang="en-US" sz="2400" b="0" i="0" smtClean="0">
                    <a:latin typeface="Cambria Math" panose="02040503050406030204" pitchFamily="18" charset="0"/>
                  </a:rPr>
                  <a:t>𝑋→𝑌</a:t>
                </a:r>
                <a:r>
                  <a:rPr lang="en-US" sz="2400" dirty="0" smtClean="0"/>
                  <a:t>, for the value </a:t>
                </a:r>
                <a:r>
                  <a:rPr lang="en-US" sz="2400" b="0" i="0" smtClean="0">
                    <a:latin typeface="Cambria Math" panose="02040503050406030204" pitchFamily="18" charset="0"/>
                  </a:rPr>
                  <a:t>𝑥</a:t>
                </a:r>
                <a:r>
                  <a:rPr lang="en-US" sz="2400" dirty="0" smtClean="0"/>
                  <a:t> that is already assigned to </a:t>
                </a:r>
                <a:r>
                  <a:rPr lang="en-US" sz="2400" b="0" i="0" smtClean="0">
                    <a:latin typeface="Cambria Math" panose="02040503050406030204" pitchFamily="18" charset="0"/>
                  </a:rPr>
                  <a:t>𝑋</a:t>
                </a:r>
                <a:r>
                  <a:rPr lang="en-US" sz="2400" dirty="0" smtClean="0"/>
                  <a:t>, there exists a value </a:t>
                </a:r>
                <a:r>
                  <a:rPr lang="en-US" sz="2400" b="0" i="0" smtClean="0">
                    <a:latin typeface="Cambria Math" panose="02040503050406030204" pitchFamily="18" charset="0"/>
                  </a:rPr>
                  <a:t>𝑦</a:t>
                </a:r>
                <a:r>
                  <a:rPr lang="en-US" sz="2400" dirty="0" smtClean="0"/>
                  <a:t> in the domain of </a:t>
                </a:r>
                <a:r>
                  <a:rPr lang="en-US" sz="2400" b="0" i="0" smtClean="0">
                    <a:latin typeface="Cambria Math" panose="02040503050406030204" pitchFamily="18" charset="0"/>
                  </a:rPr>
                  <a:t>𝑌</a:t>
                </a:r>
                <a:r>
                  <a:rPr lang="en-US" sz="2400" dirty="0" smtClean="0"/>
                  <a:t> that does not violate the constraint. So we can successfully assign value </a:t>
                </a:r>
                <a:r>
                  <a:rPr lang="en-US" sz="2400" b="0" i="0" smtClean="0">
                    <a:latin typeface="Cambria Math" panose="02040503050406030204" pitchFamily="18" charset="0"/>
                  </a:rPr>
                  <a:t>𝑦</a:t>
                </a:r>
                <a:r>
                  <a:rPr lang="en-US" sz="2400" dirty="0" smtClean="0"/>
                  <a:t> to </a:t>
                </a:r>
                <a:r>
                  <a:rPr lang="en-US" sz="2400" i="0" dirty="0" smtClean="0">
                    <a:latin typeface="Cambria Math" panose="02040503050406030204" pitchFamily="18" charset="0"/>
                  </a:rPr>
                  <a:t>𝑌</a:t>
                </a:r>
                <a:r>
                  <a:rPr lang="en-US" sz="2400" dirty="0" smtClean="0"/>
                  <a:t> and go to the next node. By induction, there is a value that can be successfully assigned in each step of the algorithm. A solution is found in the end.</a:t>
                </a:r>
                <a:endParaRPr lang="en-US" sz="2400" dirty="0"/>
              </a:p>
            </p:txBody>
          </p:sp>
        </mc:Fallback>
      </mc:AlternateContent>
      <p:sp>
        <p:nvSpPr>
          <p:cNvPr id="4" name="Slide Number Placeholder 3"/>
          <p:cNvSpPr>
            <a:spLocks noGrp="1"/>
          </p:cNvSpPr>
          <p:nvPr>
            <p:ph type="sldNum" sz="quarter" idx="10"/>
          </p:nvPr>
        </p:nvSpPr>
        <p:spPr/>
        <p:txBody>
          <a:bodyPr/>
          <a:lstStyle/>
          <a:p>
            <a:fld id="{6B373B70-394B-D341-8F66-A712FCAEE16C}" type="slidenum">
              <a:rPr lang="en-US" smtClean="0"/>
              <a:t>83</a:t>
            </a:fld>
            <a:endParaRPr lang="en-US"/>
          </a:p>
        </p:txBody>
      </p:sp>
    </p:spTree>
    <p:extLst>
      <p:ext uri="{BB962C8B-B14F-4D97-AF65-F5344CB8AC3E}">
        <p14:creationId xmlns:p14="http://schemas.microsoft.com/office/powerpoint/2010/main" val="1388340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solidFill>
                      <a:srgbClr val="0070C0"/>
                    </a:solidFill>
                  </a:rPr>
                  <a:t>We can enforce all arcs pointing to </a:t>
                </a:r>
                <a14:m>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Sub>
                  </m:oMath>
                </a14:m>
                <a:r>
                  <a:rPr lang="en-US" sz="1200" dirty="0">
                    <a:solidFill>
                      <a:srgbClr val="0070C0"/>
                    </a:solidFill>
                  </a:rPr>
                  <a:t> when </a:t>
                </a:r>
                <a14:m>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Sub>
                  </m:oMath>
                </a14:m>
                <a:r>
                  <a:rPr lang="en-US" sz="1200" dirty="0">
                    <a:solidFill>
                      <a:srgbClr val="0070C0"/>
                    </a:solidFill>
                  </a:rPr>
                  <a:t> is visited. The complexity is </a:t>
                </a:r>
                <a14:m>
                  <m:oMath xmlns:m="http://schemas.openxmlformats.org/officeDocument/2006/math">
                    <m:r>
                      <a:rPr lang="en-US" sz="1200" b="0" i="1" smtClean="0">
                        <a:solidFill>
                          <a:srgbClr val="0070C0"/>
                        </a:solidFill>
                        <a:latin typeface="Cambria Math" panose="02040503050406030204" pitchFamily="18" charset="0"/>
                      </a:rPr>
                      <m:t>𝑂</m:t>
                    </m:r>
                    <m:r>
                      <a:rPr lang="en-US" sz="1200" b="0" i="1" smtClean="0">
                        <a:solidFill>
                          <a:srgbClr val="0070C0"/>
                        </a:solidFill>
                        <a:latin typeface="Cambria Math" panose="02040503050406030204" pitchFamily="18" charset="0"/>
                      </a:rPr>
                      <m:t>(</m:t>
                    </m:r>
                    <m:sSup>
                      <m:sSupPr>
                        <m:ctrlPr>
                          <a:rPr lang="en-US" sz="1200" b="0" i="1" smtClean="0">
                            <a:solidFill>
                              <a:srgbClr val="0070C0"/>
                            </a:solidFill>
                            <a:latin typeface="Cambria Math" panose="02040503050406030204" pitchFamily="18" charset="0"/>
                          </a:rPr>
                        </m:ctrlPr>
                      </m:sSupPr>
                      <m:e>
                        <m:r>
                          <a:rPr lang="en-US" sz="1200" b="0" i="1" smtClean="0">
                            <a:solidFill>
                              <a:srgbClr val="0070C0"/>
                            </a:solidFill>
                            <a:latin typeface="Cambria Math" panose="02040503050406030204" pitchFamily="18" charset="0"/>
                          </a:rPr>
                          <m:t>𝑛</m:t>
                        </m:r>
                      </m:e>
                      <m:sup>
                        <m:r>
                          <a:rPr lang="en-US" sz="1200" b="0" i="1" smtClean="0">
                            <a:solidFill>
                              <a:srgbClr val="0070C0"/>
                            </a:solidFill>
                            <a:latin typeface="Cambria Math" panose="02040503050406030204" pitchFamily="18" charset="0"/>
                          </a:rPr>
                          <m:t>2</m:t>
                        </m:r>
                      </m:sup>
                    </m:sSup>
                    <m:sSup>
                      <m:sSupPr>
                        <m:ctrlPr>
                          <a:rPr lang="en-US" sz="1200" b="0" i="1" smtClean="0">
                            <a:solidFill>
                              <a:srgbClr val="0070C0"/>
                            </a:solidFill>
                            <a:latin typeface="Cambria Math" panose="02040503050406030204" pitchFamily="18" charset="0"/>
                          </a:rPr>
                        </m:ctrlPr>
                      </m:sSupPr>
                      <m:e>
                        <m:r>
                          <a:rPr lang="en-US" sz="1200" b="0" i="1" smtClean="0">
                            <a:solidFill>
                              <a:srgbClr val="0070C0"/>
                            </a:solidFill>
                            <a:latin typeface="Cambria Math" panose="02040503050406030204" pitchFamily="18" charset="0"/>
                          </a:rPr>
                          <m:t>𝑑</m:t>
                        </m:r>
                      </m:e>
                      <m:sup>
                        <m:r>
                          <a:rPr lang="en-US" sz="1200" b="0" i="1" smtClean="0">
                            <a:solidFill>
                              <a:srgbClr val="0070C0"/>
                            </a:solidFill>
                            <a:latin typeface="Cambria Math" panose="02040503050406030204" pitchFamily="18" charset="0"/>
                          </a:rPr>
                          <m:t>2</m:t>
                        </m:r>
                      </m:sup>
                    </m:sSup>
                    <m:r>
                      <a:rPr lang="en-US" sz="1200" b="0" i="1" smtClean="0">
                        <a:solidFill>
                          <a:srgbClr val="0070C0"/>
                        </a:solidFill>
                        <a:latin typeface="Cambria Math" panose="02040503050406030204" pitchFamily="18" charset="0"/>
                      </a:rPr>
                      <m:t>)</m:t>
                    </m:r>
                  </m:oMath>
                </a14:m>
                <a:r>
                  <a:rPr lang="en-US" sz="1200" dirty="0">
                    <a:solidFill>
                      <a:srgbClr val="0070C0"/>
                    </a:solidFill>
                  </a:rPr>
                  <a:t>. </a:t>
                </a:r>
              </a:p>
              <a:p>
                <a:r>
                  <a:rPr lang="en-US" sz="1200" dirty="0">
                    <a:solidFill>
                      <a:srgbClr val="0070C0"/>
                    </a:solidFill>
                  </a:rPr>
                  <a:t>After backward pass, the reduced domains do not exclude any solution but there may still exist inconsistent forward arcs.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Due to the inconsistent forward arcs, we will need to backtrack.</a:t>
                </a:r>
              </a:p>
              <a:p>
                <a:endParaRPr lang="en-US" dirty="0"/>
              </a:p>
            </p:txBody>
          </p:sp>
        </mc:Choice>
        <mc:Fallback xmlns="">
          <p:sp>
            <p:nvSpPr>
              <p:cNvPr id="3" name="Notes Placeholder 2"/>
              <p:cNvSpPr>
                <a:spLocks noGrp="1"/>
              </p:cNvSpPr>
              <p:nvPr>
                <p:ph type="body" idx="1"/>
              </p:nvPr>
            </p:nvSpPr>
            <p:spPr/>
            <p:txBody>
              <a:bodyPr/>
              <a:lstStyle/>
              <a:p>
                <a:r>
                  <a:rPr lang="en-US" sz="1200" dirty="0" smtClean="0">
                    <a:solidFill>
                      <a:srgbClr val="0070C0"/>
                    </a:solidFill>
                  </a:rPr>
                  <a:t>We can enforce all arcs pointing to </a:t>
                </a:r>
                <a:r>
                  <a:rPr lang="en-US" sz="1200" b="0" i="0" smtClean="0">
                    <a:solidFill>
                      <a:srgbClr val="0070C0"/>
                    </a:solidFill>
                    <a:latin typeface="Cambria Math" panose="02040503050406030204" pitchFamily="18" charset="0"/>
                  </a:rPr>
                  <a:t>𝑋_𝑖</a:t>
                </a:r>
                <a:r>
                  <a:rPr lang="en-US" sz="1200" dirty="0" smtClean="0">
                    <a:solidFill>
                      <a:srgbClr val="0070C0"/>
                    </a:solidFill>
                  </a:rPr>
                  <a:t> when </a:t>
                </a:r>
                <a:r>
                  <a:rPr lang="en-US" sz="1200" b="0" i="0" smtClean="0">
                    <a:solidFill>
                      <a:srgbClr val="0070C0"/>
                    </a:solidFill>
                    <a:latin typeface="Cambria Math" panose="02040503050406030204" pitchFamily="18" charset="0"/>
                  </a:rPr>
                  <a:t>𝑋_𝑖</a:t>
                </a:r>
                <a:r>
                  <a:rPr lang="en-US" sz="1200" dirty="0" smtClean="0">
                    <a:solidFill>
                      <a:srgbClr val="0070C0"/>
                    </a:solidFill>
                  </a:rPr>
                  <a:t> is visited. The complexity is </a:t>
                </a:r>
                <a:r>
                  <a:rPr lang="en-US" sz="1200" b="0" i="0" smtClean="0">
                    <a:solidFill>
                      <a:srgbClr val="0070C0"/>
                    </a:solidFill>
                    <a:latin typeface="Cambria Math" panose="02040503050406030204" pitchFamily="18" charset="0"/>
                  </a:rPr>
                  <a:t>𝑂(𝑛^2 𝑑^2)</a:t>
                </a:r>
                <a:r>
                  <a:rPr lang="en-US" sz="1200" dirty="0" smtClean="0">
                    <a:solidFill>
                      <a:srgbClr val="0070C0"/>
                    </a:solidFill>
                  </a:rPr>
                  <a:t>. </a:t>
                </a:r>
              </a:p>
              <a:p>
                <a:r>
                  <a:rPr lang="en-US" sz="1200" dirty="0">
                    <a:solidFill>
                      <a:srgbClr val="0070C0"/>
                    </a:solidFill>
                  </a:rPr>
                  <a:t>After backward pass, </a:t>
                </a:r>
                <a:r>
                  <a:rPr lang="en-US" sz="1200" dirty="0" smtClean="0">
                    <a:solidFill>
                      <a:srgbClr val="0070C0"/>
                    </a:solidFill>
                  </a:rPr>
                  <a:t>the reduced domains do not exclude any solution but there </a:t>
                </a:r>
                <a:r>
                  <a:rPr lang="en-US" sz="1200" dirty="0">
                    <a:solidFill>
                      <a:srgbClr val="0070C0"/>
                    </a:solidFill>
                  </a:rPr>
                  <a:t>may still exist inconsistent </a:t>
                </a:r>
                <a:r>
                  <a:rPr lang="en-US" sz="1200" dirty="0" smtClean="0">
                    <a:solidFill>
                      <a:srgbClr val="0070C0"/>
                    </a:solidFill>
                  </a:rPr>
                  <a:t>forward </a:t>
                </a:r>
                <a:r>
                  <a:rPr lang="en-US" sz="1200" dirty="0">
                    <a:solidFill>
                      <a:srgbClr val="0070C0"/>
                    </a:solidFill>
                  </a:rPr>
                  <a:t>arcs.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70C0"/>
                    </a:solidFill>
                  </a:rPr>
                  <a:t>Due to the inconsistent forward arcs, we will need to backtrack.</a:t>
                </a:r>
              </a:p>
              <a:p>
                <a:endParaRPr lang="en-US" dirty="0"/>
              </a:p>
            </p:txBody>
          </p:sp>
        </mc:Fallback>
      </mc:AlternateContent>
      <p:sp>
        <p:nvSpPr>
          <p:cNvPr id="4" name="Slide Number Placeholder 3"/>
          <p:cNvSpPr>
            <a:spLocks noGrp="1"/>
          </p:cNvSpPr>
          <p:nvPr>
            <p:ph type="sldNum" sz="quarter" idx="10"/>
          </p:nvPr>
        </p:nvSpPr>
        <p:spPr/>
        <p:txBody>
          <a:bodyPr/>
          <a:lstStyle/>
          <a:p>
            <a:fld id="{6B373B70-394B-D341-8F66-A712FCAEE16C}" type="slidenum">
              <a:rPr lang="en-US" smtClean="0"/>
              <a:t>84</a:t>
            </a:fld>
            <a:endParaRPr lang="en-US"/>
          </a:p>
        </p:txBody>
      </p:sp>
    </p:spTree>
    <p:extLst>
      <p:ext uri="{BB962C8B-B14F-4D97-AF65-F5344CB8AC3E}">
        <p14:creationId xmlns:p14="http://schemas.microsoft.com/office/powerpoint/2010/main" val="33156915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457200" y="720725"/>
            <a:ext cx="6400800" cy="3600450"/>
          </a:xfrm>
          <a:ln/>
        </p:spPr>
      </p:sp>
      <p:sp>
        <p:nvSpPr>
          <p:cNvPr id="46083" name="Notes Placeholder 2"/>
          <p:cNvSpPr>
            <a:spLocks noGrp="1"/>
          </p:cNvSpPr>
          <p:nvPr>
            <p:ph type="body" idx="1"/>
          </p:nvPr>
        </p:nvSpPr>
        <p:spPr>
          <a:noFill/>
          <a:ln/>
        </p:spPr>
        <p:txBody>
          <a:bodyPr/>
          <a:lstStyle/>
          <a:p>
            <a:r>
              <a:rPr lang="en-US">
                <a:latin typeface="Arial" charset="0"/>
              </a:rPr>
              <a:t>0=7, R=4, W=6, U=2, T=8, F=1; 867 + 867 = 1734</a:t>
            </a:r>
          </a:p>
        </p:txBody>
      </p:sp>
      <p:sp>
        <p:nvSpPr>
          <p:cNvPr id="60420" name="Slide Number Placeholder 3"/>
          <p:cNvSpPr>
            <a:spLocks noGrp="1"/>
          </p:cNvSpPr>
          <p:nvPr>
            <p:ph type="sldNum" sz="quarter" idx="5"/>
          </p:nvPr>
        </p:nvSpPr>
        <p:spPr/>
        <p:txBody>
          <a:bodyPr/>
          <a:lstStyle/>
          <a:p>
            <a:pPr>
              <a:defRPr/>
            </a:pPr>
            <a:fld id="{C5D9CA2C-7D38-4F9B-A2C1-D1432DE939B2}" type="slidenum">
              <a:rPr lang="en-US" smtClean="0">
                <a:latin typeface="Arial" charset="0"/>
              </a:rPr>
              <a:pPr>
                <a:defRPr/>
              </a:pPr>
              <a:t>86</a:t>
            </a:fld>
            <a:endParaRPr lang="en-US">
              <a:latin typeface="Arial" charset="0"/>
            </a:endParaRPr>
          </a:p>
        </p:txBody>
      </p:sp>
    </p:spTree>
    <p:extLst>
      <p:ext uri="{BB962C8B-B14F-4D97-AF65-F5344CB8AC3E}">
        <p14:creationId xmlns:p14="http://schemas.microsoft.com/office/powerpoint/2010/main" val="24830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Demo:</a:t>
            </a:r>
          </a:p>
          <a:p>
            <a:endParaRPr lang="en-US" baseline="0" dirty="0"/>
          </a:p>
          <a:p>
            <a:r>
              <a:rPr lang="en-US" baseline="0" dirty="0"/>
              <a:t>Run </a:t>
            </a:r>
            <a:r>
              <a:rPr lang="en-US" baseline="0" dirty="0" err="1"/>
              <a:t>constraint.jar</a:t>
            </a:r>
            <a:r>
              <a:rPr lang="en-US" baseline="0" dirty="0"/>
              <a:t> or </a:t>
            </a:r>
            <a:r>
              <a:rPr lang="en-US" baseline="0" dirty="0" err="1"/>
              <a:t>constraint.exe</a:t>
            </a:r>
            <a:r>
              <a:rPr lang="en-US" baseline="0" dirty="0"/>
              <a:t>, load the 5 queens problem.</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Demo is just showing the n-queens applet as</a:t>
            </a:r>
            <a:r>
              <a:rPr lang="en-US" baseline="0" dirty="0"/>
              <a:t> illustration of constraint graph, but later in lecture we’ll interact with the applet.</a:t>
            </a:r>
          </a:p>
          <a:p>
            <a:r>
              <a:rPr lang="en-US" dirty="0" err="1"/>
              <a:t>aispace.org</a:t>
            </a:r>
            <a:r>
              <a:rPr lang="en-US" dirty="0"/>
              <a:t> will have the latest version</a:t>
            </a:r>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11</a:t>
            </a:fld>
            <a:endParaRPr lang="en-US"/>
          </a:p>
        </p:txBody>
      </p:sp>
    </p:spTree>
    <p:extLst>
      <p:ext uri="{BB962C8B-B14F-4D97-AF65-F5344CB8AC3E}">
        <p14:creationId xmlns:p14="http://schemas.microsoft.com/office/powerpoint/2010/main" val="1755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3B70-394B-D341-8F66-A712FCAEE16C}" type="slidenum">
              <a:rPr lang="en-US" smtClean="0"/>
              <a:t>13</a:t>
            </a:fld>
            <a:endParaRPr lang="en-US"/>
          </a:p>
        </p:txBody>
      </p:sp>
    </p:spTree>
    <p:extLst>
      <p:ext uri="{BB962C8B-B14F-4D97-AF65-F5344CB8AC3E}">
        <p14:creationId xmlns:p14="http://schemas.microsoft.com/office/powerpoint/2010/main" val="93070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457200" y="720725"/>
            <a:ext cx="6400800" cy="3600450"/>
          </a:xfrm>
          <a:ln/>
        </p:spPr>
      </p:sp>
      <p:sp>
        <p:nvSpPr>
          <p:cNvPr id="46083" name="Notes Placeholder 2"/>
          <p:cNvSpPr>
            <a:spLocks noGrp="1"/>
          </p:cNvSpPr>
          <p:nvPr>
            <p:ph type="body" idx="1"/>
          </p:nvPr>
        </p:nvSpPr>
        <p:spPr>
          <a:noFill/>
          <a:ln/>
        </p:spPr>
        <p:txBody>
          <a:bodyPr/>
          <a:lstStyle/>
          <a:p>
            <a:r>
              <a:rPr lang="en-US">
                <a:latin typeface="Arial" charset="0"/>
              </a:rPr>
              <a:t>0=7, R=4, W=6, U=2, T=8, F=1; 867 + 867 = 1734</a:t>
            </a:r>
          </a:p>
        </p:txBody>
      </p:sp>
      <p:sp>
        <p:nvSpPr>
          <p:cNvPr id="60420" name="Slide Number Placeholder 3"/>
          <p:cNvSpPr>
            <a:spLocks noGrp="1"/>
          </p:cNvSpPr>
          <p:nvPr>
            <p:ph type="sldNum" sz="quarter" idx="5"/>
          </p:nvPr>
        </p:nvSpPr>
        <p:spPr/>
        <p:txBody>
          <a:bodyPr/>
          <a:lstStyle/>
          <a:p>
            <a:pPr>
              <a:defRPr/>
            </a:pPr>
            <a:fld id="{C5D9CA2C-7D38-4F9B-A2C1-D1432DE939B2}" type="slidenum">
              <a:rPr lang="en-US" smtClean="0">
                <a:latin typeface="Arial" charset="0"/>
              </a:rPr>
              <a:pPr>
                <a:defRPr/>
              </a:pPr>
              <a:t>15</a:t>
            </a:fld>
            <a:endParaRPr lang="en-US">
              <a:latin typeface="Arial" charset="0"/>
            </a:endParaRPr>
          </a:p>
        </p:txBody>
      </p:sp>
    </p:spTree>
    <p:extLst>
      <p:ext uri="{BB962C8B-B14F-4D97-AF65-F5344CB8AC3E}">
        <p14:creationId xmlns:p14="http://schemas.microsoft.com/office/powerpoint/2010/main" val="146541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373B70-394B-D341-8F66-A712FCAEE16C}" type="slidenum">
              <a:rPr lang="en-US" smtClean="0"/>
              <a:t>17</a:t>
            </a:fld>
            <a:endParaRPr lang="en-US"/>
          </a:p>
        </p:txBody>
      </p:sp>
    </p:spTree>
    <p:extLst>
      <p:ext uri="{BB962C8B-B14F-4D97-AF65-F5344CB8AC3E}">
        <p14:creationId xmlns:p14="http://schemas.microsoft.com/office/powerpoint/2010/main" val="184023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None</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26</a:t>
            </a:fld>
            <a:endParaRPr lang="en-US"/>
          </a:p>
        </p:txBody>
      </p:sp>
    </p:spTree>
    <p:extLst>
      <p:ext uri="{BB962C8B-B14F-4D97-AF65-F5344CB8AC3E}">
        <p14:creationId xmlns:p14="http://schemas.microsoft.com/office/powerpoint/2010/main" val="280957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endParaRPr lang="en-US" dirty="0"/>
          </a:p>
          <a:p>
            <a:r>
              <a:rPr lang="en-US" dirty="0"/>
              <a:t>CS188 </a:t>
            </a:r>
            <a:r>
              <a:rPr lang="en-US" dirty="0" err="1"/>
              <a:t>javascript</a:t>
            </a:r>
            <a:r>
              <a:rPr lang="en-US" dirty="0"/>
              <a:t> demos -&gt; source -&gt; exercises -&gt; </a:t>
            </a:r>
            <a:r>
              <a:rPr lang="en-US" dirty="0" err="1"/>
              <a:t>csps</a:t>
            </a:r>
            <a:r>
              <a:rPr lang="en-US" dirty="0"/>
              <a:t> -&gt; CSPs demos -&gt; CSPs </a:t>
            </a:r>
            <a:r>
              <a:rPr lang="en-US" dirty="0" err="1"/>
              <a:t>demos.html</a:t>
            </a:r>
            <a:endParaRPr lang="en-US" dirty="0"/>
          </a:p>
          <a:p>
            <a:endParaRPr lang="en-US" dirty="0"/>
          </a:p>
          <a:p>
            <a:r>
              <a:rPr lang="en-US" dirty="0"/>
              <a:t>Settings:</a:t>
            </a:r>
          </a:p>
          <a:p>
            <a:r>
              <a:rPr lang="en-US" dirty="0"/>
              <a:t>Graph =</a:t>
            </a:r>
            <a:r>
              <a:rPr lang="en-US" baseline="0" dirty="0"/>
              <a:t> Simple</a:t>
            </a:r>
          </a:p>
          <a:p>
            <a:r>
              <a:rPr lang="en-US" baseline="0" dirty="0"/>
              <a:t>Algorithm = Backtracking</a:t>
            </a:r>
          </a:p>
          <a:p>
            <a:r>
              <a:rPr lang="en-US" baseline="0" dirty="0"/>
              <a:t>Ordering = None</a:t>
            </a:r>
          </a:p>
          <a:p>
            <a:r>
              <a:rPr lang="en-US" baseline="0" dirty="0"/>
              <a:t>Filtering = None</a:t>
            </a:r>
          </a:p>
          <a:p>
            <a:endParaRPr lang="en-US" dirty="0"/>
          </a:p>
        </p:txBody>
      </p:sp>
      <p:sp>
        <p:nvSpPr>
          <p:cNvPr id="4" name="Slide Number Placeholder 3"/>
          <p:cNvSpPr>
            <a:spLocks noGrp="1"/>
          </p:cNvSpPr>
          <p:nvPr>
            <p:ph type="sldNum" sz="quarter" idx="10"/>
          </p:nvPr>
        </p:nvSpPr>
        <p:spPr/>
        <p:txBody>
          <a:bodyPr/>
          <a:lstStyle/>
          <a:p>
            <a:pPr>
              <a:defRPr/>
            </a:pPr>
            <a:fld id="{08DD6487-14A9-49B8-972D-88A1CCAF324D}" type="slidenum">
              <a:rPr lang="en-US" smtClean="0"/>
              <a:pPr>
                <a:defRPr/>
              </a:pPr>
              <a:t>27</a:t>
            </a:fld>
            <a:endParaRPr lang="en-US"/>
          </a:p>
        </p:txBody>
      </p:sp>
    </p:spTree>
    <p:extLst>
      <p:ext uri="{BB962C8B-B14F-4D97-AF65-F5344CB8AC3E}">
        <p14:creationId xmlns:p14="http://schemas.microsoft.com/office/powerpoint/2010/main" val="1064799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AD9230-0FD9-D24F-9958-2CDCC51990C5}"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195605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D9230-0FD9-D24F-9958-2CDCC51990C5}"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81863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D9230-0FD9-D24F-9958-2CDCC51990C5}"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197850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D9230-0FD9-D24F-9958-2CDCC51990C5}"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172375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D9230-0FD9-D24F-9958-2CDCC51990C5}"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165516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AD9230-0FD9-D24F-9958-2CDCC51990C5}"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200682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AD9230-0FD9-D24F-9958-2CDCC51990C5}"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38712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AD9230-0FD9-D24F-9958-2CDCC51990C5}"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174530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D9230-0FD9-D24F-9958-2CDCC51990C5}"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84924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D9230-0FD9-D24F-9958-2CDCC51990C5}"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106950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D9230-0FD9-D24F-9958-2CDCC51990C5}"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4970-942D-C344-9E05-4058AA48B4F9}" type="slidenum">
              <a:rPr lang="en-US" smtClean="0"/>
              <a:t>‹#›</a:t>
            </a:fld>
            <a:endParaRPr lang="en-US"/>
          </a:p>
        </p:txBody>
      </p:sp>
    </p:spTree>
    <p:extLst>
      <p:ext uri="{BB962C8B-B14F-4D97-AF65-F5344CB8AC3E}">
        <p14:creationId xmlns:p14="http://schemas.microsoft.com/office/powerpoint/2010/main" val="74982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D9230-0FD9-D24F-9958-2CDCC51990C5}"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84970-942D-C344-9E05-4058AA48B4F9}" type="slidenum">
              <a:rPr lang="en-US" smtClean="0"/>
              <a:t>‹#›</a:t>
            </a:fld>
            <a:endParaRPr lang="en-US"/>
          </a:p>
        </p:txBody>
      </p:sp>
    </p:spTree>
    <p:extLst>
      <p:ext uri="{BB962C8B-B14F-4D97-AF65-F5344CB8AC3E}">
        <p14:creationId xmlns:p14="http://schemas.microsoft.com/office/powerpoint/2010/main" val="1111487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tags" Target="../tags/tag8.xml"/><Relationship Id="rId7" Type="http://schemas.openxmlformats.org/officeDocument/2006/relationships/notesSlide" Target="../notesSlides/notesSlide5.xml"/><Relationship Id="rId12" Type="http://schemas.openxmlformats.org/officeDocument/2006/relationships/image" Target="../media/image2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11" Type="http://schemas.openxmlformats.org/officeDocument/2006/relationships/image" Target="../media/image20.png"/><Relationship Id="rId5" Type="http://schemas.openxmlformats.org/officeDocument/2006/relationships/tags" Target="../tags/tag10.xml"/><Relationship Id="rId10" Type="http://schemas.openxmlformats.org/officeDocument/2006/relationships/image" Target="../media/image19.png"/><Relationship Id="rId4" Type="http://schemas.openxmlformats.org/officeDocument/2006/relationships/tags" Target="../tags/tag9.xml"/><Relationship Id="rId9" Type="http://schemas.openxmlformats.org/officeDocument/2006/relationships/image" Target="../media/image18.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5.png"/><Relationship Id="rId17" Type="http://schemas.openxmlformats.org/officeDocument/2006/relationships/image" Target="../media/image29.png"/><Relationship Id="rId2" Type="http://schemas.openxmlformats.org/officeDocument/2006/relationships/tags" Target="../tags/tag1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4.png"/><Relationship Id="rId5" Type="http://schemas.openxmlformats.org/officeDocument/2006/relationships/tags" Target="../tags/tag15.xml"/><Relationship Id="rId15" Type="http://schemas.openxmlformats.org/officeDocument/2006/relationships/image" Target="../media/image17.png"/><Relationship Id="rId10" Type="http://schemas.openxmlformats.org/officeDocument/2006/relationships/slideLayout" Target="../slideLayouts/slideLayout2.xml"/><Relationship Id="rId19" Type="http://schemas.openxmlformats.org/officeDocument/2006/relationships/image" Target="../media/image31.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png"/><Relationship Id="rId3" Type="http://schemas.openxmlformats.org/officeDocument/2006/relationships/tags" Target="../tags/tag22.xml"/><Relationship Id="rId7" Type="http://schemas.openxmlformats.org/officeDocument/2006/relationships/notesSlide" Target="../notesSlides/notesSlide6.xml"/><Relationship Id="rId12" Type="http://schemas.openxmlformats.org/officeDocument/2006/relationships/image" Target="../media/image3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2.xml"/><Relationship Id="rId11" Type="http://schemas.openxmlformats.org/officeDocument/2006/relationships/image" Target="../media/image36.png"/><Relationship Id="rId5" Type="http://schemas.openxmlformats.org/officeDocument/2006/relationships/tags" Target="../tags/tag24.xml"/><Relationship Id="rId10" Type="http://schemas.openxmlformats.org/officeDocument/2006/relationships/image" Target="../media/image35.png"/><Relationship Id="rId4" Type="http://schemas.openxmlformats.org/officeDocument/2006/relationships/tags" Target="../tags/tag23.xml"/><Relationship Id="rId9" Type="http://schemas.openxmlformats.org/officeDocument/2006/relationships/image" Target="../media/image34.png"/><Relationship Id="rId1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27.xml"/><Relationship Id="rId7" Type="http://schemas.openxmlformats.org/officeDocument/2006/relationships/image" Target="../media/image1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wmf"/><Relationship Id="rId4" Type="http://schemas.openxmlformats.org/officeDocument/2006/relationships/image" Target="../media/image50.wmf"/></Relationships>
</file>

<file path=ppt/slides/_rels/slide2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9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15.wmf"/><Relationship Id="rId4" Type="http://schemas.openxmlformats.org/officeDocument/2006/relationships/image" Target="../media/image57.wmf"/></Relationships>
</file>

<file path=ppt/slides/_rels/slide4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4.wmf"/><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90.png"/><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5.png"/><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customXml" Target="../ink/ink1.xml"/></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5.png"/></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4.png"/></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79.png"/><Relationship Id="rId4" Type="http://schemas.openxmlformats.org/officeDocument/2006/relationships/image" Target="../media/image74.png"/></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8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8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8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6.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png"/><Relationship Id="rId3" Type="http://schemas.openxmlformats.org/officeDocument/2006/relationships/tags" Target="../tags/tag30.xml"/><Relationship Id="rId7" Type="http://schemas.openxmlformats.org/officeDocument/2006/relationships/notesSlide" Target="../notesSlides/notesSlide39.xml"/><Relationship Id="rId12" Type="http://schemas.openxmlformats.org/officeDocument/2006/relationships/image" Target="../media/image37.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11" Type="http://schemas.openxmlformats.org/officeDocument/2006/relationships/image" Target="../media/image36.png"/><Relationship Id="rId5" Type="http://schemas.openxmlformats.org/officeDocument/2006/relationships/tags" Target="../tags/tag32.xml"/><Relationship Id="rId10" Type="http://schemas.openxmlformats.org/officeDocument/2006/relationships/image" Target="../media/image35.png"/><Relationship Id="rId4" Type="http://schemas.openxmlformats.org/officeDocument/2006/relationships/tags" Target="../tags/tag31.xml"/><Relationship Id="rId9" Type="http://schemas.openxmlformats.org/officeDocument/2006/relationships/image" Target="../media/image34.png"/></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35.xml"/><Relationship Id="rId7" Type="http://schemas.openxmlformats.org/officeDocument/2006/relationships/image" Target="../media/image3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3.wmf"/><Relationship Id="rId5" Type="http://schemas.openxmlformats.org/officeDocument/2006/relationships/image" Target="../media/image80.wmf"/><Relationship Id="rId4" Type="http://schemas.openxmlformats.org/officeDocument/2006/relationships/slideLayout" Target="../slideLayouts/slideLayout2.xml"/><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tags" Target="../tags/tag3.xml"/><Relationship Id="rId7" Type="http://schemas.openxmlformats.org/officeDocument/2006/relationships/image" Target="../media/image8.wmf"/><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aispac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600" dirty="0"/>
              <a:t>CSP Warm-up</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514600"/>
            <a:ext cx="2628900" cy="254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7696200" y="2057400"/>
            <a:ext cx="3200400" cy="3074850"/>
            <a:chOff x="6248400" y="1443036"/>
            <a:chExt cx="4648200" cy="4348164"/>
          </a:xfrm>
        </p:grpSpPr>
        <p:sp>
          <p:nvSpPr>
            <p:cNvPr id="2" name="Rectangle 1"/>
            <p:cNvSpPr/>
            <p:nvPr/>
          </p:nvSpPr>
          <p:spPr>
            <a:xfrm>
              <a:off x="6248400" y="1443037"/>
              <a:ext cx="4648200" cy="434816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2" idx="0"/>
              <a:endCxn id="2" idx="2"/>
            </p:cNvCxnSpPr>
            <p:nvPr/>
          </p:nvCxnSpPr>
          <p:spPr>
            <a:xfrm>
              <a:off x="8572500" y="1443037"/>
              <a:ext cx="0" cy="43481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 idx="1"/>
            </p:cNvCxnSpPr>
            <p:nvPr/>
          </p:nvCxnSpPr>
          <p:spPr>
            <a:xfrm flipV="1">
              <a:off x="6248400" y="3617118"/>
              <a:ext cx="4648200"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67600" y="1443037"/>
              <a:ext cx="0" cy="4348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753600" y="1443036"/>
              <a:ext cx="0" cy="4348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248400" y="4724400"/>
              <a:ext cx="46482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248400" y="2514600"/>
              <a:ext cx="464820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96200" y="2527322"/>
              <a:ext cx="685800" cy="707886"/>
            </a:xfrm>
            <a:prstGeom prst="rect">
              <a:avLst/>
            </a:prstGeom>
            <a:noFill/>
          </p:spPr>
          <p:txBody>
            <a:bodyPr wrap="square" rtlCol="0">
              <a:spAutoFit/>
            </a:bodyPr>
            <a:lstStyle/>
            <a:p>
              <a:pPr algn="ctr"/>
              <a:r>
                <a:rPr lang="en-US" sz="4000" dirty="0"/>
                <a:t>2</a:t>
              </a:r>
            </a:p>
          </p:txBody>
        </p:sp>
        <p:sp>
          <p:nvSpPr>
            <p:cNvPr id="15" name="TextBox 14"/>
            <p:cNvSpPr txBox="1"/>
            <p:nvPr/>
          </p:nvSpPr>
          <p:spPr>
            <a:xfrm>
              <a:off x="6553200" y="1600200"/>
              <a:ext cx="685800" cy="707886"/>
            </a:xfrm>
            <a:prstGeom prst="rect">
              <a:avLst/>
            </a:prstGeom>
            <a:noFill/>
          </p:spPr>
          <p:txBody>
            <a:bodyPr wrap="square" rtlCol="0">
              <a:spAutoFit/>
            </a:bodyPr>
            <a:lstStyle/>
            <a:p>
              <a:pPr algn="ctr"/>
              <a:r>
                <a:rPr lang="en-US" sz="4000" dirty="0"/>
                <a:t>1</a:t>
              </a:r>
            </a:p>
          </p:txBody>
        </p:sp>
        <p:sp>
          <p:nvSpPr>
            <p:cNvPr id="16" name="TextBox 15"/>
            <p:cNvSpPr txBox="1"/>
            <p:nvPr/>
          </p:nvSpPr>
          <p:spPr>
            <a:xfrm>
              <a:off x="8839201" y="3651269"/>
              <a:ext cx="685800" cy="707886"/>
            </a:xfrm>
            <a:prstGeom prst="rect">
              <a:avLst/>
            </a:prstGeom>
            <a:noFill/>
          </p:spPr>
          <p:txBody>
            <a:bodyPr wrap="square" rtlCol="0">
              <a:spAutoFit/>
            </a:bodyPr>
            <a:lstStyle/>
            <a:p>
              <a:pPr algn="ctr"/>
              <a:r>
                <a:rPr lang="en-US" sz="4000" dirty="0"/>
                <a:t>3</a:t>
              </a:r>
            </a:p>
          </p:txBody>
        </p:sp>
        <p:sp>
          <p:nvSpPr>
            <p:cNvPr id="17" name="TextBox 16"/>
            <p:cNvSpPr txBox="1"/>
            <p:nvPr/>
          </p:nvSpPr>
          <p:spPr>
            <a:xfrm>
              <a:off x="9982200" y="4728817"/>
              <a:ext cx="685800" cy="707886"/>
            </a:xfrm>
            <a:prstGeom prst="rect">
              <a:avLst/>
            </a:prstGeom>
            <a:noFill/>
          </p:spPr>
          <p:txBody>
            <a:bodyPr wrap="square" rtlCol="0">
              <a:spAutoFit/>
            </a:bodyPr>
            <a:lstStyle/>
            <a:p>
              <a:pPr algn="ctr"/>
              <a:r>
                <a:rPr lang="en-US" sz="4000" dirty="0"/>
                <a:t>4</a:t>
              </a:r>
            </a:p>
          </p:txBody>
        </p:sp>
        <p:sp>
          <p:nvSpPr>
            <p:cNvPr id="18" name="TextBox 17"/>
            <p:cNvSpPr txBox="1"/>
            <p:nvPr/>
          </p:nvSpPr>
          <p:spPr>
            <a:xfrm>
              <a:off x="8839201" y="2527321"/>
              <a:ext cx="685800" cy="707886"/>
            </a:xfrm>
            <a:prstGeom prst="rect">
              <a:avLst/>
            </a:prstGeom>
            <a:noFill/>
          </p:spPr>
          <p:txBody>
            <a:bodyPr wrap="square" rtlCol="0">
              <a:spAutoFit/>
            </a:bodyPr>
            <a:lstStyle/>
            <a:p>
              <a:pPr algn="ctr"/>
              <a:r>
                <a:rPr lang="en-US" sz="4000" dirty="0"/>
                <a:t>1</a:t>
              </a:r>
            </a:p>
          </p:txBody>
        </p:sp>
      </p:grpSp>
      <p:sp>
        <p:nvSpPr>
          <p:cNvPr id="14" name="TextBox 13"/>
          <p:cNvSpPr txBox="1"/>
          <p:nvPr/>
        </p:nvSpPr>
        <p:spPr>
          <a:xfrm>
            <a:off x="457200" y="1374812"/>
            <a:ext cx="5105400" cy="1077218"/>
          </a:xfrm>
          <a:prstGeom prst="rect">
            <a:avLst/>
          </a:prstGeom>
          <a:noFill/>
        </p:spPr>
        <p:txBody>
          <a:bodyPr wrap="square" rtlCol="0">
            <a:spAutoFit/>
          </a:bodyPr>
          <a:lstStyle/>
          <a:p>
            <a:pPr algn="ctr"/>
            <a:r>
              <a:rPr lang="en-US" sz="3200" dirty="0">
                <a:latin typeface="Calibri" panose="020F0502020204030204" pitchFamily="34" charset="0"/>
              </a:rPr>
              <a:t>Assign Red, Green, or Blue</a:t>
            </a:r>
          </a:p>
          <a:p>
            <a:pPr algn="ctr"/>
            <a:r>
              <a:rPr lang="en-US" sz="3200" dirty="0">
                <a:latin typeface="Calibri" panose="020F0502020204030204" pitchFamily="34" charset="0"/>
              </a:rPr>
              <a:t>Neighbors must be different</a:t>
            </a:r>
          </a:p>
        </p:txBody>
      </p:sp>
      <p:sp>
        <p:nvSpPr>
          <p:cNvPr id="22" name="TextBox 21"/>
          <p:cNvSpPr txBox="1"/>
          <p:nvPr/>
        </p:nvSpPr>
        <p:spPr>
          <a:xfrm>
            <a:off x="7429500" y="1371600"/>
            <a:ext cx="3733800" cy="584775"/>
          </a:xfrm>
          <a:prstGeom prst="rect">
            <a:avLst/>
          </a:prstGeom>
          <a:noFill/>
        </p:spPr>
        <p:txBody>
          <a:bodyPr wrap="square" rtlCol="0">
            <a:spAutoFit/>
          </a:bodyPr>
          <a:lstStyle/>
          <a:p>
            <a:pPr algn="ctr"/>
            <a:r>
              <a:rPr lang="en-US" sz="3200" dirty="0">
                <a:latin typeface="Calibri" panose="020F0502020204030204" pitchFamily="34" charset="0"/>
              </a:rPr>
              <a:t>Sudoku</a:t>
            </a:r>
          </a:p>
        </p:txBody>
      </p:sp>
      <p:sp>
        <p:nvSpPr>
          <p:cNvPr id="23" name="TextBox 22"/>
          <p:cNvSpPr txBox="1"/>
          <p:nvPr/>
        </p:nvSpPr>
        <p:spPr>
          <a:xfrm>
            <a:off x="436418" y="5410200"/>
            <a:ext cx="10993582" cy="1077218"/>
          </a:xfrm>
          <a:prstGeom prst="rect">
            <a:avLst/>
          </a:prstGeom>
          <a:noFill/>
        </p:spPr>
        <p:txBody>
          <a:bodyPr wrap="square" rtlCol="0">
            <a:spAutoFit/>
          </a:bodyPr>
          <a:lstStyle/>
          <a:p>
            <a:pPr marL="514350" indent="-514350">
              <a:buAutoNum type="arabicParenR"/>
            </a:pPr>
            <a:r>
              <a:rPr lang="en-US" sz="3200" dirty="0">
                <a:solidFill>
                  <a:schemeClr val="accent2"/>
                </a:solidFill>
                <a:latin typeface="Calibri" panose="020F0502020204030204" pitchFamily="34" charset="0"/>
              </a:rPr>
              <a:t>What is your brain doing to solve these?</a:t>
            </a:r>
          </a:p>
          <a:p>
            <a:pPr marL="514350" indent="-514350">
              <a:buAutoNum type="arabicParenR"/>
            </a:pPr>
            <a:r>
              <a:rPr lang="en-US" sz="3200" dirty="0">
                <a:solidFill>
                  <a:schemeClr val="accent2"/>
                </a:solidFill>
                <a:latin typeface="Calibri" panose="020F0502020204030204" pitchFamily="34" charset="0"/>
              </a:rPr>
              <a:t>How would you solve these with search (BFS, DFS, etc.)?</a:t>
            </a:r>
          </a:p>
        </p:txBody>
      </p:sp>
      <p:sp>
        <p:nvSpPr>
          <p:cNvPr id="3" name="Rectangle 2"/>
          <p:cNvSpPr/>
          <p:nvPr/>
        </p:nvSpPr>
        <p:spPr>
          <a:xfrm>
            <a:off x="4800599" y="397606"/>
            <a:ext cx="7047571" cy="461665"/>
          </a:xfrm>
          <a:prstGeom prst="rect">
            <a:avLst/>
          </a:prstGeom>
        </p:spPr>
        <p:txBody>
          <a:bodyPr wrap="square">
            <a:spAutoFit/>
          </a:bodyPr>
          <a:lstStyle/>
          <a:p>
            <a:r>
              <a:rPr lang="en-US" sz="2400" dirty="0">
                <a:solidFill>
                  <a:srgbClr val="0070C0"/>
                </a:solidFill>
              </a:rPr>
              <a:t>These are both Constraint Satisfaction Problems (CSP)</a:t>
            </a:r>
          </a:p>
        </p:txBody>
      </p:sp>
    </p:spTree>
    <p:extLst>
      <p:ext uri="{BB962C8B-B14F-4D97-AF65-F5344CB8AC3E}">
        <p14:creationId xmlns:p14="http://schemas.microsoft.com/office/powerpoint/2010/main" val="70143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Constraint Graphs</a:t>
            </a:r>
          </a:p>
        </p:txBody>
      </p:sp>
      <p:pic>
        <p:nvPicPr>
          <p:cNvPr id="10244" name="Picture 4"/>
          <p:cNvPicPr>
            <a:picLocks noChangeAspect="1" noChangeArrowheads="1"/>
          </p:cNvPicPr>
          <p:nvPr/>
        </p:nvPicPr>
        <p:blipFill>
          <a:blip r:embed="rId2" cstate="print"/>
          <a:srcRect/>
          <a:stretch>
            <a:fillRect/>
          </a:stretch>
        </p:blipFill>
        <p:spPr bwMode="auto">
          <a:xfrm>
            <a:off x="6550991" y="1756317"/>
            <a:ext cx="4802809" cy="4191000"/>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l="1140" t="1105"/>
          <a:stretch>
            <a:fillRect/>
          </a:stretch>
        </p:blipFill>
        <p:spPr bwMode="auto">
          <a:xfrm>
            <a:off x="976605" y="1806497"/>
            <a:ext cx="5229049" cy="4336850"/>
          </a:xfrm>
          <a:prstGeom prst="rect">
            <a:avLst/>
          </a:prstGeom>
          <a:noFill/>
          <a:ln w="9525">
            <a:noFill/>
            <a:miter lim="800000"/>
            <a:headEnd/>
            <a:tailEnd/>
          </a:ln>
        </p:spPr>
      </p:pic>
    </p:spTree>
    <p:extLst>
      <p:ext uri="{BB962C8B-B14F-4D97-AF65-F5344CB8AC3E}">
        <p14:creationId xmlns:p14="http://schemas.microsoft.com/office/powerpoint/2010/main" val="111967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Constraint Graphs</a:t>
            </a:r>
          </a:p>
        </p:txBody>
      </p:sp>
      <p:sp>
        <p:nvSpPr>
          <p:cNvPr id="10243" name="Rectangle 3"/>
          <p:cNvSpPr>
            <a:spLocks noGrp="1" noChangeArrowheads="1"/>
          </p:cNvSpPr>
          <p:nvPr>
            <p:ph idx="1"/>
          </p:nvPr>
        </p:nvSpPr>
        <p:spPr>
          <a:xfrm>
            <a:off x="457200" y="1600201"/>
            <a:ext cx="7010400" cy="4525963"/>
          </a:xfrm>
        </p:spPr>
        <p:txBody>
          <a:bodyPr/>
          <a:lstStyle/>
          <a:p>
            <a:pPr eaLnBrk="1" hangingPunct="1">
              <a:lnSpc>
                <a:spcPct val="90000"/>
              </a:lnSpc>
            </a:pPr>
            <a:r>
              <a:rPr lang="en-US" sz="2400" dirty="0"/>
              <a:t>Binary CSP: each constraint relates (at most) two variables</a:t>
            </a:r>
          </a:p>
          <a:p>
            <a:pPr eaLnBrk="1" hangingPunct="1">
              <a:lnSpc>
                <a:spcPct val="90000"/>
              </a:lnSpc>
            </a:pPr>
            <a:endParaRPr lang="en-US" sz="2400" dirty="0"/>
          </a:p>
          <a:p>
            <a:pPr eaLnBrk="1" hangingPunct="1">
              <a:lnSpc>
                <a:spcPct val="90000"/>
              </a:lnSpc>
            </a:pPr>
            <a:r>
              <a:rPr lang="en-US" sz="2400" dirty="0"/>
              <a:t>Binary constraint graph: nodes are variables, arcs show constraints</a:t>
            </a:r>
          </a:p>
          <a:p>
            <a:pPr eaLnBrk="1" hangingPunct="1">
              <a:lnSpc>
                <a:spcPct val="90000"/>
              </a:lnSpc>
            </a:pPr>
            <a:endParaRPr lang="en-US" sz="2400" dirty="0"/>
          </a:p>
          <a:p>
            <a:pPr eaLnBrk="1" hangingPunct="1">
              <a:lnSpc>
                <a:spcPct val="90000"/>
              </a:lnSpc>
            </a:pPr>
            <a:r>
              <a:rPr lang="en-US" sz="2400" dirty="0"/>
              <a:t>General-purpose CSP algorithms use the graph structure to speed up search. E.g., Tasmania is an independent </a:t>
            </a:r>
            <a:r>
              <a:rPr lang="en-US" sz="2400" dirty="0" err="1"/>
              <a:t>subproblem</a:t>
            </a:r>
            <a:r>
              <a:rPr lang="en-US" sz="2400" dirty="0"/>
              <a:t>!</a:t>
            </a:r>
          </a:p>
        </p:txBody>
      </p:sp>
      <p:pic>
        <p:nvPicPr>
          <p:cNvPr id="10244" name="Picture 4"/>
          <p:cNvPicPr>
            <a:picLocks noChangeAspect="1" noChangeArrowheads="1"/>
          </p:cNvPicPr>
          <p:nvPr/>
        </p:nvPicPr>
        <p:blipFill>
          <a:blip r:embed="rId3" cstate="print"/>
          <a:srcRect/>
          <a:stretch>
            <a:fillRect/>
          </a:stretch>
        </p:blipFill>
        <p:spPr bwMode="auto">
          <a:xfrm>
            <a:off x="7848600" y="1600201"/>
            <a:ext cx="3327400" cy="2903537"/>
          </a:xfrm>
          <a:prstGeom prst="rect">
            <a:avLst/>
          </a:prstGeom>
          <a:noFill/>
          <a:ln w="9525">
            <a:noFill/>
            <a:miter lim="800000"/>
            <a:headEnd/>
            <a:tailEnd/>
          </a:ln>
        </p:spPr>
      </p:pic>
    </p:spTree>
    <p:extLst>
      <p:ext uri="{BB962C8B-B14F-4D97-AF65-F5344CB8AC3E}">
        <p14:creationId xmlns:p14="http://schemas.microsoft.com/office/powerpoint/2010/main" val="408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Varieties of CSPs and Constraints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1" y="1372103"/>
            <a:ext cx="7316459" cy="4951993"/>
          </a:xfrm>
          <a:prstGeom prst="rect">
            <a:avLst/>
          </a:prstGeom>
          <a:noFill/>
        </p:spPr>
      </p:pic>
    </p:spTree>
    <p:extLst>
      <p:ext uri="{BB962C8B-B14F-4D97-AF65-F5344CB8AC3E}">
        <p14:creationId xmlns:p14="http://schemas.microsoft.com/office/powerpoint/2010/main" val="212348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Example: N-Queens</a:t>
            </a:r>
          </a:p>
        </p:txBody>
      </p:sp>
      <p:sp>
        <p:nvSpPr>
          <p:cNvPr id="902147" name="Rectangle 3"/>
          <p:cNvSpPr>
            <a:spLocks noGrp="1" noChangeArrowheads="1"/>
          </p:cNvSpPr>
          <p:nvPr>
            <p:ph idx="1"/>
          </p:nvPr>
        </p:nvSpPr>
        <p:spPr/>
        <p:txBody>
          <a:bodyPr/>
          <a:lstStyle/>
          <a:p>
            <a:pPr eaLnBrk="1" hangingPunct="1"/>
            <a:r>
              <a:rPr lang="en-US" dirty="0"/>
              <a:t>Formulation 1:</a:t>
            </a:r>
          </a:p>
          <a:p>
            <a:pPr lvl="1" eaLnBrk="1" hangingPunct="1"/>
            <a:r>
              <a:rPr lang="en-US" dirty="0"/>
              <a:t>Variables:</a:t>
            </a:r>
          </a:p>
          <a:p>
            <a:pPr lvl="1" eaLnBrk="1" hangingPunct="1"/>
            <a:r>
              <a:rPr lang="en-US" dirty="0"/>
              <a:t>Domains:</a:t>
            </a:r>
          </a:p>
          <a:p>
            <a:pPr lvl="1" eaLnBrk="1" hangingPunct="1"/>
            <a:r>
              <a:rPr lang="en-US" dirty="0"/>
              <a:t>Constraints</a:t>
            </a:r>
          </a:p>
        </p:txBody>
      </p:sp>
      <p:pic>
        <p:nvPicPr>
          <p:cNvPr id="8196" name="Picture 4"/>
          <p:cNvPicPr>
            <a:picLocks noChangeAspect="1" noChangeArrowheads="1"/>
          </p:cNvPicPr>
          <p:nvPr/>
        </p:nvPicPr>
        <p:blipFill>
          <a:blip r:embed="rId8" cstate="print"/>
          <a:srcRect l="75101" b="14342"/>
          <a:stretch>
            <a:fillRect/>
          </a:stretch>
        </p:blipFill>
        <p:spPr bwMode="auto">
          <a:xfrm>
            <a:off x="5257800" y="1524000"/>
            <a:ext cx="2046288" cy="2057400"/>
          </a:xfrm>
          <a:prstGeom prst="rect">
            <a:avLst/>
          </a:prstGeom>
          <a:noFill/>
          <a:ln w="9525">
            <a:noFill/>
            <a:miter lim="800000"/>
            <a:headEnd/>
            <a:tailEnd/>
          </a:ln>
        </p:spPr>
      </p:pic>
      <p:pic>
        <p:nvPicPr>
          <p:cNvPr id="902153" name="Picture 9" descr="txp_fig"/>
          <p:cNvPicPr>
            <a:picLocks noChangeAspect="1" noChangeArrowheads="1"/>
          </p:cNvPicPr>
          <p:nvPr>
            <p:custDataLst>
              <p:tags r:id="rId1"/>
            </p:custDataLst>
          </p:nvPr>
        </p:nvPicPr>
        <p:blipFill>
          <a:blip r:embed="rId9" cstate="print"/>
          <a:srcRect/>
          <a:stretch>
            <a:fillRect/>
          </a:stretch>
        </p:blipFill>
        <p:spPr bwMode="auto">
          <a:xfrm>
            <a:off x="2823240" y="2754379"/>
            <a:ext cx="854075" cy="331788"/>
          </a:xfrm>
          <a:prstGeom prst="rect">
            <a:avLst/>
          </a:prstGeom>
          <a:noFill/>
          <a:ln w="9525">
            <a:noFill/>
            <a:miter lim="800000"/>
            <a:headEnd/>
            <a:tailEnd/>
          </a:ln>
        </p:spPr>
      </p:pic>
      <p:pic>
        <p:nvPicPr>
          <p:cNvPr id="902154" name="Picture 10" descr="txp_fig"/>
          <p:cNvPicPr>
            <a:picLocks noChangeAspect="1" noChangeArrowheads="1"/>
          </p:cNvPicPr>
          <p:nvPr>
            <p:custDataLst>
              <p:tags r:id="rId2"/>
            </p:custDataLst>
          </p:nvPr>
        </p:nvPicPr>
        <p:blipFill>
          <a:blip r:embed="rId10" cstate="print"/>
          <a:srcRect/>
          <a:stretch>
            <a:fillRect/>
          </a:stretch>
        </p:blipFill>
        <p:spPr bwMode="auto">
          <a:xfrm>
            <a:off x="2944035" y="2361194"/>
            <a:ext cx="490537" cy="347663"/>
          </a:xfrm>
          <a:prstGeom prst="rect">
            <a:avLst/>
          </a:prstGeom>
          <a:noFill/>
          <a:ln w="9525">
            <a:noFill/>
            <a:miter lim="800000"/>
            <a:headEnd/>
            <a:tailEnd/>
          </a:ln>
        </p:spPr>
      </p:pic>
      <p:pic>
        <p:nvPicPr>
          <p:cNvPr id="902157" name="Picture 13" descr="txp_fig"/>
          <p:cNvPicPr>
            <a:picLocks noChangeAspect="1" noChangeArrowheads="1"/>
          </p:cNvPicPr>
          <p:nvPr>
            <p:custDataLst>
              <p:tags r:id="rId3"/>
            </p:custDataLst>
          </p:nvPr>
        </p:nvPicPr>
        <p:blipFill>
          <a:blip r:embed="rId11" cstate="print"/>
          <a:srcRect/>
          <a:stretch>
            <a:fillRect/>
          </a:stretch>
        </p:blipFill>
        <p:spPr bwMode="auto">
          <a:xfrm>
            <a:off x="9285288" y="4572001"/>
            <a:ext cx="1763712" cy="704851"/>
          </a:xfrm>
          <a:prstGeom prst="rect">
            <a:avLst/>
          </a:prstGeom>
          <a:noFill/>
          <a:ln w="9525">
            <a:noFill/>
            <a:miter lim="800000"/>
            <a:headEnd/>
            <a:tailEnd/>
          </a:ln>
        </p:spPr>
      </p:pic>
      <p:pic>
        <p:nvPicPr>
          <p:cNvPr id="12" name="Picture 11" descr="txp_fig"/>
          <p:cNvPicPr>
            <a:picLocks noChangeAspect="1"/>
          </p:cNvPicPr>
          <p:nvPr>
            <p:custDataLst>
              <p:tags r:id="rId4"/>
            </p:custDataLst>
          </p:nvPr>
        </p:nvPicPr>
        <p:blipFill>
          <a:blip r:embed="rId12" cstate="print"/>
          <a:stretch>
            <a:fillRect/>
          </a:stretch>
        </p:blipFill>
        <p:spPr bwMode="auto">
          <a:xfrm>
            <a:off x="1360489" y="4132557"/>
            <a:ext cx="6148585" cy="363244"/>
          </a:xfrm>
          <a:prstGeom prst="rect">
            <a:avLst/>
          </a:prstGeom>
          <a:noFill/>
          <a:ln/>
          <a:effectLst/>
        </p:spPr>
      </p:pic>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7813379" y="1479838"/>
            <a:ext cx="4150020" cy="1948241"/>
          </a:xfrm>
          <a:prstGeom prst="rect">
            <a:avLst/>
          </a:prstGeom>
          <a:noFill/>
        </p:spPr>
      </p:pic>
      <p:pic>
        <p:nvPicPr>
          <p:cNvPr id="13" name="Picture 12" descr="txp_fig"/>
          <p:cNvPicPr>
            <a:picLocks noChangeAspect="1"/>
          </p:cNvPicPr>
          <p:nvPr>
            <p:custDataLst>
              <p:tags r:id="rId5"/>
            </p:custDataLst>
          </p:nvPr>
        </p:nvPicPr>
        <p:blipFill>
          <a:blip r:embed="rId14" cstate="print"/>
          <a:stretch>
            <a:fillRect/>
          </a:stretch>
        </p:blipFill>
        <p:spPr bwMode="auto">
          <a:xfrm>
            <a:off x="1360488" y="4572002"/>
            <a:ext cx="7002160" cy="1264239"/>
          </a:xfrm>
          <a:prstGeom prst="rect">
            <a:avLst/>
          </a:prstGeom>
          <a:noFill/>
          <a:ln/>
          <a:effectLst/>
        </p:spPr>
      </p:pic>
    </p:spTree>
    <p:extLst>
      <p:ext uri="{BB962C8B-B14F-4D97-AF65-F5344CB8AC3E}">
        <p14:creationId xmlns:p14="http://schemas.microsoft.com/office/powerpoint/2010/main" val="5323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2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214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21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214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021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214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2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Example: N-Queens</a:t>
            </a:r>
          </a:p>
        </p:txBody>
      </p:sp>
      <p:sp>
        <p:nvSpPr>
          <p:cNvPr id="9219" name="Rectangle 3"/>
          <p:cNvSpPr>
            <a:spLocks noGrp="1" noChangeArrowheads="1"/>
          </p:cNvSpPr>
          <p:nvPr>
            <p:ph idx="1"/>
          </p:nvPr>
        </p:nvSpPr>
        <p:spPr>
          <a:xfrm>
            <a:off x="304800" y="1690688"/>
            <a:ext cx="8229600" cy="4252912"/>
          </a:xfrm>
        </p:spPr>
        <p:txBody>
          <a:bodyPr/>
          <a:lstStyle/>
          <a:p>
            <a:pPr eaLnBrk="1" hangingPunct="1"/>
            <a:r>
              <a:rPr lang="en-US" dirty="0"/>
              <a:t>Formulation 2:</a:t>
            </a:r>
          </a:p>
          <a:p>
            <a:pPr lvl="1" eaLnBrk="1" hangingPunct="1"/>
            <a:r>
              <a:rPr lang="en-US" dirty="0"/>
              <a:t>Variables:</a:t>
            </a:r>
          </a:p>
          <a:p>
            <a:pPr lvl="1"/>
            <a:endParaRPr lang="en-US" dirty="0"/>
          </a:p>
          <a:p>
            <a:pPr lvl="1" eaLnBrk="1" hangingPunct="1"/>
            <a:r>
              <a:rPr lang="en-US" dirty="0"/>
              <a:t>Domains:</a:t>
            </a:r>
          </a:p>
          <a:p>
            <a:pPr lvl="1"/>
            <a:endParaRPr lang="en-US" dirty="0"/>
          </a:p>
          <a:p>
            <a:pPr lvl="1" eaLnBrk="1" hangingPunct="1"/>
            <a:r>
              <a:rPr lang="en-US" dirty="0"/>
              <a:t>Constraints:</a:t>
            </a:r>
          </a:p>
        </p:txBody>
      </p:sp>
      <p:pic>
        <p:nvPicPr>
          <p:cNvPr id="9220" name="Picture 10" descr="txp_fig"/>
          <p:cNvPicPr>
            <a:picLocks noChangeAspect="1" noChangeArrowheads="1"/>
          </p:cNvPicPr>
          <p:nvPr>
            <p:custDataLst>
              <p:tags r:id="rId1"/>
            </p:custDataLst>
          </p:nvPr>
        </p:nvPicPr>
        <p:blipFill>
          <a:blip r:embed="rId11" cstate="print"/>
          <a:srcRect/>
          <a:stretch>
            <a:fillRect/>
          </a:stretch>
        </p:blipFill>
        <p:spPr bwMode="auto">
          <a:xfrm>
            <a:off x="2438400" y="2239862"/>
            <a:ext cx="395288" cy="315913"/>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12" cstate="print"/>
          <a:srcRect/>
          <a:stretch>
            <a:fillRect/>
          </a:stretch>
        </p:blipFill>
        <p:spPr bwMode="auto">
          <a:xfrm>
            <a:off x="3276600" y="5410202"/>
            <a:ext cx="4394200" cy="347663"/>
          </a:xfrm>
          <a:prstGeom prst="rect">
            <a:avLst/>
          </a:prstGeom>
          <a:noFill/>
          <a:ln w="9525">
            <a:noFill/>
            <a:miter lim="800000"/>
            <a:headEnd/>
            <a:tailEnd/>
          </a:ln>
        </p:spPr>
      </p:pic>
      <p:pic>
        <p:nvPicPr>
          <p:cNvPr id="908304" name="Picture 16" descr="txp_fig"/>
          <p:cNvPicPr>
            <a:picLocks noChangeAspect="1" noChangeArrowheads="1"/>
          </p:cNvPicPr>
          <p:nvPr>
            <p:custDataLst>
              <p:tags r:id="rId3"/>
            </p:custDataLst>
          </p:nvPr>
        </p:nvPicPr>
        <p:blipFill>
          <a:blip r:embed="rId13" cstate="print"/>
          <a:srcRect/>
          <a:stretch>
            <a:fillRect/>
          </a:stretch>
        </p:blipFill>
        <p:spPr bwMode="auto">
          <a:xfrm>
            <a:off x="3314700" y="4572001"/>
            <a:ext cx="4521200" cy="363537"/>
          </a:xfrm>
          <a:prstGeom prst="rect">
            <a:avLst/>
          </a:prstGeom>
          <a:noFill/>
          <a:ln w="9525">
            <a:noFill/>
            <a:miter lim="800000"/>
            <a:headEnd/>
            <a:tailEnd/>
          </a:ln>
        </p:spPr>
      </p:pic>
      <p:pic>
        <p:nvPicPr>
          <p:cNvPr id="9223" name="Picture 9" descr="txp_fig"/>
          <p:cNvPicPr>
            <a:picLocks noChangeAspect="1"/>
          </p:cNvPicPr>
          <p:nvPr>
            <p:custDataLst>
              <p:tags r:id="rId4"/>
            </p:custDataLst>
          </p:nvPr>
        </p:nvPicPr>
        <p:blipFill>
          <a:blip r:embed="rId14" cstate="print"/>
          <a:srcRect/>
          <a:stretch>
            <a:fillRect/>
          </a:stretch>
        </p:blipFill>
        <p:spPr bwMode="auto">
          <a:xfrm>
            <a:off x="2377281" y="3001533"/>
            <a:ext cx="1970087" cy="312737"/>
          </a:xfrm>
          <a:prstGeom prst="rect">
            <a:avLst/>
          </a:prstGeom>
          <a:noFill/>
          <a:ln w="9525">
            <a:noFill/>
            <a:miter lim="800000"/>
            <a:headEnd/>
            <a:tailEnd/>
          </a:ln>
        </p:spPr>
      </p:pic>
      <p:pic>
        <p:nvPicPr>
          <p:cNvPr id="9224" name="Picture 22"/>
          <p:cNvPicPr>
            <a:picLocks noChangeAspect="1" noChangeArrowheads="1"/>
          </p:cNvPicPr>
          <p:nvPr/>
        </p:nvPicPr>
        <p:blipFill>
          <a:blip r:embed="rId15" cstate="print"/>
          <a:srcRect l="75101" b="14342"/>
          <a:stretch>
            <a:fillRect/>
          </a:stretch>
        </p:blipFill>
        <p:spPr bwMode="auto">
          <a:xfrm>
            <a:off x="8389937" y="1600200"/>
            <a:ext cx="2046288" cy="2057400"/>
          </a:xfrm>
          <a:prstGeom prst="rect">
            <a:avLst/>
          </a:prstGeom>
          <a:noFill/>
          <a:ln w="9525">
            <a:noFill/>
            <a:miter lim="800000"/>
            <a:headEnd/>
            <a:tailEnd/>
          </a:ln>
        </p:spPr>
      </p:pic>
      <p:pic>
        <p:nvPicPr>
          <p:cNvPr id="9225" name="Picture 11" descr="txp_fig"/>
          <p:cNvPicPr>
            <a:picLocks noChangeAspect="1"/>
          </p:cNvPicPr>
          <p:nvPr>
            <p:custDataLst>
              <p:tags r:id="rId5"/>
            </p:custDataLst>
          </p:nvPr>
        </p:nvPicPr>
        <p:blipFill>
          <a:blip r:embed="rId16" cstate="print"/>
          <a:srcRect/>
          <a:stretch>
            <a:fillRect/>
          </a:stretch>
        </p:blipFill>
        <p:spPr bwMode="auto">
          <a:xfrm>
            <a:off x="7932737" y="1752602"/>
            <a:ext cx="395288" cy="300039"/>
          </a:xfrm>
          <a:prstGeom prst="rect">
            <a:avLst/>
          </a:prstGeom>
          <a:noFill/>
          <a:ln w="9525">
            <a:noFill/>
            <a:miter lim="800000"/>
            <a:headEnd/>
            <a:tailEnd/>
          </a:ln>
        </p:spPr>
      </p:pic>
      <p:pic>
        <p:nvPicPr>
          <p:cNvPr id="9226" name="Picture 13" descr="txp_fig"/>
          <p:cNvPicPr>
            <a:picLocks noChangeAspect="1"/>
          </p:cNvPicPr>
          <p:nvPr>
            <p:custDataLst>
              <p:tags r:id="rId6"/>
            </p:custDataLst>
          </p:nvPr>
        </p:nvPicPr>
        <p:blipFill>
          <a:blip r:embed="rId17" cstate="print"/>
          <a:srcRect/>
          <a:stretch>
            <a:fillRect/>
          </a:stretch>
        </p:blipFill>
        <p:spPr bwMode="auto">
          <a:xfrm>
            <a:off x="7924801" y="2209802"/>
            <a:ext cx="411163" cy="301625"/>
          </a:xfrm>
          <a:prstGeom prst="rect">
            <a:avLst/>
          </a:prstGeom>
          <a:noFill/>
          <a:ln w="9525">
            <a:noFill/>
            <a:miter lim="800000"/>
            <a:headEnd/>
            <a:tailEnd/>
          </a:ln>
        </p:spPr>
      </p:pic>
      <p:pic>
        <p:nvPicPr>
          <p:cNvPr id="9227" name="Picture 15" descr="txp_fig"/>
          <p:cNvPicPr>
            <a:picLocks noChangeAspect="1"/>
          </p:cNvPicPr>
          <p:nvPr>
            <p:custDataLst>
              <p:tags r:id="rId7"/>
            </p:custDataLst>
          </p:nvPr>
        </p:nvPicPr>
        <p:blipFill>
          <a:blip r:embed="rId18" cstate="print"/>
          <a:srcRect/>
          <a:stretch>
            <a:fillRect/>
          </a:stretch>
        </p:blipFill>
        <p:spPr bwMode="auto">
          <a:xfrm>
            <a:off x="7932739" y="2667002"/>
            <a:ext cx="411163" cy="300039"/>
          </a:xfrm>
          <a:prstGeom prst="rect">
            <a:avLst/>
          </a:prstGeom>
          <a:noFill/>
          <a:ln w="9525">
            <a:noFill/>
            <a:miter lim="800000"/>
            <a:headEnd/>
            <a:tailEnd/>
          </a:ln>
        </p:spPr>
      </p:pic>
      <p:pic>
        <p:nvPicPr>
          <p:cNvPr id="9228" name="Picture 17" descr="txp_fig"/>
          <p:cNvPicPr>
            <a:picLocks noChangeAspect="1"/>
          </p:cNvPicPr>
          <p:nvPr>
            <p:custDataLst>
              <p:tags r:id="rId8"/>
            </p:custDataLst>
          </p:nvPr>
        </p:nvPicPr>
        <p:blipFill>
          <a:blip r:embed="rId19" cstate="print"/>
          <a:srcRect/>
          <a:stretch>
            <a:fillRect/>
          </a:stretch>
        </p:blipFill>
        <p:spPr bwMode="auto">
          <a:xfrm>
            <a:off x="7932739" y="3128964"/>
            <a:ext cx="411163" cy="300037"/>
          </a:xfrm>
          <a:prstGeom prst="rect">
            <a:avLst/>
          </a:prstGeom>
          <a:noFill/>
          <a:ln w="9525">
            <a:noFill/>
            <a:miter lim="800000"/>
            <a:headEnd/>
            <a:tailEnd/>
          </a:ln>
        </p:spPr>
      </p:pic>
      <p:sp>
        <p:nvSpPr>
          <p:cNvPr id="9229" name="TextBox 19"/>
          <p:cNvSpPr txBox="1">
            <a:spLocks noChangeArrowheads="1"/>
          </p:cNvSpPr>
          <p:nvPr/>
        </p:nvSpPr>
        <p:spPr bwMode="auto">
          <a:xfrm>
            <a:off x="1752600" y="4491338"/>
            <a:ext cx="1905000" cy="369328"/>
          </a:xfrm>
          <a:prstGeom prst="rect">
            <a:avLst/>
          </a:prstGeom>
          <a:noFill/>
          <a:ln w="9525">
            <a:noFill/>
            <a:miter lim="800000"/>
            <a:headEnd/>
            <a:tailEnd/>
          </a:ln>
        </p:spPr>
        <p:txBody>
          <a:bodyPr lIns="91436" tIns="45718" rIns="91436" bIns="45718">
            <a:spAutoFit/>
          </a:bodyPr>
          <a:lstStyle/>
          <a:p>
            <a:r>
              <a:rPr lang="en-US" dirty="0">
                <a:latin typeface="Calibri" pitchFamily="34" charset="0"/>
              </a:rPr>
              <a:t>Implicit:</a:t>
            </a:r>
          </a:p>
        </p:txBody>
      </p:sp>
      <p:sp>
        <p:nvSpPr>
          <p:cNvPr id="9230" name="TextBox 20"/>
          <p:cNvSpPr txBox="1">
            <a:spLocks noChangeArrowheads="1"/>
          </p:cNvSpPr>
          <p:nvPr/>
        </p:nvSpPr>
        <p:spPr bwMode="auto">
          <a:xfrm>
            <a:off x="1752600" y="5345114"/>
            <a:ext cx="1371600" cy="369328"/>
          </a:xfrm>
          <a:prstGeom prst="rect">
            <a:avLst/>
          </a:prstGeom>
          <a:noFill/>
          <a:ln w="9525">
            <a:noFill/>
            <a:miter lim="800000"/>
            <a:headEnd/>
            <a:tailEnd/>
          </a:ln>
        </p:spPr>
        <p:txBody>
          <a:bodyPr wrap="square" lIns="91436" tIns="45718" rIns="91436" bIns="45718">
            <a:spAutoFit/>
          </a:bodyPr>
          <a:lstStyle/>
          <a:p>
            <a:r>
              <a:rPr lang="en-US" dirty="0">
                <a:latin typeface="Calibri" pitchFamily="34" charset="0"/>
              </a:rPr>
              <a:t>Explicit:</a:t>
            </a:r>
          </a:p>
        </p:txBody>
      </p:sp>
      <p:pic>
        <p:nvPicPr>
          <p:cNvPr id="23" name="Picture 22" descr="txp_fig"/>
          <p:cNvPicPr>
            <a:picLocks noChangeAspect="1"/>
          </p:cNvPicPr>
          <p:nvPr>
            <p:custDataLst>
              <p:tags r:id="rId9"/>
            </p:custDataLst>
          </p:nvPr>
        </p:nvPicPr>
        <p:blipFill>
          <a:blip r:embed="rId20" cstate="print"/>
          <a:srcRect/>
          <a:stretch>
            <a:fillRect/>
          </a:stretch>
        </p:blipFill>
        <p:spPr bwMode="auto">
          <a:xfrm>
            <a:off x="3327400" y="6019800"/>
            <a:ext cx="558800" cy="76200"/>
          </a:xfrm>
          <a:prstGeom prst="rect">
            <a:avLst/>
          </a:prstGeom>
          <a:noFill/>
          <a:ln w="9525">
            <a:noFill/>
            <a:miter lim="800000"/>
            <a:headEnd/>
            <a:tailEnd/>
          </a:ln>
        </p:spPr>
      </p:pic>
    </p:spTree>
    <p:extLst>
      <p:ext uri="{BB962C8B-B14F-4D97-AF65-F5344CB8AC3E}">
        <p14:creationId xmlns:p14="http://schemas.microsoft.com/office/powerpoint/2010/main" val="137771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83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Example: </a:t>
            </a:r>
            <a:r>
              <a:rPr lang="en-US" dirty="0" err="1"/>
              <a:t>Cryptarithmetic</a:t>
            </a:r>
            <a:endParaRPr lang="en-US" dirty="0"/>
          </a:p>
        </p:txBody>
      </p:sp>
      <p:sp>
        <p:nvSpPr>
          <p:cNvPr id="11267" name="Rectangle 3"/>
          <p:cNvSpPr>
            <a:spLocks noGrp="1" noChangeArrowheads="1"/>
          </p:cNvSpPr>
          <p:nvPr>
            <p:ph idx="1"/>
          </p:nvPr>
        </p:nvSpPr>
        <p:spPr>
          <a:xfrm>
            <a:off x="457200" y="1600201"/>
            <a:ext cx="4876800" cy="4525963"/>
          </a:xfrm>
        </p:spPr>
        <p:txBody>
          <a:bodyPr/>
          <a:lstStyle/>
          <a:p>
            <a:pPr eaLnBrk="1" hangingPunct="1"/>
            <a:r>
              <a:rPr lang="en-US" sz="2800" dirty="0"/>
              <a:t>Variables:</a:t>
            </a:r>
          </a:p>
          <a:p>
            <a:pPr eaLnBrk="1" hangingPunct="1"/>
            <a:endParaRPr lang="en-US" sz="2800" dirty="0"/>
          </a:p>
          <a:p>
            <a:pPr eaLnBrk="1" hangingPunct="1"/>
            <a:r>
              <a:rPr lang="en-US" sz="2800" dirty="0"/>
              <a:t>Domains:</a:t>
            </a:r>
          </a:p>
          <a:p>
            <a:pPr eaLnBrk="1" hangingPunct="1"/>
            <a:endParaRPr lang="en-US" sz="2800" dirty="0"/>
          </a:p>
          <a:p>
            <a:pPr eaLnBrk="1" hangingPunct="1"/>
            <a:r>
              <a:rPr lang="en-US" sz="2800" dirty="0"/>
              <a:t>Constraints:</a:t>
            </a:r>
          </a:p>
          <a:p>
            <a:pPr eaLnBrk="1" hangingPunct="1"/>
            <a:endParaRPr lang="en-US" sz="2800" dirty="0"/>
          </a:p>
        </p:txBody>
      </p:sp>
      <p:pic>
        <p:nvPicPr>
          <p:cNvPr id="11269" name="Picture 5"/>
          <p:cNvPicPr>
            <a:picLocks noChangeAspect="1" noChangeArrowheads="1"/>
          </p:cNvPicPr>
          <p:nvPr/>
        </p:nvPicPr>
        <p:blipFill>
          <a:blip r:embed="rId8" cstate="print"/>
          <a:srcRect l="2014" t="2845"/>
          <a:stretch>
            <a:fillRect/>
          </a:stretch>
        </p:blipFill>
        <p:spPr bwMode="auto">
          <a:xfrm>
            <a:off x="6069106" y="1864661"/>
            <a:ext cx="1703295" cy="1224617"/>
          </a:xfrm>
          <a:prstGeom prst="rect">
            <a:avLst/>
          </a:prstGeom>
          <a:noFill/>
          <a:ln w="9525">
            <a:noFill/>
            <a:miter lim="800000"/>
            <a:headEnd/>
            <a:tailEnd/>
          </a:ln>
        </p:spPr>
      </p:pic>
      <p:pic>
        <p:nvPicPr>
          <p:cNvPr id="15366" name="Picture 6" descr="txp_fig"/>
          <p:cNvPicPr>
            <a:picLocks noChangeAspect="1" noChangeArrowheads="1"/>
          </p:cNvPicPr>
          <p:nvPr>
            <p:custDataLst>
              <p:tags r:id="rId1"/>
            </p:custDataLst>
          </p:nvPr>
        </p:nvPicPr>
        <p:blipFill>
          <a:blip r:embed="rId9" cstate="print"/>
          <a:srcRect/>
          <a:stretch>
            <a:fillRect/>
          </a:stretch>
        </p:blipFill>
        <p:spPr bwMode="auto">
          <a:xfrm>
            <a:off x="1066800" y="2281237"/>
            <a:ext cx="4114800" cy="309563"/>
          </a:xfrm>
          <a:prstGeom prst="rect">
            <a:avLst/>
          </a:prstGeom>
          <a:noFill/>
          <a:ln w="9525">
            <a:noFill/>
            <a:miter lim="800000"/>
            <a:headEnd/>
            <a:tailEnd/>
          </a:ln>
        </p:spPr>
      </p:pic>
      <p:pic>
        <p:nvPicPr>
          <p:cNvPr id="15367" name="Picture 7" descr="txp_fig"/>
          <p:cNvPicPr>
            <a:picLocks noChangeAspect="1" noChangeArrowheads="1"/>
          </p:cNvPicPr>
          <p:nvPr>
            <p:custDataLst>
              <p:tags r:id="rId2"/>
            </p:custDataLst>
          </p:nvPr>
        </p:nvPicPr>
        <p:blipFill>
          <a:blip r:embed="rId10" cstate="print"/>
          <a:srcRect/>
          <a:stretch>
            <a:fillRect/>
          </a:stretch>
        </p:blipFill>
        <p:spPr bwMode="auto">
          <a:xfrm>
            <a:off x="1001715" y="3238502"/>
            <a:ext cx="3722687" cy="342900"/>
          </a:xfrm>
          <a:prstGeom prst="rect">
            <a:avLst/>
          </a:prstGeom>
          <a:noFill/>
          <a:ln w="9525">
            <a:noFill/>
            <a:miter lim="800000"/>
            <a:headEnd/>
            <a:tailEnd/>
          </a:ln>
        </p:spPr>
      </p:pic>
      <p:pic>
        <p:nvPicPr>
          <p:cNvPr id="15368" name="Picture 9" descr="txp_fig"/>
          <p:cNvPicPr>
            <a:picLocks noChangeAspect="1" noChangeArrowheads="1"/>
          </p:cNvPicPr>
          <p:nvPr>
            <p:custDataLst>
              <p:tags r:id="rId3"/>
            </p:custDataLst>
          </p:nvPr>
        </p:nvPicPr>
        <p:blipFill>
          <a:blip r:embed="rId11" cstate="print"/>
          <a:srcRect/>
          <a:stretch>
            <a:fillRect/>
          </a:stretch>
        </p:blipFill>
        <p:spPr bwMode="auto">
          <a:xfrm>
            <a:off x="1028702" y="5021264"/>
            <a:ext cx="3314700" cy="309563"/>
          </a:xfrm>
          <a:prstGeom prst="rect">
            <a:avLst/>
          </a:prstGeom>
          <a:noFill/>
          <a:ln w="9525">
            <a:noFill/>
            <a:miter lim="800000"/>
            <a:headEnd/>
            <a:tailEnd/>
          </a:ln>
        </p:spPr>
      </p:pic>
      <p:pic>
        <p:nvPicPr>
          <p:cNvPr id="15369" name="Picture 11" descr="txp_fig"/>
          <p:cNvPicPr>
            <a:picLocks noChangeAspect="1" noChangeArrowheads="1"/>
          </p:cNvPicPr>
          <p:nvPr>
            <p:custDataLst>
              <p:tags r:id="rId4"/>
            </p:custDataLst>
          </p:nvPr>
        </p:nvPicPr>
        <p:blipFill>
          <a:blip r:embed="rId12" cstate="print"/>
          <a:srcRect/>
          <a:stretch>
            <a:fillRect/>
          </a:stretch>
        </p:blipFill>
        <p:spPr bwMode="auto">
          <a:xfrm>
            <a:off x="1066800" y="5715000"/>
            <a:ext cx="547688" cy="74613"/>
          </a:xfrm>
          <a:prstGeom prst="rect">
            <a:avLst/>
          </a:prstGeom>
          <a:noFill/>
          <a:ln w="9525">
            <a:noFill/>
            <a:miter lim="800000"/>
            <a:headEnd/>
            <a:tailEnd/>
          </a:ln>
        </p:spPr>
      </p:pic>
      <p:pic>
        <p:nvPicPr>
          <p:cNvPr id="15370" name="Picture 12" descr="txp_fig"/>
          <p:cNvPicPr>
            <a:picLocks noChangeAspect="1" noChangeArrowheads="1"/>
          </p:cNvPicPr>
          <p:nvPr>
            <p:custDataLst>
              <p:tags r:id="rId5"/>
            </p:custDataLst>
          </p:nvPr>
        </p:nvPicPr>
        <p:blipFill>
          <a:blip r:embed="rId13" cstate="print"/>
          <a:srcRect/>
          <a:stretch>
            <a:fillRect/>
          </a:stretch>
        </p:blipFill>
        <p:spPr bwMode="auto">
          <a:xfrm>
            <a:off x="1017590" y="4344990"/>
            <a:ext cx="3478212" cy="327025"/>
          </a:xfrm>
          <a:prstGeom prst="rect">
            <a:avLst/>
          </a:prstGeom>
          <a:noFill/>
          <a:ln w="9525">
            <a:noFill/>
            <a:miter lim="800000"/>
            <a:headEnd/>
            <a:tailEnd/>
          </a:ln>
        </p:spPr>
      </p:pic>
      <p:pic>
        <p:nvPicPr>
          <p:cNvPr id="3074"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8458200" y="1359186"/>
            <a:ext cx="3378200" cy="2057630"/>
          </a:xfrm>
          <a:prstGeom prst="rect">
            <a:avLst/>
          </a:prstGeom>
          <a:noFill/>
        </p:spPr>
      </p:pic>
    </p:spTree>
    <p:extLst>
      <p:ext uri="{BB962C8B-B14F-4D97-AF65-F5344CB8AC3E}">
        <p14:creationId xmlns:p14="http://schemas.microsoft.com/office/powerpoint/2010/main" val="868482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Example: Sudoku</a:t>
            </a:r>
          </a:p>
        </p:txBody>
      </p:sp>
      <p:pic>
        <p:nvPicPr>
          <p:cNvPr id="12291" name="Picture 2" descr="C:\Documents and Settings\Administrator\My Documents\My Pictures\Sudoku_Board_Fig1.jpg"/>
          <p:cNvPicPr>
            <a:picLocks noChangeAspect="1" noChangeArrowheads="1"/>
          </p:cNvPicPr>
          <p:nvPr/>
        </p:nvPicPr>
        <p:blipFill>
          <a:blip r:embed="rId2" cstate="print"/>
          <a:srcRect/>
          <a:stretch>
            <a:fillRect/>
          </a:stretch>
        </p:blipFill>
        <p:spPr bwMode="auto">
          <a:xfrm>
            <a:off x="1282702" y="2227859"/>
            <a:ext cx="4051300" cy="4076700"/>
          </a:xfrm>
          <a:prstGeom prst="rect">
            <a:avLst/>
          </a:prstGeom>
          <a:noFill/>
          <a:ln w="9525">
            <a:noFill/>
            <a:miter lim="800000"/>
            <a:headEnd/>
            <a:tailEnd/>
          </a:ln>
        </p:spPr>
      </p:pic>
      <p:grpSp>
        <p:nvGrpSpPr>
          <p:cNvPr id="2" name="Group 49"/>
          <p:cNvGrpSpPr>
            <a:grpSpLocks/>
          </p:cNvGrpSpPr>
          <p:nvPr/>
        </p:nvGrpSpPr>
        <p:grpSpPr bwMode="auto">
          <a:xfrm>
            <a:off x="1752600" y="1503959"/>
            <a:ext cx="2743200" cy="1144588"/>
            <a:chOff x="838200" y="1600200"/>
            <a:chExt cx="2743200" cy="1143794"/>
          </a:xfrm>
        </p:grpSpPr>
        <p:sp>
          <p:nvSpPr>
            <p:cNvPr id="6" name="Rectangle 5"/>
            <p:cNvSpPr/>
            <p:nvPr/>
          </p:nvSpPr>
          <p:spPr>
            <a:xfrm>
              <a:off x="2209800" y="1600200"/>
              <a:ext cx="457200" cy="3807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8" name="Straight Connector 7"/>
            <p:cNvCxnSpPr>
              <a:stCxn id="6" idx="2"/>
            </p:cNvCxnSpPr>
            <p:nvPr/>
          </p:nvCxnSpPr>
          <p:spPr>
            <a:xfrm rot="5400000">
              <a:off x="1257564" y="1561571"/>
              <a:ext cx="761471" cy="1600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6" idx="2"/>
            </p:cNvCxnSpPr>
            <p:nvPr/>
          </p:nvCxnSpPr>
          <p:spPr>
            <a:xfrm rot="5400000">
              <a:off x="1448064" y="1752071"/>
              <a:ext cx="761471" cy="1219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6" idx="2"/>
            </p:cNvCxnSpPr>
            <p:nvPr/>
          </p:nvCxnSpPr>
          <p:spPr>
            <a:xfrm rot="5400000">
              <a:off x="1638564" y="1942571"/>
              <a:ext cx="761471" cy="838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6" idx="2"/>
            </p:cNvCxnSpPr>
            <p:nvPr/>
          </p:nvCxnSpPr>
          <p:spPr>
            <a:xfrm rot="5400000">
              <a:off x="1829064" y="2133071"/>
              <a:ext cx="761471" cy="4572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6" idx="2"/>
            </p:cNvCxnSpPr>
            <p:nvPr/>
          </p:nvCxnSpPr>
          <p:spPr>
            <a:xfrm rot="5400000">
              <a:off x="2057665" y="2361670"/>
              <a:ext cx="761471" cy="317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6" idx="2"/>
            </p:cNvCxnSpPr>
            <p:nvPr/>
          </p:nvCxnSpPr>
          <p:spPr>
            <a:xfrm rot="16200000" flipH="1">
              <a:off x="2438664" y="1980671"/>
              <a:ext cx="761471" cy="762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6" idx="2"/>
            </p:cNvCxnSpPr>
            <p:nvPr/>
          </p:nvCxnSpPr>
          <p:spPr>
            <a:xfrm rot="16200000" flipH="1">
              <a:off x="2629164" y="1790171"/>
              <a:ext cx="761471" cy="1143000"/>
            </a:xfrm>
            <a:prstGeom prst="line">
              <a:avLst/>
            </a:prstGeom>
          </p:spPr>
          <p:style>
            <a:lnRef idx="1">
              <a:schemeClr val="dk1"/>
            </a:lnRef>
            <a:fillRef idx="0">
              <a:schemeClr val="dk1"/>
            </a:fillRef>
            <a:effectRef idx="0">
              <a:schemeClr val="dk1"/>
            </a:effectRef>
            <a:fontRef idx="minor">
              <a:schemeClr val="tx1"/>
            </a:fontRef>
          </p:style>
        </p:cxnSp>
      </p:grpSp>
      <p:grpSp>
        <p:nvGrpSpPr>
          <p:cNvPr id="3" name="Group 50"/>
          <p:cNvGrpSpPr>
            <a:grpSpLocks/>
          </p:cNvGrpSpPr>
          <p:nvPr/>
        </p:nvGrpSpPr>
        <p:grpSpPr bwMode="auto">
          <a:xfrm>
            <a:off x="4951413" y="3104159"/>
            <a:ext cx="915987" cy="2819400"/>
            <a:chOff x="4037806" y="3200400"/>
            <a:chExt cx="915194" cy="2819400"/>
          </a:xfrm>
        </p:grpSpPr>
        <p:sp>
          <p:nvSpPr>
            <p:cNvPr id="21" name="Rectangle 20"/>
            <p:cNvSpPr/>
            <p:nvPr/>
          </p:nvSpPr>
          <p:spPr>
            <a:xfrm rot="5400000">
              <a:off x="4534065" y="4229265"/>
              <a:ext cx="457200" cy="3806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3" name="Straight Connector 22"/>
            <p:cNvCxnSpPr>
              <a:stCxn id="21" idx="2"/>
            </p:cNvCxnSpPr>
            <p:nvPr/>
          </p:nvCxnSpPr>
          <p:spPr>
            <a:xfrm rot="10800000">
              <a:off x="4037806" y="3200400"/>
              <a:ext cx="534524" cy="1219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21" idx="2"/>
            </p:cNvCxnSpPr>
            <p:nvPr/>
          </p:nvCxnSpPr>
          <p:spPr>
            <a:xfrm rot="10800000">
              <a:off x="4037806" y="3581400"/>
              <a:ext cx="534524" cy="838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21" idx="2"/>
            </p:cNvCxnSpPr>
            <p:nvPr/>
          </p:nvCxnSpPr>
          <p:spPr>
            <a:xfrm rot="10800000">
              <a:off x="4037806" y="3962400"/>
              <a:ext cx="534524"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21" idx="2"/>
            </p:cNvCxnSpPr>
            <p:nvPr/>
          </p:nvCxnSpPr>
          <p:spPr>
            <a:xfrm rot="10800000" flipV="1">
              <a:off x="4037806" y="4419600"/>
              <a:ext cx="534524" cy="16002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21" idx="2"/>
            </p:cNvCxnSpPr>
            <p:nvPr/>
          </p:nvCxnSpPr>
          <p:spPr>
            <a:xfrm flipH="1">
              <a:off x="4037806" y="4419600"/>
              <a:ext cx="534524" cy="762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21" idx="2"/>
            </p:cNvCxnSpPr>
            <p:nvPr/>
          </p:nvCxnSpPr>
          <p:spPr>
            <a:xfrm rot="10800000" flipV="1">
              <a:off x="4037806" y="4419600"/>
              <a:ext cx="534524" cy="1219200"/>
            </a:xfrm>
            <a:prstGeom prst="line">
              <a:avLst/>
            </a:prstGeom>
          </p:spPr>
          <p:style>
            <a:lnRef idx="1">
              <a:schemeClr val="dk1"/>
            </a:lnRef>
            <a:fillRef idx="0">
              <a:schemeClr val="dk1"/>
            </a:fillRef>
            <a:effectRef idx="0">
              <a:schemeClr val="dk1"/>
            </a:effectRef>
            <a:fontRef idx="minor">
              <a:schemeClr val="tx1"/>
            </a:fontRef>
          </p:style>
        </p:cxnSp>
      </p:grpSp>
      <p:grpSp>
        <p:nvGrpSpPr>
          <p:cNvPr id="4" name="Group 48"/>
          <p:cNvGrpSpPr>
            <a:grpSpLocks/>
          </p:cNvGrpSpPr>
          <p:nvPr/>
        </p:nvGrpSpPr>
        <p:grpSpPr bwMode="auto">
          <a:xfrm>
            <a:off x="4191000" y="1580159"/>
            <a:ext cx="1524000" cy="1828800"/>
            <a:chOff x="3276600" y="1676400"/>
            <a:chExt cx="1524000" cy="1828800"/>
          </a:xfrm>
        </p:grpSpPr>
        <p:sp>
          <p:nvSpPr>
            <p:cNvPr id="33" name="Rectangle 32"/>
            <p:cNvSpPr/>
            <p:nvPr/>
          </p:nvSpPr>
          <p:spPr>
            <a:xfrm rot="5400000">
              <a:off x="4419600" y="1676400"/>
              <a:ext cx="381000" cy="381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34" name="Straight Connector 33"/>
            <p:cNvCxnSpPr>
              <a:stCxn id="33" idx="3"/>
            </p:cNvCxnSpPr>
            <p:nvPr/>
          </p:nvCxnSpPr>
          <p:spPr>
            <a:xfrm rot="5400000">
              <a:off x="3600450" y="1733550"/>
              <a:ext cx="685800" cy="13335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flipV="1">
              <a:off x="3581400" y="2057400"/>
              <a:ext cx="1028700" cy="6858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10800000" flipV="1">
              <a:off x="3276600" y="2057400"/>
              <a:ext cx="1333500" cy="10668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3600450" y="2114550"/>
              <a:ext cx="1066800" cy="95250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3829050" y="2266950"/>
              <a:ext cx="990600" cy="57150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a:off x="3429000" y="2362200"/>
              <a:ext cx="1371600" cy="91440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a:off x="3600450" y="2495550"/>
              <a:ext cx="1447800" cy="571500"/>
            </a:xfrm>
            <a:prstGeom prst="line">
              <a:avLst/>
            </a:prstGeom>
          </p:spPr>
          <p:style>
            <a:lnRef idx="1">
              <a:schemeClr val="dk1"/>
            </a:lnRef>
            <a:fillRef idx="0">
              <a:schemeClr val="dk1"/>
            </a:fillRef>
            <a:effectRef idx="0">
              <a:schemeClr val="dk1"/>
            </a:effectRef>
            <a:fontRef idx="minor">
              <a:schemeClr val="tx1"/>
            </a:fontRef>
          </p:style>
        </p:cxnSp>
      </p:grpSp>
      <p:sp>
        <p:nvSpPr>
          <p:cNvPr id="52" name="TextBox 51"/>
          <p:cNvSpPr txBox="1">
            <a:spLocks noChangeArrowheads="1"/>
          </p:cNvSpPr>
          <p:nvPr/>
        </p:nvSpPr>
        <p:spPr bwMode="auto">
          <a:xfrm>
            <a:off x="7166498" y="4030416"/>
            <a:ext cx="3348216" cy="461661"/>
          </a:xfrm>
          <a:prstGeom prst="rect">
            <a:avLst/>
          </a:prstGeom>
          <a:noFill/>
          <a:ln w="9525">
            <a:noFill/>
            <a:miter lim="800000"/>
            <a:headEnd/>
            <a:tailEnd/>
          </a:ln>
        </p:spPr>
        <p:txBody>
          <a:bodyPr wrap="none" lIns="91436" tIns="45718" rIns="91436" bIns="45718">
            <a:spAutoFit/>
          </a:bodyPr>
          <a:lstStyle/>
          <a:p>
            <a:r>
              <a:rPr lang="en-US" sz="2400" dirty="0">
                <a:latin typeface="Calibri" pitchFamily="34" charset="0"/>
              </a:rPr>
              <a:t>9-way </a:t>
            </a:r>
            <a:r>
              <a:rPr lang="en-US" sz="2400" dirty="0" err="1">
                <a:latin typeface="Calibri" pitchFamily="34" charset="0"/>
              </a:rPr>
              <a:t>alldiff</a:t>
            </a:r>
            <a:r>
              <a:rPr lang="en-US" sz="2400" dirty="0">
                <a:latin typeface="Calibri" pitchFamily="34" charset="0"/>
              </a:rPr>
              <a:t> for each row</a:t>
            </a:r>
          </a:p>
        </p:txBody>
      </p:sp>
      <p:sp>
        <p:nvSpPr>
          <p:cNvPr id="53" name="TextBox 52"/>
          <p:cNvSpPr txBox="1">
            <a:spLocks noChangeArrowheads="1"/>
          </p:cNvSpPr>
          <p:nvPr/>
        </p:nvSpPr>
        <p:spPr bwMode="auto">
          <a:xfrm>
            <a:off x="7166500" y="3553175"/>
            <a:ext cx="3794236" cy="461661"/>
          </a:xfrm>
          <a:prstGeom prst="rect">
            <a:avLst/>
          </a:prstGeom>
          <a:noFill/>
          <a:ln w="9525">
            <a:noFill/>
            <a:miter lim="800000"/>
            <a:headEnd/>
            <a:tailEnd/>
          </a:ln>
        </p:spPr>
        <p:txBody>
          <a:bodyPr wrap="none" lIns="91436" tIns="45718" rIns="91436" bIns="45718">
            <a:spAutoFit/>
          </a:bodyPr>
          <a:lstStyle/>
          <a:p>
            <a:r>
              <a:rPr lang="en-US" sz="2400" dirty="0">
                <a:latin typeface="Calibri" pitchFamily="34" charset="0"/>
              </a:rPr>
              <a:t>9-way </a:t>
            </a:r>
            <a:r>
              <a:rPr lang="en-US" sz="2400" dirty="0" err="1">
                <a:latin typeface="Calibri" pitchFamily="34" charset="0"/>
              </a:rPr>
              <a:t>alldiff</a:t>
            </a:r>
            <a:r>
              <a:rPr lang="en-US" sz="2400" dirty="0">
                <a:latin typeface="Calibri" pitchFamily="34" charset="0"/>
              </a:rPr>
              <a:t> for each column</a:t>
            </a:r>
          </a:p>
        </p:txBody>
      </p:sp>
      <p:sp>
        <p:nvSpPr>
          <p:cNvPr id="54" name="TextBox 53"/>
          <p:cNvSpPr txBox="1">
            <a:spLocks noChangeArrowheads="1"/>
          </p:cNvSpPr>
          <p:nvPr/>
        </p:nvSpPr>
        <p:spPr bwMode="auto">
          <a:xfrm>
            <a:off x="7166501" y="4487616"/>
            <a:ext cx="3661315" cy="461661"/>
          </a:xfrm>
          <a:prstGeom prst="rect">
            <a:avLst/>
          </a:prstGeom>
          <a:noFill/>
          <a:ln w="9525">
            <a:noFill/>
            <a:miter lim="800000"/>
            <a:headEnd/>
            <a:tailEnd/>
          </a:ln>
        </p:spPr>
        <p:txBody>
          <a:bodyPr wrap="none" lIns="91436" tIns="45718" rIns="91436" bIns="45718">
            <a:spAutoFit/>
          </a:bodyPr>
          <a:lstStyle/>
          <a:p>
            <a:r>
              <a:rPr lang="en-US" sz="2400">
                <a:latin typeface="Calibri" pitchFamily="34" charset="0"/>
              </a:rPr>
              <a:t>9-way alldiff for each region</a:t>
            </a:r>
          </a:p>
        </p:txBody>
      </p:sp>
      <p:sp>
        <p:nvSpPr>
          <p:cNvPr id="35" name="TextBox 34"/>
          <p:cNvSpPr txBox="1">
            <a:spLocks noChangeArrowheads="1"/>
          </p:cNvSpPr>
          <p:nvPr/>
        </p:nvSpPr>
        <p:spPr bwMode="auto">
          <a:xfrm>
            <a:off x="7166498" y="4944816"/>
            <a:ext cx="2971800" cy="1200325"/>
          </a:xfrm>
          <a:prstGeom prst="rect">
            <a:avLst/>
          </a:prstGeom>
          <a:noFill/>
          <a:ln w="9525">
            <a:noFill/>
            <a:miter lim="800000"/>
            <a:headEnd/>
            <a:tailEnd/>
          </a:ln>
        </p:spPr>
        <p:txBody>
          <a:bodyPr lIns="91436" tIns="45718" rIns="91436" bIns="45718">
            <a:spAutoFit/>
          </a:bodyPr>
          <a:lstStyle/>
          <a:p>
            <a:r>
              <a:rPr lang="en-US" sz="2400">
                <a:latin typeface="Calibri" pitchFamily="34" charset="0"/>
              </a:rPr>
              <a:t>(or can have a bunch of pairwise inequality constraints)</a:t>
            </a:r>
          </a:p>
        </p:txBody>
      </p:sp>
      <p:sp>
        <p:nvSpPr>
          <p:cNvPr id="36" name="Rectangle 3"/>
          <p:cNvSpPr>
            <a:spLocks noGrp="1" noChangeArrowheads="1"/>
          </p:cNvSpPr>
          <p:nvPr>
            <p:ph idx="1"/>
          </p:nvPr>
        </p:nvSpPr>
        <p:spPr>
          <a:xfrm>
            <a:off x="6477000" y="1027906"/>
            <a:ext cx="4876800" cy="4525963"/>
          </a:xfrm>
        </p:spPr>
        <p:txBody>
          <a:bodyPr/>
          <a:lstStyle/>
          <a:p>
            <a:r>
              <a:rPr lang="en-US" dirty="0"/>
              <a:t>Variables: Each (open) square</a:t>
            </a:r>
          </a:p>
          <a:p>
            <a:endParaRPr lang="en-US" dirty="0"/>
          </a:p>
          <a:p>
            <a:r>
              <a:rPr lang="en-US" dirty="0"/>
              <a:t>Domains: {1,2,…,9}</a:t>
            </a:r>
          </a:p>
          <a:p>
            <a:endParaRPr lang="en-US" dirty="0"/>
          </a:p>
          <a:p>
            <a:r>
              <a:rPr lang="en-US" dirty="0"/>
              <a:t>Constraints:</a:t>
            </a:r>
          </a:p>
        </p:txBody>
      </p:sp>
    </p:spTree>
    <p:extLst>
      <p:ext uri="{BB962C8B-B14F-4D97-AF65-F5344CB8AC3E}">
        <p14:creationId xmlns:p14="http://schemas.microsoft.com/office/powerpoint/2010/main" val="190790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Varieties of CSPs</a:t>
            </a:r>
          </a:p>
        </p:txBody>
      </p:sp>
      <p:sp>
        <p:nvSpPr>
          <p:cNvPr id="14339" name="Rectangle 3"/>
          <p:cNvSpPr>
            <a:spLocks noGrp="1" noChangeArrowheads="1"/>
          </p:cNvSpPr>
          <p:nvPr>
            <p:ph idx="1"/>
          </p:nvPr>
        </p:nvSpPr>
        <p:spPr>
          <a:xfrm>
            <a:off x="406400" y="1397002"/>
            <a:ext cx="9042400" cy="4729164"/>
          </a:xfrm>
        </p:spPr>
        <p:txBody>
          <a:bodyPr>
            <a:noAutofit/>
          </a:bodyPr>
          <a:lstStyle/>
          <a:p>
            <a:pPr eaLnBrk="1" hangingPunct="1">
              <a:lnSpc>
                <a:spcPct val="90000"/>
              </a:lnSpc>
            </a:pPr>
            <a:r>
              <a:rPr lang="en-US" sz="2400" dirty="0"/>
              <a:t>Discrete Variables</a:t>
            </a:r>
          </a:p>
          <a:p>
            <a:pPr lvl="1" eaLnBrk="1" hangingPunct="1">
              <a:lnSpc>
                <a:spcPct val="90000"/>
              </a:lnSpc>
            </a:pPr>
            <a:r>
              <a:rPr lang="en-US" dirty="0"/>
              <a:t>Finite domains</a:t>
            </a:r>
          </a:p>
          <a:p>
            <a:pPr lvl="2" eaLnBrk="1" hangingPunct="1">
              <a:lnSpc>
                <a:spcPct val="90000"/>
              </a:lnSpc>
            </a:pPr>
            <a:r>
              <a:rPr lang="en-US" sz="2400" dirty="0"/>
              <a:t>Size </a:t>
            </a:r>
            <a:r>
              <a:rPr lang="en-US" sz="2400" i="1" dirty="0">
                <a:latin typeface="Times New Roman" pitchFamily="18" charset="0"/>
              </a:rPr>
              <a:t>d</a:t>
            </a:r>
            <a:r>
              <a:rPr lang="en-US" sz="2400" dirty="0"/>
              <a:t> means </a:t>
            </a:r>
            <a:r>
              <a:rPr lang="en-US" sz="2400" dirty="0">
                <a:latin typeface="Times New Roman" pitchFamily="18" charset="0"/>
              </a:rPr>
              <a:t>O(</a:t>
            </a:r>
            <a:r>
              <a:rPr lang="en-US" sz="2400" i="1" dirty="0" err="1">
                <a:latin typeface="Times New Roman" pitchFamily="18" charset="0"/>
              </a:rPr>
              <a:t>d</a:t>
            </a:r>
            <a:r>
              <a:rPr lang="en-US" sz="2400" i="1" baseline="30000" dirty="0" err="1">
                <a:latin typeface="Times New Roman" pitchFamily="18" charset="0"/>
              </a:rPr>
              <a:t>n</a:t>
            </a:r>
            <a:r>
              <a:rPr lang="en-US" sz="2400" dirty="0">
                <a:latin typeface="Times New Roman" pitchFamily="18" charset="0"/>
              </a:rPr>
              <a:t>)</a:t>
            </a:r>
            <a:r>
              <a:rPr lang="en-US" sz="2400" dirty="0"/>
              <a:t> complete assignments</a:t>
            </a:r>
          </a:p>
          <a:p>
            <a:pPr lvl="2" eaLnBrk="1" hangingPunct="1">
              <a:lnSpc>
                <a:spcPct val="90000"/>
              </a:lnSpc>
            </a:pPr>
            <a:r>
              <a:rPr lang="en-US" sz="2400" dirty="0"/>
              <a:t>E.g., Boolean CSPs, including Boolean satisfiability (NP-complete)</a:t>
            </a:r>
          </a:p>
          <a:p>
            <a:pPr lvl="1" eaLnBrk="1" hangingPunct="1">
              <a:lnSpc>
                <a:spcPct val="90000"/>
              </a:lnSpc>
            </a:pPr>
            <a:r>
              <a:rPr lang="en-US" dirty="0"/>
              <a:t>Infinite domains (integers, strings, etc.)</a:t>
            </a:r>
          </a:p>
          <a:p>
            <a:pPr lvl="2" eaLnBrk="1" hangingPunct="1">
              <a:lnSpc>
                <a:spcPct val="90000"/>
              </a:lnSpc>
            </a:pPr>
            <a:r>
              <a:rPr lang="en-US" sz="2400" dirty="0"/>
              <a:t>E.g., job scheduling, variables are start/end times for each job</a:t>
            </a:r>
          </a:p>
          <a:p>
            <a:pPr lvl="2" eaLnBrk="1" hangingPunct="1">
              <a:lnSpc>
                <a:spcPct val="90000"/>
              </a:lnSpc>
            </a:pPr>
            <a:r>
              <a:rPr lang="en-US" sz="2400" dirty="0"/>
              <a:t>Linear constraints solvable, nonlinear undecidable</a:t>
            </a:r>
          </a:p>
          <a:p>
            <a:pPr eaLnBrk="1" hangingPunct="1">
              <a:lnSpc>
                <a:spcPct val="90000"/>
              </a:lnSpc>
            </a:pPr>
            <a:endParaRPr lang="en-US" sz="2400" dirty="0"/>
          </a:p>
          <a:p>
            <a:pPr eaLnBrk="1" hangingPunct="1">
              <a:lnSpc>
                <a:spcPct val="90000"/>
              </a:lnSpc>
            </a:pPr>
            <a:r>
              <a:rPr lang="en-US" sz="2400" dirty="0"/>
              <a:t>Continuous variables</a:t>
            </a:r>
          </a:p>
          <a:p>
            <a:pPr lvl="1" eaLnBrk="1" hangingPunct="1">
              <a:lnSpc>
                <a:spcPct val="90000"/>
              </a:lnSpc>
            </a:pPr>
            <a:r>
              <a:rPr lang="en-US" dirty="0"/>
              <a:t>E.g., start/end times for Hubble Telescope observations</a:t>
            </a:r>
          </a:p>
          <a:p>
            <a:pPr lvl="1" eaLnBrk="1" hangingPunct="1">
              <a:lnSpc>
                <a:spcPct val="90000"/>
              </a:lnSpc>
            </a:pPr>
            <a:r>
              <a:rPr lang="en-US" dirty="0"/>
              <a:t>Linear constraints solvable in polynomial time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89993" y="1364304"/>
            <a:ext cx="2813015" cy="2369495"/>
          </a:xfrm>
          <a:prstGeom prst="rect">
            <a:avLst/>
          </a:prstGeom>
          <a:noFill/>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86800" y="3840355"/>
            <a:ext cx="2817740" cy="2294193"/>
          </a:xfrm>
          <a:prstGeom prst="rect">
            <a:avLst/>
          </a:prstGeom>
          <a:noFill/>
        </p:spPr>
      </p:pic>
      <p:sp>
        <p:nvSpPr>
          <p:cNvPr id="7" name="Rectangle 6"/>
          <p:cNvSpPr/>
          <p:nvPr/>
        </p:nvSpPr>
        <p:spPr>
          <a:xfrm>
            <a:off x="838200" y="1781744"/>
            <a:ext cx="7758953" cy="158527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56146" y="1293339"/>
            <a:ext cx="2629566" cy="461665"/>
          </a:xfrm>
          <a:prstGeom prst="rect">
            <a:avLst/>
          </a:prstGeom>
          <a:noFill/>
        </p:spPr>
        <p:txBody>
          <a:bodyPr wrap="none" rtlCol="0">
            <a:spAutoFit/>
          </a:bodyPr>
          <a:lstStyle/>
          <a:p>
            <a:r>
              <a:rPr lang="en-US" sz="2400" dirty="0">
                <a:solidFill>
                  <a:srgbClr val="0070C0"/>
                </a:solidFill>
              </a:rPr>
              <a:t>We will cover today</a:t>
            </a:r>
          </a:p>
        </p:txBody>
      </p:sp>
      <p:sp>
        <p:nvSpPr>
          <p:cNvPr id="10" name="TextBox 9"/>
          <p:cNvSpPr txBox="1"/>
          <p:nvPr/>
        </p:nvSpPr>
        <p:spPr>
          <a:xfrm>
            <a:off x="2589559" y="4592873"/>
            <a:ext cx="6468822" cy="461665"/>
          </a:xfrm>
          <a:prstGeom prst="rect">
            <a:avLst/>
          </a:prstGeom>
          <a:noFill/>
        </p:spPr>
        <p:txBody>
          <a:bodyPr wrap="none" rtlCol="0">
            <a:spAutoFit/>
          </a:bodyPr>
          <a:lstStyle/>
          <a:p>
            <a:r>
              <a:rPr lang="en-US" sz="2400" dirty="0">
                <a:solidFill>
                  <a:srgbClr val="00B050"/>
                </a:solidFill>
              </a:rPr>
              <a:t>We will cover in later lecture (linear programming)</a:t>
            </a:r>
          </a:p>
        </p:txBody>
      </p:sp>
      <p:sp>
        <p:nvSpPr>
          <p:cNvPr id="2" name="Rectangle 1"/>
          <p:cNvSpPr/>
          <p:nvPr/>
        </p:nvSpPr>
        <p:spPr>
          <a:xfrm>
            <a:off x="1559859" y="4090714"/>
            <a:ext cx="3453392" cy="3697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8200" y="5803128"/>
            <a:ext cx="6344093" cy="36973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31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2"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Varieties of Constraints</a:t>
            </a:r>
          </a:p>
        </p:txBody>
      </p:sp>
      <p:sp>
        <p:nvSpPr>
          <p:cNvPr id="15363" name="Rectangle 3"/>
          <p:cNvSpPr>
            <a:spLocks noGrp="1" noChangeArrowheads="1"/>
          </p:cNvSpPr>
          <p:nvPr>
            <p:ph idx="1"/>
          </p:nvPr>
        </p:nvSpPr>
        <p:spPr>
          <a:xfrm>
            <a:off x="287238" y="1652275"/>
            <a:ext cx="7543641" cy="3355660"/>
          </a:xfrm>
        </p:spPr>
        <p:txBody>
          <a:bodyPr>
            <a:noAutofit/>
          </a:bodyPr>
          <a:lstStyle/>
          <a:p>
            <a:pPr eaLnBrk="1" hangingPunct="1">
              <a:lnSpc>
                <a:spcPct val="80000"/>
              </a:lnSpc>
            </a:pPr>
            <a:r>
              <a:rPr lang="en-US" sz="2400" dirty="0"/>
              <a:t>Varieties of Constraints</a:t>
            </a:r>
          </a:p>
          <a:p>
            <a:pPr lvl="1" eaLnBrk="1" hangingPunct="1">
              <a:lnSpc>
                <a:spcPct val="80000"/>
              </a:lnSpc>
            </a:pPr>
            <a:r>
              <a:rPr lang="en-US" dirty="0"/>
              <a:t>Unary constraints involve a single variable (equivalent to reducing domains), e.g.:</a:t>
            </a:r>
          </a:p>
          <a:p>
            <a:pPr eaLnBrk="1" hangingPunct="1">
              <a:lnSpc>
                <a:spcPct val="80000"/>
              </a:lnSpc>
              <a:buFont typeface="Wingdings" pitchFamily="2" charset="2"/>
              <a:buNone/>
            </a:pPr>
            <a:r>
              <a:rPr lang="en-US" sz="2400" dirty="0"/>
              <a:t>	</a:t>
            </a:r>
          </a:p>
          <a:p>
            <a:pPr lvl="1" eaLnBrk="1" hangingPunct="1">
              <a:lnSpc>
                <a:spcPct val="80000"/>
              </a:lnSpc>
            </a:pPr>
            <a:r>
              <a:rPr lang="en-US" dirty="0"/>
              <a:t>Binary constraints involve pairs of variables, e.g.:</a:t>
            </a:r>
          </a:p>
          <a:p>
            <a:pPr eaLnBrk="1" hangingPunct="1">
              <a:lnSpc>
                <a:spcPct val="80000"/>
              </a:lnSpc>
            </a:pPr>
            <a:endParaRPr lang="en-US" sz="2400" dirty="0"/>
          </a:p>
          <a:p>
            <a:pPr lvl="1" eaLnBrk="1" hangingPunct="1">
              <a:lnSpc>
                <a:spcPct val="80000"/>
              </a:lnSpc>
            </a:pPr>
            <a:r>
              <a:rPr lang="en-US" dirty="0"/>
              <a:t>Higher-order constraints involve 3 or more variables:</a:t>
            </a:r>
          </a:p>
          <a:p>
            <a:pPr lvl="1" eaLnBrk="1" hangingPunct="1">
              <a:lnSpc>
                <a:spcPct val="80000"/>
              </a:lnSpc>
              <a:buFont typeface="Wingdings" pitchFamily="2" charset="2"/>
              <a:buNone/>
            </a:pPr>
            <a:r>
              <a:rPr lang="en-US" dirty="0"/>
              <a:t>	   e.g., </a:t>
            </a:r>
            <a:r>
              <a:rPr lang="en-US" dirty="0" err="1"/>
              <a:t>cryptarithmetic</a:t>
            </a:r>
            <a:r>
              <a:rPr lang="en-US" dirty="0"/>
              <a:t> column constraints</a:t>
            </a:r>
          </a:p>
          <a:p>
            <a:pPr eaLnBrk="1" hangingPunct="1">
              <a:lnSpc>
                <a:spcPct val="80000"/>
              </a:lnSpc>
            </a:pPr>
            <a:endParaRPr lang="en-US" sz="2400" dirty="0"/>
          </a:p>
          <a:p>
            <a:pPr eaLnBrk="1" hangingPunct="1">
              <a:lnSpc>
                <a:spcPct val="80000"/>
              </a:lnSpc>
            </a:pPr>
            <a:endParaRPr lang="en-US" sz="2400" dirty="0"/>
          </a:p>
        </p:txBody>
      </p:sp>
      <p:pic>
        <p:nvPicPr>
          <p:cNvPr id="8" name="Picture 7" descr="txp_fig"/>
          <p:cNvPicPr>
            <a:picLocks noChangeAspect="1"/>
          </p:cNvPicPr>
          <p:nvPr>
            <p:custDataLst>
              <p:tags r:id="rId1"/>
            </p:custDataLst>
          </p:nvPr>
        </p:nvPicPr>
        <p:blipFill>
          <a:blip r:embed="rId5" cstate="print"/>
          <a:stretch>
            <a:fillRect/>
          </a:stretch>
        </p:blipFill>
        <p:spPr bwMode="auto">
          <a:xfrm>
            <a:off x="2258685" y="2647868"/>
            <a:ext cx="1665615" cy="277895"/>
          </a:xfrm>
          <a:prstGeom prst="rect">
            <a:avLst/>
          </a:prstGeom>
          <a:noFill/>
          <a:ln/>
          <a:effectLst/>
        </p:spPr>
      </p:pic>
      <p:pic>
        <p:nvPicPr>
          <p:cNvPr id="9" name="Picture 8" descr="txp_fig"/>
          <p:cNvPicPr>
            <a:picLocks noChangeAspect="1"/>
          </p:cNvPicPr>
          <p:nvPr>
            <p:custDataLst>
              <p:tags r:id="rId2"/>
            </p:custDataLst>
          </p:nvPr>
        </p:nvPicPr>
        <p:blipFill>
          <a:blip r:embed="rId6" cstate="print"/>
          <a:stretch>
            <a:fillRect/>
          </a:stretch>
        </p:blipFill>
        <p:spPr bwMode="auto">
          <a:xfrm>
            <a:off x="2280452" y="3450257"/>
            <a:ext cx="1417292" cy="277848"/>
          </a:xfrm>
          <a:prstGeom prst="rect">
            <a:avLst/>
          </a:prstGeom>
          <a:noFill/>
          <a:ln/>
          <a:effectLst/>
        </p:spPr>
      </p:pic>
      <p:pic>
        <p:nvPicPr>
          <p:cNvPr id="14338"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830879" y="1990344"/>
            <a:ext cx="4159859" cy="2815514"/>
          </a:xfrm>
          <a:prstGeom prst="rect">
            <a:avLst/>
          </a:prstGeom>
          <a:noFill/>
        </p:spPr>
      </p:pic>
      <p:pic>
        <p:nvPicPr>
          <p:cNvPr id="7" name="Picture 9" descr="txp_fig"/>
          <p:cNvPicPr>
            <a:picLocks noChangeAspect="1" noChangeArrowheads="1"/>
          </p:cNvPicPr>
          <p:nvPr>
            <p:custDataLst>
              <p:tags r:id="rId3"/>
            </p:custDataLst>
          </p:nvPr>
        </p:nvPicPr>
        <p:blipFill>
          <a:blip r:embed="rId8" cstate="print"/>
          <a:srcRect/>
          <a:stretch>
            <a:fillRect/>
          </a:stretch>
        </p:blipFill>
        <p:spPr bwMode="auto">
          <a:xfrm>
            <a:off x="1784140" y="4601988"/>
            <a:ext cx="2897839" cy="270632"/>
          </a:xfrm>
          <a:prstGeom prst="rect">
            <a:avLst/>
          </a:prstGeom>
          <a:noFill/>
          <a:ln w="9525">
            <a:noFill/>
            <a:miter lim="800000"/>
            <a:headEnd/>
            <a:tailEnd/>
          </a:ln>
        </p:spPr>
      </p:pic>
      <p:sp>
        <p:nvSpPr>
          <p:cNvPr id="2" name="Rectangle 1"/>
          <p:cNvSpPr/>
          <p:nvPr/>
        </p:nvSpPr>
        <p:spPr>
          <a:xfrm>
            <a:off x="324451" y="3023343"/>
            <a:ext cx="7426683" cy="77630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59862" y="2561678"/>
            <a:ext cx="1994329" cy="461665"/>
          </a:xfrm>
          <a:prstGeom prst="rect">
            <a:avLst/>
          </a:prstGeom>
          <a:noFill/>
        </p:spPr>
        <p:txBody>
          <a:bodyPr wrap="none" rtlCol="0">
            <a:spAutoFit/>
          </a:bodyPr>
          <a:lstStyle/>
          <a:p>
            <a:r>
              <a:rPr lang="en-US" sz="2400" dirty="0">
                <a:solidFill>
                  <a:srgbClr val="0070C0"/>
                </a:solidFill>
              </a:rPr>
              <a:t>Focus of today</a:t>
            </a:r>
          </a:p>
        </p:txBody>
      </p:sp>
      <p:sp>
        <p:nvSpPr>
          <p:cNvPr id="4" name="Rectangle 3"/>
          <p:cNvSpPr/>
          <p:nvPr/>
        </p:nvSpPr>
        <p:spPr>
          <a:xfrm>
            <a:off x="324452" y="5105515"/>
            <a:ext cx="10584553" cy="1521275"/>
          </a:xfrm>
          <a:prstGeom prst="rect">
            <a:avLst/>
          </a:prstGeom>
        </p:spPr>
        <p:txBody>
          <a:bodyPr vert="horz" lIns="91440" tIns="45720" rIns="91440" bIns="45720" rtlCol="0">
            <a:noAutofit/>
          </a:bodyPr>
          <a:lstStyle/>
          <a:p>
            <a:pPr marL="228600" indent="-228600">
              <a:lnSpc>
                <a:spcPct val="80000"/>
              </a:lnSpc>
              <a:spcBef>
                <a:spcPts val="1000"/>
              </a:spcBef>
              <a:buFont typeface="Arial"/>
              <a:buChar char="•"/>
            </a:pPr>
            <a:r>
              <a:rPr lang="en-US" sz="2400" dirty="0"/>
              <a:t>Preferences (soft constraints):</a:t>
            </a:r>
          </a:p>
          <a:p>
            <a:pPr marL="685800" lvl="1" indent="-228600">
              <a:lnSpc>
                <a:spcPct val="80000"/>
              </a:lnSpc>
              <a:spcBef>
                <a:spcPts val="500"/>
              </a:spcBef>
              <a:buFont typeface="Arial"/>
              <a:buChar char="•"/>
            </a:pPr>
            <a:r>
              <a:rPr lang="en-US" sz="2400" dirty="0"/>
              <a:t>E.g., red is better than green</a:t>
            </a:r>
          </a:p>
          <a:p>
            <a:pPr marL="685800" lvl="1" indent="-228600">
              <a:lnSpc>
                <a:spcPct val="80000"/>
              </a:lnSpc>
              <a:spcBef>
                <a:spcPts val="500"/>
              </a:spcBef>
              <a:buFont typeface="Arial"/>
              <a:buChar char="•"/>
            </a:pPr>
            <a:r>
              <a:rPr lang="en-US" sz="2400" dirty="0"/>
              <a:t>Often representable by a cost for each variable assignment</a:t>
            </a:r>
          </a:p>
          <a:p>
            <a:pPr marL="685800" lvl="1" indent="-228600">
              <a:lnSpc>
                <a:spcPct val="80000"/>
              </a:lnSpc>
              <a:spcBef>
                <a:spcPts val="500"/>
              </a:spcBef>
              <a:buFont typeface="Arial"/>
              <a:buChar char="•"/>
            </a:pPr>
            <a:r>
              <a:rPr lang="en-US" sz="2400" dirty="0"/>
              <a:t>Gives constrained optimization problems</a:t>
            </a:r>
          </a:p>
        </p:txBody>
      </p:sp>
    </p:spTree>
    <p:extLst>
      <p:ext uri="{BB962C8B-B14F-4D97-AF65-F5344CB8AC3E}">
        <p14:creationId xmlns:p14="http://schemas.microsoft.com/office/powerpoint/2010/main" val="8864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CSPs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801" y="1524416"/>
            <a:ext cx="8866186" cy="4628320"/>
          </a:xfrm>
          <a:prstGeom prst="rect">
            <a:avLst/>
          </a:prstGeom>
          <a:noFill/>
        </p:spPr>
      </p:pic>
    </p:spTree>
    <p:extLst>
      <p:ext uri="{BB962C8B-B14F-4D97-AF65-F5344CB8AC3E}">
        <p14:creationId xmlns:p14="http://schemas.microsoft.com/office/powerpoint/2010/main" val="199810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1"/>
            <a:ext cx="12192000" cy="1470025"/>
          </a:xfrm>
        </p:spPr>
        <p:txBody>
          <a:bodyPr>
            <a:normAutofit fontScale="90000"/>
          </a:bodyPr>
          <a:lstStyle/>
          <a:p>
            <a:r>
              <a:rPr lang="en-US" dirty="0"/>
              <a:t>AI: Representation and Problem Solving</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sz="4267" dirty="0"/>
              <a:t>Constraint Satisfaction Problems (CSPs)</a:t>
            </a:r>
          </a:p>
        </p:txBody>
      </p:sp>
      <p:sp>
        <p:nvSpPr>
          <p:cNvPr id="5125" name="Text Box 8"/>
          <p:cNvSpPr txBox="1">
            <a:spLocks noChangeArrowheads="1"/>
          </p:cNvSpPr>
          <p:nvPr/>
        </p:nvSpPr>
        <p:spPr bwMode="auto">
          <a:xfrm>
            <a:off x="0" y="5562600"/>
            <a:ext cx="12192000" cy="892678"/>
          </a:xfrm>
          <a:prstGeom prst="rect">
            <a:avLst/>
          </a:prstGeom>
          <a:noFill/>
          <a:ln w="9525">
            <a:noFill/>
            <a:miter lim="800000"/>
            <a:headEnd/>
            <a:tailEnd/>
          </a:ln>
        </p:spPr>
        <p:txBody>
          <a:bodyPr wrap="square" lIns="91439" tIns="45719" rIns="91439" bIns="45719">
            <a:spAutoFit/>
          </a:bodyPr>
          <a:lstStyle/>
          <a:p>
            <a:pPr algn="ctr">
              <a:spcBef>
                <a:spcPct val="50000"/>
              </a:spcBef>
            </a:pPr>
            <a:r>
              <a:rPr lang="en-US" sz="2400" dirty="0"/>
              <a:t>Instructors: Fei Fang &amp; Pat Virtue</a:t>
            </a:r>
          </a:p>
          <a:p>
            <a:pPr algn="ctr">
              <a:spcBef>
                <a:spcPct val="50000"/>
              </a:spcBef>
            </a:pPr>
            <a:r>
              <a:rPr lang="en-US" sz="1867" dirty="0"/>
              <a:t>Slide credits: CMU AI, http://ai.berkeley.edu</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2" y="1905000"/>
            <a:ext cx="7736292" cy="3581399"/>
          </a:xfrm>
          <a:prstGeom prst="rect">
            <a:avLst/>
          </a:prstGeom>
          <a:noFill/>
        </p:spPr>
      </p:pic>
    </p:spTree>
    <p:extLst>
      <p:ext uri="{BB962C8B-B14F-4D97-AF65-F5344CB8AC3E}">
        <p14:creationId xmlns:p14="http://schemas.microsoft.com/office/powerpoint/2010/main" val="892368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Standard Search Formulation</a:t>
            </a:r>
          </a:p>
        </p:txBody>
      </p:sp>
      <p:sp>
        <p:nvSpPr>
          <p:cNvPr id="17411" name="Rectangle 3"/>
          <p:cNvSpPr>
            <a:spLocks noGrp="1" noChangeArrowheads="1"/>
          </p:cNvSpPr>
          <p:nvPr>
            <p:ph idx="1"/>
          </p:nvPr>
        </p:nvSpPr>
        <p:spPr>
          <a:xfrm>
            <a:off x="381000" y="1447800"/>
            <a:ext cx="6019800" cy="5078260"/>
          </a:xfrm>
        </p:spPr>
        <p:txBody>
          <a:bodyPr>
            <a:normAutofit/>
          </a:bodyPr>
          <a:lstStyle/>
          <a:p>
            <a:pPr eaLnBrk="1" hangingPunct="1">
              <a:lnSpc>
                <a:spcPct val="80000"/>
              </a:lnSpc>
            </a:pPr>
            <a:r>
              <a:rPr lang="en-US" sz="2800" dirty="0"/>
              <a:t>Standard search formulation of CSPs</a:t>
            </a:r>
          </a:p>
          <a:p>
            <a:pPr eaLnBrk="1" hangingPunct="1">
              <a:lnSpc>
                <a:spcPct val="80000"/>
              </a:lnSpc>
            </a:pPr>
            <a:endParaRPr lang="en-US" sz="2800" dirty="0"/>
          </a:p>
          <a:p>
            <a:pPr eaLnBrk="1" hangingPunct="1">
              <a:lnSpc>
                <a:spcPct val="80000"/>
              </a:lnSpc>
            </a:pPr>
            <a:r>
              <a:rPr lang="en-US" sz="2800" dirty="0"/>
              <a:t>States defined by the values assigned so far (partial assignments)</a:t>
            </a:r>
          </a:p>
          <a:p>
            <a:pPr lvl="1" eaLnBrk="1" hangingPunct="1">
              <a:lnSpc>
                <a:spcPct val="80000"/>
              </a:lnSpc>
            </a:pPr>
            <a:r>
              <a:rPr lang="en-US" sz="2400" dirty="0"/>
              <a:t>Initial state: the empty assignment, {}</a:t>
            </a:r>
          </a:p>
          <a:p>
            <a:pPr lvl="1" eaLnBrk="1" hangingPunct="1">
              <a:lnSpc>
                <a:spcPct val="80000"/>
              </a:lnSpc>
            </a:pPr>
            <a:r>
              <a:rPr lang="en-US" sz="2400" dirty="0"/>
              <a:t>Successor function: assign a value to an unassigned variable</a:t>
            </a:r>
          </a:p>
          <a:p>
            <a:pPr lvl="1" eaLnBrk="1" hangingPunct="1">
              <a:lnSpc>
                <a:spcPct val="80000"/>
              </a:lnSpc>
            </a:pPr>
            <a:r>
              <a:rPr lang="en-US" sz="2400" dirty="0"/>
              <a:t>Goal test: the current assignment is </a:t>
            </a:r>
            <a:r>
              <a:rPr lang="en-US" sz="2400" dirty="0">
                <a:solidFill>
                  <a:srgbClr val="0070C0"/>
                </a:solidFill>
              </a:rPr>
              <a:t>complete</a:t>
            </a:r>
            <a:r>
              <a:rPr lang="en-US" sz="2400" dirty="0"/>
              <a:t> and </a:t>
            </a:r>
            <a:r>
              <a:rPr lang="en-US" sz="2400" dirty="0">
                <a:solidFill>
                  <a:srgbClr val="0070C0"/>
                </a:solidFill>
              </a:rPr>
              <a:t>satisfies all constraints</a:t>
            </a:r>
          </a:p>
          <a:p>
            <a:pPr eaLnBrk="1" hangingPunct="1">
              <a:lnSpc>
                <a:spcPct val="80000"/>
              </a:lnSpc>
            </a:pPr>
            <a:endParaRPr lang="en-US" sz="2800" dirty="0"/>
          </a:p>
          <a:p>
            <a:pPr eaLnBrk="1" hangingPunct="1">
              <a:lnSpc>
                <a:spcPct val="80000"/>
              </a:lnSpc>
            </a:pPr>
            <a:r>
              <a:rPr lang="en-US" sz="2800" dirty="0"/>
              <a:t>We’ll start with the straightforward, naïve approach, then improve it</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1" y="1545125"/>
            <a:ext cx="5359576" cy="4169391"/>
          </a:xfrm>
          <a:prstGeom prst="rect">
            <a:avLst/>
          </a:prstGeom>
          <a:noFill/>
        </p:spPr>
      </p:pic>
      <mc:AlternateContent xmlns:mc="http://schemas.openxmlformats.org/markup-compatibility/2006" xmlns:a14="http://schemas.microsoft.com/office/drawing/2010/main">
        <mc:Choice Requires="a14">
          <p:sp>
            <p:nvSpPr>
              <p:cNvPr id="2" name="TextBox 1"/>
              <p:cNvSpPr txBox="1"/>
              <p:nvPr/>
            </p:nvSpPr>
            <p:spPr>
              <a:xfrm>
                <a:off x="3673430" y="3730636"/>
                <a:ext cx="4319837" cy="461665"/>
              </a:xfrm>
              <a:prstGeom prst="rect">
                <a:avLst/>
              </a:prstGeom>
              <a:noFill/>
            </p:spPr>
            <p:txBody>
              <a:bodyPr wrap="none" rtlCol="0">
                <a:spAutoFit/>
              </a:bodyPr>
              <a:lstStyle/>
              <a:p>
                <a14:m>
                  <m:oMath xmlns:m="http://schemas.openxmlformats.org/officeDocument/2006/math">
                    <m:r>
                      <a:rPr lang="en-US" sz="2400" b="0" i="1" smtClean="0">
                        <a:solidFill>
                          <a:srgbClr val="0070C0"/>
                        </a:solidFill>
                        <a:latin typeface="Cambria Math" panose="02040503050406030204" pitchFamily="18" charset="0"/>
                      </a:rPr>
                      <m:t>→</m:t>
                    </m:r>
                  </m:oMath>
                </a14:m>
                <a:r>
                  <a:rPr lang="en-US" sz="2400" dirty="0">
                    <a:solidFill>
                      <a:srgbClr val="0070C0"/>
                    </a:solidFill>
                  </a:rPr>
                  <a:t>Can be any unassigned variable</a:t>
                </a:r>
              </a:p>
            </p:txBody>
          </p:sp>
        </mc:Choice>
        <mc:Fallback xmlns="">
          <p:sp>
            <p:nvSpPr>
              <p:cNvPr id="2" name="TextBox 1"/>
              <p:cNvSpPr txBox="1">
                <a:spLocks noRot="1" noChangeAspect="1" noMove="1" noResize="1" noEditPoints="1" noAdjustHandles="1" noChangeArrowheads="1" noChangeShapeType="1" noTextEdit="1"/>
              </p:cNvSpPr>
              <p:nvPr/>
            </p:nvSpPr>
            <p:spPr>
              <a:xfrm>
                <a:off x="3673430" y="3730636"/>
                <a:ext cx="4319837" cy="461665"/>
              </a:xfrm>
              <a:prstGeom prst="rect">
                <a:avLst/>
              </a:prstGeom>
              <a:blipFill rotWithShape="0">
                <a:blip r:embed="rId3"/>
                <a:stretch>
                  <a:fillRect t="-10526" r="-1695" b="-28947"/>
                </a:stretch>
              </a:blipFill>
            </p:spPr>
            <p:txBody>
              <a:bodyPr/>
              <a:lstStyle/>
              <a:p>
                <a:r>
                  <a:rPr lang="en-US">
                    <a:noFill/>
                  </a:rPr>
                  <a:t> </a:t>
                </a:r>
              </a:p>
            </p:txBody>
          </p:sp>
        </mc:Fallback>
      </mc:AlternateContent>
      <p:sp>
        <p:nvSpPr>
          <p:cNvPr id="3" name="Rectangle 2"/>
          <p:cNvSpPr/>
          <p:nvPr/>
        </p:nvSpPr>
        <p:spPr>
          <a:xfrm>
            <a:off x="1098393" y="3802564"/>
            <a:ext cx="2575932" cy="3178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86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noChangeArrowheads="1"/>
          </p:cNvPicPr>
          <p:nvPr/>
        </p:nvPicPr>
        <p:blipFill rotWithShape="1">
          <a:blip r:embed="rId2" cstate="print"/>
          <a:srcRect l="54291" t="518" r="23636" b="83448"/>
          <a:stretch/>
        </p:blipFill>
        <p:spPr bwMode="auto">
          <a:xfrm>
            <a:off x="8057477" y="154108"/>
            <a:ext cx="1721224" cy="108367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Depth First Search</a:t>
            </a:r>
          </a:p>
        </p:txBody>
      </p:sp>
      <p:sp>
        <p:nvSpPr>
          <p:cNvPr id="3" name="Content Placeholder 2"/>
          <p:cNvSpPr>
            <a:spLocks noGrp="1"/>
          </p:cNvSpPr>
          <p:nvPr>
            <p:ph idx="1"/>
          </p:nvPr>
        </p:nvSpPr>
        <p:spPr>
          <a:xfrm>
            <a:off x="838200" y="1825625"/>
            <a:ext cx="4917141" cy="4351338"/>
          </a:xfrm>
        </p:spPr>
        <p:txBody>
          <a:bodyPr/>
          <a:lstStyle/>
          <a:p>
            <a:r>
              <a:rPr lang="en-US" dirty="0"/>
              <a:t>At each node, assign a value from the domain to the variable</a:t>
            </a:r>
          </a:p>
          <a:p>
            <a:r>
              <a:rPr lang="en-US" dirty="0"/>
              <a:t>Check feasibility (constraints) when the assignment is complete</a:t>
            </a:r>
          </a:p>
        </p:txBody>
      </p:sp>
    </p:spTree>
    <p:extLst>
      <p:ext uri="{BB962C8B-B14F-4D97-AF65-F5344CB8AC3E}">
        <p14:creationId xmlns:p14="http://schemas.microsoft.com/office/powerpoint/2010/main" val="69264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Naïve Search</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514600"/>
            <a:ext cx="2628900" cy="254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88413" y="2316932"/>
            <a:ext cx="6174889" cy="3046988"/>
          </a:xfrm>
          <a:prstGeom prst="rect">
            <a:avLst/>
          </a:prstGeom>
          <a:noFill/>
        </p:spPr>
        <p:txBody>
          <a:bodyPr wrap="square" rtlCol="0">
            <a:spAutoFit/>
          </a:bodyPr>
          <a:lstStyle/>
          <a:p>
            <a:r>
              <a:rPr lang="en-US" sz="2400" dirty="0">
                <a:solidFill>
                  <a:srgbClr val="0070C0"/>
                </a:solidFill>
              </a:rPr>
              <a:t>Keep these questions in mind:</a:t>
            </a:r>
          </a:p>
          <a:p>
            <a:endParaRPr lang="en-US" sz="2400" dirty="0">
              <a:solidFill>
                <a:srgbClr val="0070C0"/>
              </a:solidFill>
            </a:endParaRPr>
          </a:p>
          <a:p>
            <a:r>
              <a:rPr lang="en-US" sz="2400" dirty="0">
                <a:solidFill>
                  <a:srgbClr val="0070C0"/>
                </a:solidFill>
              </a:rPr>
              <a:t>Q1. How is the naïve search process in the demo different from the DFS process we just described?</a:t>
            </a:r>
          </a:p>
          <a:p>
            <a:endParaRPr lang="en-US" sz="2400" dirty="0">
              <a:solidFill>
                <a:srgbClr val="0070C0"/>
              </a:solidFill>
            </a:endParaRPr>
          </a:p>
          <a:p>
            <a:r>
              <a:rPr lang="en-US" sz="2400" dirty="0">
                <a:solidFill>
                  <a:srgbClr val="0070C0"/>
                </a:solidFill>
              </a:rPr>
              <a:t>Q2. Why the naïve search is “naïve”? How to make it more efficient?</a:t>
            </a:r>
          </a:p>
        </p:txBody>
      </p:sp>
    </p:spTree>
    <p:extLst>
      <p:ext uri="{BB962C8B-B14F-4D97-AF65-F5344CB8AC3E}">
        <p14:creationId xmlns:p14="http://schemas.microsoft.com/office/powerpoint/2010/main" val="154157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Backtracking Search</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2" y="1752602"/>
            <a:ext cx="7315199" cy="4278246"/>
          </a:xfrm>
          <a:prstGeom prst="rect">
            <a:avLst/>
          </a:prstGeom>
          <a:noFill/>
        </p:spPr>
      </p:pic>
    </p:spTree>
    <p:extLst>
      <p:ext uri="{BB962C8B-B14F-4D97-AF65-F5344CB8AC3E}">
        <p14:creationId xmlns:p14="http://schemas.microsoft.com/office/powerpoint/2010/main" val="28781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Backtracking Search</a:t>
            </a:r>
          </a:p>
        </p:txBody>
      </p:sp>
      <p:sp>
        <p:nvSpPr>
          <p:cNvPr id="19459" name="Rectangle 3"/>
          <p:cNvSpPr>
            <a:spLocks noGrp="1" noChangeArrowheads="1"/>
          </p:cNvSpPr>
          <p:nvPr>
            <p:ph idx="1"/>
          </p:nvPr>
        </p:nvSpPr>
        <p:spPr>
          <a:xfrm>
            <a:off x="457200" y="1371600"/>
            <a:ext cx="9829800" cy="4953000"/>
          </a:xfrm>
        </p:spPr>
        <p:txBody>
          <a:bodyPr>
            <a:noAutofit/>
          </a:bodyPr>
          <a:lstStyle/>
          <a:p>
            <a:pPr eaLnBrk="1" hangingPunct="1">
              <a:lnSpc>
                <a:spcPct val="80000"/>
              </a:lnSpc>
            </a:pPr>
            <a:r>
              <a:rPr lang="en-US" sz="2400" dirty="0"/>
              <a:t>Backtracking search is the basic uninformed algorithm for solving CSPs</a:t>
            </a:r>
          </a:p>
          <a:p>
            <a:pPr>
              <a:lnSpc>
                <a:spcPct val="80000"/>
              </a:lnSpc>
            </a:pPr>
            <a:r>
              <a:rPr lang="en-US" sz="2400" dirty="0"/>
              <a:t>Backtracking search = DFS + two improvements</a:t>
            </a:r>
          </a:p>
          <a:p>
            <a:pPr>
              <a:lnSpc>
                <a:spcPct val="80000"/>
              </a:lnSpc>
            </a:pPr>
            <a:endParaRPr lang="en-US" sz="2400" dirty="0"/>
          </a:p>
          <a:p>
            <a:pPr eaLnBrk="1" hangingPunct="1">
              <a:lnSpc>
                <a:spcPct val="80000"/>
              </a:lnSpc>
            </a:pPr>
            <a:r>
              <a:rPr lang="en-US" sz="2400" dirty="0"/>
              <a:t>Idea 1: One variable at a time</a:t>
            </a:r>
          </a:p>
          <a:p>
            <a:pPr lvl="1" eaLnBrk="1" hangingPunct="1">
              <a:lnSpc>
                <a:spcPct val="80000"/>
              </a:lnSpc>
            </a:pPr>
            <a:r>
              <a:rPr lang="en-US" dirty="0"/>
              <a:t>Variable assignments are commutative</a:t>
            </a:r>
          </a:p>
          <a:p>
            <a:pPr lvl="2">
              <a:lnSpc>
                <a:spcPct val="80000"/>
              </a:lnSpc>
            </a:pPr>
            <a:r>
              <a:rPr lang="en-US" sz="2400" dirty="0"/>
              <a:t>[WA = red then NT = green] same as [NT = green then WA = red]</a:t>
            </a:r>
          </a:p>
          <a:p>
            <a:pPr lvl="1" eaLnBrk="1" hangingPunct="1">
              <a:lnSpc>
                <a:spcPct val="80000"/>
              </a:lnSpc>
            </a:pPr>
            <a:r>
              <a:rPr lang="en-US" dirty="0"/>
              <a:t>Only need to consider assign value to a single variable at each step</a:t>
            </a:r>
          </a:p>
          <a:p>
            <a:pPr lvl="3">
              <a:lnSpc>
                <a:spcPct val="80000"/>
              </a:lnSpc>
            </a:pPr>
            <a:endParaRPr lang="en-US" sz="2400" dirty="0"/>
          </a:p>
          <a:p>
            <a:pPr eaLnBrk="1" hangingPunct="1">
              <a:lnSpc>
                <a:spcPct val="80000"/>
              </a:lnSpc>
            </a:pPr>
            <a:r>
              <a:rPr lang="en-US" sz="2400" dirty="0"/>
              <a:t>Idea 2: Check constraints as you go</a:t>
            </a:r>
          </a:p>
          <a:p>
            <a:pPr lvl="1" eaLnBrk="1" hangingPunct="1">
              <a:lnSpc>
                <a:spcPct val="80000"/>
              </a:lnSpc>
            </a:pPr>
            <a:r>
              <a:rPr lang="en-US" dirty="0"/>
              <a:t>Consider only values which do not conflict previous assignments</a:t>
            </a:r>
          </a:p>
          <a:p>
            <a:pPr lvl="1" eaLnBrk="1" hangingPunct="1">
              <a:lnSpc>
                <a:spcPct val="80000"/>
              </a:lnSpc>
            </a:pPr>
            <a:r>
              <a:rPr lang="en-US" dirty="0"/>
              <a:t>May need some computation to check the constraints</a:t>
            </a:r>
          </a:p>
          <a:p>
            <a:pPr lvl="1" eaLnBrk="1" hangingPunct="1">
              <a:lnSpc>
                <a:spcPct val="80000"/>
              </a:lnSpc>
            </a:pPr>
            <a:r>
              <a:rPr lang="en-US" dirty="0"/>
              <a:t>“Incremental goal test”</a:t>
            </a:r>
          </a:p>
          <a:p>
            <a:pPr lvl="2">
              <a:lnSpc>
                <a:spcPct val="80000"/>
              </a:lnSpc>
            </a:pPr>
            <a:endParaRPr lang="en-US" sz="2400" dirty="0"/>
          </a:p>
          <a:p>
            <a:pPr eaLnBrk="1" hangingPunct="1">
              <a:lnSpc>
                <a:spcPct val="80000"/>
              </a:lnSpc>
            </a:pPr>
            <a:r>
              <a:rPr lang="en-US" sz="2400" dirty="0"/>
              <a:t>Can solve n-queens for n </a:t>
            </a:r>
            <a:r>
              <a:rPr lang="en-US" sz="2400" dirty="0">
                <a:sym typeface="Symbol" pitchFamily="18" charset="2"/>
              </a:rPr>
              <a:t></a:t>
            </a:r>
            <a:r>
              <a:rPr lang="en-US" sz="2400" dirty="0"/>
              <a:t> 25</a:t>
            </a:r>
          </a:p>
        </p:txBody>
      </p:sp>
      <p:pic>
        <p:nvPicPr>
          <p:cNvPr id="1229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227" t="3197"/>
          <a:stretch/>
        </p:blipFill>
        <p:spPr bwMode="auto">
          <a:xfrm>
            <a:off x="9140843" y="5108944"/>
            <a:ext cx="2822557" cy="1668512"/>
          </a:xfrm>
          <a:prstGeom prst="rect">
            <a:avLst/>
          </a:prstGeom>
          <a:noFill/>
        </p:spPr>
      </p:pic>
    </p:spTree>
    <p:extLst>
      <p:ext uri="{BB962C8B-B14F-4D97-AF65-F5344CB8AC3E}">
        <p14:creationId xmlns:p14="http://schemas.microsoft.com/office/powerpoint/2010/main" val="112682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5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Backtracking Example</a:t>
            </a:r>
          </a:p>
        </p:txBody>
      </p:sp>
      <p:pic>
        <p:nvPicPr>
          <p:cNvPr id="21508" name="Picture 4"/>
          <p:cNvPicPr>
            <a:picLocks noChangeAspect="1" noChangeArrowheads="1"/>
          </p:cNvPicPr>
          <p:nvPr/>
        </p:nvPicPr>
        <p:blipFill>
          <a:blip r:embed="rId2" cstate="print"/>
          <a:srcRect/>
          <a:stretch>
            <a:fillRect/>
          </a:stretch>
        </p:blipFill>
        <p:spPr bwMode="auto">
          <a:xfrm>
            <a:off x="5830981" y="1447800"/>
            <a:ext cx="1165225" cy="960437"/>
          </a:xfrm>
          <a:prstGeom prst="rect">
            <a:avLst/>
          </a:prstGeom>
          <a:noFill/>
          <a:ln w="9525">
            <a:noFill/>
            <a:miter lim="800000"/>
            <a:headEnd/>
            <a:tailEnd/>
          </a:ln>
        </p:spPr>
      </p:pic>
      <p:pic>
        <p:nvPicPr>
          <p:cNvPr id="921605" name="Picture 5"/>
          <p:cNvPicPr>
            <a:picLocks noChangeAspect="1" noChangeArrowheads="1"/>
          </p:cNvPicPr>
          <p:nvPr/>
        </p:nvPicPr>
        <p:blipFill>
          <a:blip r:embed="rId3" cstate="print"/>
          <a:srcRect l="983" t="1931"/>
          <a:stretch>
            <a:fillRect/>
          </a:stretch>
        </p:blipFill>
        <p:spPr bwMode="auto">
          <a:xfrm>
            <a:off x="4535581" y="1474413"/>
            <a:ext cx="3846420" cy="2048811"/>
          </a:xfrm>
          <a:prstGeom prst="rect">
            <a:avLst/>
          </a:prstGeom>
          <a:noFill/>
          <a:ln w="9525">
            <a:noFill/>
            <a:miter lim="800000"/>
            <a:headEnd/>
            <a:tailEnd/>
          </a:ln>
        </p:spPr>
      </p:pic>
      <p:pic>
        <p:nvPicPr>
          <p:cNvPr id="921606" name="Picture 6"/>
          <p:cNvPicPr>
            <a:picLocks noChangeAspect="1" noChangeArrowheads="1"/>
          </p:cNvPicPr>
          <p:nvPr/>
        </p:nvPicPr>
        <p:blipFill>
          <a:blip r:embed="rId4" cstate="print"/>
          <a:srcRect l="645" t="615"/>
          <a:stretch>
            <a:fillRect/>
          </a:stretch>
        </p:blipFill>
        <p:spPr bwMode="auto">
          <a:xfrm>
            <a:off x="3692899" y="1474413"/>
            <a:ext cx="4534647" cy="3365315"/>
          </a:xfrm>
          <a:prstGeom prst="rect">
            <a:avLst/>
          </a:prstGeom>
          <a:noFill/>
          <a:ln w="9525">
            <a:noFill/>
            <a:miter lim="800000"/>
            <a:headEnd/>
            <a:tailEnd/>
          </a:ln>
        </p:spPr>
      </p:pic>
      <p:pic>
        <p:nvPicPr>
          <p:cNvPr id="921607" name="Picture 7"/>
          <p:cNvPicPr>
            <a:picLocks noChangeAspect="1" noChangeArrowheads="1"/>
          </p:cNvPicPr>
          <p:nvPr/>
        </p:nvPicPr>
        <p:blipFill>
          <a:blip r:embed="rId5" cstate="print"/>
          <a:srcRect l="578" t="520"/>
          <a:stretch>
            <a:fillRect/>
          </a:stretch>
        </p:blipFill>
        <p:spPr bwMode="auto">
          <a:xfrm>
            <a:off x="2823322" y="1483377"/>
            <a:ext cx="5401049" cy="4684059"/>
          </a:xfrm>
          <a:prstGeom prst="rect">
            <a:avLst/>
          </a:prstGeom>
          <a:noFill/>
          <a:ln w="9525">
            <a:noFill/>
            <a:miter lim="800000"/>
            <a:headEnd/>
            <a:tailEnd/>
          </a:ln>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467602" y="3962400"/>
            <a:ext cx="4571999" cy="2673903"/>
          </a:xfrm>
          <a:prstGeom prst="rect">
            <a:avLst/>
          </a:prstGeom>
          <a:noFill/>
        </p:spPr>
      </p:pic>
    </p:spTree>
    <p:extLst>
      <p:ext uri="{BB962C8B-B14F-4D97-AF65-F5344CB8AC3E}">
        <p14:creationId xmlns:p14="http://schemas.microsoft.com/office/powerpoint/2010/main" val="204206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Backtracking Search</a:t>
            </a:r>
          </a:p>
        </p:txBody>
      </p:sp>
      <p:pic>
        <p:nvPicPr>
          <p:cNvPr id="20484" name="Picture 4"/>
          <p:cNvPicPr>
            <a:picLocks noChangeAspect="1" noChangeArrowheads="1"/>
          </p:cNvPicPr>
          <p:nvPr/>
        </p:nvPicPr>
        <p:blipFill>
          <a:blip r:embed="rId3" cstate="print"/>
          <a:srcRect/>
          <a:stretch>
            <a:fillRect/>
          </a:stretch>
        </p:blipFill>
        <p:spPr bwMode="auto">
          <a:xfrm>
            <a:off x="2209800" y="1500189"/>
            <a:ext cx="7848600" cy="3833812"/>
          </a:xfrm>
          <a:prstGeom prst="rect">
            <a:avLst/>
          </a:prstGeom>
          <a:noFill/>
          <a:ln w="9525">
            <a:noFill/>
            <a:miter lim="800000"/>
            <a:headEnd/>
            <a:tailEnd/>
          </a:ln>
        </p:spPr>
      </p:pic>
    </p:spTree>
    <p:extLst>
      <p:ext uri="{BB962C8B-B14F-4D97-AF65-F5344CB8AC3E}">
        <p14:creationId xmlns:p14="http://schemas.microsoft.com/office/powerpoint/2010/main" val="2105335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Backtracking Search</a:t>
            </a:r>
          </a:p>
        </p:txBody>
      </p:sp>
      <p:pic>
        <p:nvPicPr>
          <p:cNvPr id="20484" name="Picture 4"/>
          <p:cNvPicPr>
            <a:picLocks noChangeAspect="1" noChangeArrowheads="1"/>
          </p:cNvPicPr>
          <p:nvPr/>
        </p:nvPicPr>
        <p:blipFill>
          <a:blip r:embed="rId3" cstate="print"/>
          <a:srcRect/>
          <a:stretch>
            <a:fillRect/>
          </a:stretch>
        </p:blipFill>
        <p:spPr bwMode="auto">
          <a:xfrm>
            <a:off x="2209800" y="1500189"/>
            <a:ext cx="7848600" cy="3833812"/>
          </a:xfrm>
          <a:prstGeom prst="rect">
            <a:avLst/>
          </a:prstGeom>
          <a:noFill/>
          <a:ln w="9525">
            <a:noFill/>
            <a:miter lim="800000"/>
            <a:headEnd/>
            <a:tailEnd/>
          </a:ln>
        </p:spPr>
      </p:pic>
      <p:sp>
        <p:nvSpPr>
          <p:cNvPr id="2" name="Rectangle 1"/>
          <p:cNvSpPr/>
          <p:nvPr/>
        </p:nvSpPr>
        <p:spPr>
          <a:xfrm>
            <a:off x="2438400" y="2540000"/>
            <a:ext cx="5210629" cy="31931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37950" y="5430989"/>
            <a:ext cx="7992300" cy="461665"/>
          </a:xfrm>
          <a:prstGeom prst="rect">
            <a:avLst/>
          </a:prstGeom>
          <a:noFill/>
        </p:spPr>
        <p:txBody>
          <a:bodyPr wrap="square" rtlCol="0">
            <a:spAutoFit/>
          </a:bodyPr>
          <a:lstStyle/>
          <a:p>
            <a:r>
              <a:rPr lang="en-US" sz="2400" dirty="0">
                <a:solidFill>
                  <a:srgbClr val="0070C0"/>
                </a:solidFill>
              </a:rPr>
              <a:t>No need to check consistency for a complete assignment</a:t>
            </a:r>
          </a:p>
        </p:txBody>
      </p:sp>
    </p:spTree>
    <p:extLst>
      <p:ext uri="{BB962C8B-B14F-4D97-AF65-F5344CB8AC3E}">
        <p14:creationId xmlns:p14="http://schemas.microsoft.com/office/powerpoint/2010/main" val="329079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Backtracking Search</a:t>
            </a:r>
          </a:p>
        </p:txBody>
      </p:sp>
      <p:pic>
        <p:nvPicPr>
          <p:cNvPr id="20484" name="Picture 4"/>
          <p:cNvPicPr>
            <a:picLocks noChangeAspect="1" noChangeArrowheads="1"/>
          </p:cNvPicPr>
          <p:nvPr/>
        </p:nvPicPr>
        <p:blipFill>
          <a:blip r:embed="rId3" cstate="print"/>
          <a:srcRect/>
          <a:stretch>
            <a:fillRect/>
          </a:stretch>
        </p:blipFill>
        <p:spPr bwMode="auto">
          <a:xfrm>
            <a:off x="2209800" y="1500189"/>
            <a:ext cx="7848600" cy="3833812"/>
          </a:xfrm>
          <a:prstGeom prst="rect">
            <a:avLst/>
          </a:prstGeom>
          <a:noFill/>
          <a:ln w="9525">
            <a:noFill/>
            <a:miter lim="800000"/>
            <a:headEnd/>
            <a:tailEnd/>
          </a:ln>
        </p:spPr>
      </p:pic>
      <p:sp>
        <p:nvSpPr>
          <p:cNvPr id="2" name="Rectangle 1"/>
          <p:cNvSpPr/>
          <p:nvPr/>
        </p:nvSpPr>
        <p:spPr>
          <a:xfrm>
            <a:off x="2438400" y="3367315"/>
            <a:ext cx="7039429" cy="33382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66571" y="5421901"/>
            <a:ext cx="7100389" cy="461665"/>
          </a:xfrm>
          <a:prstGeom prst="rect">
            <a:avLst/>
          </a:prstGeom>
          <a:noFill/>
        </p:spPr>
        <p:txBody>
          <a:bodyPr wrap="square" rtlCol="0">
            <a:spAutoFit/>
          </a:bodyPr>
          <a:lstStyle/>
          <a:p>
            <a:r>
              <a:rPr lang="en-US" sz="2400" dirty="0">
                <a:solidFill>
                  <a:srgbClr val="0070C0"/>
                </a:solidFill>
              </a:rPr>
              <a:t>Checks consistency at each assignment</a:t>
            </a:r>
          </a:p>
        </p:txBody>
      </p:sp>
    </p:spTree>
    <p:extLst>
      <p:ext uri="{BB962C8B-B14F-4D97-AF65-F5344CB8AC3E}">
        <p14:creationId xmlns:p14="http://schemas.microsoft.com/office/powerpoint/2010/main" val="37122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Backtracking Search</a:t>
            </a:r>
          </a:p>
        </p:txBody>
      </p:sp>
      <p:sp>
        <p:nvSpPr>
          <p:cNvPr id="22531" name="Rectangle 3"/>
          <p:cNvSpPr>
            <a:spLocks noGrp="1" noChangeArrowheads="1"/>
          </p:cNvSpPr>
          <p:nvPr>
            <p:ph idx="1"/>
          </p:nvPr>
        </p:nvSpPr>
        <p:spPr>
          <a:xfrm>
            <a:off x="2156460" y="5469709"/>
            <a:ext cx="8229600" cy="999356"/>
          </a:xfrm>
        </p:spPr>
        <p:txBody>
          <a:bodyPr>
            <a:noAutofit/>
          </a:bodyPr>
          <a:lstStyle/>
          <a:p>
            <a:pPr eaLnBrk="1" hangingPunct="1"/>
            <a:r>
              <a:rPr lang="en-US" sz="2400" dirty="0"/>
              <a:t>Backtracking = DFS + variable-ordering + fail-on-violation</a:t>
            </a:r>
          </a:p>
          <a:p>
            <a:pPr eaLnBrk="1" hangingPunct="1"/>
            <a:r>
              <a:rPr lang="en-US" sz="2400" dirty="0"/>
              <a:t>What are the choice points?</a:t>
            </a:r>
          </a:p>
        </p:txBody>
      </p:sp>
      <p:pic>
        <p:nvPicPr>
          <p:cNvPr id="20484" name="Picture 4"/>
          <p:cNvPicPr>
            <a:picLocks noChangeAspect="1" noChangeArrowheads="1"/>
          </p:cNvPicPr>
          <p:nvPr/>
        </p:nvPicPr>
        <p:blipFill>
          <a:blip r:embed="rId3" cstate="print"/>
          <a:srcRect/>
          <a:stretch>
            <a:fillRect/>
          </a:stretch>
        </p:blipFill>
        <p:spPr bwMode="auto">
          <a:xfrm>
            <a:off x="2209800" y="1500189"/>
            <a:ext cx="7848600" cy="3833812"/>
          </a:xfrm>
          <a:prstGeom prst="rect">
            <a:avLst/>
          </a:prstGeom>
          <a:noFill/>
          <a:ln w="9525">
            <a:noFill/>
            <a:miter lim="800000"/>
            <a:headEnd/>
            <a:tailEnd/>
          </a:ln>
        </p:spPr>
      </p:pic>
      <p:sp>
        <p:nvSpPr>
          <p:cNvPr id="5" name="Rectangle 4"/>
          <p:cNvSpPr/>
          <p:nvPr/>
        </p:nvSpPr>
        <p:spPr>
          <a:xfrm>
            <a:off x="2438400" y="2825753"/>
            <a:ext cx="7184571" cy="5996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4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a:t>
            </a:r>
          </a:p>
        </p:txBody>
      </p:sp>
      <p:sp>
        <p:nvSpPr>
          <p:cNvPr id="3" name="Content Placeholder 2"/>
          <p:cNvSpPr>
            <a:spLocks noGrp="1"/>
          </p:cNvSpPr>
          <p:nvPr>
            <p:ph idx="1"/>
          </p:nvPr>
        </p:nvSpPr>
        <p:spPr/>
        <p:txBody>
          <a:bodyPr/>
          <a:lstStyle/>
          <a:p>
            <a:r>
              <a:rPr lang="en-US" dirty="0"/>
              <a:t>Instructor for lectures</a:t>
            </a:r>
          </a:p>
          <a:p>
            <a:pPr lvl="1"/>
            <a:r>
              <a:rPr lang="en-US" dirty="0"/>
              <a:t>This week: Fei</a:t>
            </a:r>
          </a:p>
          <a:p>
            <a:pPr lvl="1"/>
            <a:r>
              <a:rPr lang="en-US" dirty="0"/>
              <a:t>Next week: Pat and Fei</a:t>
            </a:r>
          </a:p>
          <a:p>
            <a:endParaRPr lang="en-US" dirty="0"/>
          </a:p>
          <a:p>
            <a:r>
              <a:rPr lang="en-US" dirty="0"/>
              <a:t>Reminder</a:t>
            </a:r>
          </a:p>
          <a:p>
            <a:pPr lvl="1"/>
            <a:r>
              <a:rPr lang="en-US" dirty="0"/>
              <a:t>HW2 (written) due 9/10 Tue, 10 pm</a:t>
            </a:r>
          </a:p>
          <a:p>
            <a:pPr lvl="1"/>
            <a:r>
              <a:rPr lang="en-US" dirty="0"/>
              <a:t>P1 due 9/12 Thu, 10 pm</a:t>
            </a:r>
          </a:p>
        </p:txBody>
      </p:sp>
    </p:spTree>
    <p:extLst>
      <p:ext uri="{BB962C8B-B14F-4D97-AF65-F5344CB8AC3E}">
        <p14:creationId xmlns:p14="http://schemas.microsoft.com/office/powerpoint/2010/main" val="1357221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Backtracking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514600"/>
            <a:ext cx="2628900" cy="254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988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Improving Backtracking</a:t>
            </a:r>
          </a:p>
        </p:txBody>
      </p:sp>
      <p:sp>
        <p:nvSpPr>
          <p:cNvPr id="22531" name="Rectangle 3"/>
          <p:cNvSpPr>
            <a:spLocks noGrp="1" noChangeArrowheads="1"/>
          </p:cNvSpPr>
          <p:nvPr>
            <p:ph idx="1"/>
          </p:nvPr>
        </p:nvSpPr>
        <p:spPr>
          <a:xfrm>
            <a:off x="381000" y="1646237"/>
            <a:ext cx="8229600" cy="4525963"/>
          </a:xfrm>
        </p:spPr>
        <p:txBody>
          <a:bodyPr/>
          <a:lstStyle/>
          <a:p>
            <a:pPr eaLnBrk="1" hangingPunct="1"/>
            <a:r>
              <a:rPr lang="en-US" sz="2800" dirty="0"/>
              <a:t>General-purpose ideas give huge gains in speed</a:t>
            </a:r>
          </a:p>
          <a:p>
            <a:pPr lvl="1" eaLnBrk="1" hangingPunct="1"/>
            <a:endParaRPr lang="en-US" sz="2400" dirty="0"/>
          </a:p>
          <a:p>
            <a:r>
              <a:rPr lang="en-US" dirty="0"/>
              <a:t>Filtering: Can we detect inevitable failure early?</a:t>
            </a:r>
          </a:p>
          <a:p>
            <a:pPr eaLnBrk="1" hangingPunct="1"/>
            <a:endParaRPr lang="en-US" sz="2800" dirty="0"/>
          </a:p>
          <a:p>
            <a:pPr eaLnBrk="1" hangingPunct="1"/>
            <a:r>
              <a:rPr lang="en-US" sz="2800" dirty="0"/>
              <a:t>Ordering:</a:t>
            </a:r>
          </a:p>
          <a:p>
            <a:pPr lvl="1" eaLnBrk="1" hangingPunct="1"/>
            <a:r>
              <a:rPr lang="en-US" sz="2400" dirty="0"/>
              <a:t>Which variable should be assigned next?</a:t>
            </a:r>
          </a:p>
          <a:p>
            <a:pPr lvl="1" eaLnBrk="1" hangingPunct="1"/>
            <a:r>
              <a:rPr lang="en-US" sz="2400" dirty="0"/>
              <a:t>In what order should its values be tried?</a:t>
            </a:r>
          </a:p>
          <a:p>
            <a:pPr lvl="1" eaLnBrk="1" hangingPunct="1"/>
            <a:endParaRPr lang="en-US" sz="2400" dirty="0"/>
          </a:p>
          <a:p>
            <a:pPr eaLnBrk="1" hangingPunct="1"/>
            <a:r>
              <a:rPr lang="en-US" sz="2800" dirty="0"/>
              <a:t>Structure: Can we exploit the problem structure?</a:t>
            </a:r>
          </a:p>
          <a:p>
            <a:pPr lvl="1" eaLnBrk="1" hangingPunct="1"/>
            <a:endParaRPr lang="en-US" sz="2400" dirty="0"/>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27162" y="1830010"/>
            <a:ext cx="4110079" cy="2960235"/>
          </a:xfrm>
          <a:prstGeom prst="rect">
            <a:avLst/>
          </a:prstGeom>
          <a:noFill/>
          <a:ln w="9525">
            <a:noFill/>
            <a:miter lim="800000"/>
            <a:headEnd/>
            <a:tailEnd/>
          </a:ln>
          <a:effectLst/>
        </p:spPr>
      </p:pic>
    </p:spTree>
    <p:extLst>
      <p:ext uri="{BB962C8B-B14F-4D97-AF65-F5344CB8AC3E}">
        <p14:creationId xmlns:p14="http://schemas.microsoft.com/office/powerpoint/2010/main" val="1665456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2" y="1600646"/>
            <a:ext cx="7237410" cy="4056758"/>
          </a:xfrm>
          <a:prstGeom prst="rect">
            <a:avLst/>
          </a:prstGeom>
          <a:noFill/>
        </p:spPr>
      </p:pic>
    </p:spTree>
    <p:extLst>
      <p:ext uri="{BB962C8B-B14F-4D97-AF65-F5344CB8AC3E}">
        <p14:creationId xmlns:p14="http://schemas.microsoft.com/office/powerpoint/2010/main" val="102397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538513"/>
            <a:ext cx="11379200" cy="4453394"/>
          </a:xfrm>
        </p:spPr>
        <p:txBody>
          <a:bodyPr>
            <a:normAutofit/>
          </a:bodyPr>
          <a:lstStyle/>
          <a:p>
            <a:pPr eaLnBrk="1" hangingPunct="1"/>
            <a:r>
              <a:rPr lang="en-US" sz="2400" dirty="0"/>
              <a:t>Filtering: Keep track of domains for unassigned variables and cross off bad options</a:t>
            </a:r>
          </a:p>
          <a:p>
            <a:pPr eaLnBrk="1" hangingPunct="1"/>
            <a:r>
              <a:rPr lang="en-US" sz="2400" dirty="0"/>
              <a:t>Forward checking: A simple way for filtering </a:t>
            </a:r>
          </a:p>
          <a:p>
            <a:pPr lvl="1"/>
            <a:r>
              <a:rPr lang="en-US" dirty="0"/>
              <a:t>After a variable is assigned a value, check related constraints and cross off values of unassigned variables which violate the constraints</a:t>
            </a:r>
          </a:p>
          <a:p>
            <a:pPr lvl="1"/>
            <a:r>
              <a:rPr lang="en-US" dirty="0"/>
              <a:t>Failure detected if some variables have no values remaining</a:t>
            </a:r>
          </a:p>
        </p:txBody>
      </p:sp>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a:t>Filtering: Forward Checking</a:t>
            </a:r>
          </a:p>
        </p:txBody>
      </p:sp>
      <p:sp>
        <p:nvSpPr>
          <p:cNvPr id="925726" name="Rectangle 30"/>
          <p:cNvSpPr>
            <a:spLocks noChangeArrowheads="1"/>
          </p:cNvSpPr>
          <p:nvPr/>
        </p:nvSpPr>
        <p:spPr bwMode="auto">
          <a:xfrm>
            <a:off x="2286000" y="5105400"/>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7" name="Rectangle 31"/>
          <p:cNvSpPr>
            <a:spLocks noChangeArrowheads="1"/>
          </p:cNvSpPr>
          <p:nvPr/>
        </p:nvSpPr>
        <p:spPr bwMode="auto">
          <a:xfrm>
            <a:off x="2286000" y="5629835"/>
            <a:ext cx="8382000" cy="533400"/>
          </a:xfrm>
          <a:prstGeom prst="rect">
            <a:avLst/>
          </a:prstGeom>
          <a:solidFill>
            <a:schemeClr val="bg1"/>
          </a:solidFill>
          <a:ln w="9525">
            <a:noFill/>
            <a:miter lim="800000"/>
            <a:headEnd/>
            <a:tailEnd/>
          </a:ln>
        </p:spPr>
        <p:txBody>
          <a:bodyPr wrap="none" lIns="91436" tIns="45718" rIns="91436" bIns="45718" anchor="ctr"/>
          <a:lstStyle/>
          <a:p>
            <a:endParaRPr lang="en-US"/>
          </a:p>
        </p:txBody>
      </p:sp>
    </p:spTree>
    <p:extLst>
      <p:ext uri="{BB962C8B-B14F-4D97-AF65-F5344CB8AC3E}">
        <p14:creationId xmlns:p14="http://schemas.microsoft.com/office/powerpoint/2010/main" val="241242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538513"/>
            <a:ext cx="11379200" cy="4453394"/>
          </a:xfrm>
        </p:spPr>
        <p:txBody>
          <a:bodyPr/>
          <a:lstStyle/>
          <a:p>
            <a:r>
              <a:rPr lang="en-US" sz="2400" dirty="0"/>
              <a:t>Filtering: Keep track of domains for unassigned variables and cross off bad options</a:t>
            </a:r>
          </a:p>
          <a:p>
            <a:r>
              <a:rPr lang="en-US" sz="2400" dirty="0"/>
              <a:t>Forward checking: A simple way for filtering </a:t>
            </a:r>
          </a:p>
          <a:p>
            <a:pPr lvl="1"/>
            <a:r>
              <a:rPr lang="en-US" dirty="0"/>
              <a:t>After a variable is assigned a value, check related constraints and cross off values of unassigned variables which violate the constraints</a:t>
            </a:r>
          </a:p>
          <a:p>
            <a:pPr lvl="1"/>
            <a:r>
              <a:rPr lang="en-US" dirty="0"/>
              <a:t>Failure detected if some variables have no values remaining</a:t>
            </a:r>
          </a:p>
        </p:txBody>
      </p:sp>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a:t>Filtering: Forward Checking</a:t>
            </a:r>
          </a:p>
        </p:txBody>
      </p:sp>
      <p:pic>
        <p:nvPicPr>
          <p:cNvPr id="26628" name="Picture 4"/>
          <p:cNvPicPr>
            <a:picLocks noChangeAspect="1" noChangeArrowheads="1"/>
          </p:cNvPicPr>
          <p:nvPr/>
        </p:nvPicPr>
        <p:blipFill>
          <a:blip r:embed="rId3" cstate="print"/>
          <a:srcRect t="35036" r="14557"/>
          <a:stretch>
            <a:fillRect/>
          </a:stretch>
        </p:blipFill>
        <p:spPr bwMode="auto">
          <a:xfrm>
            <a:off x="3124159" y="3511683"/>
            <a:ext cx="7122459" cy="2401889"/>
          </a:xfrm>
          <a:prstGeom prst="rect">
            <a:avLst/>
          </a:prstGeom>
          <a:noFill/>
          <a:ln w="9525">
            <a:noFill/>
            <a:miter lim="800000"/>
            <a:headEnd/>
            <a:tailEnd/>
          </a:ln>
        </p:spPr>
      </p:pic>
      <p:sp>
        <p:nvSpPr>
          <p:cNvPr id="925725" name="Rectangle 29"/>
          <p:cNvSpPr>
            <a:spLocks noChangeArrowheads="1"/>
          </p:cNvSpPr>
          <p:nvPr/>
        </p:nvSpPr>
        <p:spPr bwMode="auto">
          <a:xfrm>
            <a:off x="2895558" y="4510451"/>
            <a:ext cx="8382000" cy="1447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6" name="Rectangle 30"/>
          <p:cNvSpPr>
            <a:spLocks noChangeArrowheads="1"/>
          </p:cNvSpPr>
          <p:nvPr/>
        </p:nvSpPr>
        <p:spPr bwMode="auto">
          <a:xfrm>
            <a:off x="2286000" y="5290596"/>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7" name="Rectangle 31"/>
          <p:cNvSpPr>
            <a:spLocks noChangeArrowheads="1"/>
          </p:cNvSpPr>
          <p:nvPr/>
        </p:nvSpPr>
        <p:spPr bwMode="auto">
          <a:xfrm>
            <a:off x="2286000" y="5815031"/>
            <a:ext cx="8382000" cy="533400"/>
          </a:xfrm>
          <a:prstGeom prst="rect">
            <a:avLst/>
          </a:prstGeom>
          <a:solidFill>
            <a:schemeClr val="bg1"/>
          </a:solidFill>
          <a:ln w="9525">
            <a:noFill/>
            <a:miter lim="800000"/>
            <a:headEnd/>
            <a:tailEnd/>
          </a:ln>
        </p:spPr>
        <p:txBody>
          <a:bodyPr wrap="none" lIns="91436" tIns="45718" rIns="91436" bIns="45718" anchor="ctr"/>
          <a:lstStyle/>
          <a:p>
            <a:endParaRPr lang="en-US"/>
          </a:p>
        </p:txBody>
      </p:sp>
      <p:grpSp>
        <p:nvGrpSpPr>
          <p:cNvPr id="2" name="Group 1"/>
          <p:cNvGrpSpPr/>
          <p:nvPr/>
        </p:nvGrpSpPr>
        <p:grpSpPr>
          <a:xfrm>
            <a:off x="452931" y="3886161"/>
            <a:ext cx="2520847" cy="2139693"/>
            <a:chOff x="-1164271" y="4466108"/>
            <a:chExt cx="2520847" cy="2139693"/>
          </a:xfrm>
        </p:grpSpPr>
        <p:pic>
          <p:nvPicPr>
            <p:cNvPr id="23" name="Picture 4"/>
            <p:cNvPicPr>
              <a:picLocks noChangeAspect="1" noChangeArrowheads="1"/>
            </p:cNvPicPr>
            <p:nvPr/>
          </p:nvPicPr>
          <p:blipFill rotWithShape="1">
            <a:blip r:embed="rId3" cstate="print"/>
            <a:srcRect l="10378" r="74444" b="70031"/>
            <a:stretch/>
          </p:blipFill>
          <p:spPr bwMode="auto">
            <a:xfrm>
              <a:off x="-1164271" y="4466108"/>
              <a:ext cx="2443257" cy="2139693"/>
            </a:xfrm>
            <a:prstGeom prst="rect">
              <a:avLst/>
            </a:prstGeom>
            <a:noFill/>
            <a:ln w="9525">
              <a:noFill/>
              <a:miter lim="800000"/>
              <a:headEnd/>
              <a:tailEnd/>
            </a:ln>
          </p:spPr>
        </p:pic>
        <p:sp>
          <p:nvSpPr>
            <p:cNvPr id="19" name="Text Box 23"/>
            <p:cNvSpPr txBox="1">
              <a:spLocks noChangeArrowheads="1"/>
            </p:cNvSpPr>
            <p:nvPr/>
          </p:nvSpPr>
          <p:spPr bwMode="auto">
            <a:xfrm>
              <a:off x="-1083009" y="521066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20" name="Text Box 24"/>
            <p:cNvSpPr txBox="1">
              <a:spLocks noChangeArrowheads="1"/>
            </p:cNvSpPr>
            <p:nvPr/>
          </p:nvSpPr>
          <p:spPr bwMode="auto">
            <a:xfrm>
              <a:off x="-175529" y="544372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22" name="Text Box 25"/>
            <p:cNvSpPr txBox="1">
              <a:spLocks noChangeArrowheads="1"/>
            </p:cNvSpPr>
            <p:nvPr/>
          </p:nvSpPr>
          <p:spPr bwMode="auto">
            <a:xfrm>
              <a:off x="-291685" y="493036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24" name="Text Box 26"/>
            <p:cNvSpPr txBox="1">
              <a:spLocks noChangeArrowheads="1"/>
            </p:cNvSpPr>
            <p:nvPr/>
          </p:nvSpPr>
          <p:spPr bwMode="auto">
            <a:xfrm>
              <a:off x="452931" y="505828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25" name="Text Box 27"/>
            <p:cNvSpPr txBox="1">
              <a:spLocks noChangeArrowheads="1"/>
            </p:cNvSpPr>
            <p:nvPr/>
          </p:nvSpPr>
          <p:spPr bwMode="auto">
            <a:xfrm>
              <a:off x="490036" y="562461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26" name="Text Box 28"/>
            <p:cNvSpPr txBox="1">
              <a:spLocks noChangeArrowheads="1"/>
            </p:cNvSpPr>
            <p:nvPr/>
          </p:nvSpPr>
          <p:spPr bwMode="auto">
            <a:xfrm>
              <a:off x="486695" y="593260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27" name="Text Box 28"/>
            <p:cNvSpPr txBox="1">
              <a:spLocks noChangeArrowheads="1"/>
            </p:cNvSpPr>
            <p:nvPr/>
          </p:nvSpPr>
          <p:spPr bwMode="auto">
            <a:xfrm>
              <a:off x="610586" y="627338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5507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538513"/>
            <a:ext cx="11379200" cy="4453394"/>
          </a:xfrm>
        </p:spPr>
        <p:txBody>
          <a:bodyPr/>
          <a:lstStyle/>
          <a:p>
            <a:r>
              <a:rPr lang="en-US" sz="2400" dirty="0"/>
              <a:t>Filtering: Keep track of domains for unassigned variables and cross off bad options</a:t>
            </a:r>
          </a:p>
          <a:p>
            <a:r>
              <a:rPr lang="en-US" sz="2400" dirty="0"/>
              <a:t>Forward checking: A simple way for filtering </a:t>
            </a:r>
          </a:p>
          <a:p>
            <a:pPr lvl="1"/>
            <a:r>
              <a:rPr lang="en-US" dirty="0"/>
              <a:t>After a variable is assigned a value, check related constraints and cross off values of unassigned variables which violate the constraints</a:t>
            </a:r>
          </a:p>
          <a:p>
            <a:pPr lvl="1"/>
            <a:r>
              <a:rPr lang="en-US" dirty="0"/>
              <a:t>Failure detected if some variables have no values remaining</a:t>
            </a:r>
          </a:p>
        </p:txBody>
      </p:sp>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a:t>Filtering: Forward Checking</a:t>
            </a:r>
          </a:p>
        </p:txBody>
      </p:sp>
      <p:pic>
        <p:nvPicPr>
          <p:cNvPr id="26628" name="Picture 4"/>
          <p:cNvPicPr>
            <a:picLocks noChangeAspect="1" noChangeArrowheads="1"/>
          </p:cNvPicPr>
          <p:nvPr/>
        </p:nvPicPr>
        <p:blipFill>
          <a:blip r:embed="rId3" cstate="print"/>
          <a:srcRect t="35036" r="14557"/>
          <a:stretch>
            <a:fillRect/>
          </a:stretch>
        </p:blipFill>
        <p:spPr bwMode="auto">
          <a:xfrm>
            <a:off x="3124159" y="3491332"/>
            <a:ext cx="7122459" cy="2401889"/>
          </a:xfrm>
          <a:prstGeom prst="rect">
            <a:avLst/>
          </a:prstGeom>
          <a:noFill/>
          <a:ln w="9525">
            <a:noFill/>
            <a:miter lim="800000"/>
            <a:headEnd/>
            <a:tailEnd/>
          </a:ln>
        </p:spPr>
      </p:pic>
      <p:sp>
        <p:nvSpPr>
          <p:cNvPr id="925725" name="Rectangle 29"/>
          <p:cNvSpPr>
            <a:spLocks noChangeArrowheads="1"/>
          </p:cNvSpPr>
          <p:nvPr/>
        </p:nvSpPr>
        <p:spPr bwMode="auto">
          <a:xfrm>
            <a:off x="2895558" y="4983586"/>
            <a:ext cx="8382000" cy="1447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6" name="Rectangle 30"/>
          <p:cNvSpPr>
            <a:spLocks noChangeArrowheads="1"/>
          </p:cNvSpPr>
          <p:nvPr/>
        </p:nvSpPr>
        <p:spPr bwMode="auto">
          <a:xfrm>
            <a:off x="2286000" y="5270245"/>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7" name="Rectangle 31"/>
          <p:cNvSpPr>
            <a:spLocks noChangeArrowheads="1"/>
          </p:cNvSpPr>
          <p:nvPr/>
        </p:nvSpPr>
        <p:spPr bwMode="auto">
          <a:xfrm>
            <a:off x="2286000" y="5794680"/>
            <a:ext cx="8382000" cy="533400"/>
          </a:xfrm>
          <a:prstGeom prst="rect">
            <a:avLst/>
          </a:prstGeom>
          <a:solidFill>
            <a:schemeClr val="bg1"/>
          </a:solidFill>
          <a:ln w="9525">
            <a:noFill/>
            <a:miter lim="800000"/>
            <a:headEnd/>
            <a:tailEnd/>
          </a:ln>
        </p:spPr>
        <p:txBody>
          <a:bodyPr wrap="none" lIns="91436" tIns="45718" rIns="91436" bIns="45718" anchor="ctr"/>
          <a:lstStyle/>
          <a:p>
            <a:endParaRPr lang="en-US"/>
          </a:p>
        </p:txBody>
      </p:sp>
      <p:pic>
        <p:nvPicPr>
          <p:cNvPr id="18" name="Picture 4"/>
          <p:cNvPicPr>
            <a:picLocks noChangeAspect="1" noChangeArrowheads="1"/>
          </p:cNvPicPr>
          <p:nvPr/>
        </p:nvPicPr>
        <p:blipFill>
          <a:blip r:embed="rId4" cstate="print"/>
          <a:srcRect/>
          <a:stretch>
            <a:fillRect/>
          </a:stretch>
        </p:blipFill>
        <p:spPr bwMode="auto">
          <a:xfrm>
            <a:off x="566370" y="5077700"/>
            <a:ext cx="1981431" cy="1729025"/>
          </a:xfrm>
          <a:prstGeom prst="rect">
            <a:avLst/>
          </a:prstGeom>
          <a:noFill/>
          <a:ln w="9525">
            <a:noFill/>
            <a:miter lim="800000"/>
            <a:headEnd/>
            <a:tailEnd/>
          </a:ln>
        </p:spPr>
      </p:pic>
      <p:cxnSp>
        <p:nvCxnSpPr>
          <p:cNvPr id="4" name="Straight Connector 3"/>
          <p:cNvCxnSpPr/>
          <p:nvPr/>
        </p:nvCxnSpPr>
        <p:spPr>
          <a:xfrm flipV="1">
            <a:off x="864671" y="5329406"/>
            <a:ext cx="436594" cy="210620"/>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64671" y="5652116"/>
            <a:ext cx="508882" cy="160013"/>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504" y="3491332"/>
            <a:ext cx="1928273" cy="1656157"/>
          </a:xfrm>
          <a:prstGeom prst="rect">
            <a:avLst/>
          </a:prstGeom>
        </p:spPr>
      </p:pic>
      <p:sp>
        <p:nvSpPr>
          <p:cNvPr id="24" name="Rectangle 23"/>
          <p:cNvSpPr/>
          <p:nvPr/>
        </p:nvSpPr>
        <p:spPr>
          <a:xfrm>
            <a:off x="2829633" y="5888760"/>
            <a:ext cx="9309027" cy="830997"/>
          </a:xfrm>
          <a:prstGeom prst="rect">
            <a:avLst/>
          </a:prstGeom>
        </p:spPr>
        <p:txBody>
          <a:bodyPr wrap="square">
            <a:spAutoFit/>
          </a:bodyPr>
          <a:lstStyle/>
          <a:p>
            <a:r>
              <a:rPr lang="en-US" sz="2400" dirty="0">
                <a:solidFill>
                  <a:srgbClr val="0070C0"/>
                </a:solidFill>
              </a:rPr>
              <a:t>Recall: Binary constraint graph for a binary CSP (i.e., each constraint has most two variables): nodes are variables, edges show constraints</a:t>
            </a:r>
          </a:p>
        </p:txBody>
      </p:sp>
    </p:spTree>
    <p:extLst>
      <p:ext uri="{BB962C8B-B14F-4D97-AF65-F5344CB8AC3E}">
        <p14:creationId xmlns:p14="http://schemas.microsoft.com/office/powerpoint/2010/main" val="112383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538513"/>
            <a:ext cx="11379200" cy="4453394"/>
          </a:xfrm>
        </p:spPr>
        <p:txBody>
          <a:bodyPr/>
          <a:lstStyle/>
          <a:p>
            <a:r>
              <a:rPr lang="en-US" sz="2400" dirty="0"/>
              <a:t>Filtering: Keep track of domains for unassigned variables and cross off bad options</a:t>
            </a:r>
          </a:p>
          <a:p>
            <a:r>
              <a:rPr lang="en-US" sz="2400" dirty="0"/>
              <a:t>Forward checking: A simple way for filtering </a:t>
            </a:r>
          </a:p>
          <a:p>
            <a:pPr lvl="1"/>
            <a:r>
              <a:rPr lang="en-US" dirty="0"/>
              <a:t>After a variable is assigned a value, check related constraints and cross off values of unassigned variables which violate the constraints</a:t>
            </a:r>
          </a:p>
          <a:p>
            <a:pPr lvl="1"/>
            <a:r>
              <a:rPr lang="en-US" dirty="0"/>
              <a:t>Failure detected if some variables have no values remaining</a:t>
            </a:r>
          </a:p>
        </p:txBody>
      </p:sp>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a:t>Filtering: Forward Checking</a:t>
            </a:r>
          </a:p>
        </p:txBody>
      </p:sp>
      <p:pic>
        <p:nvPicPr>
          <p:cNvPr id="26628" name="Picture 4"/>
          <p:cNvPicPr>
            <a:picLocks noChangeAspect="1" noChangeArrowheads="1"/>
          </p:cNvPicPr>
          <p:nvPr/>
        </p:nvPicPr>
        <p:blipFill>
          <a:blip r:embed="rId3" cstate="print"/>
          <a:srcRect t="35036" r="14557"/>
          <a:stretch>
            <a:fillRect/>
          </a:stretch>
        </p:blipFill>
        <p:spPr bwMode="auto">
          <a:xfrm>
            <a:off x="3124159" y="3461759"/>
            <a:ext cx="7122459" cy="2401889"/>
          </a:xfrm>
          <a:prstGeom prst="rect">
            <a:avLst/>
          </a:prstGeom>
          <a:noFill/>
          <a:ln w="9525">
            <a:noFill/>
            <a:miter lim="800000"/>
            <a:headEnd/>
            <a:tailEnd/>
          </a:ln>
        </p:spPr>
      </p:pic>
      <p:sp>
        <p:nvSpPr>
          <p:cNvPr id="925726" name="Rectangle 30"/>
          <p:cNvSpPr>
            <a:spLocks noChangeArrowheads="1"/>
          </p:cNvSpPr>
          <p:nvPr/>
        </p:nvSpPr>
        <p:spPr bwMode="auto">
          <a:xfrm>
            <a:off x="2286000" y="5431848"/>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7" name="Rectangle 31"/>
          <p:cNvSpPr>
            <a:spLocks noChangeArrowheads="1"/>
          </p:cNvSpPr>
          <p:nvPr/>
        </p:nvSpPr>
        <p:spPr bwMode="auto">
          <a:xfrm>
            <a:off x="2286000" y="5765107"/>
            <a:ext cx="8382000" cy="533400"/>
          </a:xfrm>
          <a:prstGeom prst="rect">
            <a:avLst/>
          </a:prstGeom>
          <a:solidFill>
            <a:schemeClr val="bg1"/>
          </a:solidFill>
          <a:ln w="9525">
            <a:noFill/>
            <a:miter lim="800000"/>
            <a:headEnd/>
            <a:tailEnd/>
          </a:ln>
        </p:spPr>
        <p:txBody>
          <a:bodyPr wrap="none" lIns="91436" tIns="45718" rIns="91436" bIns="45718" anchor="ctr"/>
          <a:lstStyle/>
          <a:p>
            <a:endParaRPr lang="en-US"/>
          </a:p>
        </p:txBody>
      </p:sp>
      <p:pic>
        <p:nvPicPr>
          <p:cNvPr id="16" name="Picture 4"/>
          <p:cNvPicPr>
            <a:picLocks noChangeAspect="1" noChangeArrowheads="1"/>
          </p:cNvPicPr>
          <p:nvPr/>
        </p:nvPicPr>
        <p:blipFill>
          <a:blip r:embed="rId4" cstate="print"/>
          <a:srcRect/>
          <a:stretch>
            <a:fillRect/>
          </a:stretch>
        </p:blipFill>
        <p:spPr bwMode="auto">
          <a:xfrm>
            <a:off x="633120" y="5034292"/>
            <a:ext cx="1981431" cy="1729025"/>
          </a:xfrm>
          <a:prstGeom prst="rect">
            <a:avLst/>
          </a:prstGeom>
          <a:noFill/>
          <a:ln w="9525">
            <a:noFill/>
            <a:miter lim="800000"/>
            <a:headEnd/>
            <a:tailEnd/>
          </a:ln>
        </p:spPr>
      </p:pic>
      <p:cxnSp>
        <p:nvCxnSpPr>
          <p:cNvPr id="17" name="Straight Connector 16"/>
          <p:cNvCxnSpPr/>
          <p:nvPr/>
        </p:nvCxnSpPr>
        <p:spPr>
          <a:xfrm>
            <a:off x="1620085" y="5262714"/>
            <a:ext cx="499850" cy="72555"/>
          </a:xfrm>
          <a:prstGeom prst="line">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666316" y="5442576"/>
            <a:ext cx="482648" cy="339952"/>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83079" y="5503651"/>
            <a:ext cx="123085" cy="237696"/>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rotWithShape="1">
          <a:blip r:embed="rId5">
            <a:extLst>
              <a:ext uri="{28A0092B-C50C-407E-A947-70E740481C1C}">
                <a14:useLocalDpi xmlns:a14="http://schemas.microsoft.com/office/drawing/2010/main" val="0"/>
              </a:ext>
            </a:extLst>
          </a:blip>
          <a:srcRect b="14525"/>
          <a:stretch/>
        </p:blipFill>
        <p:spPr>
          <a:xfrm>
            <a:off x="760480" y="3490677"/>
            <a:ext cx="1922089" cy="1544410"/>
          </a:xfrm>
          <a:prstGeom prst="rect">
            <a:avLst/>
          </a:prstGeom>
        </p:spPr>
      </p:pic>
    </p:spTree>
    <p:extLst>
      <p:ext uri="{BB962C8B-B14F-4D97-AF65-F5344CB8AC3E}">
        <p14:creationId xmlns:p14="http://schemas.microsoft.com/office/powerpoint/2010/main" val="563751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538513"/>
            <a:ext cx="11379200" cy="4453394"/>
          </a:xfrm>
        </p:spPr>
        <p:txBody>
          <a:bodyPr/>
          <a:lstStyle/>
          <a:p>
            <a:r>
              <a:rPr lang="en-US" sz="2400" dirty="0"/>
              <a:t>Filtering: Keep track of domains for unassigned variables and cross off bad options</a:t>
            </a:r>
          </a:p>
          <a:p>
            <a:r>
              <a:rPr lang="en-US" sz="2400" dirty="0"/>
              <a:t>Forward checking: A simple way for filtering </a:t>
            </a:r>
          </a:p>
          <a:p>
            <a:pPr lvl="1"/>
            <a:r>
              <a:rPr lang="en-US" dirty="0"/>
              <a:t>After a variable is assigned a value, check related constraints and cross off values of unassigned variables which violate the constraints</a:t>
            </a:r>
          </a:p>
          <a:p>
            <a:pPr lvl="1"/>
            <a:r>
              <a:rPr lang="en-US" dirty="0"/>
              <a:t>Failure detected if some variables have no values remaining</a:t>
            </a:r>
          </a:p>
        </p:txBody>
      </p:sp>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a:t>Filtering: Forward Checking</a:t>
            </a:r>
          </a:p>
        </p:txBody>
      </p:sp>
      <p:pic>
        <p:nvPicPr>
          <p:cNvPr id="26628" name="Picture 4"/>
          <p:cNvPicPr>
            <a:picLocks noChangeAspect="1" noChangeArrowheads="1"/>
          </p:cNvPicPr>
          <p:nvPr/>
        </p:nvPicPr>
        <p:blipFill>
          <a:blip r:embed="rId3" cstate="print"/>
          <a:srcRect t="35036" r="14557"/>
          <a:stretch>
            <a:fillRect/>
          </a:stretch>
        </p:blipFill>
        <p:spPr bwMode="auto">
          <a:xfrm>
            <a:off x="3124159" y="3472427"/>
            <a:ext cx="7122459" cy="2401889"/>
          </a:xfrm>
          <a:prstGeom prst="rect">
            <a:avLst/>
          </a:prstGeom>
          <a:noFill/>
          <a:ln w="9525">
            <a:noFill/>
            <a:miter lim="800000"/>
            <a:headEnd/>
            <a:tailEnd/>
          </a:ln>
        </p:spPr>
      </p:pic>
      <p:pic>
        <p:nvPicPr>
          <p:cNvPr id="16" name="Picture 4"/>
          <p:cNvPicPr>
            <a:picLocks noChangeAspect="1" noChangeArrowheads="1"/>
          </p:cNvPicPr>
          <p:nvPr/>
        </p:nvPicPr>
        <p:blipFill>
          <a:blip r:embed="rId4" cstate="print"/>
          <a:srcRect/>
          <a:stretch>
            <a:fillRect/>
          </a:stretch>
        </p:blipFill>
        <p:spPr bwMode="auto">
          <a:xfrm>
            <a:off x="663600" y="5037340"/>
            <a:ext cx="1981431" cy="1729025"/>
          </a:xfrm>
          <a:prstGeom prst="rect">
            <a:avLst/>
          </a:prstGeom>
          <a:noFill/>
          <a:ln w="9525">
            <a:noFill/>
            <a:miter lim="800000"/>
            <a:headEnd/>
            <a:tailEnd/>
          </a:ln>
        </p:spPr>
      </p:pic>
      <p:cxnSp>
        <p:nvCxnSpPr>
          <p:cNvPr id="18" name="Straight Connector 17"/>
          <p:cNvCxnSpPr/>
          <p:nvPr/>
        </p:nvCxnSpPr>
        <p:spPr>
          <a:xfrm flipH="1">
            <a:off x="2263150" y="5939485"/>
            <a:ext cx="153093" cy="161615"/>
          </a:xfrm>
          <a:prstGeom prst="line">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21525" y="5916366"/>
            <a:ext cx="341806" cy="213762"/>
          </a:xfrm>
          <a:prstGeom prst="line">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43240" y="5897176"/>
            <a:ext cx="5342360" cy="492443"/>
          </a:xfrm>
          <a:prstGeom prst="rect">
            <a:avLst/>
          </a:prstGeom>
          <a:noFill/>
        </p:spPr>
        <p:txBody>
          <a:bodyPr wrap="none" rtlCol="0">
            <a:spAutoFit/>
          </a:bodyPr>
          <a:lstStyle/>
          <a:p>
            <a:r>
              <a:rPr lang="en-US" sz="2600" dirty="0"/>
              <a:t>FAIL </a:t>
            </a:r>
            <a:r>
              <a:rPr lang="mr-IN" sz="2600" dirty="0"/>
              <a:t>–</a:t>
            </a:r>
            <a:r>
              <a:rPr lang="en-US" sz="2600" dirty="0"/>
              <a:t> variable with no possible values</a:t>
            </a:r>
          </a:p>
        </p:txBody>
      </p:sp>
      <p:pic>
        <p:nvPicPr>
          <p:cNvPr id="23" name="Picture 22"/>
          <p:cNvPicPr>
            <a:picLocks noChangeAspect="1"/>
          </p:cNvPicPr>
          <p:nvPr/>
        </p:nvPicPr>
        <p:blipFill rotWithShape="1">
          <a:blip r:embed="rId5">
            <a:extLst>
              <a:ext uri="{28A0092B-C50C-407E-A947-70E740481C1C}">
                <a14:useLocalDpi xmlns:a14="http://schemas.microsoft.com/office/drawing/2010/main" val="0"/>
              </a:ext>
            </a:extLst>
          </a:blip>
          <a:srcRect b="14525"/>
          <a:stretch/>
        </p:blipFill>
        <p:spPr>
          <a:xfrm>
            <a:off x="760480" y="3490677"/>
            <a:ext cx="1922089" cy="1544410"/>
          </a:xfrm>
          <a:prstGeom prst="rect">
            <a:avLst/>
          </a:prstGeom>
        </p:spPr>
      </p:pic>
    </p:spTree>
    <p:extLst>
      <p:ext uri="{BB962C8B-B14F-4D97-AF65-F5344CB8AC3E}">
        <p14:creationId xmlns:p14="http://schemas.microsoft.com/office/powerpoint/2010/main" val="57183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Backtracking with Forward Checking</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514600"/>
            <a:ext cx="2628900" cy="254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954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06400" y="1538513"/>
            <a:ext cx="11379200" cy="4453394"/>
          </a:xfrm>
        </p:spPr>
        <p:txBody>
          <a:bodyPr/>
          <a:lstStyle/>
          <a:p>
            <a:r>
              <a:rPr lang="en-US" sz="2400" dirty="0"/>
              <a:t>Limitations of simple forward checking: propagates information from assigned to unassigned variables, but doesn't provide early detection for all failures</a:t>
            </a:r>
          </a:p>
          <a:p>
            <a:pPr lvl="1">
              <a:lnSpc>
                <a:spcPct val="80000"/>
              </a:lnSpc>
            </a:pPr>
            <a:r>
              <a:rPr lang="en-US" dirty="0"/>
              <a:t>NT and SA cannot both be blue! </a:t>
            </a:r>
            <a:r>
              <a:rPr lang="en-US" sz="2400" dirty="0"/>
              <a:t>Why didn’t we detect this yet?</a:t>
            </a:r>
          </a:p>
          <a:p>
            <a:pPr>
              <a:lnSpc>
                <a:spcPct val="80000"/>
              </a:lnSpc>
            </a:pPr>
            <a:r>
              <a:rPr lang="en-US" sz="2400" i="1" dirty="0"/>
              <a:t>Constraint propagation: </a:t>
            </a:r>
            <a:r>
              <a:rPr lang="en-US" sz="2400" dirty="0"/>
              <a:t>reason from constraint to constraint</a:t>
            </a:r>
          </a:p>
          <a:p>
            <a:endParaRPr lang="en-US" sz="2400" dirty="0"/>
          </a:p>
        </p:txBody>
      </p:sp>
      <p:sp>
        <p:nvSpPr>
          <p:cNvPr id="21" name="Rectangle 20"/>
          <p:cNvSpPr/>
          <p:nvPr/>
        </p:nvSpPr>
        <p:spPr>
          <a:xfrm>
            <a:off x="11438792" y="0"/>
            <a:ext cx="753208" cy="166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
        <p:nvSpPr>
          <p:cNvPr id="26626" name="Rectangle 2"/>
          <p:cNvSpPr>
            <a:spLocks noGrp="1" noChangeArrowheads="1"/>
          </p:cNvSpPr>
          <p:nvPr>
            <p:ph type="title"/>
          </p:nvPr>
        </p:nvSpPr>
        <p:spPr/>
        <p:txBody>
          <a:bodyPr/>
          <a:lstStyle/>
          <a:p>
            <a:pPr eaLnBrk="1" hangingPunct="1"/>
            <a:r>
              <a:rPr lang="en-US" dirty="0"/>
              <a:t>Filtering: Constraint Propagation</a:t>
            </a:r>
          </a:p>
        </p:txBody>
      </p:sp>
      <p:pic>
        <p:nvPicPr>
          <p:cNvPr id="26628" name="Picture 4"/>
          <p:cNvPicPr>
            <a:picLocks noChangeAspect="1" noChangeArrowheads="1"/>
          </p:cNvPicPr>
          <p:nvPr/>
        </p:nvPicPr>
        <p:blipFill>
          <a:blip r:embed="rId3" cstate="print"/>
          <a:srcRect t="35036" r="14557"/>
          <a:stretch>
            <a:fillRect/>
          </a:stretch>
        </p:blipFill>
        <p:spPr bwMode="auto">
          <a:xfrm>
            <a:off x="3124159" y="3326487"/>
            <a:ext cx="7122459" cy="2401889"/>
          </a:xfrm>
          <a:prstGeom prst="rect">
            <a:avLst/>
          </a:prstGeom>
          <a:noFill/>
          <a:ln w="9525">
            <a:noFill/>
            <a:miter lim="800000"/>
            <a:headEnd/>
            <a:tailEnd/>
          </a:ln>
        </p:spPr>
      </p:pic>
      <p:sp>
        <p:nvSpPr>
          <p:cNvPr id="925726" name="Rectangle 30"/>
          <p:cNvSpPr>
            <a:spLocks noChangeArrowheads="1"/>
          </p:cNvSpPr>
          <p:nvPr/>
        </p:nvSpPr>
        <p:spPr bwMode="auto">
          <a:xfrm>
            <a:off x="2286000" y="5296576"/>
            <a:ext cx="8382000" cy="1066800"/>
          </a:xfrm>
          <a:prstGeom prst="rect">
            <a:avLst/>
          </a:prstGeom>
          <a:solidFill>
            <a:schemeClr val="bg1"/>
          </a:solidFill>
          <a:ln w="9525">
            <a:noFill/>
            <a:miter lim="800000"/>
            <a:headEnd/>
            <a:tailEnd/>
          </a:ln>
        </p:spPr>
        <p:txBody>
          <a:bodyPr wrap="none" lIns="91436" tIns="45718" rIns="91436" bIns="45718" anchor="ctr"/>
          <a:lstStyle/>
          <a:p>
            <a:endParaRPr lang="en-US"/>
          </a:p>
        </p:txBody>
      </p:sp>
      <p:sp>
        <p:nvSpPr>
          <p:cNvPr id="925727" name="Rectangle 31"/>
          <p:cNvSpPr>
            <a:spLocks noChangeArrowheads="1"/>
          </p:cNvSpPr>
          <p:nvPr/>
        </p:nvSpPr>
        <p:spPr bwMode="auto">
          <a:xfrm>
            <a:off x="2286000" y="5629835"/>
            <a:ext cx="8382000" cy="533400"/>
          </a:xfrm>
          <a:prstGeom prst="rect">
            <a:avLst/>
          </a:prstGeom>
          <a:solidFill>
            <a:schemeClr val="bg1"/>
          </a:solidFill>
          <a:ln w="9525">
            <a:noFill/>
            <a:miter lim="800000"/>
            <a:headEnd/>
            <a:tailEnd/>
          </a:ln>
        </p:spPr>
        <p:txBody>
          <a:bodyPr wrap="none" lIns="91436" tIns="45718" rIns="91436" bIns="45718" anchor="ctr"/>
          <a:lstStyle/>
          <a:p>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154" y="3506696"/>
            <a:ext cx="2542252" cy="2389839"/>
          </a:xfrm>
          <a:prstGeom prst="rect">
            <a:avLst/>
          </a:prstGeom>
        </p:spPr>
      </p:pic>
    </p:spTree>
    <p:extLst>
      <p:ext uri="{BB962C8B-B14F-4D97-AF65-F5344CB8AC3E}">
        <p14:creationId xmlns:p14="http://schemas.microsoft.com/office/powerpoint/2010/main" val="11032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500"/>
                                        <p:tgtEl>
                                          <p:spTgt spid="2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fade">
                                      <p:cBhvr>
                                        <p:cTn id="12"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Describe definition of </a:t>
            </a:r>
            <a:r>
              <a:rPr lang="en-US" dirty="0">
                <a:solidFill>
                  <a:srgbClr val="0070C0"/>
                </a:solidFill>
              </a:rPr>
              <a:t>CSP problems </a:t>
            </a:r>
            <a:r>
              <a:rPr lang="en-US" dirty="0"/>
              <a:t>and its connection with general search problems</a:t>
            </a:r>
          </a:p>
          <a:p>
            <a:r>
              <a:rPr lang="en-US" dirty="0"/>
              <a:t>Formulate a real-world problem as a CSP</a:t>
            </a:r>
          </a:p>
          <a:p>
            <a:r>
              <a:rPr lang="en-US" dirty="0"/>
              <a:t>Describe and implement </a:t>
            </a:r>
            <a:r>
              <a:rPr lang="en-US" dirty="0">
                <a:solidFill>
                  <a:srgbClr val="0070C0"/>
                </a:solidFill>
              </a:rPr>
              <a:t>backtracking algorithm</a:t>
            </a:r>
          </a:p>
          <a:p>
            <a:r>
              <a:rPr lang="en-US" dirty="0"/>
              <a:t>Define </a:t>
            </a:r>
            <a:r>
              <a:rPr lang="en-US" dirty="0">
                <a:solidFill>
                  <a:srgbClr val="0070C0"/>
                </a:solidFill>
              </a:rPr>
              <a:t>arc consistency</a:t>
            </a:r>
          </a:p>
          <a:p>
            <a:r>
              <a:rPr lang="en-US" dirty="0"/>
              <a:t>Describe and implement </a:t>
            </a:r>
            <a:r>
              <a:rPr lang="en-US" dirty="0">
                <a:solidFill>
                  <a:srgbClr val="0070C0"/>
                </a:solidFill>
              </a:rPr>
              <a:t>forward checking </a:t>
            </a:r>
            <a:r>
              <a:rPr lang="en-US" dirty="0"/>
              <a:t>and </a:t>
            </a:r>
            <a:r>
              <a:rPr lang="en-US" dirty="0">
                <a:solidFill>
                  <a:srgbClr val="0070C0"/>
                </a:solidFill>
              </a:rPr>
              <a:t>AC-3</a:t>
            </a:r>
          </a:p>
          <a:p>
            <a:r>
              <a:rPr lang="en-US" dirty="0"/>
              <a:t>Explain the differences between </a:t>
            </a:r>
            <a:r>
              <a:rPr lang="en-US" dirty="0">
                <a:solidFill>
                  <a:srgbClr val="0070C0"/>
                </a:solidFill>
              </a:rPr>
              <a:t>MRV</a:t>
            </a:r>
            <a:r>
              <a:rPr lang="en-US" dirty="0"/>
              <a:t> and </a:t>
            </a:r>
            <a:r>
              <a:rPr lang="en-US" dirty="0">
                <a:solidFill>
                  <a:srgbClr val="0070C0"/>
                </a:solidFill>
              </a:rPr>
              <a:t>LCV heuristics</a:t>
            </a:r>
          </a:p>
          <a:p>
            <a:r>
              <a:rPr lang="en-US" dirty="0"/>
              <a:t>Understand the complexity of general binary CSP and </a:t>
            </a:r>
            <a:r>
              <a:rPr lang="en-US" dirty="0">
                <a:solidFill>
                  <a:srgbClr val="0070C0"/>
                </a:solidFill>
              </a:rPr>
              <a:t>tree-structured binary CSP</a:t>
            </a:r>
          </a:p>
        </p:txBody>
      </p:sp>
      <p:sp>
        <p:nvSpPr>
          <p:cNvPr id="4" name="Rectangle 3"/>
          <p:cNvSpPr/>
          <p:nvPr/>
        </p:nvSpPr>
        <p:spPr>
          <a:xfrm>
            <a:off x="762000" y="5266944"/>
            <a:ext cx="10591800" cy="874619"/>
          </a:xfrm>
          <a:prstGeom prst="rect">
            <a:avLst/>
          </a:prstGeom>
          <a:noFill/>
          <a:ln w="28575">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02736" y="6224016"/>
            <a:ext cx="3287760" cy="461665"/>
          </a:xfrm>
          <a:prstGeom prst="rect">
            <a:avLst/>
          </a:prstGeom>
          <a:noFill/>
        </p:spPr>
        <p:txBody>
          <a:bodyPr wrap="none" rtlCol="0">
            <a:spAutoFit/>
          </a:bodyPr>
          <a:lstStyle/>
          <a:p>
            <a:r>
              <a:rPr lang="en-US" sz="2400" dirty="0">
                <a:solidFill>
                  <a:srgbClr val="0070C0"/>
                </a:solidFill>
              </a:rPr>
              <a:t>Will cover in next lecture</a:t>
            </a:r>
          </a:p>
        </p:txBody>
      </p:sp>
    </p:spTree>
    <p:extLst>
      <p:ext uri="{BB962C8B-B14F-4D97-AF65-F5344CB8AC3E}">
        <p14:creationId xmlns:p14="http://schemas.microsoft.com/office/powerpoint/2010/main" val="374245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Consistency of A Single Arc</a:t>
            </a:r>
          </a:p>
        </p:txBody>
      </p:sp>
      <mc:AlternateContent xmlns:mc="http://schemas.openxmlformats.org/markup-compatibility/2006" xmlns:a14="http://schemas.microsoft.com/office/drawing/2010/main">
        <mc:Choice Requires="a14">
          <p:sp>
            <p:nvSpPr>
              <p:cNvPr id="15363" name="Rectangle 3"/>
              <p:cNvSpPr>
                <a:spLocks noGrp="1" noChangeArrowheads="1"/>
              </p:cNvSpPr>
              <p:nvPr>
                <p:ph idx="1"/>
              </p:nvPr>
            </p:nvSpPr>
            <p:spPr>
              <a:xfrm>
                <a:off x="406400" y="1589317"/>
                <a:ext cx="11379200" cy="1992878"/>
              </a:xfrm>
            </p:spPr>
            <p:txBody>
              <a:bodyPr vert="horz" lIns="91440" tIns="45720" rIns="91440" bIns="45720" rtlCol="0">
                <a:noAutofit/>
              </a:bodyPr>
              <a:lstStyle/>
              <a:p>
                <a:r>
                  <a:rPr lang="en-US" sz="2400" dirty="0"/>
                  <a:t>An arc X </a:t>
                </a:r>
                <a:r>
                  <a:rPr lang="en-US" sz="2400" dirty="0">
                    <a:sym typeface="Symbol" pitchFamily="18" charset="2"/>
                  </a:rPr>
                  <a:t> </a:t>
                </a:r>
                <a:r>
                  <a:rPr lang="en-US" sz="2400" dirty="0"/>
                  <a:t>Y is consistent </a:t>
                </a:r>
                <a:r>
                  <a:rPr lang="en-US" sz="2400" dirty="0" err="1"/>
                  <a:t>iff</a:t>
                </a:r>
                <a:r>
                  <a:rPr lang="en-US" sz="2400" dirty="0"/>
                  <a:t> for </a:t>
                </a:r>
                <a:r>
                  <a:rPr lang="en-US" sz="2400" dirty="0">
                    <a:solidFill>
                      <a:srgbClr val="0070C0"/>
                    </a:solidFill>
                  </a:rPr>
                  <a:t>every</a:t>
                </a:r>
                <a:r>
                  <a:rPr lang="en-US" sz="2400" dirty="0"/>
                  <a:t> x in the tail there is </a:t>
                </a:r>
                <a:r>
                  <a:rPr lang="en-US" sz="2400" dirty="0">
                    <a:solidFill>
                      <a:srgbClr val="0070C0"/>
                    </a:solidFill>
                  </a:rPr>
                  <a:t>some</a:t>
                </a:r>
                <a:r>
                  <a:rPr lang="en-US" sz="2400" dirty="0"/>
                  <a:t> y in the head which could be assigned without violating a constraint</a:t>
                </a:r>
              </a:p>
              <a:p>
                <a:r>
                  <a:rPr lang="en-US" sz="2400" dirty="0"/>
                  <a:t>Enforce arc consistency: Remove values in domain of </a:t>
                </a:r>
                <a:r>
                  <a:rPr lang="en-US" sz="2400" dirty="0">
                    <a:solidFill>
                      <a:srgbClr val="0070C0"/>
                    </a:solidFill>
                  </a:rPr>
                  <a:t>X</a:t>
                </a:r>
                <a:r>
                  <a:rPr lang="en-US" sz="2400" dirty="0"/>
                  <a:t> if no corresponding legal Y exists</a:t>
                </a:r>
              </a:p>
              <a:p>
                <a:r>
                  <a:rPr lang="en-US" sz="2400" dirty="0"/>
                  <a:t>Forward checking: Only enforce </a:t>
                </a:r>
                <a14:m>
                  <m:oMath xmlns:m="http://schemas.openxmlformats.org/officeDocument/2006/math">
                    <m:r>
                      <a:rPr lang="en-US" sz="2400">
                        <a:latin typeface="Cambria Math" panose="02040503050406030204" pitchFamily="18" charset="0"/>
                      </a:rPr>
                      <m:t>𝑋</m:t>
                    </m:r>
                    <m:r>
                      <a:rPr lang="en-US" sz="2400">
                        <a:latin typeface="Cambria Math" panose="02040503050406030204" pitchFamily="18" charset="0"/>
                      </a:rPr>
                      <m:t>→</m:t>
                    </m:r>
                    <m:r>
                      <a:rPr lang="en-US" sz="2400">
                        <a:latin typeface="Cambria Math" panose="02040503050406030204" pitchFamily="18" charset="0"/>
                      </a:rPr>
                      <m:t>𝑌</m:t>
                    </m:r>
                    <m:r>
                      <a:rPr lang="en-US" sz="2400" b="0" i="0"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m:t>
                    </m:r>
                    <m:d>
                      <m:dPr>
                        <m:ctrlPr>
                          <a:rPr lang="en-US" sz="2400" i="1" dirty="0">
                            <a:latin typeface="Cambria Math" panose="02040503050406030204" pitchFamily="18" charset="0"/>
                          </a:rPr>
                        </m:ctrlPr>
                      </m:dPr>
                      <m:e>
                        <m:r>
                          <a:rPr lang="en-US" sz="2400" dirty="0">
                            <a:latin typeface="Cambria Math" panose="02040503050406030204" pitchFamily="18" charset="0"/>
                          </a:rPr>
                          <m:t>𝑋</m:t>
                        </m:r>
                        <m:r>
                          <a:rPr lang="en-US" sz="2400" dirty="0">
                            <a:latin typeface="Cambria Math" panose="02040503050406030204" pitchFamily="18" charset="0"/>
                          </a:rPr>
                          <m:t>,</m:t>
                        </m:r>
                        <m:r>
                          <a:rPr lang="en-US" sz="2400" dirty="0">
                            <a:latin typeface="Cambria Math" panose="02040503050406030204" pitchFamily="18" charset="0"/>
                          </a:rPr>
                          <m:t>𝑌</m:t>
                        </m:r>
                      </m:e>
                    </m:d>
                    <m:r>
                      <a:rPr lang="en-US" sz="2400" dirty="0">
                        <a:latin typeface="Cambria Math" panose="02040503050406030204" pitchFamily="18" charset="0"/>
                      </a:rPr>
                      <m:t>∈</m:t>
                    </m:r>
                    <m:r>
                      <a:rPr lang="en-US" sz="2400" dirty="0">
                        <a:latin typeface="Cambria Math" panose="02040503050406030204" pitchFamily="18" charset="0"/>
                      </a:rPr>
                      <m:t>𝐸</m:t>
                    </m:r>
                  </m:oMath>
                </a14:m>
                <a:r>
                  <a:rPr lang="en-US" sz="2400" dirty="0"/>
                  <a:t> and </a:t>
                </a:r>
                <a14:m>
                  <m:oMath xmlns:m="http://schemas.openxmlformats.org/officeDocument/2006/math">
                    <m:r>
                      <a:rPr lang="en-US" sz="2400">
                        <a:latin typeface="Cambria Math" panose="02040503050406030204" pitchFamily="18" charset="0"/>
                      </a:rPr>
                      <m:t>𝑌</m:t>
                    </m:r>
                  </m:oMath>
                </a14:m>
                <a:r>
                  <a:rPr lang="en-US" sz="2400" dirty="0"/>
                  <a:t> newly assigned</a:t>
                </a:r>
              </a:p>
            </p:txBody>
          </p:sp>
        </mc:Choice>
        <mc:Fallback xmlns="">
          <p:sp>
            <p:nvSpPr>
              <p:cNvPr id="15363" name="Rectangle 3"/>
              <p:cNvSpPr>
                <a:spLocks noGrp="1" noRot="1" noChangeAspect="1" noMove="1" noResize="1" noEditPoints="1" noAdjustHandles="1" noChangeArrowheads="1" noChangeShapeType="1" noTextEdit="1"/>
              </p:cNvSpPr>
              <p:nvPr>
                <p:ph idx="1"/>
              </p:nvPr>
            </p:nvSpPr>
            <p:spPr>
              <a:xfrm>
                <a:off x="406400" y="1589317"/>
                <a:ext cx="11379200" cy="1992878"/>
              </a:xfrm>
              <a:blipFill rotWithShape="0">
                <a:blip r:embed="rId2"/>
                <a:stretch>
                  <a:fillRect l="-750" t="-4893"/>
                </a:stretch>
              </a:blipFill>
            </p:spPr>
            <p:txBody>
              <a:bodyPr/>
              <a:lstStyle/>
              <a:p>
                <a:r>
                  <a:rPr lang="en-US">
                    <a:noFill/>
                  </a:rPr>
                  <a:t> </a:t>
                </a:r>
              </a:p>
            </p:txBody>
          </p:sp>
        </mc:Fallback>
      </mc:AlternateContent>
      <p:sp>
        <p:nvSpPr>
          <p:cNvPr id="927757" name="Freeform 13"/>
          <p:cNvSpPr>
            <a:spLocks/>
          </p:cNvSpPr>
          <p:nvPr/>
        </p:nvSpPr>
        <p:spPr bwMode="auto">
          <a:xfrm>
            <a:off x="3826613" y="4932331"/>
            <a:ext cx="6032359" cy="620839"/>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927760" name="Freeform 16"/>
          <p:cNvSpPr>
            <a:spLocks/>
          </p:cNvSpPr>
          <p:nvPr/>
        </p:nvSpPr>
        <p:spPr bwMode="auto">
          <a:xfrm>
            <a:off x="3912675" y="4883928"/>
            <a:ext cx="1219200" cy="152400"/>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pic>
        <p:nvPicPr>
          <p:cNvPr id="17" name="Picture 4"/>
          <p:cNvPicPr>
            <a:picLocks noChangeAspect="1" noChangeArrowheads="1"/>
          </p:cNvPicPr>
          <p:nvPr/>
        </p:nvPicPr>
        <p:blipFill rotWithShape="1">
          <a:blip r:embed="rId3" cstate="print"/>
          <a:srcRect t="35036" r="14557" b="37324"/>
          <a:stretch/>
        </p:blipFill>
        <p:spPr bwMode="auto">
          <a:xfrm>
            <a:off x="3279733" y="3842917"/>
            <a:ext cx="7122459" cy="1021904"/>
          </a:xfrm>
          <a:prstGeom prst="rect">
            <a:avLst/>
          </a:prstGeom>
          <a:noFill/>
          <a:ln w="9525">
            <a:noFill/>
            <a:miter lim="800000"/>
            <a:headEnd/>
            <a:tailEnd/>
          </a:ln>
        </p:spPr>
      </p:pic>
      <p:pic>
        <p:nvPicPr>
          <p:cNvPr id="28683" name="Picture 4"/>
          <p:cNvPicPr>
            <a:picLocks noChangeAspect="1" noChangeArrowheads="1"/>
          </p:cNvPicPr>
          <p:nvPr/>
        </p:nvPicPr>
        <p:blipFill>
          <a:blip r:embed="rId4" cstate="print"/>
          <a:srcRect l="2042" t="89345" r="86736" b="2664"/>
          <a:stretch>
            <a:fillRect/>
          </a:stretch>
        </p:blipFill>
        <p:spPr bwMode="auto">
          <a:xfrm>
            <a:off x="3435307" y="4493006"/>
            <a:ext cx="943923" cy="257434"/>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srcRect/>
          <a:stretch>
            <a:fillRect/>
          </a:stretch>
        </p:blipFill>
        <p:spPr bwMode="auto">
          <a:xfrm>
            <a:off x="663600" y="5020940"/>
            <a:ext cx="1981431" cy="1729025"/>
          </a:xfrm>
          <a:prstGeom prst="rect">
            <a:avLst/>
          </a:prstGeom>
          <a:noFill/>
          <a:ln w="9525">
            <a:noFill/>
            <a:miter lim="800000"/>
            <a:headEnd/>
            <a:tailEnd/>
          </a:ln>
        </p:spPr>
      </p:pic>
      <p:cxnSp>
        <p:nvCxnSpPr>
          <p:cNvPr id="34" name="Straight Connector 33"/>
          <p:cNvCxnSpPr/>
          <p:nvPr/>
        </p:nvCxnSpPr>
        <p:spPr>
          <a:xfrm flipV="1">
            <a:off x="961901" y="5272646"/>
            <a:ext cx="436594" cy="210620"/>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61901" y="5595356"/>
            <a:ext cx="508882" cy="160013"/>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87681" y="3381252"/>
            <a:ext cx="4026552" cy="461665"/>
          </a:xfrm>
          <a:prstGeom prst="rect">
            <a:avLst/>
          </a:prstGeom>
        </p:spPr>
        <p:txBody>
          <a:bodyPr wrap="none">
            <a:spAutoFit/>
          </a:bodyPr>
          <a:lstStyle/>
          <a:p>
            <a:r>
              <a:rPr lang="en-US" sz="2400" dirty="0">
                <a:solidFill>
                  <a:srgbClr val="0070C0"/>
                </a:solidFill>
              </a:rPr>
              <a:t>(Remove values from the tail!)</a:t>
            </a:r>
            <a:r>
              <a:rPr lang="en-US" sz="2400" dirty="0"/>
              <a:t> </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360" y="3377144"/>
            <a:ext cx="1928273" cy="1656157"/>
          </a:xfrm>
          <a:prstGeom prst="rect">
            <a:avLst/>
          </a:prstGeom>
        </p:spPr>
      </p:pic>
      <p:sp>
        <p:nvSpPr>
          <p:cNvPr id="3" name="Rectangle 2"/>
          <p:cNvSpPr/>
          <p:nvPr/>
        </p:nvSpPr>
        <p:spPr>
          <a:xfrm>
            <a:off x="2829633" y="5888760"/>
            <a:ext cx="9309027" cy="830997"/>
          </a:xfrm>
          <a:prstGeom prst="rect">
            <a:avLst/>
          </a:prstGeom>
        </p:spPr>
        <p:txBody>
          <a:bodyPr wrap="square">
            <a:spAutoFit/>
          </a:bodyPr>
          <a:lstStyle/>
          <a:p>
            <a:r>
              <a:rPr lang="en-US" sz="2400" dirty="0">
                <a:solidFill>
                  <a:srgbClr val="0070C0"/>
                </a:solidFill>
              </a:rPr>
              <a:t>Recall: Binary constraint graph for a binary CSP (i.e., each constraint has most two variables): nodes are variables, edges show constraints</a:t>
            </a:r>
          </a:p>
        </p:txBody>
      </p:sp>
    </p:spTree>
    <p:extLst>
      <p:ext uri="{BB962C8B-B14F-4D97-AF65-F5344CB8AC3E}">
        <p14:creationId xmlns:p14="http://schemas.microsoft.com/office/powerpoint/2010/main" val="1592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776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27757"/>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9277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7" grpId="0" animBg="1"/>
      <p:bldP spid="927760" grpId="0" animBg="1"/>
      <p:bldP spid="927760" grpId="1" animBg="1"/>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p:cNvPicPr>
            <a:picLocks noChangeAspect="1" noChangeArrowheads="1"/>
          </p:cNvPicPr>
          <p:nvPr/>
        </p:nvPicPr>
        <p:blipFill rotWithShape="1">
          <a:blip r:embed="rId2" cstate="print"/>
          <a:srcRect l="70667" t="35036" r="14557" b="37324"/>
          <a:stretch/>
        </p:blipFill>
        <p:spPr bwMode="auto">
          <a:xfrm>
            <a:off x="3785499" y="4270887"/>
            <a:ext cx="1231710" cy="1021904"/>
          </a:xfrm>
          <a:prstGeom prst="rect">
            <a:avLst/>
          </a:prstGeom>
          <a:noFill/>
          <a:ln w="9525">
            <a:noFill/>
            <a:miter lim="800000"/>
            <a:headEnd/>
            <a:tailEnd/>
          </a:ln>
        </p:spPr>
      </p:pic>
      <p:sp>
        <p:nvSpPr>
          <p:cNvPr id="28674" name="Rectangle 2"/>
          <p:cNvSpPr>
            <a:spLocks noGrp="1" noChangeArrowheads="1"/>
          </p:cNvSpPr>
          <p:nvPr>
            <p:ph type="title"/>
          </p:nvPr>
        </p:nvSpPr>
        <p:spPr/>
        <p:txBody>
          <a:bodyPr/>
          <a:lstStyle/>
          <a:p>
            <a:pPr eaLnBrk="1" hangingPunct="1"/>
            <a:r>
              <a:rPr lang="en-US" dirty="0"/>
              <a:t>Consistency of A Single Arc</a:t>
            </a:r>
          </a:p>
        </p:txBody>
      </p:sp>
      <p:pic>
        <p:nvPicPr>
          <p:cNvPr id="17" name="Picture 4"/>
          <p:cNvPicPr>
            <a:picLocks noChangeAspect="1" noChangeArrowheads="1"/>
          </p:cNvPicPr>
          <p:nvPr/>
        </p:nvPicPr>
        <p:blipFill rotWithShape="1">
          <a:blip r:embed="rId2" cstate="print"/>
          <a:srcRect t="35037" r="85272" b="37077"/>
          <a:stretch/>
        </p:blipFill>
        <p:spPr bwMode="auto">
          <a:xfrm>
            <a:off x="5083442" y="4263404"/>
            <a:ext cx="1227729" cy="1031027"/>
          </a:xfrm>
          <a:prstGeom prst="rect">
            <a:avLst/>
          </a:prstGeom>
          <a:noFill/>
          <a:ln w="9525">
            <a:noFill/>
            <a:miter lim="800000"/>
            <a:headEnd/>
            <a:tailEnd/>
          </a:ln>
        </p:spPr>
      </p:pic>
      <p:pic>
        <p:nvPicPr>
          <p:cNvPr id="28683" name="Picture 4"/>
          <p:cNvPicPr>
            <a:picLocks noChangeAspect="1" noChangeArrowheads="1"/>
          </p:cNvPicPr>
          <p:nvPr/>
        </p:nvPicPr>
        <p:blipFill>
          <a:blip r:embed="rId3" cstate="print"/>
          <a:srcRect l="2042" t="89345" r="86736" b="2664"/>
          <a:stretch>
            <a:fillRect/>
          </a:stretch>
        </p:blipFill>
        <p:spPr bwMode="auto">
          <a:xfrm>
            <a:off x="5268044" y="4913493"/>
            <a:ext cx="943923" cy="257434"/>
          </a:xfrm>
          <a:prstGeom prst="rect">
            <a:avLst/>
          </a:prstGeom>
          <a:noFill/>
          <a:ln w="9525">
            <a:noFill/>
            <a:miter lim="800000"/>
            <a:headEnd/>
            <a:tailEnd/>
          </a:ln>
        </p:spPr>
      </p:pic>
      <p:pic>
        <p:nvPicPr>
          <p:cNvPr id="16" name="Picture 4"/>
          <p:cNvPicPr>
            <a:picLocks noChangeAspect="1" noChangeArrowheads="1"/>
          </p:cNvPicPr>
          <p:nvPr/>
        </p:nvPicPr>
        <p:blipFill rotWithShape="1">
          <a:blip r:embed="rId2" cstate="print"/>
          <a:srcRect l="13566" t="35036" r="70705" b="38056"/>
          <a:stretch/>
        </p:blipFill>
        <p:spPr bwMode="auto">
          <a:xfrm>
            <a:off x="7897462" y="4238565"/>
            <a:ext cx="1311046" cy="994846"/>
          </a:xfrm>
          <a:prstGeom prst="rect">
            <a:avLst/>
          </a:prstGeom>
          <a:noFill/>
          <a:ln w="9525">
            <a:noFill/>
            <a:miter lim="800000"/>
            <a:headEnd/>
            <a:tailEnd/>
          </a:ln>
        </p:spPr>
      </p:pic>
      <p:pic>
        <p:nvPicPr>
          <p:cNvPr id="27" name="Picture 4"/>
          <p:cNvPicPr>
            <a:picLocks noChangeAspect="1" noChangeArrowheads="1"/>
          </p:cNvPicPr>
          <p:nvPr/>
        </p:nvPicPr>
        <p:blipFill rotWithShape="1">
          <a:blip r:embed="rId2" cstate="print"/>
          <a:srcRect t="35037" r="85272" b="37077"/>
          <a:stretch/>
        </p:blipFill>
        <p:spPr bwMode="auto">
          <a:xfrm>
            <a:off x="9361029" y="4267939"/>
            <a:ext cx="1227729" cy="1031027"/>
          </a:xfrm>
          <a:prstGeom prst="rect">
            <a:avLst/>
          </a:prstGeom>
          <a:noFill/>
          <a:ln w="9525">
            <a:noFill/>
            <a:miter lim="800000"/>
            <a:headEnd/>
            <a:tailEnd/>
          </a:ln>
        </p:spPr>
      </p:pic>
      <p:pic>
        <p:nvPicPr>
          <p:cNvPr id="28" name="Picture 4"/>
          <p:cNvPicPr>
            <a:picLocks noChangeAspect="1" noChangeArrowheads="1"/>
          </p:cNvPicPr>
          <p:nvPr/>
        </p:nvPicPr>
        <p:blipFill>
          <a:blip r:embed="rId3" cstate="print"/>
          <a:srcRect l="2042" t="89345" r="86736" b="2664"/>
          <a:stretch>
            <a:fillRect/>
          </a:stretch>
        </p:blipFill>
        <p:spPr bwMode="auto">
          <a:xfrm>
            <a:off x="9545631" y="4906153"/>
            <a:ext cx="943923" cy="257434"/>
          </a:xfrm>
          <a:prstGeom prst="rect">
            <a:avLst/>
          </a:prstGeom>
          <a:noFill/>
          <a:ln w="9525">
            <a:noFill/>
            <a:miter lim="800000"/>
            <a:headEnd/>
            <a:tailEnd/>
          </a:ln>
        </p:spPr>
      </p:pic>
      <p:sp>
        <p:nvSpPr>
          <p:cNvPr id="29" name="Freeform 16"/>
          <p:cNvSpPr>
            <a:spLocks/>
          </p:cNvSpPr>
          <p:nvPr/>
        </p:nvSpPr>
        <p:spPr bwMode="auto">
          <a:xfrm flipH="1">
            <a:off x="4753965" y="5312280"/>
            <a:ext cx="887470" cy="119566"/>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30" name="Freeform 16"/>
          <p:cNvSpPr>
            <a:spLocks/>
          </p:cNvSpPr>
          <p:nvPr/>
        </p:nvSpPr>
        <p:spPr bwMode="auto">
          <a:xfrm flipH="1">
            <a:off x="4348259" y="5322116"/>
            <a:ext cx="1293175" cy="265884"/>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31" name="Freeform 16"/>
          <p:cNvSpPr>
            <a:spLocks/>
          </p:cNvSpPr>
          <p:nvPr/>
        </p:nvSpPr>
        <p:spPr bwMode="auto">
          <a:xfrm flipH="1">
            <a:off x="3959029" y="5331951"/>
            <a:ext cx="1682404" cy="489065"/>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2" name="&quot;No&quot; Symbol 1"/>
          <p:cNvSpPr/>
          <p:nvPr/>
        </p:nvSpPr>
        <p:spPr>
          <a:xfrm>
            <a:off x="3766544" y="4840594"/>
            <a:ext cx="471627" cy="46045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6"/>
          <p:cNvSpPr>
            <a:spLocks/>
          </p:cNvSpPr>
          <p:nvPr/>
        </p:nvSpPr>
        <p:spPr bwMode="auto">
          <a:xfrm flipH="1">
            <a:off x="8969460" y="5274760"/>
            <a:ext cx="887470" cy="119566"/>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33" name="Freeform 16"/>
          <p:cNvSpPr>
            <a:spLocks/>
          </p:cNvSpPr>
          <p:nvPr/>
        </p:nvSpPr>
        <p:spPr bwMode="auto">
          <a:xfrm flipH="1">
            <a:off x="8563754" y="5284596"/>
            <a:ext cx="1293175" cy="265884"/>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34" name="Freeform 16"/>
          <p:cNvSpPr>
            <a:spLocks/>
          </p:cNvSpPr>
          <p:nvPr/>
        </p:nvSpPr>
        <p:spPr bwMode="auto">
          <a:xfrm flipH="1">
            <a:off x="8174524" y="5294431"/>
            <a:ext cx="1682404" cy="489065"/>
          </a:xfrm>
          <a:custGeom>
            <a:avLst/>
            <a:gdLst>
              <a:gd name="T0" fmla="*/ 2147483647 w 1440"/>
              <a:gd name="T1" fmla="*/ 0 h 192"/>
              <a:gd name="T2" fmla="*/ 2147483647 w 1440"/>
              <a:gd name="T3" fmla="*/ 2147483647 h 192"/>
              <a:gd name="T4" fmla="*/ 0 w 1440"/>
              <a:gd name="T5" fmla="*/ 0 h 192"/>
              <a:gd name="T6" fmla="*/ 0 60000 65536"/>
              <a:gd name="T7" fmla="*/ 0 60000 65536"/>
              <a:gd name="T8" fmla="*/ 0 60000 65536"/>
              <a:gd name="T9" fmla="*/ 0 w 1440"/>
              <a:gd name="T10" fmla="*/ 0 h 192"/>
              <a:gd name="T11" fmla="*/ 1440 w 1440"/>
              <a:gd name="T12" fmla="*/ 192 h 192"/>
            </a:gdLst>
            <a:ahLst/>
            <a:cxnLst>
              <a:cxn ang="T6">
                <a:pos x="T0" y="T1"/>
              </a:cxn>
              <a:cxn ang="T7">
                <a:pos x="T2" y="T3"/>
              </a:cxn>
              <a:cxn ang="T8">
                <a:pos x="T4" y="T5"/>
              </a:cxn>
            </a:cxnLst>
            <a:rect l="T9" t="T10" r="T11" b="T12"/>
            <a:pathLst>
              <a:path w="1440" h="192">
                <a:moveTo>
                  <a:pt x="1440" y="0"/>
                </a:moveTo>
                <a:cubicBezTo>
                  <a:pt x="1176" y="96"/>
                  <a:pt x="912" y="192"/>
                  <a:pt x="672" y="192"/>
                </a:cubicBezTo>
                <a:cubicBezTo>
                  <a:pt x="432" y="192"/>
                  <a:pt x="216" y="96"/>
                  <a:pt x="0" y="0"/>
                </a:cubicBezTo>
              </a:path>
            </a:pathLst>
          </a:custGeom>
          <a:noFill/>
          <a:ln w="38100">
            <a:solidFill>
              <a:schemeClr val="tx1"/>
            </a:solidFill>
            <a:round/>
            <a:headEnd/>
            <a:tailEnd type="triangle" w="lg" len="med"/>
          </a:ln>
        </p:spPr>
        <p:txBody>
          <a:bodyPr lIns="91436" tIns="45718" rIns="91436" bIns="45718"/>
          <a:lstStyle/>
          <a:p>
            <a:endParaRPr lang="en-US"/>
          </a:p>
        </p:txBody>
      </p:sp>
      <p:sp>
        <p:nvSpPr>
          <p:cNvPr id="35" name="&quot;No&quot; Symbol 34"/>
          <p:cNvSpPr/>
          <p:nvPr/>
        </p:nvSpPr>
        <p:spPr>
          <a:xfrm>
            <a:off x="7982039" y="4803074"/>
            <a:ext cx="471627" cy="46045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6" name="Picture 4"/>
          <p:cNvPicPr>
            <a:picLocks noChangeAspect="1" noChangeArrowheads="1"/>
          </p:cNvPicPr>
          <p:nvPr/>
        </p:nvPicPr>
        <p:blipFill>
          <a:blip r:embed="rId4" cstate="print"/>
          <a:srcRect/>
          <a:stretch>
            <a:fillRect/>
          </a:stretch>
        </p:blipFill>
        <p:spPr bwMode="auto">
          <a:xfrm>
            <a:off x="663600" y="5020940"/>
            <a:ext cx="1981431" cy="1729025"/>
          </a:xfrm>
          <a:prstGeom prst="rect">
            <a:avLst/>
          </a:prstGeom>
          <a:noFill/>
          <a:ln w="9525">
            <a:noFill/>
            <a:miter lim="800000"/>
            <a:headEnd/>
            <a:tailEnd/>
          </a:ln>
        </p:spPr>
      </p:pic>
      <p:cxnSp>
        <p:nvCxnSpPr>
          <p:cNvPr id="37" name="Straight Connector 36"/>
          <p:cNvCxnSpPr/>
          <p:nvPr/>
        </p:nvCxnSpPr>
        <p:spPr>
          <a:xfrm flipV="1">
            <a:off x="961901" y="5272646"/>
            <a:ext cx="436594" cy="210620"/>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61901" y="5595356"/>
            <a:ext cx="508882" cy="160013"/>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3"/>
              <p:cNvSpPr>
                <a:spLocks noGrp="1" noChangeArrowheads="1"/>
              </p:cNvSpPr>
              <p:nvPr>
                <p:ph idx="1"/>
              </p:nvPr>
            </p:nvSpPr>
            <p:spPr>
              <a:xfrm>
                <a:off x="406400" y="1589317"/>
                <a:ext cx="11379200" cy="1992878"/>
              </a:xfrm>
            </p:spPr>
            <p:txBody>
              <a:bodyPr vert="horz" lIns="91440" tIns="45720" rIns="91440" bIns="45720" rtlCol="0">
                <a:noAutofit/>
              </a:bodyPr>
              <a:lstStyle/>
              <a:p>
                <a:r>
                  <a:rPr lang="en-US" sz="2400" dirty="0"/>
                  <a:t>An arc X </a:t>
                </a:r>
                <a:r>
                  <a:rPr lang="en-US" sz="2400" dirty="0">
                    <a:sym typeface="Symbol" pitchFamily="18" charset="2"/>
                  </a:rPr>
                  <a:t> </a:t>
                </a:r>
                <a:r>
                  <a:rPr lang="en-US" sz="2400" dirty="0"/>
                  <a:t>Y is consistent </a:t>
                </a:r>
                <a:r>
                  <a:rPr lang="en-US" sz="2400" dirty="0" err="1"/>
                  <a:t>iff</a:t>
                </a:r>
                <a:r>
                  <a:rPr lang="en-US" sz="2400" dirty="0"/>
                  <a:t> for </a:t>
                </a:r>
                <a:r>
                  <a:rPr lang="en-US" sz="2400" dirty="0">
                    <a:solidFill>
                      <a:srgbClr val="0070C0"/>
                    </a:solidFill>
                  </a:rPr>
                  <a:t>every</a:t>
                </a:r>
                <a:r>
                  <a:rPr lang="en-US" sz="2400" dirty="0"/>
                  <a:t> x in the tail there is </a:t>
                </a:r>
                <a:r>
                  <a:rPr lang="en-US" sz="2400" dirty="0">
                    <a:solidFill>
                      <a:srgbClr val="0070C0"/>
                    </a:solidFill>
                  </a:rPr>
                  <a:t>some</a:t>
                </a:r>
                <a:r>
                  <a:rPr lang="en-US" sz="2400" dirty="0"/>
                  <a:t> y in the head which could be assigned without violating a constraint</a:t>
                </a:r>
              </a:p>
              <a:p>
                <a:r>
                  <a:rPr lang="en-US" sz="2400" dirty="0"/>
                  <a:t>Enforce arc consistency: Remove values in domain of </a:t>
                </a:r>
                <a:r>
                  <a:rPr lang="en-US" sz="2400" dirty="0">
                    <a:solidFill>
                      <a:srgbClr val="0070C0"/>
                    </a:solidFill>
                  </a:rPr>
                  <a:t>X</a:t>
                </a:r>
                <a:r>
                  <a:rPr lang="en-US" sz="2400" dirty="0"/>
                  <a:t> if no corresponding legal Y exists</a:t>
                </a:r>
              </a:p>
              <a:p>
                <a:r>
                  <a:rPr lang="en-US" sz="2400" dirty="0"/>
                  <a:t>Forward checking: Only enforce </a:t>
                </a:r>
                <a14:m>
                  <m:oMath xmlns:m="http://schemas.openxmlformats.org/officeDocument/2006/math">
                    <m:r>
                      <a:rPr lang="en-US" sz="2400">
                        <a:latin typeface="Cambria Math" panose="02040503050406030204" pitchFamily="18" charset="0"/>
                      </a:rPr>
                      <m:t>𝑋</m:t>
                    </m:r>
                    <m:r>
                      <a:rPr lang="en-US" sz="2400">
                        <a:latin typeface="Cambria Math" panose="02040503050406030204" pitchFamily="18" charset="0"/>
                      </a:rPr>
                      <m:t>→</m:t>
                    </m:r>
                    <m:r>
                      <a:rPr lang="en-US" sz="2400">
                        <a:latin typeface="Cambria Math" panose="02040503050406030204" pitchFamily="18" charset="0"/>
                      </a:rPr>
                      <m:t>𝑌</m:t>
                    </m:r>
                    <m:r>
                      <a:rPr lang="en-US" sz="2400" b="0" i="0"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m:t>
                    </m:r>
                    <m:d>
                      <m:dPr>
                        <m:ctrlPr>
                          <a:rPr lang="en-US" sz="2400" i="1" dirty="0">
                            <a:latin typeface="Cambria Math" panose="02040503050406030204" pitchFamily="18" charset="0"/>
                          </a:rPr>
                        </m:ctrlPr>
                      </m:dPr>
                      <m:e>
                        <m:r>
                          <a:rPr lang="en-US" sz="2400" dirty="0">
                            <a:latin typeface="Cambria Math" panose="02040503050406030204" pitchFamily="18" charset="0"/>
                          </a:rPr>
                          <m:t>𝑋</m:t>
                        </m:r>
                        <m:r>
                          <a:rPr lang="en-US" sz="2400" dirty="0">
                            <a:latin typeface="Cambria Math" panose="02040503050406030204" pitchFamily="18" charset="0"/>
                          </a:rPr>
                          <m:t>,</m:t>
                        </m:r>
                        <m:r>
                          <a:rPr lang="en-US" sz="2400" dirty="0">
                            <a:latin typeface="Cambria Math" panose="02040503050406030204" pitchFamily="18" charset="0"/>
                          </a:rPr>
                          <m:t>𝑌</m:t>
                        </m:r>
                      </m:e>
                    </m:d>
                    <m:r>
                      <a:rPr lang="en-US" sz="2400" dirty="0">
                        <a:latin typeface="Cambria Math" panose="02040503050406030204" pitchFamily="18" charset="0"/>
                      </a:rPr>
                      <m:t>∈</m:t>
                    </m:r>
                    <m:r>
                      <a:rPr lang="en-US" sz="2400" dirty="0">
                        <a:latin typeface="Cambria Math" panose="02040503050406030204" pitchFamily="18" charset="0"/>
                      </a:rPr>
                      <m:t>𝐸</m:t>
                    </m:r>
                  </m:oMath>
                </a14:m>
                <a:r>
                  <a:rPr lang="en-US" sz="2400" dirty="0"/>
                  <a:t> and </a:t>
                </a:r>
                <a14:m>
                  <m:oMath xmlns:m="http://schemas.openxmlformats.org/officeDocument/2006/math">
                    <m:r>
                      <a:rPr lang="en-US" sz="2400">
                        <a:latin typeface="Cambria Math" panose="02040503050406030204" pitchFamily="18" charset="0"/>
                      </a:rPr>
                      <m:t>𝑌</m:t>
                    </m:r>
                  </m:oMath>
                </a14:m>
                <a:r>
                  <a:rPr lang="en-US" sz="2400" dirty="0"/>
                  <a:t> newly assigned</a:t>
                </a:r>
              </a:p>
            </p:txBody>
          </p:sp>
        </mc:Choice>
        <mc:Fallback xmlns="">
          <p:sp>
            <p:nvSpPr>
              <p:cNvPr id="44" name="Rectangle 3"/>
              <p:cNvSpPr>
                <a:spLocks noGrp="1" noRot="1" noChangeAspect="1" noMove="1" noResize="1" noEditPoints="1" noAdjustHandles="1" noChangeArrowheads="1" noChangeShapeType="1" noTextEdit="1"/>
              </p:cNvSpPr>
              <p:nvPr>
                <p:ph idx="1"/>
              </p:nvPr>
            </p:nvSpPr>
            <p:spPr>
              <a:xfrm>
                <a:off x="406400" y="1589317"/>
                <a:ext cx="11379200" cy="1992878"/>
              </a:xfrm>
              <a:blipFill rotWithShape="0">
                <a:blip r:embed="rId5"/>
                <a:stretch>
                  <a:fillRect l="-750" t="-4893"/>
                </a:stretch>
              </a:blipFill>
            </p:spPr>
            <p:txBody>
              <a:bodyPr/>
              <a:lstStyle/>
              <a:p>
                <a:r>
                  <a:rPr lang="en-US">
                    <a:noFill/>
                  </a:rPr>
                  <a:t> </a:t>
                </a:r>
              </a:p>
            </p:txBody>
          </p:sp>
        </mc:Fallback>
      </mc:AlternateContent>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360" y="3377144"/>
            <a:ext cx="1928273" cy="1656157"/>
          </a:xfrm>
          <a:prstGeom prst="rect">
            <a:avLst/>
          </a:prstGeom>
        </p:spPr>
      </p:pic>
    </p:spTree>
    <p:extLst>
      <p:ext uri="{BB962C8B-B14F-4D97-AF65-F5344CB8AC3E}">
        <p14:creationId xmlns:p14="http://schemas.microsoft.com/office/powerpoint/2010/main" val="124950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2" grpId="0" animBg="1"/>
      <p:bldP spid="32" grpId="0" animBg="1"/>
      <p:bldP spid="33" grpId="0" animBg="1"/>
      <p:bldP spid="34" grpId="0" animBg="1"/>
      <p:bldP spid="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How to Enforce Arc Consistency of Entire CSP</a:t>
            </a:r>
          </a:p>
        </p:txBody>
      </p:sp>
      <p:sp>
        <p:nvSpPr>
          <p:cNvPr id="15363" name="Rectangle 3"/>
          <p:cNvSpPr>
            <a:spLocks noGrp="1" noChangeArrowheads="1"/>
          </p:cNvSpPr>
          <p:nvPr>
            <p:ph idx="1"/>
          </p:nvPr>
        </p:nvSpPr>
        <p:spPr>
          <a:xfrm>
            <a:off x="406400" y="1571173"/>
            <a:ext cx="11379200" cy="4729164"/>
          </a:xfrm>
        </p:spPr>
        <p:txBody>
          <a:bodyPr>
            <a:normAutofit/>
          </a:bodyPr>
          <a:lstStyle/>
          <a:p>
            <a:pPr>
              <a:lnSpc>
                <a:spcPct val="80000"/>
              </a:lnSpc>
            </a:pPr>
            <a:r>
              <a:rPr lang="en-US" sz="2400" dirty="0"/>
              <a:t>A simplistic algorithm: Cycle over the pairs of variables, enforcing arc-consistency, repeating the cycle until no domains change for a whole cycle</a:t>
            </a:r>
          </a:p>
          <a:p>
            <a:pPr>
              <a:lnSpc>
                <a:spcPct val="80000"/>
              </a:lnSpc>
            </a:pPr>
            <a:r>
              <a:rPr lang="en-US" sz="2400" dirty="0"/>
              <a:t>AC-3 (short for </a:t>
            </a:r>
            <a:r>
              <a:rPr lang="en-US" sz="2400" u="sng" dirty="0"/>
              <a:t>A</a:t>
            </a:r>
            <a:r>
              <a:rPr lang="en-US" sz="2400" dirty="0"/>
              <a:t>rc </a:t>
            </a:r>
            <a:r>
              <a:rPr lang="en-US" sz="2400" u="sng" dirty="0"/>
              <a:t>C</a:t>
            </a:r>
            <a:r>
              <a:rPr lang="en-US" sz="2400" dirty="0"/>
              <a:t>onsistency Algorithm #</a:t>
            </a:r>
            <a:r>
              <a:rPr lang="en-US" sz="2400" u="sng" dirty="0"/>
              <a:t>3</a:t>
            </a:r>
            <a:r>
              <a:rPr lang="en-US" sz="2400" dirty="0"/>
              <a:t>): A more efficient algorithm ignoring constraints that have not been modified since they were last analyzed</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dirty="0"/>
          </a:p>
        </p:txBody>
      </p:sp>
      <p:pic>
        <p:nvPicPr>
          <p:cNvPr id="18" name="Picture 4"/>
          <p:cNvPicPr>
            <a:picLocks noChangeAspect="1" noChangeArrowheads="1"/>
          </p:cNvPicPr>
          <p:nvPr/>
        </p:nvPicPr>
        <p:blipFill>
          <a:blip r:embed="rId2" cstate="print"/>
          <a:srcRect/>
          <a:stretch>
            <a:fillRect/>
          </a:stretch>
        </p:blipFill>
        <p:spPr bwMode="auto">
          <a:xfrm>
            <a:off x="4342294" y="3536116"/>
            <a:ext cx="3207656" cy="2799046"/>
          </a:xfrm>
          <a:prstGeom prst="rect">
            <a:avLst/>
          </a:prstGeom>
          <a:noFill/>
          <a:ln w="9525">
            <a:noFill/>
            <a:miter lim="800000"/>
            <a:headEnd/>
            <a:tailEnd/>
          </a:ln>
        </p:spPr>
      </p:pic>
      <p:pic>
        <p:nvPicPr>
          <p:cNvPr id="43" name="Picture 4"/>
          <p:cNvPicPr>
            <a:picLocks noChangeAspect="1" noChangeArrowheads="1"/>
          </p:cNvPicPr>
          <p:nvPr/>
        </p:nvPicPr>
        <p:blipFill rotWithShape="1">
          <a:blip r:embed="rId3" cstate="print"/>
          <a:srcRect t="48845" r="84749" b="37324"/>
          <a:stretch/>
        </p:blipFill>
        <p:spPr bwMode="auto">
          <a:xfrm>
            <a:off x="5132036" y="5111707"/>
            <a:ext cx="745989" cy="300047"/>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t="48845" r="84749" b="37324"/>
          <a:stretch/>
        </p:blipFill>
        <p:spPr bwMode="auto">
          <a:xfrm>
            <a:off x="4799305" y="3508445"/>
            <a:ext cx="745989" cy="300047"/>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093410" y="3694013"/>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522909" y="4664875"/>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040198" y="5233316"/>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084958" y="5909331"/>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120978" y="4630330"/>
            <a:ext cx="758042" cy="285159"/>
          </a:xfrm>
          <a:prstGeom prst="rect">
            <a:avLst/>
          </a:prstGeom>
          <a:noFill/>
          <a:ln w="9525">
            <a:noFill/>
            <a:miter lim="800000"/>
            <a:headEnd/>
            <a:tailEnd/>
          </a:ln>
        </p:spPr>
      </p:pic>
      <p:grpSp>
        <p:nvGrpSpPr>
          <p:cNvPr id="21" name="Group 20"/>
          <p:cNvGrpSpPr/>
          <p:nvPr/>
        </p:nvGrpSpPr>
        <p:grpSpPr>
          <a:xfrm>
            <a:off x="1196463" y="3935755"/>
            <a:ext cx="2505180" cy="2103626"/>
            <a:chOff x="1651247" y="2062661"/>
            <a:chExt cx="2505180" cy="2103626"/>
          </a:xfrm>
        </p:grpSpPr>
        <p:pic>
          <p:nvPicPr>
            <p:cNvPr id="22"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23"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24"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25"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26"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27"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30"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31"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050703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AC-3: Enforce Arc Consistency of Entire CSP</a:t>
            </a:r>
          </a:p>
        </p:txBody>
      </p:sp>
      <p:pic>
        <p:nvPicPr>
          <p:cNvPr id="30724" name="Picture 4"/>
          <p:cNvPicPr>
            <a:picLocks noChangeAspect="1" noChangeArrowheads="1"/>
          </p:cNvPicPr>
          <p:nvPr/>
        </p:nvPicPr>
        <p:blipFill>
          <a:blip r:embed="rId3" cstate="print"/>
          <a:srcRect/>
          <a:stretch>
            <a:fillRect/>
          </a:stretch>
        </p:blipFill>
        <p:spPr bwMode="auto">
          <a:xfrm>
            <a:off x="2667000" y="1371601"/>
            <a:ext cx="6883400" cy="4097337"/>
          </a:xfrm>
          <a:prstGeom prst="rect">
            <a:avLst/>
          </a:prstGeom>
          <a:noFill/>
          <a:ln w="9525">
            <a:noFill/>
            <a:miter lim="800000"/>
            <a:headEnd/>
            <a:tailEnd/>
          </a:ln>
        </p:spPr>
      </p:pic>
      <p:sp>
        <p:nvSpPr>
          <p:cNvPr id="2" name="Rectangle 1"/>
          <p:cNvSpPr/>
          <p:nvPr/>
        </p:nvSpPr>
        <p:spPr>
          <a:xfrm>
            <a:off x="4480560" y="1960880"/>
            <a:ext cx="4094480" cy="3048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1360" y="2778444"/>
            <a:ext cx="4439920" cy="83851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23360" y="5671949"/>
            <a:ext cx="3154518" cy="461665"/>
          </a:xfrm>
          <a:prstGeom prst="rect">
            <a:avLst/>
          </a:prstGeom>
          <a:noFill/>
        </p:spPr>
        <p:txBody>
          <a:bodyPr wrap="none" rtlCol="0">
            <a:spAutoFit/>
          </a:bodyPr>
          <a:lstStyle/>
          <a:p>
            <a:r>
              <a:rPr lang="en-US" sz="2400" dirty="0">
                <a:solidFill>
                  <a:srgbClr val="0070C0"/>
                </a:solidFill>
              </a:rPr>
              <a:t>Constraint Propagation!</a:t>
            </a:r>
          </a:p>
        </p:txBody>
      </p:sp>
    </p:spTree>
    <p:extLst>
      <p:ext uri="{BB962C8B-B14F-4D97-AF65-F5344CB8AC3E}">
        <p14:creationId xmlns:p14="http://schemas.microsoft.com/office/powerpoint/2010/main" val="157342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cxnSp>
        <p:nvCxnSpPr>
          <p:cNvPr id="19" name="Straight Connector 18"/>
          <p:cNvCxnSpPr/>
          <p:nvPr/>
        </p:nvCxnSpPr>
        <p:spPr>
          <a:xfrm flipV="1">
            <a:off x="5104216" y="2384388"/>
            <a:ext cx="730527" cy="327435"/>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04216" y="2882048"/>
            <a:ext cx="832127" cy="314991"/>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43" name="Picture 4"/>
          <p:cNvPicPr>
            <a:picLocks noChangeAspect="1" noChangeArrowheads="1"/>
          </p:cNvPicPr>
          <p:nvPr/>
        </p:nvPicPr>
        <p:blipFill rotWithShape="1">
          <a:blip r:embed="rId3" cstate="print"/>
          <a:srcRect t="48845" r="84749" b="37324"/>
          <a:stretch/>
        </p:blipFill>
        <p:spPr bwMode="auto">
          <a:xfrm>
            <a:off x="5421485" y="3517378"/>
            <a:ext cx="745989" cy="300047"/>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t="48845" r="84749" b="37324"/>
          <a:stretch/>
        </p:blipFill>
        <p:spPr bwMode="auto">
          <a:xfrm>
            <a:off x="5088754" y="1914116"/>
            <a:ext cx="745989" cy="300047"/>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220655" cy="1200329"/>
          </a:xfrm>
          <a:prstGeom prst="rect">
            <a:avLst/>
          </a:prstGeom>
          <a:noFill/>
        </p:spPr>
        <p:txBody>
          <a:bodyPr wrap="none" rtlCol="0">
            <a:spAutoFit/>
          </a:bodyPr>
          <a:lstStyle/>
          <a:p>
            <a:r>
              <a:rPr lang="en-US" sz="2400" dirty="0"/>
              <a:t>Queue:</a:t>
            </a:r>
          </a:p>
          <a:p>
            <a:r>
              <a:rPr lang="en-US" sz="2400" dirty="0"/>
              <a:t>SA-&gt;WA</a:t>
            </a:r>
          </a:p>
          <a:p>
            <a:r>
              <a:rPr lang="en-US" sz="2400" dirty="0"/>
              <a:t>NT-&gt;WA</a:t>
            </a:r>
          </a:p>
        </p:txBody>
      </p:sp>
      <p:sp>
        <p:nvSpPr>
          <p:cNvPr id="27"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30" name="Group 29"/>
          <p:cNvGrpSpPr/>
          <p:nvPr/>
        </p:nvGrpSpPr>
        <p:grpSpPr>
          <a:xfrm>
            <a:off x="1651247" y="2062661"/>
            <a:ext cx="2505180" cy="2103626"/>
            <a:chOff x="1651247" y="2062661"/>
            <a:chExt cx="2505180" cy="2103626"/>
          </a:xfrm>
        </p:grpSpPr>
        <p:pic>
          <p:nvPicPr>
            <p:cNvPr id="31"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32"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33"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34"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35"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38"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50"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1"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289499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cxnSp>
        <p:nvCxnSpPr>
          <p:cNvPr id="19" name="Straight Connector 18"/>
          <p:cNvCxnSpPr/>
          <p:nvPr/>
        </p:nvCxnSpPr>
        <p:spPr>
          <a:xfrm flipV="1">
            <a:off x="6334179" y="3220569"/>
            <a:ext cx="922392" cy="42233"/>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03781" y="3350183"/>
            <a:ext cx="626488" cy="31721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44" name="Picture 4"/>
          <p:cNvPicPr>
            <a:picLocks noChangeAspect="1" noChangeArrowheads="1"/>
          </p:cNvPicPr>
          <p:nvPr/>
        </p:nvPicPr>
        <p:blipFill rotWithShape="1">
          <a:blip r:embed="rId3" cstate="print"/>
          <a:srcRect t="48845" r="84749" b="37324"/>
          <a:stretch/>
        </p:blipFill>
        <p:spPr bwMode="auto">
          <a:xfrm>
            <a:off x="5088754" y="1914116"/>
            <a:ext cx="745989" cy="300047"/>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61591" cy="2677656"/>
          </a:xfrm>
          <a:prstGeom prst="rect">
            <a:avLst/>
          </a:prstGeom>
          <a:noFill/>
        </p:spPr>
        <p:txBody>
          <a:bodyPr wrap="none" rtlCol="0">
            <a:spAutoFit/>
          </a:bodyPr>
          <a:lstStyle/>
          <a:p>
            <a:r>
              <a:rPr lang="en-US" sz="2400" dirty="0"/>
              <a:t>Queue:</a:t>
            </a:r>
          </a:p>
          <a:p>
            <a:r>
              <a:rPr lang="en-US" sz="2400" dirty="0"/>
              <a:t>NT-&gt;WA</a:t>
            </a:r>
          </a:p>
          <a:p>
            <a:r>
              <a:rPr lang="en-US" sz="2400" dirty="0"/>
              <a:t>WA-&gt;SA</a:t>
            </a:r>
          </a:p>
          <a:p>
            <a:r>
              <a:rPr lang="en-US" sz="2400" dirty="0"/>
              <a:t>NT-&gt;SA</a:t>
            </a:r>
          </a:p>
          <a:p>
            <a:r>
              <a:rPr lang="en-US" sz="2400" dirty="0"/>
              <a:t>Q-&gt;SA</a:t>
            </a:r>
          </a:p>
          <a:p>
            <a:r>
              <a:rPr lang="en-US" sz="2400" dirty="0"/>
              <a:t>NSW-&gt;SA</a:t>
            </a:r>
          </a:p>
          <a:p>
            <a:r>
              <a:rPr lang="en-US" sz="2400" dirty="0"/>
              <a:t>V-&gt;SA</a:t>
            </a:r>
          </a:p>
        </p:txBody>
      </p:sp>
      <p:cxnSp>
        <p:nvCxnSpPr>
          <p:cNvPr id="26" name="Straight Connector 25"/>
          <p:cNvCxnSpPr/>
          <p:nvPr/>
        </p:nvCxnSpPr>
        <p:spPr>
          <a:xfrm flipV="1">
            <a:off x="6284046" y="2596429"/>
            <a:ext cx="765517" cy="525577"/>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096000" y="2484371"/>
            <a:ext cx="0" cy="559334"/>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088754" y="2859217"/>
            <a:ext cx="854846" cy="34461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34"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sp>
        <p:nvSpPr>
          <p:cNvPr id="38"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43" name="Group 42"/>
          <p:cNvGrpSpPr/>
          <p:nvPr/>
        </p:nvGrpSpPr>
        <p:grpSpPr>
          <a:xfrm>
            <a:off x="1651247" y="2062661"/>
            <a:ext cx="2505180" cy="2103626"/>
            <a:chOff x="1651247" y="2062661"/>
            <a:chExt cx="2505180" cy="2103626"/>
          </a:xfrm>
        </p:grpSpPr>
        <p:pic>
          <p:nvPicPr>
            <p:cNvPr id="50"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51"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52"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53"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54"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55"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56"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7"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2130433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61591" cy="3416320"/>
          </a:xfrm>
          <a:prstGeom prst="rect">
            <a:avLst/>
          </a:prstGeom>
          <a:noFill/>
        </p:spPr>
        <p:txBody>
          <a:bodyPr wrap="none" rtlCol="0">
            <a:spAutoFit/>
          </a:bodyPr>
          <a:lstStyle/>
          <a:p>
            <a:r>
              <a:rPr lang="en-US" sz="2400" dirty="0"/>
              <a:t>Queue:</a:t>
            </a:r>
          </a:p>
          <a:p>
            <a:r>
              <a:rPr lang="en-US" sz="2400" dirty="0"/>
              <a:t>WA-&gt;SA</a:t>
            </a:r>
          </a:p>
          <a:p>
            <a:r>
              <a:rPr lang="en-US" sz="2400" dirty="0"/>
              <a:t>NT-&gt;SA</a:t>
            </a:r>
          </a:p>
          <a:p>
            <a:r>
              <a:rPr lang="en-US" sz="2400" dirty="0"/>
              <a:t>Q-&gt;SA</a:t>
            </a:r>
          </a:p>
          <a:p>
            <a:r>
              <a:rPr lang="en-US" sz="2400" dirty="0"/>
              <a:t>NSW-&gt;SA</a:t>
            </a:r>
          </a:p>
          <a:p>
            <a:r>
              <a:rPr lang="en-US" sz="2400" dirty="0"/>
              <a:t>V-&gt;SA</a:t>
            </a:r>
          </a:p>
          <a:p>
            <a:r>
              <a:rPr lang="en-US" sz="2400" dirty="0"/>
              <a:t>WA-&gt;NT</a:t>
            </a:r>
          </a:p>
          <a:p>
            <a:r>
              <a:rPr lang="en-US" sz="2400" dirty="0"/>
              <a:t>SA-&gt;NT</a:t>
            </a:r>
          </a:p>
          <a:p>
            <a:r>
              <a:rPr lang="en-US" sz="2400" dirty="0"/>
              <a:t>Q-&gt;NT</a:t>
            </a:r>
          </a:p>
        </p:txBody>
      </p:sp>
      <p:cxnSp>
        <p:nvCxnSpPr>
          <p:cNvPr id="26" name="Straight Connector 25"/>
          <p:cNvCxnSpPr/>
          <p:nvPr/>
        </p:nvCxnSpPr>
        <p:spPr>
          <a:xfrm>
            <a:off x="6303781" y="2276751"/>
            <a:ext cx="626488" cy="122980"/>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96000" y="2468981"/>
            <a:ext cx="21875" cy="567020"/>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168470" y="2316480"/>
            <a:ext cx="645441" cy="328021"/>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sp>
        <p:nvSpPr>
          <p:cNvPr id="38"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43" name="Group 42"/>
          <p:cNvGrpSpPr/>
          <p:nvPr/>
        </p:nvGrpSpPr>
        <p:grpSpPr>
          <a:xfrm>
            <a:off x="1651247" y="2062661"/>
            <a:ext cx="2505180" cy="2103626"/>
            <a:chOff x="1651247" y="2062661"/>
            <a:chExt cx="2505180" cy="2103626"/>
          </a:xfrm>
        </p:grpSpPr>
        <p:pic>
          <p:nvPicPr>
            <p:cNvPr id="44"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50"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51"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52"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53"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54"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55"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6"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04609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61591" cy="3416320"/>
          </a:xfrm>
          <a:prstGeom prst="rect">
            <a:avLst/>
          </a:prstGeom>
          <a:noFill/>
        </p:spPr>
        <p:txBody>
          <a:bodyPr wrap="none" rtlCol="0">
            <a:spAutoFit/>
          </a:bodyPr>
          <a:lstStyle/>
          <a:p>
            <a:r>
              <a:rPr lang="en-US" sz="2400" dirty="0"/>
              <a:t>Queue:</a:t>
            </a:r>
          </a:p>
          <a:p>
            <a:r>
              <a:rPr lang="en-US" sz="2400" b="1" dirty="0"/>
              <a:t>WA-&gt;SA</a:t>
            </a:r>
          </a:p>
          <a:p>
            <a:r>
              <a:rPr lang="en-US" sz="2400" dirty="0"/>
              <a:t>NT-&gt;SA</a:t>
            </a:r>
          </a:p>
          <a:p>
            <a:r>
              <a:rPr lang="en-US" sz="2400" dirty="0"/>
              <a:t>Q-&gt;SA</a:t>
            </a:r>
          </a:p>
          <a:p>
            <a:r>
              <a:rPr lang="en-US" sz="2400" dirty="0"/>
              <a:t>NSW-&gt;SA</a:t>
            </a:r>
          </a:p>
          <a:p>
            <a:r>
              <a:rPr lang="en-US" sz="2400" dirty="0"/>
              <a:t>V-&gt;SA</a:t>
            </a:r>
          </a:p>
          <a:p>
            <a:r>
              <a:rPr lang="en-US" sz="2400" dirty="0"/>
              <a:t>WA-&gt;NT</a:t>
            </a:r>
          </a:p>
          <a:p>
            <a:r>
              <a:rPr lang="en-US" sz="2400" dirty="0"/>
              <a:t>SA-&gt;NT</a:t>
            </a:r>
          </a:p>
          <a:p>
            <a:r>
              <a:rPr lang="en-US" sz="2400" dirty="0"/>
              <a:t>Q-&gt;NT</a:t>
            </a:r>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sp>
        <p:nvSpPr>
          <p:cNvPr id="30"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31" name="Group 30"/>
          <p:cNvGrpSpPr/>
          <p:nvPr/>
        </p:nvGrpSpPr>
        <p:grpSpPr>
          <a:xfrm>
            <a:off x="1651247" y="2062661"/>
            <a:ext cx="2505180" cy="2103626"/>
            <a:chOff x="1651247" y="2062661"/>
            <a:chExt cx="2505180" cy="2103626"/>
          </a:xfrm>
        </p:grpSpPr>
        <p:pic>
          <p:nvPicPr>
            <p:cNvPr id="32"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34"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35"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38"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43"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44"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50"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1"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598369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61591" cy="3046988"/>
          </a:xfrm>
          <a:prstGeom prst="rect">
            <a:avLst/>
          </a:prstGeom>
          <a:noFill/>
        </p:spPr>
        <p:txBody>
          <a:bodyPr wrap="none" rtlCol="0">
            <a:spAutoFit/>
          </a:bodyPr>
          <a:lstStyle/>
          <a:p>
            <a:r>
              <a:rPr lang="en-US" sz="2400" dirty="0"/>
              <a:t>Queue:</a:t>
            </a:r>
          </a:p>
          <a:p>
            <a:r>
              <a:rPr lang="en-US" sz="2400" b="1" dirty="0"/>
              <a:t>NT-&gt;SA</a:t>
            </a:r>
          </a:p>
          <a:p>
            <a:r>
              <a:rPr lang="en-US" sz="2400" dirty="0"/>
              <a:t>Q-&gt;SA</a:t>
            </a:r>
          </a:p>
          <a:p>
            <a:r>
              <a:rPr lang="en-US" sz="2400" dirty="0"/>
              <a:t>NSW-&gt;SA</a:t>
            </a:r>
          </a:p>
          <a:p>
            <a:r>
              <a:rPr lang="en-US" sz="2400" dirty="0"/>
              <a:t>V-&gt;SA</a:t>
            </a:r>
          </a:p>
          <a:p>
            <a:r>
              <a:rPr lang="en-US" sz="2400" dirty="0"/>
              <a:t>WA-&gt;NT</a:t>
            </a:r>
          </a:p>
          <a:p>
            <a:r>
              <a:rPr lang="en-US" sz="2400" dirty="0"/>
              <a:t>SA-&gt;NT</a:t>
            </a:r>
          </a:p>
          <a:p>
            <a:r>
              <a:rPr lang="en-US" sz="2400" dirty="0"/>
              <a:t>Q-&gt;NT</a:t>
            </a:r>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sp>
        <p:nvSpPr>
          <p:cNvPr id="2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30" name="Group 29"/>
          <p:cNvGrpSpPr/>
          <p:nvPr/>
        </p:nvGrpSpPr>
        <p:grpSpPr>
          <a:xfrm>
            <a:off x="1651247" y="2062661"/>
            <a:ext cx="2505180" cy="2103626"/>
            <a:chOff x="1651247" y="2062661"/>
            <a:chExt cx="2505180" cy="2103626"/>
          </a:xfrm>
        </p:grpSpPr>
        <p:pic>
          <p:nvPicPr>
            <p:cNvPr id="31"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32"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34"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35"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38"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43"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44"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0"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711548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61591" cy="2677656"/>
          </a:xfrm>
          <a:prstGeom prst="rect">
            <a:avLst/>
          </a:prstGeom>
          <a:noFill/>
        </p:spPr>
        <p:txBody>
          <a:bodyPr wrap="none" rtlCol="0">
            <a:spAutoFit/>
          </a:bodyPr>
          <a:lstStyle/>
          <a:p>
            <a:r>
              <a:rPr lang="en-US" sz="2400" dirty="0"/>
              <a:t>Queue:</a:t>
            </a:r>
          </a:p>
          <a:p>
            <a:r>
              <a:rPr lang="en-US" sz="2400" b="1" dirty="0"/>
              <a:t>Q-&gt;SA</a:t>
            </a:r>
          </a:p>
          <a:p>
            <a:r>
              <a:rPr lang="en-US" sz="2400" dirty="0"/>
              <a:t>NSW-&gt;SA</a:t>
            </a:r>
          </a:p>
          <a:p>
            <a:r>
              <a:rPr lang="en-US" sz="2400" dirty="0"/>
              <a:t>V-&gt;SA</a:t>
            </a:r>
          </a:p>
          <a:p>
            <a:r>
              <a:rPr lang="en-US" sz="2400" dirty="0"/>
              <a:t>WA-&gt;NT</a:t>
            </a:r>
          </a:p>
          <a:p>
            <a:r>
              <a:rPr lang="en-US" sz="2400" dirty="0"/>
              <a:t>SA-&gt;NT</a:t>
            </a:r>
          </a:p>
          <a:p>
            <a:r>
              <a:rPr lang="en-US" sz="2400" dirty="0"/>
              <a:t>Q-&gt;NT</a:t>
            </a:r>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sp>
        <p:nvSpPr>
          <p:cNvPr id="2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30" name="Group 29"/>
          <p:cNvGrpSpPr/>
          <p:nvPr/>
        </p:nvGrpSpPr>
        <p:grpSpPr>
          <a:xfrm>
            <a:off x="1651247" y="2062661"/>
            <a:ext cx="2505180" cy="2103626"/>
            <a:chOff x="1651247" y="2062661"/>
            <a:chExt cx="2505180" cy="2103626"/>
          </a:xfrm>
        </p:grpSpPr>
        <p:pic>
          <p:nvPicPr>
            <p:cNvPr id="31"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32"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34"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35"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38"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43"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44"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0"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51786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t>What is Search For?</a:t>
            </a:r>
          </a:p>
        </p:txBody>
      </p:sp>
      <p:sp>
        <p:nvSpPr>
          <p:cNvPr id="5123" name="Content Placeholder 2"/>
          <p:cNvSpPr>
            <a:spLocks noGrp="1"/>
          </p:cNvSpPr>
          <p:nvPr>
            <p:ph idx="1"/>
          </p:nvPr>
        </p:nvSpPr>
        <p:spPr>
          <a:xfrm>
            <a:off x="406400" y="1521032"/>
            <a:ext cx="11379200" cy="4729164"/>
          </a:xfrm>
        </p:spPr>
        <p:txBody>
          <a:bodyPr>
            <a:normAutofit/>
          </a:bodyPr>
          <a:lstStyle/>
          <a:p>
            <a:pPr eaLnBrk="1" hangingPunct="1"/>
            <a:r>
              <a:rPr lang="en-US" dirty="0"/>
              <a:t>Planning: sequences of actions</a:t>
            </a:r>
          </a:p>
          <a:p>
            <a:pPr lvl="1" eaLnBrk="1" hangingPunct="1"/>
            <a:r>
              <a:rPr lang="en-US" dirty="0"/>
              <a:t>The path to the goal is the important thing</a:t>
            </a:r>
          </a:p>
          <a:p>
            <a:pPr lvl="1" eaLnBrk="1" hangingPunct="1"/>
            <a:r>
              <a:rPr lang="en-US" dirty="0"/>
              <a:t>Paths have various costs, depths</a:t>
            </a:r>
          </a:p>
          <a:p>
            <a:pPr lvl="1" eaLnBrk="1" hangingPunct="1"/>
            <a:r>
              <a:rPr lang="en-US" dirty="0"/>
              <a:t>Heuristics give problem-specific guidance</a:t>
            </a:r>
          </a:p>
          <a:p>
            <a:pPr lvl="1" eaLnBrk="1" hangingPunct="1"/>
            <a:endParaRPr lang="en-US" dirty="0"/>
          </a:p>
          <a:p>
            <a:pPr eaLnBrk="1" hangingPunct="1"/>
            <a:r>
              <a:rPr lang="en-US" dirty="0"/>
              <a:t>Identification: assignments to variables</a:t>
            </a:r>
          </a:p>
          <a:p>
            <a:pPr lvl="1" eaLnBrk="1" hangingPunct="1"/>
            <a:r>
              <a:rPr lang="en-US" dirty="0"/>
              <a:t>The goal itself is important, not the path</a:t>
            </a:r>
          </a:p>
          <a:p>
            <a:pPr lvl="1" eaLnBrk="1" hangingPunct="1"/>
            <a:r>
              <a:rPr lang="en-US" dirty="0"/>
              <a:t>All paths at the same depth (for some formulations)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2021" y="3810795"/>
            <a:ext cx="3067051" cy="2665413"/>
          </a:xfrm>
          <a:prstGeom prst="rect">
            <a:avLst/>
          </a:prstGeom>
          <a:noFill/>
        </p:spPr>
      </p:pic>
      <p:grpSp>
        <p:nvGrpSpPr>
          <p:cNvPr id="9" name="Group 8"/>
          <p:cNvGrpSpPr/>
          <p:nvPr/>
        </p:nvGrpSpPr>
        <p:grpSpPr>
          <a:xfrm>
            <a:off x="7596188" y="1882124"/>
            <a:ext cx="3376612" cy="2228563"/>
            <a:chOff x="7596188" y="1882124"/>
            <a:chExt cx="3376612" cy="2228563"/>
          </a:xfrm>
        </p:grpSpPr>
        <p:sp>
          <p:nvSpPr>
            <p:cNvPr id="7" name="Rectangle 6"/>
            <p:cNvSpPr/>
            <p:nvPr/>
          </p:nvSpPr>
          <p:spPr>
            <a:xfrm>
              <a:off x="7772401" y="1905001"/>
              <a:ext cx="1524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6188" y="1882124"/>
              <a:ext cx="3376612" cy="2228563"/>
            </a:xfrm>
            <a:prstGeom prst="rect">
              <a:avLst/>
            </a:prstGeom>
            <a:noFill/>
          </p:spPr>
        </p:pic>
      </p:grpSp>
      <p:sp>
        <p:nvSpPr>
          <p:cNvPr id="3" name="TextBox 2"/>
          <p:cNvSpPr txBox="1"/>
          <p:nvPr/>
        </p:nvSpPr>
        <p:spPr>
          <a:xfrm>
            <a:off x="741556" y="5241462"/>
            <a:ext cx="5491976" cy="830997"/>
          </a:xfrm>
          <a:prstGeom prst="rect">
            <a:avLst/>
          </a:prstGeom>
          <a:noFill/>
        </p:spPr>
        <p:txBody>
          <a:bodyPr wrap="square" rtlCol="0">
            <a:spAutoFit/>
          </a:bodyPr>
          <a:lstStyle/>
          <a:p>
            <a:r>
              <a:rPr lang="en-US" sz="2400" dirty="0">
                <a:solidFill>
                  <a:srgbClr val="0070C0"/>
                </a:solidFill>
              </a:rPr>
              <a:t>Are the warm-up assignments planning or identification problems?</a:t>
            </a:r>
          </a:p>
        </p:txBody>
      </p:sp>
    </p:spTree>
    <p:extLst>
      <p:ext uri="{BB962C8B-B14F-4D97-AF65-F5344CB8AC3E}">
        <p14:creationId xmlns:p14="http://schemas.microsoft.com/office/powerpoint/2010/main" val="17526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t="48845" r="84749" b="37324"/>
          <a:stretch/>
        </p:blipFill>
        <p:spPr bwMode="auto">
          <a:xfrm>
            <a:off x="7382859" y="2099684"/>
            <a:ext cx="745989" cy="300047"/>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85700" cy="2308324"/>
          </a:xfrm>
          <a:prstGeom prst="rect">
            <a:avLst/>
          </a:prstGeom>
          <a:noFill/>
        </p:spPr>
        <p:txBody>
          <a:bodyPr wrap="none" rtlCol="0">
            <a:spAutoFit/>
          </a:bodyPr>
          <a:lstStyle/>
          <a:p>
            <a:r>
              <a:rPr lang="en-US" sz="2400" dirty="0"/>
              <a:t>Queue:</a:t>
            </a:r>
          </a:p>
          <a:p>
            <a:r>
              <a:rPr lang="en-US" sz="2400" b="1" dirty="0"/>
              <a:t>NSW-&gt;SA</a:t>
            </a:r>
          </a:p>
          <a:p>
            <a:r>
              <a:rPr lang="en-US" sz="2400" b="1" dirty="0"/>
              <a:t>V-&gt;SA</a:t>
            </a:r>
          </a:p>
          <a:p>
            <a:r>
              <a:rPr lang="en-US" sz="2400" b="1" dirty="0"/>
              <a:t>WA-&gt;NT</a:t>
            </a:r>
          </a:p>
          <a:p>
            <a:r>
              <a:rPr lang="en-US" sz="2400" b="1" dirty="0"/>
              <a:t>SA-&gt;NT</a:t>
            </a:r>
          </a:p>
          <a:p>
            <a:r>
              <a:rPr lang="en-US" sz="2400" b="1" dirty="0"/>
              <a:t>Q-&gt;NT</a:t>
            </a:r>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sp>
        <p:nvSpPr>
          <p:cNvPr id="2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3" name="Group 2"/>
          <p:cNvGrpSpPr/>
          <p:nvPr/>
        </p:nvGrpSpPr>
        <p:grpSpPr>
          <a:xfrm>
            <a:off x="1651247" y="2062661"/>
            <a:ext cx="2505180" cy="2103626"/>
            <a:chOff x="1651247" y="2062661"/>
            <a:chExt cx="2505180" cy="2103626"/>
          </a:xfrm>
        </p:grpSpPr>
        <p:pic>
          <p:nvPicPr>
            <p:cNvPr id="30" name="Picture 4"/>
            <p:cNvPicPr>
              <a:picLocks noChangeAspect="1" noChangeArrowheads="1"/>
            </p:cNvPicPr>
            <p:nvPr/>
          </p:nvPicPr>
          <p:blipFill rotWithShape="1">
            <a:blip r:embed="rId3" cstate="print"/>
            <a:srcRect l="31979" t="1377" r="53189" b="70299"/>
            <a:stretch/>
          </p:blipFill>
          <p:spPr bwMode="auto">
            <a:xfrm>
              <a:off x="1651247" y="2062661"/>
              <a:ext cx="2446020" cy="2103626"/>
            </a:xfrm>
            <a:prstGeom prst="rect">
              <a:avLst/>
            </a:prstGeom>
            <a:noFill/>
            <a:ln w="9525">
              <a:noFill/>
              <a:miter lim="800000"/>
              <a:headEnd/>
              <a:tailEnd/>
            </a:ln>
          </p:spPr>
        </p:pic>
        <p:sp>
          <p:nvSpPr>
            <p:cNvPr id="34" name="Text Box 23"/>
            <p:cNvSpPr txBox="1">
              <a:spLocks noChangeArrowheads="1"/>
            </p:cNvSpPr>
            <p:nvPr/>
          </p:nvSpPr>
          <p:spPr bwMode="auto">
            <a:xfrm>
              <a:off x="1716842" y="2762870"/>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35" name="Text Box 24"/>
            <p:cNvSpPr txBox="1">
              <a:spLocks noChangeArrowheads="1"/>
            </p:cNvSpPr>
            <p:nvPr/>
          </p:nvSpPr>
          <p:spPr bwMode="auto">
            <a:xfrm>
              <a:off x="2624322" y="299593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38" name="Text Box 25"/>
            <p:cNvSpPr txBox="1">
              <a:spLocks noChangeArrowheads="1"/>
            </p:cNvSpPr>
            <p:nvPr/>
          </p:nvSpPr>
          <p:spPr bwMode="auto">
            <a:xfrm>
              <a:off x="2508166" y="2482578"/>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43" name="Text Box 26"/>
            <p:cNvSpPr txBox="1">
              <a:spLocks noChangeArrowheads="1"/>
            </p:cNvSpPr>
            <p:nvPr/>
          </p:nvSpPr>
          <p:spPr bwMode="auto">
            <a:xfrm>
              <a:off x="3252782" y="2610491"/>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44" name="Text Box 27"/>
            <p:cNvSpPr txBox="1">
              <a:spLocks noChangeArrowheads="1"/>
            </p:cNvSpPr>
            <p:nvPr/>
          </p:nvSpPr>
          <p:spPr bwMode="auto">
            <a:xfrm>
              <a:off x="3289887" y="3176827"/>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50" name="Text Box 28"/>
            <p:cNvSpPr txBox="1">
              <a:spLocks noChangeArrowheads="1"/>
            </p:cNvSpPr>
            <p:nvPr/>
          </p:nvSpPr>
          <p:spPr bwMode="auto">
            <a:xfrm>
              <a:off x="3286546" y="3484818"/>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1" name="Text Box 28"/>
            <p:cNvSpPr txBox="1">
              <a:spLocks noChangeArrowheads="1"/>
            </p:cNvSpPr>
            <p:nvPr/>
          </p:nvSpPr>
          <p:spPr bwMode="auto">
            <a:xfrm>
              <a:off x="3410437" y="382559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244649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104790" cy="830997"/>
          </a:xfrm>
          <a:prstGeom prst="rect">
            <a:avLst/>
          </a:prstGeom>
          <a:noFill/>
        </p:spPr>
        <p:txBody>
          <a:bodyPr wrap="none" rtlCol="0">
            <a:spAutoFit/>
          </a:bodyPr>
          <a:lstStyle/>
          <a:p>
            <a:r>
              <a:rPr lang="en-US" sz="2400" dirty="0"/>
              <a:t>Queue:</a:t>
            </a:r>
          </a:p>
          <a:p>
            <a:endParaRPr lang="en-US" sz="2400" dirty="0"/>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sp>
        <p:nvSpPr>
          <p:cNvPr id="44"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67" name="Group 66"/>
          <p:cNvGrpSpPr/>
          <p:nvPr/>
        </p:nvGrpSpPr>
        <p:grpSpPr>
          <a:xfrm>
            <a:off x="1617851" y="2098844"/>
            <a:ext cx="2538576" cy="2390692"/>
            <a:chOff x="-2786196" y="902482"/>
            <a:chExt cx="2538576" cy="2390692"/>
          </a:xfrm>
        </p:grpSpPr>
        <p:pic>
          <p:nvPicPr>
            <p:cNvPr id="68"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69"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70"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71"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72"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73"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74"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75"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722141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solidFill>
                  <a:srgbClr val="C00000"/>
                </a:solidFill>
              </a:rPr>
              <a:t>Piazza POLL: What gets added to the Queue?</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sp>
        <p:nvSpPr>
          <p:cNvPr id="3" name="TextBox 2"/>
          <p:cNvSpPr txBox="1"/>
          <p:nvPr/>
        </p:nvSpPr>
        <p:spPr>
          <a:xfrm>
            <a:off x="3322145" y="5497160"/>
            <a:ext cx="3480248" cy="830997"/>
          </a:xfrm>
          <a:prstGeom prst="rect">
            <a:avLst/>
          </a:prstGeom>
          <a:noFill/>
        </p:spPr>
        <p:txBody>
          <a:bodyPr wrap="none" rtlCol="0">
            <a:spAutoFit/>
          </a:bodyPr>
          <a:lstStyle/>
          <a:p>
            <a:r>
              <a:rPr lang="en-US" sz="2400" dirty="0">
                <a:solidFill>
                  <a:srgbClr val="C00000"/>
                </a:solidFill>
              </a:rPr>
              <a:t>A: NSW-&gt;Q, SA-&gt;Q, NT-&gt;Q</a:t>
            </a:r>
          </a:p>
          <a:p>
            <a:r>
              <a:rPr lang="en-US" sz="2400" dirty="0">
                <a:solidFill>
                  <a:srgbClr val="C00000"/>
                </a:solidFill>
              </a:rPr>
              <a:t>B: Q-&gt;NSW, Q-&gt;SA, Q-&gt;NT</a:t>
            </a:r>
          </a:p>
        </p:txBody>
      </p:sp>
      <p:sp>
        <p:nvSpPr>
          <p:cNvPr id="38" name="TextBox 37"/>
          <p:cNvSpPr txBox="1"/>
          <p:nvPr/>
        </p:nvSpPr>
        <p:spPr>
          <a:xfrm>
            <a:off x="9372600" y="1973266"/>
            <a:ext cx="1104790" cy="830997"/>
          </a:xfrm>
          <a:prstGeom prst="rect">
            <a:avLst/>
          </a:prstGeom>
          <a:noFill/>
        </p:spPr>
        <p:txBody>
          <a:bodyPr wrap="none" rtlCol="0">
            <a:spAutoFit/>
          </a:bodyPr>
          <a:lstStyle/>
          <a:p>
            <a:r>
              <a:rPr lang="en-US" sz="2400" dirty="0"/>
              <a:t>Queue:</a:t>
            </a:r>
          </a:p>
          <a:p>
            <a:endParaRPr lang="en-US" sz="2400" dirty="0"/>
          </a:p>
        </p:txBody>
      </p:sp>
      <p:grpSp>
        <p:nvGrpSpPr>
          <p:cNvPr id="56" name="Group 55"/>
          <p:cNvGrpSpPr/>
          <p:nvPr/>
        </p:nvGrpSpPr>
        <p:grpSpPr>
          <a:xfrm>
            <a:off x="1617851" y="2098844"/>
            <a:ext cx="2538576" cy="2390692"/>
            <a:chOff x="-2786196" y="902482"/>
            <a:chExt cx="2538576" cy="2390692"/>
          </a:xfrm>
        </p:grpSpPr>
        <p:pic>
          <p:nvPicPr>
            <p:cNvPr id="57"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58"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59"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60"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61"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62"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63"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64"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30439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251625" cy="1938992"/>
          </a:xfrm>
          <a:prstGeom prst="rect">
            <a:avLst/>
          </a:prstGeom>
          <a:noFill/>
        </p:spPr>
        <p:txBody>
          <a:bodyPr wrap="none" rtlCol="0">
            <a:spAutoFit/>
          </a:bodyPr>
          <a:lstStyle/>
          <a:p>
            <a:r>
              <a:rPr lang="en-US" sz="2400" dirty="0"/>
              <a:t>Queue:</a:t>
            </a:r>
          </a:p>
          <a:p>
            <a:r>
              <a:rPr lang="en-US" sz="2400" dirty="0"/>
              <a:t>NT-&gt;Q</a:t>
            </a:r>
          </a:p>
          <a:p>
            <a:r>
              <a:rPr lang="en-US" sz="2400" dirty="0"/>
              <a:t>SA-&gt;Q</a:t>
            </a:r>
          </a:p>
          <a:p>
            <a:r>
              <a:rPr lang="en-US" sz="2400" dirty="0"/>
              <a:t>NSW-&gt;Q</a:t>
            </a:r>
          </a:p>
          <a:p>
            <a:endParaRPr lang="en-US" sz="2400" dirty="0"/>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27" name="Picture 4"/>
          <p:cNvPicPr>
            <a:picLocks noChangeAspect="1" noChangeArrowheads="1"/>
          </p:cNvPicPr>
          <p:nvPr/>
        </p:nvPicPr>
        <p:blipFill rotWithShape="1">
          <a:blip r:embed="rId3" cstate="print"/>
          <a:srcRect l="14613" t="62149" r="71139" b="25117"/>
          <a:stretch/>
        </p:blipFill>
        <p:spPr bwMode="auto">
          <a:xfrm>
            <a:off x="5168469" y="1903053"/>
            <a:ext cx="645442" cy="255871"/>
          </a:xfrm>
          <a:prstGeom prst="rect">
            <a:avLst/>
          </a:prstGeom>
          <a:noFill/>
          <a:ln w="9525">
            <a:noFill/>
            <a:miter lim="800000"/>
            <a:headEnd/>
            <a:tailEnd/>
          </a:ln>
        </p:spPr>
      </p:pic>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cxnSp>
        <p:nvCxnSpPr>
          <p:cNvPr id="35" name="Straight Connector 34"/>
          <p:cNvCxnSpPr/>
          <p:nvPr/>
        </p:nvCxnSpPr>
        <p:spPr>
          <a:xfrm>
            <a:off x="7280728" y="2698092"/>
            <a:ext cx="150381" cy="30628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5549" y="2614210"/>
            <a:ext cx="716218" cy="522309"/>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6294275" y="2304516"/>
            <a:ext cx="707751" cy="15342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1"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61" name="Group 60"/>
          <p:cNvGrpSpPr/>
          <p:nvPr/>
        </p:nvGrpSpPr>
        <p:grpSpPr>
          <a:xfrm>
            <a:off x="1617851" y="2098844"/>
            <a:ext cx="2538576" cy="2390692"/>
            <a:chOff x="-2786196" y="902482"/>
            <a:chExt cx="2538576" cy="2390692"/>
          </a:xfrm>
        </p:grpSpPr>
        <p:pic>
          <p:nvPicPr>
            <p:cNvPr id="62"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63"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64"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65"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66"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67"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68"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69"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750133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251625" cy="2677656"/>
          </a:xfrm>
          <a:prstGeom prst="rect">
            <a:avLst/>
          </a:prstGeom>
          <a:noFill/>
        </p:spPr>
        <p:txBody>
          <a:bodyPr wrap="none" rtlCol="0">
            <a:spAutoFit/>
          </a:bodyPr>
          <a:lstStyle/>
          <a:p>
            <a:r>
              <a:rPr lang="en-US" sz="2400" dirty="0"/>
              <a:t>Queue:</a:t>
            </a:r>
          </a:p>
          <a:p>
            <a:r>
              <a:rPr lang="en-US" sz="2400" dirty="0"/>
              <a:t>SA-&gt;Q</a:t>
            </a:r>
          </a:p>
          <a:p>
            <a:r>
              <a:rPr lang="en-US" sz="2400" dirty="0"/>
              <a:t>NSW-&gt;Q</a:t>
            </a:r>
          </a:p>
          <a:p>
            <a:r>
              <a:rPr lang="en-US" sz="2400" dirty="0"/>
              <a:t>WA-&gt;NT</a:t>
            </a:r>
          </a:p>
          <a:p>
            <a:r>
              <a:rPr lang="en-US" sz="2400" dirty="0"/>
              <a:t>SA-&gt;NT</a:t>
            </a:r>
          </a:p>
          <a:p>
            <a:r>
              <a:rPr lang="en-US" sz="2400" dirty="0"/>
              <a:t>Q-&gt;NT</a:t>
            </a:r>
          </a:p>
          <a:p>
            <a:endParaRPr lang="en-US" sz="2400" dirty="0"/>
          </a:p>
        </p:txBody>
      </p:sp>
      <p:pic>
        <p:nvPicPr>
          <p:cNvPr id="33" name="Picture 4"/>
          <p:cNvPicPr>
            <a:picLocks noChangeAspect="1" noChangeArrowheads="1"/>
          </p:cNvPicPr>
          <p:nvPr/>
        </p:nvPicPr>
        <p:blipFill rotWithShape="1">
          <a:blip r:embed="rId3" cstate="print"/>
          <a:srcRect l="14613" t="62149" r="71139" b="25117"/>
          <a:stretch/>
        </p:blipFill>
        <p:spPr bwMode="auto">
          <a:xfrm>
            <a:off x="5319708" y="3421446"/>
            <a:ext cx="645442" cy="255871"/>
          </a:xfrm>
          <a:prstGeom prst="rect">
            <a:avLst/>
          </a:prstGeom>
          <a:noFill/>
          <a:ln w="9525">
            <a:noFill/>
            <a:miter lim="800000"/>
            <a:headEnd/>
            <a:tailEnd/>
          </a:ln>
        </p:spPr>
      </p:pic>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cxnSp>
        <p:nvCxnSpPr>
          <p:cNvPr id="35" name="Straight Connector 34"/>
          <p:cNvCxnSpPr/>
          <p:nvPr/>
        </p:nvCxnSpPr>
        <p:spPr>
          <a:xfrm>
            <a:off x="6297662" y="2264222"/>
            <a:ext cx="704364" cy="208104"/>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92986" y="2457812"/>
            <a:ext cx="34361" cy="54656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115314" y="2347534"/>
            <a:ext cx="725702" cy="332776"/>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44" name="Picture 4"/>
          <p:cNvPicPr>
            <a:picLocks noChangeAspect="1" noChangeArrowheads="1"/>
          </p:cNvPicPr>
          <p:nvPr/>
        </p:nvPicPr>
        <p:blipFill rotWithShape="1">
          <a:blip r:embed="rId3" cstate="print"/>
          <a:srcRect l="14147" t="88941" r="71092"/>
          <a:stretch/>
        </p:blipFill>
        <p:spPr bwMode="auto">
          <a:xfrm>
            <a:off x="5014285" y="1973212"/>
            <a:ext cx="750019" cy="249233"/>
          </a:xfrm>
          <a:prstGeom prst="rect">
            <a:avLst/>
          </a:prstGeom>
          <a:noFill/>
          <a:ln w="9525">
            <a:noFill/>
            <a:miter lim="800000"/>
            <a:headEnd/>
            <a:tailEnd/>
          </a:ln>
        </p:spPr>
      </p:pic>
      <p:sp>
        <p:nvSpPr>
          <p:cNvPr id="52"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62" name="Group 61"/>
          <p:cNvGrpSpPr/>
          <p:nvPr/>
        </p:nvGrpSpPr>
        <p:grpSpPr>
          <a:xfrm>
            <a:off x="1617851" y="2098844"/>
            <a:ext cx="2538576" cy="2390692"/>
            <a:chOff x="-2786196" y="902482"/>
            <a:chExt cx="2538576" cy="2390692"/>
          </a:xfrm>
        </p:grpSpPr>
        <p:pic>
          <p:nvPicPr>
            <p:cNvPr id="63"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64"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65"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66"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67"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68"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69"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70"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422165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6" name="Picture 4"/>
          <p:cNvPicPr>
            <a:picLocks noChangeAspect="1" noChangeArrowheads="1"/>
          </p:cNvPicPr>
          <p:nvPr/>
        </p:nvPicPr>
        <p:blipFill rotWithShape="1">
          <a:blip r:embed="rId3" cstate="print"/>
          <a:srcRect t="48845" r="84749" b="37324"/>
          <a:stretch/>
        </p:blipFill>
        <p:spPr bwMode="auto">
          <a:xfrm>
            <a:off x="7812358" y="3070546"/>
            <a:ext cx="745989" cy="300047"/>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372600" y="1973266"/>
            <a:ext cx="1361591" cy="3785652"/>
          </a:xfrm>
          <a:prstGeom prst="rect">
            <a:avLst/>
          </a:prstGeom>
          <a:noFill/>
        </p:spPr>
        <p:txBody>
          <a:bodyPr wrap="none" rtlCol="0">
            <a:spAutoFit/>
          </a:bodyPr>
          <a:lstStyle/>
          <a:p>
            <a:r>
              <a:rPr lang="en-US" sz="2400" dirty="0"/>
              <a:t>Queue:</a:t>
            </a:r>
          </a:p>
          <a:p>
            <a:r>
              <a:rPr lang="en-US" sz="2400" dirty="0"/>
              <a:t>NSW-&gt;Q</a:t>
            </a:r>
          </a:p>
          <a:p>
            <a:r>
              <a:rPr lang="en-US" sz="2400" dirty="0"/>
              <a:t>WA-&gt;NT</a:t>
            </a:r>
          </a:p>
          <a:p>
            <a:r>
              <a:rPr lang="en-US" sz="2400" dirty="0"/>
              <a:t>SA-&gt;NT</a:t>
            </a:r>
          </a:p>
          <a:p>
            <a:r>
              <a:rPr lang="en-US" sz="2400" dirty="0"/>
              <a:t>Q-&gt;NT</a:t>
            </a:r>
          </a:p>
          <a:p>
            <a:r>
              <a:rPr lang="en-US" sz="2400" dirty="0"/>
              <a:t>WA-&gt;SA</a:t>
            </a:r>
          </a:p>
          <a:p>
            <a:r>
              <a:rPr lang="en-US" sz="2400" dirty="0"/>
              <a:t>NT-&gt;SA</a:t>
            </a:r>
          </a:p>
          <a:p>
            <a:r>
              <a:rPr lang="en-US" sz="2400" dirty="0"/>
              <a:t>Q-&gt;SA</a:t>
            </a:r>
          </a:p>
          <a:p>
            <a:r>
              <a:rPr lang="en-US" sz="2400" dirty="0"/>
              <a:t>NSW-&gt;SA</a:t>
            </a:r>
          </a:p>
          <a:p>
            <a:r>
              <a:rPr lang="en-US" sz="2400" dirty="0"/>
              <a:t>V-&gt;SA</a:t>
            </a:r>
          </a:p>
        </p:txBody>
      </p:sp>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l="14147" t="88941" r="71092"/>
          <a:stretch/>
        </p:blipFill>
        <p:spPr bwMode="auto">
          <a:xfrm>
            <a:off x="5014285" y="1973212"/>
            <a:ext cx="750019" cy="249233"/>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l="14147" t="88941" r="71092"/>
          <a:stretch/>
        </p:blipFill>
        <p:spPr bwMode="auto">
          <a:xfrm>
            <a:off x="5190366" y="3430694"/>
            <a:ext cx="750019" cy="249233"/>
          </a:xfrm>
          <a:prstGeom prst="rect">
            <a:avLst/>
          </a:prstGeom>
          <a:noFill/>
          <a:ln w="9525">
            <a:noFill/>
            <a:miter lim="800000"/>
            <a:headEnd/>
            <a:tailEnd/>
          </a:ln>
        </p:spPr>
      </p:pic>
      <p:cxnSp>
        <p:nvCxnSpPr>
          <p:cNvPr id="50" name="Straight Connector 49"/>
          <p:cNvCxnSpPr/>
          <p:nvPr/>
        </p:nvCxnSpPr>
        <p:spPr>
          <a:xfrm flipV="1">
            <a:off x="6334179" y="3220569"/>
            <a:ext cx="922392" cy="42233"/>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303781" y="3350183"/>
            <a:ext cx="626488" cy="31721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284046" y="2596429"/>
            <a:ext cx="765517" cy="525577"/>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96000" y="2484371"/>
            <a:ext cx="0" cy="559334"/>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5088754" y="2859217"/>
            <a:ext cx="854846" cy="344618"/>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66" name="Group 65"/>
          <p:cNvGrpSpPr/>
          <p:nvPr/>
        </p:nvGrpSpPr>
        <p:grpSpPr>
          <a:xfrm>
            <a:off x="1617851" y="2098844"/>
            <a:ext cx="2538576" cy="2390692"/>
            <a:chOff x="-2786196" y="902482"/>
            <a:chExt cx="2538576" cy="2390692"/>
          </a:xfrm>
        </p:grpSpPr>
        <p:pic>
          <p:nvPicPr>
            <p:cNvPr id="67"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68"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69"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70"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71"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72"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73"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74"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010659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l="14147" t="88941" r="71092"/>
          <a:stretch/>
        </p:blipFill>
        <p:spPr bwMode="auto">
          <a:xfrm>
            <a:off x="5014285" y="1973212"/>
            <a:ext cx="750019" cy="249233"/>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l="14147" t="88941" r="71092"/>
          <a:stretch/>
        </p:blipFill>
        <p:spPr bwMode="auto">
          <a:xfrm>
            <a:off x="5190366" y="3430694"/>
            <a:ext cx="750019" cy="249233"/>
          </a:xfrm>
          <a:prstGeom prst="rect">
            <a:avLst/>
          </a:prstGeom>
          <a:noFill/>
          <a:ln w="9525">
            <a:noFill/>
            <a:miter lim="800000"/>
            <a:headEnd/>
            <a:tailEnd/>
          </a:ln>
        </p:spPr>
      </p:pic>
      <p:cxnSp>
        <p:nvCxnSpPr>
          <p:cNvPr id="50" name="Straight Connector 49"/>
          <p:cNvCxnSpPr/>
          <p:nvPr/>
        </p:nvCxnSpPr>
        <p:spPr>
          <a:xfrm flipH="1" flipV="1">
            <a:off x="6374531" y="3228634"/>
            <a:ext cx="977648" cy="6870"/>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192589" y="3404427"/>
            <a:ext cx="181818" cy="234343"/>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7326502" y="2682561"/>
            <a:ext cx="145052" cy="374616"/>
          </a:xfrm>
          <a:prstGeom prst="line">
            <a:avLst/>
          </a:prstGeom>
          <a:ln w="571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35" name="Picture 4"/>
          <p:cNvPicPr>
            <a:picLocks noChangeAspect="1" noChangeArrowheads="1"/>
          </p:cNvPicPr>
          <p:nvPr/>
        </p:nvPicPr>
        <p:blipFill rotWithShape="1">
          <a:blip r:embed="rId3" cstate="print"/>
          <a:srcRect l="42693" t="76345" r="42855" b="12626"/>
          <a:stretch/>
        </p:blipFill>
        <p:spPr bwMode="auto">
          <a:xfrm>
            <a:off x="7813894" y="3009578"/>
            <a:ext cx="840847" cy="284612"/>
          </a:xfrm>
          <a:prstGeom prst="rect">
            <a:avLst/>
          </a:prstGeom>
          <a:noFill/>
          <a:ln w="9525">
            <a:noFill/>
            <a:miter lim="800000"/>
            <a:headEnd/>
            <a:tailEnd/>
          </a:ln>
        </p:spPr>
      </p:pic>
      <p:sp>
        <p:nvSpPr>
          <p:cNvPr id="54" name="TextBox 53"/>
          <p:cNvSpPr txBox="1"/>
          <p:nvPr/>
        </p:nvSpPr>
        <p:spPr>
          <a:xfrm>
            <a:off x="9429532" y="1467196"/>
            <a:ext cx="1361591" cy="4524315"/>
          </a:xfrm>
          <a:prstGeom prst="rect">
            <a:avLst/>
          </a:prstGeom>
          <a:noFill/>
        </p:spPr>
        <p:txBody>
          <a:bodyPr wrap="none" rtlCol="0">
            <a:spAutoFit/>
          </a:bodyPr>
          <a:lstStyle/>
          <a:p>
            <a:r>
              <a:rPr lang="en-US" sz="2400" dirty="0"/>
              <a:t>Queue:</a:t>
            </a:r>
          </a:p>
          <a:p>
            <a:r>
              <a:rPr lang="en-US" sz="2400" dirty="0"/>
              <a:t>WA-&gt;NT</a:t>
            </a:r>
          </a:p>
          <a:p>
            <a:r>
              <a:rPr lang="en-US" sz="2400" dirty="0"/>
              <a:t>SA-&gt;NT</a:t>
            </a:r>
          </a:p>
          <a:p>
            <a:r>
              <a:rPr lang="en-US" sz="2400" dirty="0"/>
              <a:t>Q-&gt;NT</a:t>
            </a:r>
          </a:p>
          <a:p>
            <a:r>
              <a:rPr lang="en-US" sz="2400" dirty="0"/>
              <a:t>WA-&gt;SA</a:t>
            </a:r>
          </a:p>
          <a:p>
            <a:r>
              <a:rPr lang="en-US" sz="2400" dirty="0"/>
              <a:t>NT-&gt;SA</a:t>
            </a:r>
          </a:p>
          <a:p>
            <a:r>
              <a:rPr lang="en-US" sz="2400" dirty="0"/>
              <a:t>Q-&gt;SA</a:t>
            </a:r>
          </a:p>
          <a:p>
            <a:r>
              <a:rPr lang="en-US" sz="2400" dirty="0"/>
              <a:t>NSW-&gt;SA</a:t>
            </a:r>
          </a:p>
          <a:p>
            <a:r>
              <a:rPr lang="en-US" sz="2400" dirty="0"/>
              <a:t>V-&gt;SA</a:t>
            </a:r>
          </a:p>
          <a:p>
            <a:r>
              <a:rPr lang="en-US" sz="2400" dirty="0"/>
              <a:t>V-&gt;NSW</a:t>
            </a:r>
          </a:p>
          <a:p>
            <a:r>
              <a:rPr lang="en-US" sz="2400" dirty="0"/>
              <a:t>Q-&gt;NSW</a:t>
            </a:r>
          </a:p>
          <a:p>
            <a:r>
              <a:rPr lang="en-US" sz="2400" dirty="0"/>
              <a:t>SA-&gt;NSW</a:t>
            </a:r>
          </a:p>
        </p:txBody>
      </p:sp>
      <p:sp>
        <p:nvSpPr>
          <p:cNvPr id="55"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56" name="Group 55"/>
          <p:cNvGrpSpPr/>
          <p:nvPr/>
        </p:nvGrpSpPr>
        <p:grpSpPr>
          <a:xfrm>
            <a:off x="1617851" y="2098844"/>
            <a:ext cx="2538576" cy="2390692"/>
            <a:chOff x="-2786196" y="902482"/>
            <a:chExt cx="2538576" cy="2390692"/>
          </a:xfrm>
        </p:grpSpPr>
        <p:pic>
          <p:nvPicPr>
            <p:cNvPr id="57"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58"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59"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60"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61"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62"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63"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64"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433336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429532" y="1467196"/>
            <a:ext cx="1361591" cy="4524315"/>
          </a:xfrm>
          <a:prstGeom prst="rect">
            <a:avLst/>
          </a:prstGeom>
          <a:noFill/>
        </p:spPr>
        <p:txBody>
          <a:bodyPr wrap="none" rtlCol="0">
            <a:spAutoFit/>
          </a:bodyPr>
          <a:lstStyle/>
          <a:p>
            <a:r>
              <a:rPr lang="en-US" sz="2400" dirty="0"/>
              <a:t>Queue:</a:t>
            </a:r>
          </a:p>
          <a:p>
            <a:r>
              <a:rPr lang="en-US" sz="2400" b="1" dirty="0"/>
              <a:t>WA-&gt;NT</a:t>
            </a:r>
          </a:p>
          <a:p>
            <a:r>
              <a:rPr lang="en-US" sz="2400" dirty="0"/>
              <a:t>SA-&gt;NT</a:t>
            </a:r>
          </a:p>
          <a:p>
            <a:r>
              <a:rPr lang="en-US" sz="2400" dirty="0"/>
              <a:t>Q-&gt;NT</a:t>
            </a:r>
          </a:p>
          <a:p>
            <a:r>
              <a:rPr lang="en-US" sz="2400" dirty="0"/>
              <a:t>WA-&gt;SA</a:t>
            </a:r>
          </a:p>
          <a:p>
            <a:r>
              <a:rPr lang="en-US" sz="2400" dirty="0"/>
              <a:t>NT-&gt;SA</a:t>
            </a:r>
          </a:p>
          <a:p>
            <a:r>
              <a:rPr lang="en-US" sz="2400" dirty="0"/>
              <a:t>Q-&gt;SA</a:t>
            </a:r>
          </a:p>
          <a:p>
            <a:r>
              <a:rPr lang="en-US" sz="2400" dirty="0"/>
              <a:t>NSW-&gt;SA</a:t>
            </a:r>
          </a:p>
          <a:p>
            <a:r>
              <a:rPr lang="en-US" sz="2400" dirty="0"/>
              <a:t>V-&gt;SA</a:t>
            </a:r>
          </a:p>
          <a:p>
            <a:r>
              <a:rPr lang="en-US" sz="2400" dirty="0"/>
              <a:t>V-&gt;NSW</a:t>
            </a:r>
          </a:p>
          <a:p>
            <a:r>
              <a:rPr lang="en-US" sz="2400" dirty="0"/>
              <a:t>Q-&gt;NSW</a:t>
            </a:r>
          </a:p>
          <a:p>
            <a:r>
              <a:rPr lang="en-US" sz="2400" dirty="0"/>
              <a:t>SA-&gt;NSW</a:t>
            </a:r>
          </a:p>
        </p:txBody>
      </p:sp>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l="14147" t="88941" r="71092"/>
          <a:stretch/>
        </p:blipFill>
        <p:spPr bwMode="auto">
          <a:xfrm>
            <a:off x="5014285" y="1973212"/>
            <a:ext cx="750019" cy="249233"/>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l="14147" t="88941" r="71092"/>
          <a:stretch/>
        </p:blipFill>
        <p:spPr bwMode="auto">
          <a:xfrm>
            <a:off x="5190366" y="3430694"/>
            <a:ext cx="750019" cy="249233"/>
          </a:xfrm>
          <a:prstGeom prst="rect">
            <a:avLst/>
          </a:prstGeom>
          <a:noFill/>
          <a:ln w="9525">
            <a:noFill/>
            <a:miter lim="800000"/>
            <a:headEnd/>
            <a:tailEnd/>
          </a:ln>
        </p:spPr>
      </p:pic>
      <p:pic>
        <p:nvPicPr>
          <p:cNvPr id="35" name="Picture 4"/>
          <p:cNvPicPr>
            <a:picLocks noChangeAspect="1" noChangeArrowheads="1"/>
          </p:cNvPicPr>
          <p:nvPr/>
        </p:nvPicPr>
        <p:blipFill rotWithShape="1">
          <a:blip r:embed="rId3" cstate="print"/>
          <a:srcRect l="42693" t="76345" r="42855" b="12626"/>
          <a:stretch/>
        </p:blipFill>
        <p:spPr bwMode="auto">
          <a:xfrm>
            <a:off x="7813894" y="3009578"/>
            <a:ext cx="840847" cy="284612"/>
          </a:xfrm>
          <a:prstGeom prst="rect">
            <a:avLst/>
          </a:prstGeom>
          <a:noFill/>
          <a:ln w="9525">
            <a:noFill/>
            <a:miter lim="800000"/>
            <a:headEnd/>
            <a:tailEnd/>
          </a:ln>
        </p:spPr>
      </p:pic>
      <p:sp>
        <p:nvSpPr>
          <p:cNvPr id="4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grpSp>
        <p:nvGrpSpPr>
          <p:cNvPr id="53" name="Group 52"/>
          <p:cNvGrpSpPr/>
          <p:nvPr/>
        </p:nvGrpSpPr>
        <p:grpSpPr>
          <a:xfrm>
            <a:off x="1617851" y="2098844"/>
            <a:ext cx="2538576" cy="2390692"/>
            <a:chOff x="-2786196" y="902482"/>
            <a:chExt cx="2538576" cy="2390692"/>
          </a:xfrm>
        </p:grpSpPr>
        <p:pic>
          <p:nvPicPr>
            <p:cNvPr id="54"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55"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56"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57"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58"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59"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60"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61"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70971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429532" y="1467196"/>
            <a:ext cx="1361591" cy="4154984"/>
          </a:xfrm>
          <a:prstGeom prst="rect">
            <a:avLst/>
          </a:prstGeom>
          <a:noFill/>
        </p:spPr>
        <p:txBody>
          <a:bodyPr wrap="none" rtlCol="0">
            <a:spAutoFit/>
          </a:bodyPr>
          <a:lstStyle/>
          <a:p>
            <a:r>
              <a:rPr lang="en-US" sz="2400" dirty="0"/>
              <a:t>Queue:</a:t>
            </a:r>
          </a:p>
          <a:p>
            <a:r>
              <a:rPr lang="en-US" sz="2400" b="1" dirty="0"/>
              <a:t>SA-&gt;NT</a:t>
            </a:r>
          </a:p>
          <a:p>
            <a:r>
              <a:rPr lang="en-US" sz="2400" dirty="0"/>
              <a:t>Q-&gt;NT</a:t>
            </a:r>
          </a:p>
          <a:p>
            <a:r>
              <a:rPr lang="en-US" sz="2400" dirty="0"/>
              <a:t>WA-&gt;SA</a:t>
            </a:r>
          </a:p>
          <a:p>
            <a:r>
              <a:rPr lang="en-US" sz="2400" dirty="0"/>
              <a:t>NT-&gt;SA</a:t>
            </a:r>
          </a:p>
          <a:p>
            <a:r>
              <a:rPr lang="en-US" sz="2400" dirty="0"/>
              <a:t>Q-&gt;SA</a:t>
            </a:r>
          </a:p>
          <a:p>
            <a:r>
              <a:rPr lang="en-US" sz="2400" dirty="0"/>
              <a:t>NSW-&gt;SA</a:t>
            </a:r>
          </a:p>
          <a:p>
            <a:r>
              <a:rPr lang="en-US" sz="2400" dirty="0"/>
              <a:t>V-&gt;SA</a:t>
            </a:r>
          </a:p>
          <a:p>
            <a:r>
              <a:rPr lang="en-US" sz="2400" dirty="0"/>
              <a:t>V-&gt;NSW</a:t>
            </a:r>
          </a:p>
          <a:p>
            <a:r>
              <a:rPr lang="en-US" sz="2400" dirty="0"/>
              <a:t>Q-&gt;NSW</a:t>
            </a:r>
          </a:p>
          <a:p>
            <a:r>
              <a:rPr lang="en-US" sz="2400" dirty="0"/>
              <a:t>SA-&gt;NSW</a:t>
            </a:r>
          </a:p>
        </p:txBody>
      </p:sp>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l="14147" t="88941" r="71092"/>
          <a:stretch/>
        </p:blipFill>
        <p:spPr bwMode="auto">
          <a:xfrm>
            <a:off x="5014285" y="1973212"/>
            <a:ext cx="750019" cy="249233"/>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l="14147" t="88941" r="71092"/>
          <a:stretch/>
        </p:blipFill>
        <p:spPr bwMode="auto">
          <a:xfrm>
            <a:off x="5190366" y="3430694"/>
            <a:ext cx="750019" cy="249233"/>
          </a:xfrm>
          <a:prstGeom prst="rect">
            <a:avLst/>
          </a:prstGeom>
          <a:noFill/>
          <a:ln w="9525">
            <a:noFill/>
            <a:miter lim="800000"/>
            <a:headEnd/>
            <a:tailEnd/>
          </a:ln>
        </p:spPr>
      </p:pic>
      <p:pic>
        <p:nvPicPr>
          <p:cNvPr id="35" name="Picture 4"/>
          <p:cNvPicPr>
            <a:picLocks noChangeAspect="1" noChangeArrowheads="1"/>
          </p:cNvPicPr>
          <p:nvPr/>
        </p:nvPicPr>
        <p:blipFill rotWithShape="1">
          <a:blip r:embed="rId3" cstate="print"/>
          <a:srcRect l="42693" t="76345" r="42855" b="12626"/>
          <a:stretch/>
        </p:blipFill>
        <p:spPr bwMode="auto">
          <a:xfrm>
            <a:off x="7813894" y="3009578"/>
            <a:ext cx="840847" cy="284612"/>
          </a:xfrm>
          <a:prstGeom prst="rect">
            <a:avLst/>
          </a:prstGeom>
          <a:noFill/>
          <a:ln w="9525">
            <a:noFill/>
            <a:miter lim="800000"/>
            <a:headEnd/>
            <a:tailEnd/>
          </a:ln>
        </p:spPr>
      </p:pic>
      <p:sp>
        <p:nvSpPr>
          <p:cNvPr id="4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sp>
        <p:nvSpPr>
          <p:cNvPr id="33" name="TextBox 32"/>
          <p:cNvSpPr txBox="1"/>
          <p:nvPr/>
        </p:nvSpPr>
        <p:spPr>
          <a:xfrm>
            <a:off x="5050683" y="3835476"/>
            <a:ext cx="785793" cy="830997"/>
          </a:xfrm>
          <a:prstGeom prst="rect">
            <a:avLst/>
          </a:prstGeom>
          <a:noFill/>
        </p:spPr>
        <p:txBody>
          <a:bodyPr wrap="none" rtlCol="0">
            <a:spAutoFit/>
          </a:bodyPr>
          <a:lstStyle/>
          <a:p>
            <a:r>
              <a:rPr lang="en-US" sz="4800" dirty="0"/>
              <a:t>!!!</a:t>
            </a:r>
          </a:p>
        </p:txBody>
      </p:sp>
      <p:grpSp>
        <p:nvGrpSpPr>
          <p:cNvPr id="38" name="Group 37"/>
          <p:cNvGrpSpPr/>
          <p:nvPr/>
        </p:nvGrpSpPr>
        <p:grpSpPr>
          <a:xfrm>
            <a:off x="1617851" y="2098844"/>
            <a:ext cx="2538576" cy="2390692"/>
            <a:chOff x="-2786196" y="902482"/>
            <a:chExt cx="2538576" cy="2390692"/>
          </a:xfrm>
        </p:grpSpPr>
        <p:pic>
          <p:nvPicPr>
            <p:cNvPr id="43"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50"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51"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52"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53"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54"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55"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56"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16043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
          <p:cNvSpPr>
            <a:spLocks noGrp="1" noChangeArrowheads="1"/>
          </p:cNvSpPr>
          <p:nvPr>
            <p:ph idx="1"/>
          </p:nvPr>
        </p:nvSpPr>
        <p:spPr>
          <a:xfrm>
            <a:off x="406400" y="1571173"/>
            <a:ext cx="11379200" cy="4974770"/>
          </a:xfrm>
        </p:spPr>
        <p:txBody>
          <a:bodyPr>
            <a:normAutofit lnSpcReduction="10000"/>
          </a:bodyPr>
          <a:lstStyle/>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Backtrack on the assignment of Q</a:t>
            </a:r>
          </a:p>
          <a:p>
            <a:pPr>
              <a:lnSpc>
                <a:spcPct val="80000"/>
              </a:lnSpc>
            </a:pPr>
            <a:r>
              <a:rPr lang="en-US" sz="2400" dirty="0"/>
              <a:t>Arc consistency detects failure earlier than forward checking</a:t>
            </a:r>
          </a:p>
          <a:p>
            <a:pPr>
              <a:lnSpc>
                <a:spcPct val="80000"/>
              </a:lnSpc>
            </a:pPr>
            <a:r>
              <a:rPr lang="en-US" sz="2400" dirty="0"/>
              <a:t>Can be run as a preprocessor or after each assignment </a:t>
            </a:r>
          </a:p>
          <a:p>
            <a:pPr>
              <a:lnSpc>
                <a:spcPct val="80000"/>
              </a:lnSpc>
            </a:pPr>
            <a:r>
              <a:rPr lang="en-US" sz="2400" dirty="0"/>
              <a:t>What’s the downside of enforcing arc consistency?</a:t>
            </a:r>
          </a:p>
          <a:p>
            <a:pPr eaLnBrk="1" hangingPunct="1">
              <a:lnSpc>
                <a:spcPct val="80000"/>
              </a:lnSpc>
            </a:pPr>
            <a:endParaRPr lang="en-US" dirty="0"/>
          </a:p>
        </p:txBody>
      </p:sp>
      <p:sp>
        <p:nvSpPr>
          <p:cNvPr id="29698" name="Rectangle 2"/>
          <p:cNvSpPr>
            <a:spLocks noGrp="1" noChangeArrowheads="1"/>
          </p:cNvSpPr>
          <p:nvPr>
            <p:ph type="title"/>
          </p:nvPr>
        </p:nvSpPr>
        <p:spPr/>
        <p:txBody>
          <a:bodyPr/>
          <a:lstStyle/>
          <a:p>
            <a:r>
              <a:rPr lang="en-US" dirty="0"/>
              <a:t>AC-3: Enforce Arc Consistency of Entire CSP</a:t>
            </a:r>
          </a:p>
        </p:txBody>
      </p:sp>
      <p:pic>
        <p:nvPicPr>
          <p:cNvPr id="18" name="Picture 4"/>
          <p:cNvPicPr>
            <a:picLocks noChangeAspect="1" noChangeArrowheads="1"/>
          </p:cNvPicPr>
          <p:nvPr/>
        </p:nvPicPr>
        <p:blipFill>
          <a:blip r:embed="rId2" cstate="print"/>
          <a:srcRect/>
          <a:stretch>
            <a:fillRect/>
          </a:stretch>
        </p:blipFill>
        <p:spPr bwMode="auto">
          <a:xfrm>
            <a:off x="4631743" y="1941787"/>
            <a:ext cx="3207656" cy="2799046"/>
          </a:xfrm>
          <a:prstGeom prst="rect">
            <a:avLst/>
          </a:prstGeom>
          <a:noFill/>
          <a:ln w="9525">
            <a:noFill/>
            <a:miter lim="800000"/>
            <a:headEnd/>
            <a:tailEnd/>
          </a:ln>
        </p:spPr>
      </p:pic>
      <p:pic>
        <p:nvPicPr>
          <p:cNvPr id="47" name="Picture 4"/>
          <p:cNvPicPr>
            <a:picLocks noChangeAspect="1" noChangeArrowheads="1"/>
          </p:cNvPicPr>
          <p:nvPr/>
        </p:nvPicPr>
        <p:blipFill rotWithShape="1">
          <a:blip r:embed="rId3" cstate="print"/>
          <a:srcRect t="48845" r="84749" b="37324"/>
          <a:stretch/>
        </p:blipFill>
        <p:spPr bwMode="auto">
          <a:xfrm>
            <a:off x="7329647" y="3638987"/>
            <a:ext cx="745989" cy="300047"/>
          </a:xfrm>
          <a:prstGeom prst="rect">
            <a:avLst/>
          </a:prstGeom>
          <a:noFill/>
          <a:ln w="9525">
            <a:noFill/>
            <a:miter lim="800000"/>
            <a:headEnd/>
            <a:tailEnd/>
          </a:ln>
        </p:spPr>
      </p:pic>
      <p:pic>
        <p:nvPicPr>
          <p:cNvPr id="48" name="Picture 4"/>
          <p:cNvPicPr>
            <a:picLocks noChangeAspect="1" noChangeArrowheads="1"/>
          </p:cNvPicPr>
          <p:nvPr/>
        </p:nvPicPr>
        <p:blipFill rotWithShape="1">
          <a:blip r:embed="rId3" cstate="print"/>
          <a:srcRect t="48845" r="84749" b="37324"/>
          <a:stretch/>
        </p:blipFill>
        <p:spPr bwMode="auto">
          <a:xfrm>
            <a:off x="7374407" y="4315002"/>
            <a:ext cx="745989" cy="300047"/>
          </a:xfrm>
          <a:prstGeom prst="rect">
            <a:avLst/>
          </a:prstGeom>
          <a:noFill/>
          <a:ln w="9525">
            <a:noFill/>
            <a:miter lim="800000"/>
            <a:headEnd/>
            <a:tailEnd/>
          </a:ln>
        </p:spPr>
      </p:pic>
      <p:pic>
        <p:nvPicPr>
          <p:cNvPr id="49" name="Picture 4"/>
          <p:cNvPicPr>
            <a:picLocks noChangeAspect="1" noChangeArrowheads="1"/>
          </p:cNvPicPr>
          <p:nvPr/>
        </p:nvPicPr>
        <p:blipFill rotWithShape="1">
          <a:blip r:embed="rId3" cstate="print"/>
          <a:srcRect t="62126" r="85110" b="25245"/>
          <a:stretch/>
        </p:blipFill>
        <p:spPr bwMode="auto">
          <a:xfrm>
            <a:off x="4410427" y="3036001"/>
            <a:ext cx="758042" cy="285159"/>
          </a:xfrm>
          <a:prstGeom prst="rect">
            <a:avLst/>
          </a:prstGeom>
          <a:noFill/>
          <a:ln w="9525">
            <a:noFill/>
            <a:miter lim="800000"/>
            <a:headEnd/>
            <a:tailEnd/>
          </a:ln>
        </p:spPr>
      </p:pic>
      <p:sp>
        <p:nvSpPr>
          <p:cNvPr id="8" name="TextBox 7"/>
          <p:cNvSpPr txBox="1"/>
          <p:nvPr/>
        </p:nvSpPr>
        <p:spPr>
          <a:xfrm>
            <a:off x="9429532" y="1467196"/>
            <a:ext cx="1361591" cy="4154984"/>
          </a:xfrm>
          <a:prstGeom prst="rect">
            <a:avLst/>
          </a:prstGeom>
          <a:noFill/>
        </p:spPr>
        <p:txBody>
          <a:bodyPr wrap="none" rtlCol="0">
            <a:spAutoFit/>
          </a:bodyPr>
          <a:lstStyle/>
          <a:p>
            <a:r>
              <a:rPr lang="en-US" sz="2400" dirty="0"/>
              <a:t>Queue:</a:t>
            </a:r>
          </a:p>
          <a:p>
            <a:r>
              <a:rPr lang="en-US" sz="2400" b="1" dirty="0"/>
              <a:t>SA-&gt;NT</a:t>
            </a:r>
          </a:p>
          <a:p>
            <a:r>
              <a:rPr lang="en-US" sz="2400" dirty="0"/>
              <a:t>Q-&gt;NT</a:t>
            </a:r>
          </a:p>
          <a:p>
            <a:r>
              <a:rPr lang="en-US" sz="2400" dirty="0"/>
              <a:t>WA-&gt;SA</a:t>
            </a:r>
          </a:p>
          <a:p>
            <a:r>
              <a:rPr lang="en-US" sz="2400" dirty="0"/>
              <a:t>NT-&gt;SA</a:t>
            </a:r>
          </a:p>
          <a:p>
            <a:r>
              <a:rPr lang="en-US" sz="2400" dirty="0"/>
              <a:t>Q-&gt;SA</a:t>
            </a:r>
          </a:p>
          <a:p>
            <a:r>
              <a:rPr lang="en-US" sz="2400" dirty="0"/>
              <a:t>NSW-&gt;SA</a:t>
            </a:r>
          </a:p>
          <a:p>
            <a:r>
              <a:rPr lang="en-US" sz="2400" dirty="0"/>
              <a:t>V-&gt;SA</a:t>
            </a:r>
          </a:p>
          <a:p>
            <a:r>
              <a:rPr lang="en-US" sz="2400" dirty="0"/>
              <a:t>V-&gt;NSW</a:t>
            </a:r>
          </a:p>
          <a:p>
            <a:r>
              <a:rPr lang="en-US" sz="2400" dirty="0"/>
              <a:t>Q-&gt;NSW</a:t>
            </a:r>
          </a:p>
          <a:p>
            <a:r>
              <a:rPr lang="en-US" sz="2400" dirty="0"/>
              <a:t>SA-&gt;NSW</a:t>
            </a:r>
          </a:p>
        </p:txBody>
      </p:sp>
      <p:pic>
        <p:nvPicPr>
          <p:cNvPr id="34" name="Picture 4"/>
          <p:cNvPicPr>
            <a:picLocks noChangeAspect="1" noChangeArrowheads="1"/>
          </p:cNvPicPr>
          <p:nvPr/>
        </p:nvPicPr>
        <p:blipFill rotWithShape="1">
          <a:blip r:embed="rId3" cstate="print"/>
          <a:srcRect l="28512" t="87273" r="56514" b="-1"/>
          <a:stretch/>
        </p:blipFill>
        <p:spPr bwMode="auto">
          <a:xfrm>
            <a:off x="7471554" y="2189692"/>
            <a:ext cx="837373" cy="315684"/>
          </a:xfrm>
          <a:prstGeom prst="rect">
            <a:avLst/>
          </a:prstGeom>
          <a:noFill/>
          <a:ln w="9525">
            <a:noFill/>
            <a:miter lim="800000"/>
            <a:headEnd/>
            <a:tailEnd/>
          </a:ln>
        </p:spPr>
      </p:pic>
      <p:pic>
        <p:nvPicPr>
          <p:cNvPr id="44" name="Picture 4"/>
          <p:cNvPicPr>
            <a:picLocks noChangeAspect="1" noChangeArrowheads="1"/>
          </p:cNvPicPr>
          <p:nvPr/>
        </p:nvPicPr>
        <p:blipFill rotWithShape="1">
          <a:blip r:embed="rId3" cstate="print"/>
          <a:srcRect l="14147" t="88941" r="71092"/>
          <a:stretch/>
        </p:blipFill>
        <p:spPr bwMode="auto">
          <a:xfrm>
            <a:off x="5014285" y="1973212"/>
            <a:ext cx="750019" cy="249233"/>
          </a:xfrm>
          <a:prstGeom prst="rect">
            <a:avLst/>
          </a:prstGeom>
          <a:noFill/>
          <a:ln w="9525">
            <a:noFill/>
            <a:miter lim="800000"/>
            <a:headEnd/>
            <a:tailEnd/>
          </a:ln>
        </p:spPr>
      </p:pic>
      <p:pic>
        <p:nvPicPr>
          <p:cNvPr id="45" name="Picture 4"/>
          <p:cNvPicPr>
            <a:picLocks noChangeAspect="1" noChangeArrowheads="1"/>
          </p:cNvPicPr>
          <p:nvPr/>
        </p:nvPicPr>
        <p:blipFill rotWithShape="1">
          <a:blip r:embed="rId3" cstate="print"/>
          <a:srcRect l="14147" t="88941" r="71092"/>
          <a:stretch/>
        </p:blipFill>
        <p:spPr bwMode="auto">
          <a:xfrm>
            <a:off x="5190366" y="3430694"/>
            <a:ext cx="750019" cy="249233"/>
          </a:xfrm>
          <a:prstGeom prst="rect">
            <a:avLst/>
          </a:prstGeom>
          <a:noFill/>
          <a:ln w="9525">
            <a:noFill/>
            <a:miter lim="800000"/>
            <a:headEnd/>
            <a:tailEnd/>
          </a:ln>
        </p:spPr>
      </p:pic>
      <p:pic>
        <p:nvPicPr>
          <p:cNvPr id="35" name="Picture 4"/>
          <p:cNvPicPr>
            <a:picLocks noChangeAspect="1" noChangeArrowheads="1"/>
          </p:cNvPicPr>
          <p:nvPr/>
        </p:nvPicPr>
        <p:blipFill rotWithShape="1">
          <a:blip r:embed="rId3" cstate="print"/>
          <a:srcRect l="42693" t="76345" r="42855" b="12626"/>
          <a:stretch/>
        </p:blipFill>
        <p:spPr bwMode="auto">
          <a:xfrm>
            <a:off x="7813894" y="3009578"/>
            <a:ext cx="840847" cy="284612"/>
          </a:xfrm>
          <a:prstGeom prst="rect">
            <a:avLst/>
          </a:prstGeom>
          <a:noFill/>
          <a:ln w="9525">
            <a:noFill/>
            <a:miter lim="800000"/>
            <a:headEnd/>
            <a:tailEnd/>
          </a:ln>
        </p:spPr>
      </p:pic>
      <p:sp>
        <p:nvSpPr>
          <p:cNvPr id="46" name="TextBox 17"/>
          <p:cNvSpPr txBox="1">
            <a:spLocks noChangeArrowheads="1"/>
          </p:cNvSpPr>
          <p:nvPr/>
        </p:nvSpPr>
        <p:spPr bwMode="auto">
          <a:xfrm>
            <a:off x="7839399" y="6216850"/>
            <a:ext cx="4200201" cy="461661"/>
          </a:xfrm>
          <a:prstGeom prst="rect">
            <a:avLst/>
          </a:prstGeom>
          <a:noFill/>
          <a:ln w="28575">
            <a:solidFill>
              <a:srgbClr val="0070C0"/>
            </a:solidFill>
            <a:miter lim="800000"/>
            <a:headEnd/>
            <a:tailEnd/>
          </a:ln>
        </p:spPr>
        <p:txBody>
          <a:bodyPr wrap="square" lIns="91436" tIns="45718" rIns="91436" bIns="45718">
            <a:spAutoFit/>
          </a:bodyPr>
          <a:lstStyle/>
          <a:p>
            <a:pPr algn="ctr"/>
            <a:r>
              <a:rPr lang="en-US" sz="2400" i="1" dirty="0">
                <a:solidFill>
                  <a:srgbClr val="0070C0"/>
                </a:solidFill>
                <a:latin typeface="Calibri" pitchFamily="34" charset="0"/>
              </a:rPr>
              <a:t>Remember: Delete from the tail!</a:t>
            </a:r>
          </a:p>
        </p:txBody>
      </p:sp>
      <p:sp>
        <p:nvSpPr>
          <p:cNvPr id="33" name="TextBox 32"/>
          <p:cNvSpPr txBox="1"/>
          <p:nvPr/>
        </p:nvSpPr>
        <p:spPr>
          <a:xfrm>
            <a:off x="5050683" y="3835476"/>
            <a:ext cx="785793" cy="830997"/>
          </a:xfrm>
          <a:prstGeom prst="rect">
            <a:avLst/>
          </a:prstGeom>
          <a:noFill/>
        </p:spPr>
        <p:txBody>
          <a:bodyPr wrap="none" rtlCol="0">
            <a:spAutoFit/>
          </a:bodyPr>
          <a:lstStyle/>
          <a:p>
            <a:r>
              <a:rPr lang="en-US" sz="4800" dirty="0"/>
              <a:t>!!!</a:t>
            </a:r>
          </a:p>
        </p:txBody>
      </p:sp>
      <p:grpSp>
        <p:nvGrpSpPr>
          <p:cNvPr id="3" name="Group 2"/>
          <p:cNvGrpSpPr/>
          <p:nvPr/>
        </p:nvGrpSpPr>
        <p:grpSpPr>
          <a:xfrm>
            <a:off x="1617851" y="2098844"/>
            <a:ext cx="2538576" cy="2390692"/>
            <a:chOff x="-2786196" y="902482"/>
            <a:chExt cx="2538576" cy="2390692"/>
          </a:xfrm>
        </p:grpSpPr>
        <p:pic>
          <p:nvPicPr>
            <p:cNvPr id="32" name="Picture 4"/>
            <p:cNvPicPr>
              <a:picLocks noChangeAspect="1" noChangeArrowheads="1"/>
            </p:cNvPicPr>
            <p:nvPr/>
          </p:nvPicPr>
          <p:blipFill rotWithShape="1">
            <a:blip r:embed="rId3" cstate="print"/>
            <a:srcRect l="53129" t="1377" r="32041" b="65647"/>
            <a:stretch/>
          </p:blipFill>
          <p:spPr bwMode="auto">
            <a:xfrm>
              <a:off x="-2786196" y="902482"/>
              <a:ext cx="2468879" cy="2390692"/>
            </a:xfrm>
            <a:prstGeom prst="rect">
              <a:avLst/>
            </a:prstGeom>
            <a:noFill/>
            <a:ln w="9525">
              <a:noFill/>
              <a:miter lim="800000"/>
              <a:headEnd/>
              <a:tailEnd/>
            </a:ln>
          </p:spPr>
        </p:pic>
        <p:sp>
          <p:nvSpPr>
            <p:cNvPr id="23" name="Text Box 23"/>
            <p:cNvSpPr txBox="1">
              <a:spLocks noChangeArrowheads="1"/>
            </p:cNvSpPr>
            <p:nvPr/>
          </p:nvSpPr>
          <p:spPr bwMode="auto">
            <a:xfrm>
              <a:off x="-2687205" y="1566508"/>
              <a:ext cx="1182664"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WA</a:t>
              </a:r>
            </a:p>
          </p:txBody>
        </p:sp>
        <p:sp>
          <p:nvSpPr>
            <p:cNvPr id="24" name="Text Box 24"/>
            <p:cNvSpPr txBox="1">
              <a:spLocks noChangeArrowheads="1"/>
            </p:cNvSpPr>
            <p:nvPr/>
          </p:nvSpPr>
          <p:spPr bwMode="auto">
            <a:xfrm>
              <a:off x="-1779725" y="179956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SA</a:t>
              </a:r>
            </a:p>
          </p:txBody>
        </p:sp>
        <p:sp>
          <p:nvSpPr>
            <p:cNvPr id="25" name="Text Box 25"/>
            <p:cNvSpPr txBox="1">
              <a:spLocks noChangeArrowheads="1"/>
            </p:cNvSpPr>
            <p:nvPr/>
          </p:nvSpPr>
          <p:spPr bwMode="auto">
            <a:xfrm>
              <a:off x="-1895881" y="1286216"/>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NT</a:t>
              </a:r>
            </a:p>
          </p:txBody>
        </p:sp>
        <p:sp>
          <p:nvSpPr>
            <p:cNvPr id="26" name="Text Box 26"/>
            <p:cNvSpPr txBox="1">
              <a:spLocks noChangeArrowheads="1"/>
            </p:cNvSpPr>
            <p:nvPr/>
          </p:nvSpPr>
          <p:spPr bwMode="auto">
            <a:xfrm>
              <a:off x="-1151265" y="1414129"/>
              <a:ext cx="903645" cy="466122"/>
            </a:xfrm>
            <a:prstGeom prst="rect">
              <a:avLst/>
            </a:prstGeom>
            <a:noFill/>
            <a:ln w="9525">
              <a:noFill/>
              <a:miter lim="800000"/>
              <a:headEnd/>
              <a:tailEnd/>
            </a:ln>
          </p:spPr>
          <p:txBody>
            <a:bodyPr lIns="91438" tIns="45719" rIns="91438" bIns="45719">
              <a:spAutoFit/>
            </a:bodyPr>
            <a:lstStyle/>
            <a:p>
              <a:pPr>
                <a:spcBef>
                  <a:spcPct val="50000"/>
                </a:spcBef>
              </a:pPr>
              <a:r>
                <a:rPr lang="en-US" sz="1500" dirty="0">
                  <a:latin typeface="Calibri" pitchFamily="34" charset="0"/>
                </a:rPr>
                <a:t>  Q</a:t>
              </a:r>
            </a:p>
          </p:txBody>
        </p:sp>
        <p:sp>
          <p:nvSpPr>
            <p:cNvPr id="30" name="Text Box 27"/>
            <p:cNvSpPr txBox="1">
              <a:spLocks noChangeArrowheads="1"/>
            </p:cNvSpPr>
            <p:nvPr/>
          </p:nvSpPr>
          <p:spPr bwMode="auto">
            <a:xfrm>
              <a:off x="-1114160" y="1980465"/>
              <a:ext cx="621271" cy="276997"/>
            </a:xfrm>
            <a:prstGeom prst="rect">
              <a:avLst/>
            </a:prstGeom>
            <a:noFill/>
            <a:ln w="9525">
              <a:noFill/>
              <a:miter lim="800000"/>
              <a:headEnd/>
              <a:tailEnd/>
            </a:ln>
          </p:spPr>
          <p:txBody>
            <a:bodyPr wrap="square" lIns="91438" tIns="45719" rIns="91438" bIns="45719">
              <a:spAutoFit/>
            </a:bodyPr>
            <a:lstStyle/>
            <a:p>
              <a:pPr>
                <a:spcBef>
                  <a:spcPct val="50000"/>
                </a:spcBef>
              </a:pPr>
              <a:r>
                <a:rPr lang="en-US" sz="1200" dirty="0">
                  <a:latin typeface="Calibri" pitchFamily="34" charset="0"/>
                </a:rPr>
                <a:t>  NSW</a:t>
              </a:r>
            </a:p>
          </p:txBody>
        </p:sp>
        <p:sp>
          <p:nvSpPr>
            <p:cNvPr id="31" name="Text Box 28"/>
            <p:cNvSpPr txBox="1">
              <a:spLocks noChangeArrowheads="1"/>
            </p:cNvSpPr>
            <p:nvPr/>
          </p:nvSpPr>
          <p:spPr bwMode="auto">
            <a:xfrm>
              <a:off x="-1117501" y="2288456"/>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V</a:t>
              </a:r>
            </a:p>
          </p:txBody>
        </p:sp>
        <p:sp>
          <p:nvSpPr>
            <p:cNvPr id="43" name="Text Box 28"/>
            <p:cNvSpPr txBox="1">
              <a:spLocks noChangeArrowheads="1"/>
            </p:cNvSpPr>
            <p:nvPr/>
          </p:nvSpPr>
          <p:spPr bwMode="auto">
            <a:xfrm>
              <a:off x="-993610" y="2629234"/>
              <a:ext cx="403296" cy="323162"/>
            </a:xfrm>
            <a:prstGeom prst="rect">
              <a:avLst/>
            </a:prstGeom>
            <a:noFill/>
            <a:ln w="9525">
              <a:noFill/>
              <a:miter lim="800000"/>
              <a:headEnd/>
              <a:tailEnd/>
            </a:ln>
          </p:spPr>
          <p:txBody>
            <a:bodyPr wrap="square" lIns="91438" tIns="45719" rIns="91438" bIns="45719">
              <a:spAutoFit/>
            </a:bodyPr>
            <a:lstStyle/>
            <a:p>
              <a:pPr>
                <a:spcBef>
                  <a:spcPct val="50000"/>
                </a:spcBef>
              </a:pPr>
              <a:r>
                <a:rPr lang="en-US" sz="1500" dirty="0">
                  <a:latin typeface="Calibri" pitchFamily="34" charset="0"/>
                </a:rPr>
                <a:t>T</a:t>
              </a:r>
            </a:p>
          </p:txBody>
        </p:sp>
      </p:grpSp>
    </p:spTree>
    <p:extLst>
      <p:ext uri="{BB962C8B-B14F-4D97-AF65-F5344CB8AC3E}">
        <p14:creationId xmlns:p14="http://schemas.microsoft.com/office/powerpoint/2010/main" val="220541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a:t>Constraint Satisfaction Problems</a:t>
            </a:r>
          </a:p>
        </p:txBody>
      </p:sp>
      <p:sp>
        <p:nvSpPr>
          <p:cNvPr id="6147" name="Rectangle 3"/>
          <p:cNvSpPr>
            <a:spLocks noGrp="1" noChangeArrowheads="1"/>
          </p:cNvSpPr>
          <p:nvPr>
            <p:ph idx="1"/>
          </p:nvPr>
        </p:nvSpPr>
        <p:spPr>
          <a:xfrm>
            <a:off x="457199" y="1600200"/>
            <a:ext cx="7239001" cy="5029200"/>
          </a:xfrm>
        </p:spPr>
        <p:txBody>
          <a:bodyPr>
            <a:noAutofit/>
          </a:bodyPr>
          <a:lstStyle/>
          <a:p>
            <a:pPr>
              <a:lnSpc>
                <a:spcPct val="80000"/>
              </a:lnSpc>
            </a:pPr>
            <a:r>
              <a:rPr lang="en-US" sz="2400" dirty="0"/>
              <a:t>CSP is a special class of search problems</a:t>
            </a:r>
          </a:p>
          <a:p>
            <a:pPr lvl="1">
              <a:lnSpc>
                <a:spcPct val="80000"/>
              </a:lnSpc>
            </a:pPr>
            <a:r>
              <a:rPr lang="en-US" dirty="0"/>
              <a:t>Mostly identification problems</a:t>
            </a:r>
          </a:p>
          <a:p>
            <a:pPr lvl="1">
              <a:lnSpc>
                <a:spcPct val="80000"/>
              </a:lnSpc>
            </a:pPr>
            <a:r>
              <a:rPr lang="en-US" dirty="0"/>
              <a:t>Have specialized algorithms for them</a:t>
            </a:r>
          </a:p>
          <a:p>
            <a:pPr lvl="1">
              <a:lnSpc>
                <a:spcPct val="80000"/>
              </a:lnSpc>
            </a:pPr>
            <a:endParaRPr lang="en-US" dirty="0"/>
          </a:p>
          <a:p>
            <a:pPr eaLnBrk="1" hangingPunct="1">
              <a:lnSpc>
                <a:spcPct val="80000"/>
              </a:lnSpc>
            </a:pPr>
            <a:r>
              <a:rPr lang="en-US" sz="2400" dirty="0"/>
              <a:t>Standard search problems:</a:t>
            </a:r>
          </a:p>
          <a:p>
            <a:pPr lvl="1" eaLnBrk="1" hangingPunct="1">
              <a:lnSpc>
                <a:spcPct val="80000"/>
              </a:lnSpc>
            </a:pPr>
            <a:r>
              <a:rPr lang="en-US" dirty="0"/>
              <a:t>State is a “black box”: arbitrary data structure</a:t>
            </a:r>
          </a:p>
          <a:p>
            <a:pPr lvl="1" eaLnBrk="1" hangingPunct="1">
              <a:lnSpc>
                <a:spcPct val="80000"/>
              </a:lnSpc>
            </a:pPr>
            <a:r>
              <a:rPr lang="en-US" dirty="0"/>
              <a:t>Goal test can be any function over states</a:t>
            </a:r>
          </a:p>
          <a:p>
            <a:pPr lvl="1" eaLnBrk="1" hangingPunct="1">
              <a:lnSpc>
                <a:spcPct val="80000"/>
              </a:lnSpc>
            </a:pPr>
            <a:r>
              <a:rPr lang="en-US" dirty="0"/>
              <a:t>Successor function can also be anything</a:t>
            </a:r>
          </a:p>
          <a:p>
            <a:pPr lvl="1" eaLnBrk="1" hangingPunct="1">
              <a:lnSpc>
                <a:spcPct val="80000"/>
              </a:lnSpc>
            </a:pPr>
            <a:endParaRPr lang="en-US" dirty="0"/>
          </a:p>
          <a:p>
            <a:pPr>
              <a:lnSpc>
                <a:spcPct val="80000"/>
              </a:lnSpc>
            </a:pPr>
            <a:r>
              <a:rPr lang="en-US" sz="2400" dirty="0"/>
              <a:t>Constraint satisfaction problems (CSPs):</a:t>
            </a:r>
          </a:p>
          <a:p>
            <a:pPr lvl="1">
              <a:lnSpc>
                <a:spcPct val="80000"/>
              </a:lnSpc>
            </a:pPr>
            <a:r>
              <a:rPr lang="en-US" dirty="0"/>
              <a:t>State is defined by </a:t>
            </a:r>
            <a:r>
              <a:rPr lang="en-US" dirty="0">
                <a:solidFill>
                  <a:srgbClr val="CC0000"/>
                </a:solidFill>
              </a:rPr>
              <a:t>variables </a:t>
            </a:r>
            <a:r>
              <a:rPr lang="en-US" b="1" i="1" dirty="0">
                <a:solidFill>
                  <a:srgbClr val="CC0000"/>
                </a:solidFill>
                <a:latin typeface="Times New Roman" pitchFamily="18" charset="0"/>
              </a:rPr>
              <a:t>X</a:t>
            </a:r>
            <a:r>
              <a:rPr lang="en-US" b="1" i="1" baseline="-25000" dirty="0">
                <a:solidFill>
                  <a:srgbClr val="CC0000"/>
                </a:solidFill>
                <a:latin typeface="Times New Roman" pitchFamily="18" charset="0"/>
              </a:rPr>
              <a:t>i</a:t>
            </a:r>
            <a:r>
              <a:rPr lang="en-US" dirty="0"/>
              <a:t>  with values from a </a:t>
            </a:r>
            <a:r>
              <a:rPr lang="en-US" dirty="0">
                <a:solidFill>
                  <a:srgbClr val="CC0000"/>
                </a:solidFill>
              </a:rPr>
              <a:t>domain </a:t>
            </a:r>
            <a:r>
              <a:rPr lang="en-US" b="1" i="1" dirty="0">
                <a:solidFill>
                  <a:srgbClr val="CC0000"/>
                </a:solidFill>
                <a:latin typeface="Times New Roman" pitchFamily="18" charset="0"/>
              </a:rPr>
              <a:t>D </a:t>
            </a:r>
            <a:r>
              <a:rPr lang="en-US" dirty="0"/>
              <a:t>(sometimes </a:t>
            </a:r>
            <a:r>
              <a:rPr lang="en-US" b="1" i="1" dirty="0">
                <a:latin typeface="Times New Roman" pitchFamily="18" charset="0"/>
              </a:rPr>
              <a:t>D</a:t>
            </a:r>
            <a:r>
              <a:rPr lang="en-US" dirty="0"/>
              <a:t> depends on </a:t>
            </a:r>
            <a:r>
              <a:rPr lang="en-US" b="1" i="1" dirty="0" err="1">
                <a:latin typeface="Times New Roman" pitchFamily="18" charset="0"/>
              </a:rPr>
              <a:t>i</a:t>
            </a:r>
            <a:r>
              <a:rPr lang="en-US" dirty="0"/>
              <a:t>)</a:t>
            </a:r>
            <a:endParaRPr lang="en-US" i="1" baseline="-25000" dirty="0">
              <a:solidFill>
                <a:srgbClr val="CC0000"/>
              </a:solidFill>
            </a:endParaRPr>
          </a:p>
          <a:p>
            <a:pPr lvl="1">
              <a:lnSpc>
                <a:spcPct val="80000"/>
              </a:lnSpc>
            </a:pPr>
            <a:r>
              <a:rPr lang="en-US" dirty="0"/>
              <a:t>Goal test is a </a:t>
            </a:r>
            <a:r>
              <a:rPr lang="en-US" dirty="0">
                <a:solidFill>
                  <a:srgbClr val="CC0000"/>
                </a:solidFill>
              </a:rPr>
              <a:t>set of constraints </a:t>
            </a:r>
            <a:r>
              <a:rPr lang="en-US" dirty="0"/>
              <a:t>specifying allowable combinations of values for subsets of variables</a:t>
            </a:r>
          </a:p>
          <a:p>
            <a:pPr lvl="1" eaLnBrk="1" hangingPunct="1">
              <a:lnSpc>
                <a:spcPct val="80000"/>
              </a:lnSpc>
            </a:pP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72400" y="1159072"/>
            <a:ext cx="3505200" cy="2726810"/>
          </a:xfrm>
          <a:prstGeom prst="rect">
            <a:avLst/>
          </a:prstGeom>
          <a:noFill/>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96200" y="4267201"/>
            <a:ext cx="4320801" cy="2000249"/>
          </a:xfrm>
          <a:prstGeom prst="rect">
            <a:avLst/>
          </a:prstGeom>
          <a:noFill/>
        </p:spPr>
      </p:pic>
    </p:spTree>
    <p:extLst>
      <p:ext uri="{BB962C8B-B14F-4D97-AF65-F5344CB8AC3E}">
        <p14:creationId xmlns:p14="http://schemas.microsoft.com/office/powerpoint/2010/main" val="387383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fade">
                                      <p:cBhvr>
                                        <p:cTn id="7" dur="500"/>
                                        <p:tgtEl>
                                          <p:spTgt spid="614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7">
                                            <p:txEl>
                                              <p:pRg st="5" end="5"/>
                                            </p:txEl>
                                          </p:spTgt>
                                        </p:tgtEl>
                                        <p:attrNameLst>
                                          <p:attrName>style.visibility</p:attrName>
                                        </p:attrNameLst>
                                      </p:cBhvr>
                                      <p:to>
                                        <p:strVal val="visible"/>
                                      </p:to>
                                    </p:set>
                                    <p:animEffect transition="in" filter="fade">
                                      <p:cBhvr>
                                        <p:cTn id="10" dur="500"/>
                                        <p:tgtEl>
                                          <p:spTgt spid="614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47">
                                            <p:txEl>
                                              <p:pRg st="6" end="6"/>
                                            </p:txEl>
                                          </p:spTgt>
                                        </p:tgtEl>
                                        <p:attrNameLst>
                                          <p:attrName>style.visibility</p:attrName>
                                        </p:attrNameLst>
                                      </p:cBhvr>
                                      <p:to>
                                        <p:strVal val="visible"/>
                                      </p:to>
                                    </p:set>
                                    <p:animEffect transition="in" filter="fade">
                                      <p:cBhvr>
                                        <p:cTn id="13" dur="500"/>
                                        <p:tgtEl>
                                          <p:spTgt spid="614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147">
                                            <p:txEl>
                                              <p:pRg st="7" end="7"/>
                                            </p:txEl>
                                          </p:spTgt>
                                        </p:tgtEl>
                                        <p:attrNameLst>
                                          <p:attrName>style.visibility</p:attrName>
                                        </p:attrNameLst>
                                      </p:cBhvr>
                                      <p:to>
                                        <p:strVal val="visible"/>
                                      </p:to>
                                    </p:set>
                                    <p:animEffect transition="in" filter="fade">
                                      <p:cBhvr>
                                        <p:cTn id="16" dur="500"/>
                                        <p:tgtEl>
                                          <p:spTgt spid="6147">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47">
                                            <p:txEl>
                                              <p:pRg st="9" end="9"/>
                                            </p:txEl>
                                          </p:spTgt>
                                        </p:tgtEl>
                                        <p:attrNameLst>
                                          <p:attrName>style.visibility</p:attrName>
                                        </p:attrNameLst>
                                      </p:cBhvr>
                                      <p:to>
                                        <p:strVal val="visible"/>
                                      </p:to>
                                    </p:set>
                                    <p:animEffect transition="in" filter="fade">
                                      <p:cBhvr>
                                        <p:cTn id="21" dur="500"/>
                                        <p:tgtEl>
                                          <p:spTgt spid="6147">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47">
                                            <p:txEl>
                                              <p:pRg st="10" end="10"/>
                                            </p:txEl>
                                          </p:spTgt>
                                        </p:tgtEl>
                                        <p:attrNameLst>
                                          <p:attrName>style.visibility</p:attrName>
                                        </p:attrNameLst>
                                      </p:cBhvr>
                                      <p:to>
                                        <p:strVal val="visible"/>
                                      </p:to>
                                    </p:set>
                                    <p:animEffect transition="in" filter="fade">
                                      <p:cBhvr>
                                        <p:cTn id="24" dur="500"/>
                                        <p:tgtEl>
                                          <p:spTgt spid="6147">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147">
                                            <p:txEl>
                                              <p:pRg st="11" end="11"/>
                                            </p:txEl>
                                          </p:spTgt>
                                        </p:tgtEl>
                                        <p:attrNameLst>
                                          <p:attrName>style.visibility</p:attrName>
                                        </p:attrNameLst>
                                      </p:cBhvr>
                                      <p:to>
                                        <p:strVal val="visible"/>
                                      </p:to>
                                    </p:set>
                                    <p:animEffect transition="in" filter="fade">
                                      <p:cBhvr>
                                        <p:cTn id="27" dur="500"/>
                                        <p:tgtEl>
                                          <p:spTgt spid="6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Limitations of Arc Consistency</a:t>
            </a:r>
          </a:p>
        </p:txBody>
      </p:sp>
      <p:sp>
        <p:nvSpPr>
          <p:cNvPr id="31747" name="Rectangle 3"/>
          <p:cNvSpPr>
            <a:spLocks noGrp="1" noChangeArrowheads="1"/>
          </p:cNvSpPr>
          <p:nvPr>
            <p:ph idx="1"/>
          </p:nvPr>
        </p:nvSpPr>
        <p:spPr>
          <a:xfrm>
            <a:off x="1143000" y="1600201"/>
            <a:ext cx="5562600" cy="4525963"/>
          </a:xfrm>
        </p:spPr>
        <p:txBody>
          <a:bodyPr>
            <a:normAutofit lnSpcReduction="10000"/>
          </a:bodyPr>
          <a:lstStyle/>
          <a:p>
            <a:pPr eaLnBrk="1" hangingPunct="1"/>
            <a:r>
              <a:rPr lang="en-US" dirty="0"/>
              <a:t>After enforcing arc consistency:</a:t>
            </a:r>
          </a:p>
          <a:p>
            <a:pPr lvl="1" eaLnBrk="1" hangingPunct="1"/>
            <a:r>
              <a:rPr lang="en-US" dirty="0"/>
              <a:t>Can have one solution left</a:t>
            </a:r>
          </a:p>
          <a:p>
            <a:pPr lvl="1" eaLnBrk="1" hangingPunct="1"/>
            <a:r>
              <a:rPr lang="en-US" dirty="0"/>
              <a:t>Can have multiple solutions left</a:t>
            </a:r>
          </a:p>
          <a:p>
            <a:pPr lvl="1" eaLnBrk="1" hangingPunct="1"/>
            <a:r>
              <a:rPr lang="en-US" dirty="0"/>
              <a:t>Can have no solutions left (and not know it)</a:t>
            </a:r>
          </a:p>
          <a:p>
            <a:pPr lvl="1"/>
            <a:endParaRPr lang="en-US" dirty="0"/>
          </a:p>
          <a:p>
            <a:r>
              <a:rPr lang="en-US" dirty="0"/>
              <a:t>Arc consistency only checks local consistency conditions</a:t>
            </a:r>
          </a:p>
          <a:p>
            <a:endParaRPr lang="en-US" dirty="0"/>
          </a:p>
          <a:p>
            <a:r>
              <a:rPr lang="en-US" dirty="0"/>
              <a:t>Arc consistency still runs inside a backtracking search!</a:t>
            </a:r>
          </a:p>
        </p:txBody>
      </p:sp>
      <p:grpSp>
        <p:nvGrpSpPr>
          <p:cNvPr id="31748" name="Group 4"/>
          <p:cNvGrpSpPr>
            <a:grpSpLocks/>
          </p:cNvGrpSpPr>
          <p:nvPr/>
        </p:nvGrpSpPr>
        <p:grpSpPr bwMode="auto">
          <a:xfrm>
            <a:off x="7543800" y="1524000"/>
            <a:ext cx="3124200" cy="1524000"/>
            <a:chOff x="3552" y="1056"/>
            <a:chExt cx="2016" cy="1056"/>
          </a:xfrm>
        </p:grpSpPr>
        <p:grpSp>
          <p:nvGrpSpPr>
            <p:cNvPr id="31775" name="Group 5"/>
            <p:cNvGrpSpPr>
              <a:grpSpLocks/>
            </p:cNvGrpSpPr>
            <p:nvPr/>
          </p:nvGrpSpPr>
          <p:grpSpPr bwMode="auto">
            <a:xfrm>
              <a:off x="4176" y="1056"/>
              <a:ext cx="768" cy="384"/>
              <a:chOff x="2448" y="2736"/>
              <a:chExt cx="768" cy="384"/>
            </a:xfrm>
          </p:grpSpPr>
          <p:sp>
            <p:nvSpPr>
              <p:cNvPr id="31785" name="Oval 6"/>
              <p:cNvSpPr>
                <a:spLocks noChangeArrowheads="1"/>
              </p:cNvSpPr>
              <p:nvPr/>
            </p:nvSpPr>
            <p:spPr bwMode="auto">
              <a:xfrm>
                <a:off x="2448" y="2736"/>
                <a:ext cx="768" cy="384"/>
              </a:xfrm>
              <a:prstGeom prst="ellipse">
                <a:avLst/>
              </a:prstGeom>
              <a:noFill/>
              <a:ln w="9360">
                <a:solidFill>
                  <a:srgbClr val="000000"/>
                </a:solidFill>
                <a:round/>
                <a:headEnd/>
                <a:tailEnd/>
              </a:ln>
            </p:spPr>
            <p:txBody>
              <a:bodyPr wrap="none" anchor="ctr"/>
              <a:lstStyle/>
              <a:p>
                <a:endParaRPr lang="en-US" dirty="0"/>
              </a:p>
            </p:txBody>
          </p:sp>
          <p:sp>
            <p:nvSpPr>
              <p:cNvPr id="31786" name="Text Box 7"/>
              <p:cNvSpPr txBox="1">
                <a:spLocks noChangeArrowheads="1"/>
              </p:cNvSpPr>
              <p:nvPr/>
            </p:nvSpPr>
            <p:spPr bwMode="auto">
              <a:xfrm>
                <a:off x="2772" y="2800"/>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76" name="Group 8"/>
            <p:cNvGrpSpPr>
              <a:grpSpLocks/>
            </p:cNvGrpSpPr>
            <p:nvPr/>
          </p:nvGrpSpPr>
          <p:grpSpPr bwMode="auto">
            <a:xfrm>
              <a:off x="4800" y="1728"/>
              <a:ext cx="768" cy="384"/>
              <a:chOff x="3072" y="3408"/>
              <a:chExt cx="768" cy="384"/>
            </a:xfrm>
          </p:grpSpPr>
          <p:sp>
            <p:nvSpPr>
              <p:cNvPr id="31783" name="Oval 9"/>
              <p:cNvSpPr>
                <a:spLocks noChangeArrowheads="1"/>
              </p:cNvSpPr>
              <p:nvPr/>
            </p:nvSpPr>
            <p:spPr bwMode="auto">
              <a:xfrm>
                <a:off x="3072" y="3408"/>
                <a:ext cx="768" cy="384"/>
              </a:xfrm>
              <a:prstGeom prst="ellipse">
                <a:avLst/>
              </a:prstGeom>
              <a:noFill/>
              <a:ln w="9360">
                <a:solidFill>
                  <a:srgbClr val="000000"/>
                </a:solidFill>
                <a:round/>
                <a:headEnd/>
                <a:tailEnd/>
              </a:ln>
            </p:spPr>
            <p:txBody>
              <a:bodyPr wrap="none" anchor="ctr"/>
              <a:lstStyle/>
              <a:p>
                <a:endParaRPr lang="en-US" dirty="0"/>
              </a:p>
            </p:txBody>
          </p:sp>
          <p:sp>
            <p:nvSpPr>
              <p:cNvPr id="31784" name="Text Box 10"/>
              <p:cNvSpPr txBox="1">
                <a:spLocks noChangeArrowheads="1"/>
              </p:cNvSpPr>
              <p:nvPr/>
            </p:nvSpPr>
            <p:spPr bwMode="auto">
              <a:xfrm>
                <a:off x="3396"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77" name="Group 11"/>
            <p:cNvGrpSpPr>
              <a:grpSpLocks/>
            </p:cNvGrpSpPr>
            <p:nvPr/>
          </p:nvGrpSpPr>
          <p:grpSpPr bwMode="auto">
            <a:xfrm>
              <a:off x="3552" y="1728"/>
              <a:ext cx="768" cy="384"/>
              <a:chOff x="1824" y="3408"/>
              <a:chExt cx="768" cy="384"/>
            </a:xfrm>
          </p:grpSpPr>
          <p:sp>
            <p:nvSpPr>
              <p:cNvPr id="31781" name="Oval 12"/>
              <p:cNvSpPr>
                <a:spLocks noChangeArrowheads="1"/>
              </p:cNvSpPr>
              <p:nvPr/>
            </p:nvSpPr>
            <p:spPr bwMode="auto">
              <a:xfrm>
                <a:off x="1824" y="3408"/>
                <a:ext cx="768" cy="384"/>
              </a:xfrm>
              <a:prstGeom prst="ellipse">
                <a:avLst/>
              </a:prstGeom>
              <a:noFill/>
              <a:ln w="9360">
                <a:solidFill>
                  <a:srgbClr val="000000"/>
                </a:solidFill>
                <a:round/>
                <a:headEnd/>
                <a:tailEnd/>
              </a:ln>
            </p:spPr>
            <p:txBody>
              <a:bodyPr wrap="none" anchor="ctr"/>
              <a:lstStyle/>
              <a:p>
                <a:endParaRPr lang="en-US" dirty="0"/>
              </a:p>
            </p:txBody>
          </p:sp>
          <p:sp>
            <p:nvSpPr>
              <p:cNvPr id="31782" name="Text Box 13"/>
              <p:cNvSpPr txBox="1">
                <a:spLocks noChangeArrowheads="1"/>
              </p:cNvSpPr>
              <p:nvPr/>
            </p:nvSpPr>
            <p:spPr bwMode="auto">
              <a:xfrm>
                <a:off x="2148"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sp>
          <p:nvSpPr>
            <p:cNvPr id="31778" name="Line 14"/>
            <p:cNvSpPr>
              <a:spLocks noChangeShapeType="1"/>
            </p:cNvSpPr>
            <p:nvPr/>
          </p:nvSpPr>
          <p:spPr bwMode="auto">
            <a:xfrm flipH="1">
              <a:off x="3983" y="1440"/>
              <a:ext cx="578" cy="288"/>
            </a:xfrm>
            <a:prstGeom prst="line">
              <a:avLst/>
            </a:prstGeom>
            <a:noFill/>
            <a:ln w="9360">
              <a:solidFill>
                <a:srgbClr val="000000"/>
              </a:solidFill>
              <a:round/>
              <a:headEnd/>
              <a:tailEnd/>
            </a:ln>
          </p:spPr>
          <p:txBody>
            <a:bodyPr/>
            <a:lstStyle/>
            <a:p>
              <a:endParaRPr lang="en-US" dirty="0"/>
            </a:p>
          </p:txBody>
        </p:sp>
        <p:sp>
          <p:nvSpPr>
            <p:cNvPr id="31779" name="Line 15"/>
            <p:cNvSpPr>
              <a:spLocks noChangeShapeType="1"/>
            </p:cNvSpPr>
            <p:nvPr/>
          </p:nvSpPr>
          <p:spPr bwMode="auto">
            <a:xfrm>
              <a:off x="4560" y="1440"/>
              <a:ext cx="528" cy="288"/>
            </a:xfrm>
            <a:prstGeom prst="line">
              <a:avLst/>
            </a:prstGeom>
            <a:noFill/>
            <a:ln w="9360">
              <a:solidFill>
                <a:srgbClr val="000000"/>
              </a:solidFill>
              <a:round/>
              <a:headEnd/>
              <a:tailEnd/>
            </a:ln>
          </p:spPr>
          <p:txBody>
            <a:bodyPr/>
            <a:lstStyle/>
            <a:p>
              <a:endParaRPr lang="en-US" dirty="0"/>
            </a:p>
          </p:txBody>
        </p:sp>
        <p:sp>
          <p:nvSpPr>
            <p:cNvPr id="31780" name="Line 16"/>
            <p:cNvSpPr>
              <a:spLocks noChangeShapeType="1"/>
            </p:cNvSpPr>
            <p:nvPr/>
          </p:nvSpPr>
          <p:spPr bwMode="auto">
            <a:xfrm>
              <a:off x="4320" y="1920"/>
              <a:ext cx="480" cy="1"/>
            </a:xfrm>
            <a:prstGeom prst="line">
              <a:avLst/>
            </a:prstGeom>
            <a:noFill/>
            <a:ln w="9360">
              <a:solidFill>
                <a:srgbClr val="000000"/>
              </a:solidFill>
              <a:round/>
              <a:headEnd/>
              <a:tailEnd/>
            </a:ln>
          </p:spPr>
          <p:txBody>
            <a:bodyPr/>
            <a:lstStyle/>
            <a:p>
              <a:endParaRPr lang="en-US" dirty="0"/>
            </a:p>
          </p:txBody>
        </p:sp>
      </p:grpSp>
      <p:sp>
        <p:nvSpPr>
          <p:cNvPr id="31749" name="Rectangle 18"/>
          <p:cNvSpPr>
            <a:spLocks noChangeArrowheads="1"/>
          </p:cNvSpPr>
          <p:nvPr/>
        </p:nvSpPr>
        <p:spPr bwMode="auto">
          <a:xfrm>
            <a:off x="8001000" y="2667000"/>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dirty="0"/>
          </a:p>
        </p:txBody>
      </p:sp>
      <p:sp>
        <p:nvSpPr>
          <p:cNvPr id="31750" name="Rectangle 19"/>
          <p:cNvSpPr>
            <a:spLocks noChangeArrowheads="1"/>
          </p:cNvSpPr>
          <p:nvPr/>
        </p:nvSpPr>
        <p:spPr bwMode="auto">
          <a:xfrm>
            <a:off x="8305800" y="26670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dirty="0"/>
          </a:p>
        </p:txBody>
      </p:sp>
      <p:sp>
        <p:nvSpPr>
          <p:cNvPr id="31751" name="Rectangle 21"/>
          <p:cNvSpPr>
            <a:spLocks noChangeArrowheads="1"/>
          </p:cNvSpPr>
          <p:nvPr/>
        </p:nvSpPr>
        <p:spPr bwMode="auto">
          <a:xfrm>
            <a:off x="9982200" y="2667000"/>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dirty="0"/>
          </a:p>
        </p:txBody>
      </p:sp>
      <p:sp>
        <p:nvSpPr>
          <p:cNvPr id="31752" name="Rectangle 22"/>
          <p:cNvSpPr>
            <a:spLocks noChangeArrowheads="1"/>
          </p:cNvSpPr>
          <p:nvPr/>
        </p:nvSpPr>
        <p:spPr bwMode="auto">
          <a:xfrm>
            <a:off x="8686800" y="1676400"/>
            <a:ext cx="8382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dirty="0"/>
          </a:p>
        </p:txBody>
      </p:sp>
      <p:sp>
        <p:nvSpPr>
          <p:cNvPr id="31753" name="Rectangle 23"/>
          <p:cNvSpPr>
            <a:spLocks noChangeArrowheads="1"/>
          </p:cNvSpPr>
          <p:nvPr/>
        </p:nvSpPr>
        <p:spPr bwMode="auto">
          <a:xfrm>
            <a:off x="10287000" y="26670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dirty="0"/>
          </a:p>
        </p:txBody>
      </p:sp>
      <p:grpSp>
        <p:nvGrpSpPr>
          <p:cNvPr id="31754" name="Group 24"/>
          <p:cNvGrpSpPr>
            <a:grpSpLocks/>
          </p:cNvGrpSpPr>
          <p:nvPr/>
        </p:nvGrpSpPr>
        <p:grpSpPr bwMode="auto">
          <a:xfrm>
            <a:off x="7543800" y="3581400"/>
            <a:ext cx="3124200" cy="1524000"/>
            <a:chOff x="3552" y="1056"/>
            <a:chExt cx="2016" cy="1056"/>
          </a:xfrm>
        </p:grpSpPr>
        <p:grpSp>
          <p:nvGrpSpPr>
            <p:cNvPr id="31763" name="Group 25"/>
            <p:cNvGrpSpPr>
              <a:grpSpLocks/>
            </p:cNvGrpSpPr>
            <p:nvPr/>
          </p:nvGrpSpPr>
          <p:grpSpPr bwMode="auto">
            <a:xfrm>
              <a:off x="4176" y="1056"/>
              <a:ext cx="768" cy="384"/>
              <a:chOff x="2448" y="2736"/>
              <a:chExt cx="768" cy="384"/>
            </a:xfrm>
          </p:grpSpPr>
          <p:sp>
            <p:nvSpPr>
              <p:cNvPr id="31773" name="Oval 26"/>
              <p:cNvSpPr>
                <a:spLocks noChangeArrowheads="1"/>
              </p:cNvSpPr>
              <p:nvPr/>
            </p:nvSpPr>
            <p:spPr bwMode="auto">
              <a:xfrm>
                <a:off x="2448" y="2736"/>
                <a:ext cx="768" cy="384"/>
              </a:xfrm>
              <a:prstGeom prst="ellipse">
                <a:avLst/>
              </a:prstGeom>
              <a:noFill/>
              <a:ln w="9360">
                <a:solidFill>
                  <a:srgbClr val="000000"/>
                </a:solidFill>
                <a:round/>
                <a:headEnd/>
                <a:tailEnd/>
              </a:ln>
            </p:spPr>
            <p:txBody>
              <a:bodyPr wrap="none" anchor="ctr"/>
              <a:lstStyle/>
              <a:p>
                <a:endParaRPr lang="en-US" dirty="0"/>
              </a:p>
            </p:txBody>
          </p:sp>
          <p:sp>
            <p:nvSpPr>
              <p:cNvPr id="31774" name="Text Box 27"/>
              <p:cNvSpPr txBox="1">
                <a:spLocks noChangeArrowheads="1"/>
              </p:cNvSpPr>
              <p:nvPr/>
            </p:nvSpPr>
            <p:spPr bwMode="auto">
              <a:xfrm>
                <a:off x="2772" y="2800"/>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64" name="Group 28"/>
            <p:cNvGrpSpPr>
              <a:grpSpLocks/>
            </p:cNvGrpSpPr>
            <p:nvPr/>
          </p:nvGrpSpPr>
          <p:grpSpPr bwMode="auto">
            <a:xfrm>
              <a:off x="4800" y="1728"/>
              <a:ext cx="768" cy="384"/>
              <a:chOff x="3072" y="3408"/>
              <a:chExt cx="768" cy="384"/>
            </a:xfrm>
          </p:grpSpPr>
          <p:sp>
            <p:nvSpPr>
              <p:cNvPr id="31771" name="Oval 29"/>
              <p:cNvSpPr>
                <a:spLocks noChangeArrowheads="1"/>
              </p:cNvSpPr>
              <p:nvPr/>
            </p:nvSpPr>
            <p:spPr bwMode="auto">
              <a:xfrm>
                <a:off x="3072" y="3408"/>
                <a:ext cx="768" cy="384"/>
              </a:xfrm>
              <a:prstGeom prst="ellipse">
                <a:avLst/>
              </a:prstGeom>
              <a:noFill/>
              <a:ln w="9360">
                <a:solidFill>
                  <a:srgbClr val="000000"/>
                </a:solidFill>
                <a:round/>
                <a:headEnd/>
                <a:tailEnd/>
              </a:ln>
            </p:spPr>
            <p:txBody>
              <a:bodyPr wrap="none" anchor="ctr"/>
              <a:lstStyle/>
              <a:p>
                <a:endParaRPr lang="en-US" dirty="0"/>
              </a:p>
            </p:txBody>
          </p:sp>
          <p:sp>
            <p:nvSpPr>
              <p:cNvPr id="31772" name="Text Box 30"/>
              <p:cNvSpPr txBox="1">
                <a:spLocks noChangeArrowheads="1"/>
              </p:cNvSpPr>
              <p:nvPr/>
            </p:nvSpPr>
            <p:spPr bwMode="auto">
              <a:xfrm>
                <a:off x="3396"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grpSp>
          <p:nvGrpSpPr>
            <p:cNvPr id="31765" name="Group 31"/>
            <p:cNvGrpSpPr>
              <a:grpSpLocks/>
            </p:cNvGrpSpPr>
            <p:nvPr/>
          </p:nvGrpSpPr>
          <p:grpSpPr bwMode="auto">
            <a:xfrm>
              <a:off x="3552" y="1728"/>
              <a:ext cx="768" cy="384"/>
              <a:chOff x="1824" y="3408"/>
              <a:chExt cx="768" cy="384"/>
            </a:xfrm>
          </p:grpSpPr>
          <p:sp>
            <p:nvSpPr>
              <p:cNvPr id="31769" name="Oval 32"/>
              <p:cNvSpPr>
                <a:spLocks noChangeArrowheads="1"/>
              </p:cNvSpPr>
              <p:nvPr/>
            </p:nvSpPr>
            <p:spPr bwMode="auto">
              <a:xfrm>
                <a:off x="1824" y="3408"/>
                <a:ext cx="768" cy="384"/>
              </a:xfrm>
              <a:prstGeom prst="ellipse">
                <a:avLst/>
              </a:prstGeom>
              <a:noFill/>
              <a:ln w="9360">
                <a:solidFill>
                  <a:srgbClr val="000000"/>
                </a:solidFill>
                <a:round/>
                <a:headEnd/>
                <a:tailEnd/>
              </a:ln>
            </p:spPr>
            <p:txBody>
              <a:bodyPr wrap="none" anchor="ctr"/>
              <a:lstStyle/>
              <a:p>
                <a:endParaRPr lang="en-US" dirty="0"/>
              </a:p>
            </p:txBody>
          </p:sp>
          <p:sp>
            <p:nvSpPr>
              <p:cNvPr id="31770" name="Text Box 33"/>
              <p:cNvSpPr txBox="1">
                <a:spLocks noChangeArrowheads="1"/>
              </p:cNvSpPr>
              <p:nvPr/>
            </p:nvSpPr>
            <p:spPr bwMode="auto">
              <a:xfrm>
                <a:off x="2148" y="3472"/>
                <a:ext cx="117" cy="257"/>
              </a:xfrm>
              <a:prstGeom prst="rect">
                <a:avLst/>
              </a:prstGeom>
              <a:noFill/>
              <a:ln w="9525">
                <a:noFill/>
                <a:miter lim="800000"/>
                <a:headEnd/>
                <a:tailEnd/>
              </a:ln>
            </p:spPr>
            <p:txBody>
              <a:bodyPr wrap="none" lIns="90000" tIns="46800" rIns="90000" bIns="46800" anchor="ctr">
                <a:spAutoFit/>
              </a:bodyPr>
              <a:lstStyle/>
              <a:p>
                <a:pPr algn="ctr" eaLnBrk="0" hangingPunct="0">
                  <a:buClr>
                    <a:srgbClr val="000000"/>
                  </a:buClr>
                  <a:buSzPct val="100000"/>
                  <a:tabLst>
                    <a:tab pos="0" algn="l"/>
                    <a:tab pos="914354" algn="l"/>
                    <a:tab pos="1828709" algn="l"/>
                    <a:tab pos="2743062" algn="l"/>
                    <a:tab pos="3657418" algn="l"/>
                    <a:tab pos="4571772" algn="l"/>
                    <a:tab pos="5486126" algn="l"/>
                    <a:tab pos="6400480" algn="l"/>
                    <a:tab pos="7314834" algn="l"/>
                    <a:tab pos="8229189" algn="l"/>
                    <a:tab pos="9143542" algn="l"/>
                    <a:tab pos="10057898" algn="l"/>
                  </a:tabLst>
                </a:pPr>
                <a:endParaRPr lang="en-GB" dirty="0">
                  <a:latin typeface="Times New Roman" pitchFamily="18" charset="0"/>
                </a:endParaRPr>
              </a:p>
            </p:txBody>
          </p:sp>
        </p:grpSp>
        <p:sp>
          <p:nvSpPr>
            <p:cNvPr id="31766" name="Line 34"/>
            <p:cNvSpPr>
              <a:spLocks noChangeShapeType="1"/>
            </p:cNvSpPr>
            <p:nvPr/>
          </p:nvSpPr>
          <p:spPr bwMode="auto">
            <a:xfrm flipH="1">
              <a:off x="3983" y="1440"/>
              <a:ext cx="578" cy="288"/>
            </a:xfrm>
            <a:prstGeom prst="line">
              <a:avLst/>
            </a:prstGeom>
            <a:noFill/>
            <a:ln w="9360">
              <a:solidFill>
                <a:srgbClr val="000000"/>
              </a:solidFill>
              <a:round/>
              <a:headEnd/>
              <a:tailEnd/>
            </a:ln>
          </p:spPr>
          <p:txBody>
            <a:bodyPr/>
            <a:lstStyle/>
            <a:p>
              <a:endParaRPr lang="en-US" dirty="0"/>
            </a:p>
          </p:txBody>
        </p:sp>
        <p:sp>
          <p:nvSpPr>
            <p:cNvPr id="31767" name="Line 35"/>
            <p:cNvSpPr>
              <a:spLocks noChangeShapeType="1"/>
            </p:cNvSpPr>
            <p:nvPr/>
          </p:nvSpPr>
          <p:spPr bwMode="auto">
            <a:xfrm>
              <a:off x="4560" y="1440"/>
              <a:ext cx="528" cy="288"/>
            </a:xfrm>
            <a:prstGeom prst="line">
              <a:avLst/>
            </a:prstGeom>
            <a:noFill/>
            <a:ln w="9360">
              <a:solidFill>
                <a:srgbClr val="000000"/>
              </a:solidFill>
              <a:round/>
              <a:headEnd/>
              <a:tailEnd/>
            </a:ln>
          </p:spPr>
          <p:txBody>
            <a:bodyPr/>
            <a:lstStyle/>
            <a:p>
              <a:endParaRPr lang="en-US" dirty="0"/>
            </a:p>
          </p:txBody>
        </p:sp>
        <p:sp>
          <p:nvSpPr>
            <p:cNvPr id="31768" name="Line 36"/>
            <p:cNvSpPr>
              <a:spLocks noChangeShapeType="1"/>
            </p:cNvSpPr>
            <p:nvPr/>
          </p:nvSpPr>
          <p:spPr bwMode="auto">
            <a:xfrm>
              <a:off x="4320" y="1920"/>
              <a:ext cx="480" cy="1"/>
            </a:xfrm>
            <a:prstGeom prst="line">
              <a:avLst/>
            </a:prstGeom>
            <a:noFill/>
            <a:ln w="9360">
              <a:solidFill>
                <a:srgbClr val="000000"/>
              </a:solidFill>
              <a:round/>
              <a:headEnd/>
              <a:tailEnd/>
            </a:ln>
          </p:spPr>
          <p:txBody>
            <a:bodyPr/>
            <a:lstStyle/>
            <a:p>
              <a:endParaRPr lang="en-US" dirty="0"/>
            </a:p>
          </p:txBody>
        </p:sp>
      </p:grpSp>
      <p:sp>
        <p:nvSpPr>
          <p:cNvPr id="31755" name="Rectangle 37"/>
          <p:cNvSpPr>
            <a:spLocks noChangeArrowheads="1"/>
          </p:cNvSpPr>
          <p:nvPr/>
        </p:nvSpPr>
        <p:spPr bwMode="auto">
          <a:xfrm>
            <a:off x="7696200" y="4724400"/>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dirty="0"/>
          </a:p>
        </p:txBody>
      </p:sp>
      <p:sp>
        <p:nvSpPr>
          <p:cNvPr id="31756" name="Rectangle 40"/>
          <p:cNvSpPr>
            <a:spLocks noChangeArrowheads="1"/>
          </p:cNvSpPr>
          <p:nvPr/>
        </p:nvSpPr>
        <p:spPr bwMode="auto">
          <a:xfrm>
            <a:off x="9677400" y="4724400"/>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dirty="0"/>
          </a:p>
        </p:txBody>
      </p:sp>
      <p:sp>
        <p:nvSpPr>
          <p:cNvPr id="31757" name="Rectangle 43"/>
          <p:cNvSpPr>
            <a:spLocks noChangeArrowheads="1"/>
          </p:cNvSpPr>
          <p:nvPr/>
        </p:nvSpPr>
        <p:spPr bwMode="auto">
          <a:xfrm>
            <a:off x="8686800" y="3733800"/>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dirty="0"/>
          </a:p>
        </p:txBody>
      </p:sp>
      <p:sp>
        <p:nvSpPr>
          <p:cNvPr id="31758" name="Rectangle 45"/>
          <p:cNvSpPr>
            <a:spLocks noChangeArrowheads="1"/>
          </p:cNvSpPr>
          <p:nvPr/>
        </p:nvSpPr>
        <p:spPr bwMode="auto">
          <a:xfrm>
            <a:off x="9296400" y="37338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dirty="0"/>
          </a:p>
        </p:txBody>
      </p:sp>
      <p:sp>
        <p:nvSpPr>
          <p:cNvPr id="31759" name="Rectangle 46"/>
          <p:cNvSpPr>
            <a:spLocks noChangeArrowheads="1"/>
          </p:cNvSpPr>
          <p:nvPr/>
        </p:nvSpPr>
        <p:spPr bwMode="auto">
          <a:xfrm>
            <a:off x="8305800" y="47244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dirty="0"/>
          </a:p>
        </p:txBody>
      </p:sp>
      <p:sp>
        <p:nvSpPr>
          <p:cNvPr id="31760" name="Rectangle 47"/>
          <p:cNvSpPr>
            <a:spLocks noChangeArrowheads="1"/>
          </p:cNvSpPr>
          <p:nvPr/>
        </p:nvSpPr>
        <p:spPr bwMode="auto">
          <a:xfrm>
            <a:off x="10287000" y="4724400"/>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dirty="0"/>
          </a:p>
        </p:txBody>
      </p:sp>
      <p:sp>
        <p:nvSpPr>
          <p:cNvPr id="31761" name="Text Box 48"/>
          <p:cNvSpPr txBox="1">
            <a:spLocks noChangeArrowheads="1"/>
          </p:cNvSpPr>
          <p:nvPr/>
        </p:nvSpPr>
        <p:spPr bwMode="auto">
          <a:xfrm>
            <a:off x="8382000" y="5334001"/>
            <a:ext cx="1752600" cy="646327"/>
          </a:xfrm>
          <a:prstGeom prst="rect">
            <a:avLst/>
          </a:prstGeom>
          <a:noFill/>
          <a:ln w="9525">
            <a:noFill/>
            <a:miter lim="800000"/>
            <a:headEnd/>
            <a:tailEnd/>
          </a:ln>
        </p:spPr>
        <p:txBody>
          <a:bodyPr lIns="91436" tIns="45718" rIns="91436" bIns="45718">
            <a:spAutoFit/>
          </a:bodyPr>
          <a:lstStyle/>
          <a:p>
            <a:pPr algn="ctr">
              <a:spcBef>
                <a:spcPct val="50000"/>
              </a:spcBef>
            </a:pPr>
            <a:r>
              <a:rPr lang="en-US" i="1" dirty="0">
                <a:latin typeface="Calibri" pitchFamily="34" charset="0"/>
              </a:rPr>
              <a:t>What went wrong here?</a:t>
            </a:r>
          </a:p>
        </p:txBody>
      </p:sp>
    </p:spTree>
    <p:extLst>
      <p:ext uri="{BB962C8B-B14F-4D97-AF65-F5344CB8AC3E}">
        <p14:creationId xmlns:p14="http://schemas.microsoft.com/office/powerpoint/2010/main" val="262069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Backtracking Search with AC-3</a:t>
            </a:r>
          </a:p>
        </p:txBody>
      </p:sp>
      <p:sp>
        <p:nvSpPr>
          <p:cNvPr id="22531" name="Rectangle 3"/>
          <p:cNvSpPr>
            <a:spLocks noGrp="1" noChangeArrowheads="1"/>
          </p:cNvSpPr>
          <p:nvPr>
            <p:ph idx="1"/>
          </p:nvPr>
        </p:nvSpPr>
        <p:spPr>
          <a:xfrm>
            <a:off x="2156460" y="5469709"/>
            <a:ext cx="8229600" cy="999356"/>
          </a:xfrm>
        </p:spPr>
        <p:txBody>
          <a:bodyPr>
            <a:noAutofit/>
          </a:bodyPr>
          <a:lstStyle/>
          <a:p>
            <a:pPr eaLnBrk="1" hangingPunct="1"/>
            <a:r>
              <a:rPr lang="en-US" sz="2400" dirty="0"/>
              <a:t>Where do you run AC-3?</a:t>
            </a:r>
          </a:p>
        </p:txBody>
      </p:sp>
      <p:pic>
        <p:nvPicPr>
          <p:cNvPr id="20484" name="Picture 4"/>
          <p:cNvPicPr>
            <a:picLocks noChangeAspect="1" noChangeArrowheads="1"/>
          </p:cNvPicPr>
          <p:nvPr/>
        </p:nvPicPr>
        <p:blipFill>
          <a:blip r:embed="rId3" cstate="print"/>
          <a:srcRect/>
          <a:stretch>
            <a:fillRect/>
          </a:stretch>
        </p:blipFill>
        <p:spPr bwMode="auto">
          <a:xfrm>
            <a:off x="2209800" y="1500189"/>
            <a:ext cx="7848600" cy="3833812"/>
          </a:xfrm>
          <a:prstGeom prst="rect">
            <a:avLst/>
          </a:prstGeom>
          <a:noFill/>
          <a:ln w="9525">
            <a:noFill/>
            <a:miter lim="800000"/>
            <a:headEnd/>
            <a:tailEnd/>
          </a:ln>
        </p:spPr>
      </p:pic>
      <p:cxnSp>
        <p:nvCxnSpPr>
          <p:cNvPr id="3" name="Straight Connector 2"/>
          <p:cNvCxnSpPr/>
          <p:nvPr/>
        </p:nvCxnSpPr>
        <p:spPr>
          <a:xfrm>
            <a:off x="8244840" y="4099560"/>
            <a:ext cx="342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8049003" y="3672840"/>
                <a:ext cx="1112356" cy="369332"/>
              </a:xfrm>
              <a:prstGeom prst="rect">
                <a:avLst/>
              </a:prstGeom>
              <a:noFill/>
            </p:spPr>
            <p:txBody>
              <a:bodyPr wrap="none" rtlCol="0">
                <a:spAutoFit/>
              </a:bodyPr>
              <a:lstStyle/>
              <a:p>
                <a:r>
                  <a:rPr lang="en-US" dirty="0">
                    <a:solidFill>
                      <a:srgbClr val="FF0000"/>
                    </a:solidFill>
                  </a:rPr>
                  <a:t>AC-3(</a:t>
                </a:r>
                <a14:m>
                  <m:oMath xmlns:m="http://schemas.openxmlformats.org/officeDocument/2006/math">
                    <m:r>
                      <a:rPr lang="en-US" i="1" dirty="0" smtClean="0">
                        <a:solidFill>
                          <a:srgbClr val="FF0000"/>
                        </a:solidFill>
                        <a:latin typeface="Cambria Math" panose="02040503050406030204" pitchFamily="18" charset="0"/>
                      </a:rPr>
                      <m:t>𝑐𝑠𝑝</m:t>
                    </m:r>
                  </m:oMath>
                </a14:m>
                <a:r>
                  <a:rPr lang="en-US" dirty="0">
                    <a:solidFill>
                      <a:srgbClr val="FF0000"/>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8049003" y="3672840"/>
                <a:ext cx="1112356" cy="369332"/>
              </a:xfrm>
              <a:prstGeom prst="rect">
                <a:avLst/>
              </a:prstGeom>
              <a:blipFill rotWithShape="0">
                <a:blip r:embed="rId4"/>
                <a:stretch>
                  <a:fillRect l="-4372" t="-10000" r="-4918" b="-25000"/>
                </a:stretch>
              </a:blipFill>
            </p:spPr>
            <p:txBody>
              <a:bodyPr/>
              <a:lstStyle/>
              <a:p>
                <a:r>
                  <a:rPr lang="en-US">
                    <a:noFill/>
                  </a:rPr>
                  <a:t> </a:t>
                </a:r>
              </a:p>
            </p:txBody>
          </p:sp>
        </mc:Fallback>
      </mc:AlternateContent>
    </p:spTree>
    <p:extLst>
      <p:ext uri="{BB962C8B-B14F-4D97-AF65-F5344CB8AC3E}">
        <p14:creationId xmlns:p14="http://schemas.microsoft.com/office/powerpoint/2010/main" val="257820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Backtracking with AC-3</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514600"/>
            <a:ext cx="2628900" cy="254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2706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 Coloring with a Complex Graph</a:t>
            </a:r>
          </a:p>
        </p:txBody>
      </p:sp>
      <p:sp>
        <p:nvSpPr>
          <p:cNvPr id="3" name="Rectangle 2"/>
          <p:cNvSpPr/>
          <p:nvPr/>
        </p:nvSpPr>
        <p:spPr>
          <a:xfrm>
            <a:off x="1024652" y="2105346"/>
            <a:ext cx="9984007" cy="1200329"/>
          </a:xfrm>
          <a:prstGeom prst="rect">
            <a:avLst/>
          </a:prstGeom>
        </p:spPr>
        <p:txBody>
          <a:bodyPr wrap="square">
            <a:spAutoFit/>
          </a:bodyPr>
          <a:lstStyle/>
          <a:p>
            <a:r>
              <a:rPr lang="en-US" sz="2400" dirty="0">
                <a:solidFill>
                  <a:srgbClr val="0070C0"/>
                </a:solidFill>
              </a:rPr>
              <a:t>Compare </a:t>
            </a:r>
          </a:p>
          <a:p>
            <a:pPr marL="285750" indent="-285750">
              <a:buFont typeface="Arial" panose="020B0604020202020204" pitchFamily="34" charset="0"/>
              <a:buChar char="•"/>
            </a:pPr>
            <a:r>
              <a:rPr lang="en-US" sz="2400" dirty="0">
                <a:solidFill>
                  <a:srgbClr val="0070C0"/>
                </a:solidFill>
              </a:rPr>
              <a:t>Backtracking with Forward Checking</a:t>
            </a:r>
          </a:p>
          <a:p>
            <a:pPr marL="285750" indent="-285750">
              <a:buFont typeface="Arial" panose="020B0604020202020204" pitchFamily="34" charset="0"/>
              <a:buChar char="•"/>
            </a:pPr>
            <a:r>
              <a:rPr lang="en-US" sz="2400" dirty="0">
                <a:solidFill>
                  <a:srgbClr val="0070C0"/>
                </a:solidFill>
              </a:rPr>
              <a:t>Backtracking with AC-3</a:t>
            </a:r>
          </a:p>
        </p:txBody>
      </p:sp>
    </p:spTree>
    <p:extLst>
      <p:ext uri="{BB962C8B-B14F-4D97-AF65-F5344CB8AC3E}">
        <p14:creationId xmlns:p14="http://schemas.microsoft.com/office/powerpoint/2010/main" val="2409216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Complexity of </a:t>
            </a:r>
            <a:r>
              <a:rPr lang="en-US" dirty="0">
                <a:solidFill>
                  <a:srgbClr val="0070C0"/>
                </a:solidFill>
              </a:rPr>
              <a:t>a single run of</a:t>
            </a:r>
            <a:r>
              <a:rPr lang="en-US" dirty="0"/>
              <a:t> AC-3</a:t>
            </a:r>
          </a:p>
        </p:txBody>
      </p:sp>
      <p:sp>
        <p:nvSpPr>
          <p:cNvPr id="4" name="TextBox 3"/>
          <p:cNvSpPr txBox="1"/>
          <p:nvPr/>
        </p:nvSpPr>
        <p:spPr>
          <a:xfrm>
            <a:off x="934423" y="6196989"/>
            <a:ext cx="10185994" cy="461665"/>
          </a:xfrm>
          <a:prstGeom prst="rect">
            <a:avLst/>
          </a:prstGeom>
          <a:noFill/>
        </p:spPr>
        <p:txBody>
          <a:bodyPr wrap="none" rtlCol="0">
            <a:spAutoFit/>
          </a:bodyPr>
          <a:lstStyle/>
          <a:p>
            <a:r>
              <a:rPr lang="en-US" sz="2400" dirty="0">
                <a:solidFill>
                  <a:srgbClr val="0070C0"/>
                </a:solidFill>
              </a:rPr>
              <a:t>Recall that the whole backtracking algorithm with AC-3 will call AC-3 many times</a:t>
            </a:r>
          </a:p>
        </p:txBody>
      </p:sp>
      <p:pic>
        <p:nvPicPr>
          <p:cNvPr id="5" name="Picture 4"/>
          <p:cNvPicPr>
            <a:picLocks noChangeAspect="1" noChangeArrowheads="1"/>
          </p:cNvPicPr>
          <p:nvPr/>
        </p:nvPicPr>
        <p:blipFill>
          <a:blip r:embed="rId3" cstate="print"/>
          <a:srcRect/>
          <a:stretch>
            <a:fillRect/>
          </a:stretch>
        </p:blipFill>
        <p:spPr bwMode="auto">
          <a:xfrm>
            <a:off x="153924" y="1524181"/>
            <a:ext cx="6883400" cy="4097337"/>
          </a:xfrm>
          <a:prstGeom prst="rect">
            <a:avLst/>
          </a:prstGeom>
          <a:noFill/>
          <a:ln w="9525">
            <a:noFill/>
            <a:miter lim="800000"/>
            <a:headEnd/>
            <a:tailEnd/>
          </a:ln>
        </p:spPr>
      </p:pic>
    </p:spTree>
    <p:extLst>
      <p:ext uri="{BB962C8B-B14F-4D97-AF65-F5344CB8AC3E}">
        <p14:creationId xmlns:p14="http://schemas.microsoft.com/office/powerpoint/2010/main" val="3445017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cstate="print"/>
          <a:srcRect/>
          <a:stretch>
            <a:fillRect/>
          </a:stretch>
        </p:blipFill>
        <p:spPr bwMode="auto">
          <a:xfrm>
            <a:off x="153924" y="1524181"/>
            <a:ext cx="6883400" cy="4097337"/>
          </a:xfrm>
          <a:prstGeom prst="rect">
            <a:avLst/>
          </a:prstGeom>
          <a:noFill/>
          <a:ln w="9525">
            <a:noFill/>
            <a:miter lim="800000"/>
            <a:headEnd/>
            <a:tailEnd/>
          </a:ln>
        </p:spPr>
      </p:pic>
      <p:sp>
        <p:nvSpPr>
          <p:cNvPr id="30722" name="Rectangle 2"/>
          <p:cNvSpPr>
            <a:spLocks noGrp="1" noChangeArrowheads="1"/>
          </p:cNvSpPr>
          <p:nvPr>
            <p:ph type="title"/>
          </p:nvPr>
        </p:nvSpPr>
        <p:spPr/>
        <p:txBody>
          <a:bodyPr/>
          <a:lstStyle/>
          <a:p>
            <a:r>
              <a:rPr lang="en-US" dirty="0"/>
              <a:t>Complexity of </a:t>
            </a:r>
            <a:r>
              <a:rPr lang="en-US" dirty="0">
                <a:solidFill>
                  <a:srgbClr val="0070C0"/>
                </a:solidFill>
              </a:rPr>
              <a:t>a single run of</a:t>
            </a:r>
            <a:r>
              <a:rPr lang="en-US" dirty="0"/>
              <a:t> AC-3</a:t>
            </a:r>
          </a:p>
        </p:txBody>
      </p:sp>
      <mc:AlternateContent xmlns:mc="http://schemas.openxmlformats.org/markup-compatibility/2006" xmlns:a14="http://schemas.microsoft.com/office/drawing/2010/main">
        <mc:Choice Requires="a14">
          <p:sp>
            <p:nvSpPr>
              <p:cNvPr id="6" name="TextBox 5"/>
              <p:cNvSpPr txBox="1"/>
              <p:nvPr/>
            </p:nvSpPr>
            <p:spPr>
              <a:xfrm>
                <a:off x="7037324" y="1475872"/>
                <a:ext cx="501091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B050"/>
                    </a:solidFill>
                  </a:rPr>
                  <a:t>An arc is added after a removal of value at a node</a:t>
                </a:r>
              </a:p>
              <a:p>
                <a:pPr marL="342900" indent="-342900">
                  <a:buFont typeface="Arial" panose="020B0604020202020204" pitchFamily="34" charset="0"/>
                  <a:buChar char="•"/>
                </a:pPr>
                <a14:m>
                  <m:oMath xmlns:m="http://schemas.openxmlformats.org/officeDocument/2006/math">
                    <m:r>
                      <a:rPr lang="en-US" sz="2400" b="0" i="1" smtClean="0">
                        <a:solidFill>
                          <a:srgbClr val="00B050"/>
                        </a:solidFill>
                        <a:latin typeface="Cambria Math" panose="02040503050406030204" pitchFamily="18" charset="0"/>
                      </a:rPr>
                      <m:t>𝑛</m:t>
                    </m:r>
                  </m:oMath>
                </a14:m>
                <a:r>
                  <a:rPr lang="en-US" sz="2400" dirty="0">
                    <a:solidFill>
                      <a:srgbClr val="00B050"/>
                    </a:solidFill>
                  </a:rPr>
                  <a:t> node in total, each has </a:t>
                </a:r>
                <a14:m>
                  <m:oMath xmlns:m="http://schemas.openxmlformats.org/officeDocument/2006/math">
                    <m:r>
                      <a:rPr lang="en-US" sz="2400" b="0" i="0" smtClean="0">
                        <a:solidFill>
                          <a:srgbClr val="00B050"/>
                        </a:solidFill>
                        <a:latin typeface="Cambria Math" panose="02040503050406030204" pitchFamily="18" charset="0"/>
                      </a:rPr>
                      <m:t>≤</m:t>
                    </m:r>
                    <m:r>
                      <a:rPr lang="en-US" sz="2400" b="0" i="1" smtClean="0">
                        <a:solidFill>
                          <a:srgbClr val="00B050"/>
                        </a:solidFill>
                        <a:latin typeface="Cambria Math" panose="02040503050406030204" pitchFamily="18" charset="0"/>
                      </a:rPr>
                      <m:t>𝑑</m:t>
                    </m:r>
                  </m:oMath>
                </a14:m>
                <a:r>
                  <a:rPr lang="en-US" sz="2400" dirty="0">
                    <a:solidFill>
                      <a:srgbClr val="00B050"/>
                    </a:solidFill>
                  </a:rPr>
                  <a:t> values</a:t>
                </a:r>
              </a:p>
              <a:p>
                <a:pPr marL="342900" indent="-342900">
                  <a:buFont typeface="Arial" panose="020B0604020202020204" pitchFamily="34" charset="0"/>
                  <a:buChar char="•"/>
                </a:pPr>
                <a:r>
                  <a:rPr lang="en-US" sz="2400" dirty="0">
                    <a:solidFill>
                      <a:srgbClr val="00B050"/>
                    </a:solidFill>
                  </a:rPr>
                  <a:t>Total times of removal: </a:t>
                </a:r>
                <a14:m>
                  <m:oMath xmlns:m="http://schemas.openxmlformats.org/officeDocument/2006/math">
                    <m:r>
                      <a:rPr lang="en-US" sz="2400" b="0" i="1" smtClean="0">
                        <a:solidFill>
                          <a:srgbClr val="00B050"/>
                        </a:solidFill>
                        <a:latin typeface="Cambria Math" panose="02040503050406030204" pitchFamily="18" charset="0"/>
                      </a:rPr>
                      <m:t>𝑂</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𝑛𝑑</m:t>
                        </m:r>
                      </m:e>
                    </m:d>
                  </m:oMath>
                </a14:m>
                <a:endParaRPr lang="en-US" sz="2400" b="0" i="1" dirty="0">
                  <a:solidFill>
                    <a:srgbClr val="00B050"/>
                  </a:solidFill>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037324" y="1475872"/>
                <a:ext cx="5010912" cy="1569660"/>
              </a:xfrm>
              <a:prstGeom prst="rect">
                <a:avLst/>
              </a:prstGeom>
              <a:blipFill rotWithShape="0">
                <a:blip r:embed="rId4"/>
                <a:stretch>
                  <a:fillRect l="-1582" t="-3101" r="-1582" b="-7752"/>
                </a:stretch>
              </a:blipFill>
            </p:spPr>
            <p:txBody>
              <a:bodyPr/>
              <a:lstStyle/>
              <a:p>
                <a:r>
                  <a:rPr lang="en-US">
                    <a:noFill/>
                  </a:rPr>
                  <a:t> </a:t>
                </a:r>
              </a:p>
            </p:txBody>
          </p:sp>
        </mc:Fallback>
      </mc:AlternateContent>
      <p:sp>
        <p:nvSpPr>
          <p:cNvPr id="7" name="Rectangle 6"/>
          <p:cNvSpPr/>
          <p:nvPr/>
        </p:nvSpPr>
        <p:spPr>
          <a:xfrm>
            <a:off x="768096" y="2942346"/>
            <a:ext cx="4305300" cy="2641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333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3" cstate="print"/>
          <a:srcRect/>
          <a:stretch>
            <a:fillRect/>
          </a:stretch>
        </p:blipFill>
        <p:spPr bwMode="auto">
          <a:xfrm>
            <a:off x="153924" y="1524181"/>
            <a:ext cx="6883400" cy="4097337"/>
          </a:xfrm>
          <a:prstGeom prst="rect">
            <a:avLst/>
          </a:prstGeom>
          <a:noFill/>
          <a:ln w="9525">
            <a:noFill/>
            <a:miter lim="800000"/>
            <a:headEnd/>
            <a:tailEnd/>
          </a:ln>
        </p:spPr>
      </p:pic>
      <p:sp>
        <p:nvSpPr>
          <p:cNvPr id="30722" name="Rectangle 2"/>
          <p:cNvSpPr>
            <a:spLocks noGrp="1" noChangeArrowheads="1"/>
          </p:cNvSpPr>
          <p:nvPr>
            <p:ph type="title"/>
          </p:nvPr>
        </p:nvSpPr>
        <p:spPr/>
        <p:txBody>
          <a:bodyPr/>
          <a:lstStyle/>
          <a:p>
            <a:r>
              <a:rPr lang="en-US" dirty="0"/>
              <a:t>Complexity of </a:t>
            </a:r>
            <a:r>
              <a:rPr lang="en-US" dirty="0">
                <a:solidFill>
                  <a:srgbClr val="0070C0"/>
                </a:solidFill>
              </a:rPr>
              <a:t>a single run of</a:t>
            </a:r>
            <a:r>
              <a:rPr lang="en-US" dirty="0"/>
              <a:t> AC-3</a:t>
            </a:r>
          </a:p>
        </p:txBody>
      </p:sp>
      <p:sp>
        <p:nvSpPr>
          <p:cNvPr id="7" name="Rectangle 6"/>
          <p:cNvSpPr/>
          <p:nvPr/>
        </p:nvSpPr>
        <p:spPr>
          <a:xfrm>
            <a:off x="1018032" y="3164805"/>
            <a:ext cx="3163824" cy="51713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Rectangle 1"/>
              <p:cNvSpPr/>
              <p:nvPr/>
            </p:nvSpPr>
            <p:spPr>
              <a:xfrm>
                <a:off x="7037324" y="3006376"/>
                <a:ext cx="481279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B050"/>
                    </a:solidFill>
                  </a:rPr>
                  <a:t>After a removal, </a:t>
                </a:r>
                <a14:m>
                  <m:oMath xmlns:m="http://schemas.openxmlformats.org/officeDocument/2006/math">
                    <m:r>
                      <a:rPr lang="en-US" sz="2400" b="0" i="0" smtClean="0">
                        <a:solidFill>
                          <a:srgbClr val="00B050"/>
                        </a:solidFill>
                        <a:latin typeface="Cambria Math" panose="02040503050406030204" pitchFamily="18" charset="0"/>
                      </a:rPr>
                      <m:t>≤</m:t>
                    </m:r>
                    <m:r>
                      <a:rPr lang="en-US" sz="2400">
                        <a:solidFill>
                          <a:srgbClr val="00B050"/>
                        </a:solidFill>
                        <a:latin typeface="Cambria Math" panose="02040503050406030204" pitchFamily="18" charset="0"/>
                      </a:rPr>
                      <m:t>𝑛</m:t>
                    </m:r>
                  </m:oMath>
                </a14:m>
                <a:r>
                  <a:rPr lang="en-US" sz="2400" dirty="0">
                    <a:solidFill>
                      <a:srgbClr val="00B050"/>
                    </a:solidFill>
                  </a:rPr>
                  <a:t> arcs added</a:t>
                </a:r>
              </a:p>
              <a:p>
                <a:pPr marL="342900" indent="-342900">
                  <a:buFont typeface="Arial" panose="020B0604020202020204" pitchFamily="34" charset="0"/>
                  <a:buChar char="•"/>
                </a:pPr>
                <a:r>
                  <a:rPr lang="en-US" sz="2400" dirty="0">
                    <a:solidFill>
                      <a:srgbClr val="00B050"/>
                    </a:solidFill>
                  </a:rPr>
                  <a:t>Total times of adding arcs: </a:t>
                </a:r>
                <a14:m>
                  <m:oMath xmlns:m="http://schemas.openxmlformats.org/officeDocument/2006/math">
                    <m:r>
                      <a:rPr lang="en-US" sz="2400" b="0" i="1" smtClean="0">
                        <a:solidFill>
                          <a:srgbClr val="00B050"/>
                        </a:solidFill>
                        <a:latin typeface="Cambria Math" panose="02040503050406030204" pitchFamily="18" charset="0"/>
                      </a:rPr>
                      <m:t>𝑂</m:t>
                    </m:r>
                    <m:r>
                      <a:rPr lang="en-US" sz="2400" b="0" i="1" smtClean="0">
                        <a:solidFill>
                          <a:srgbClr val="00B050"/>
                        </a:solidFill>
                        <a:latin typeface="Cambria Math" panose="02040503050406030204" pitchFamily="18" charset="0"/>
                      </a:rPr>
                      <m:t>(</m:t>
                    </m:r>
                    <m:sSup>
                      <m:sSupPr>
                        <m:ctrlPr>
                          <a:rPr lang="en-US" sz="2400" b="0" i="1" smtClean="0">
                            <a:solidFill>
                              <a:srgbClr val="00B050"/>
                            </a:solidFill>
                            <a:latin typeface="Cambria Math" panose="02040503050406030204" pitchFamily="18" charset="0"/>
                          </a:rPr>
                        </m:ctrlPr>
                      </m:sSupPr>
                      <m:e>
                        <m:r>
                          <a:rPr lang="en-US" sz="2400" b="0" i="1" smtClean="0">
                            <a:solidFill>
                              <a:srgbClr val="00B050"/>
                            </a:solidFill>
                            <a:latin typeface="Cambria Math" panose="02040503050406030204" pitchFamily="18" charset="0"/>
                          </a:rPr>
                          <m:t>𝑛</m:t>
                        </m:r>
                      </m:e>
                      <m:sup>
                        <m:r>
                          <a:rPr lang="en-US" sz="2400" b="0" i="1" smtClean="0">
                            <a:solidFill>
                              <a:srgbClr val="00B050"/>
                            </a:solidFill>
                            <a:latin typeface="Cambria Math" panose="02040503050406030204" pitchFamily="18" charset="0"/>
                          </a:rPr>
                          <m:t>2</m:t>
                        </m:r>
                      </m:sup>
                    </m:sSup>
                    <m:r>
                      <a:rPr lang="en-US" sz="2400" b="0" i="1" smtClean="0">
                        <a:solidFill>
                          <a:srgbClr val="00B050"/>
                        </a:solidFill>
                        <a:latin typeface="Cambria Math" panose="02040503050406030204" pitchFamily="18" charset="0"/>
                      </a:rPr>
                      <m:t>𝑑</m:t>
                    </m:r>
                    <m:r>
                      <a:rPr lang="en-US" sz="2400" b="0" i="1" smtClean="0">
                        <a:solidFill>
                          <a:srgbClr val="00B050"/>
                        </a:solidFill>
                        <a:latin typeface="Cambria Math" panose="02040503050406030204" pitchFamily="18" charset="0"/>
                      </a:rPr>
                      <m:t>)</m:t>
                    </m:r>
                  </m:oMath>
                </a14:m>
                <a:endParaRPr lang="en-US" sz="2400" dirty="0">
                  <a:solidFill>
                    <a:srgbClr val="00B05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037324" y="3006376"/>
                <a:ext cx="4812792" cy="830997"/>
              </a:xfrm>
              <a:prstGeom prst="rect">
                <a:avLst/>
              </a:prstGeom>
              <a:blipFill rotWithShape="0">
                <a:blip r:embed="rId4"/>
                <a:stretch>
                  <a:fillRect l="-1646" t="-5882" r="-63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037324" y="1475872"/>
                <a:ext cx="501091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solidFill>
                  </a:rPr>
                  <a:t>An arc is added after a removal of value at a node</a:t>
                </a:r>
              </a:p>
              <a:p>
                <a:pPr marL="342900" indent="-342900">
                  <a:buFont typeface="Arial" panose="020B0604020202020204" pitchFamily="34" charset="0"/>
                  <a:buChar char="•"/>
                </a:pP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rPr>
                  <a:t> node in total, each has </a:t>
                </a:r>
                <a14:m>
                  <m:oMath xmlns:m="http://schemas.openxmlformats.org/officeDocument/2006/math">
                    <m:r>
                      <a:rPr lang="en-US" sz="2400" b="0" i="0"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𝑑</m:t>
                    </m:r>
                  </m:oMath>
                </a14:m>
                <a:r>
                  <a:rPr lang="en-US" sz="2400" dirty="0">
                    <a:solidFill>
                      <a:schemeClr val="tx1"/>
                    </a:solidFill>
                  </a:rPr>
                  <a:t> values</a:t>
                </a:r>
              </a:p>
              <a:p>
                <a:pPr marL="342900" indent="-342900">
                  <a:buFont typeface="Arial" panose="020B0604020202020204" pitchFamily="34" charset="0"/>
                  <a:buChar char="•"/>
                </a:pPr>
                <a:r>
                  <a:rPr lang="en-US" sz="2400" dirty="0">
                    <a:solidFill>
                      <a:schemeClr val="tx1"/>
                    </a:solidFill>
                  </a:rPr>
                  <a:t>Total times of removal: </a:t>
                </a:r>
                <a14:m>
                  <m:oMath xmlns:m="http://schemas.openxmlformats.org/officeDocument/2006/math">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𝑛𝑑</m:t>
                        </m:r>
                      </m:e>
                    </m:d>
                  </m:oMath>
                </a14:m>
                <a:endParaRPr lang="en-US" sz="2400" b="0" i="1" dirty="0">
                  <a:solidFill>
                    <a:schemeClr val="tx1"/>
                  </a:solidFill>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037324" y="1475872"/>
                <a:ext cx="5010912" cy="1569660"/>
              </a:xfrm>
              <a:prstGeom prst="rect">
                <a:avLst/>
              </a:prstGeom>
              <a:blipFill rotWithShape="0">
                <a:blip r:embed="rId5"/>
                <a:stretch>
                  <a:fillRect l="-1582" t="-3101" r="-1582" b="-7752"/>
                </a:stretch>
              </a:blipFill>
            </p:spPr>
            <p:txBody>
              <a:bodyPr/>
              <a:lstStyle/>
              <a:p>
                <a:r>
                  <a:rPr lang="en-US">
                    <a:noFill/>
                  </a:rPr>
                  <a:t> </a:t>
                </a:r>
              </a:p>
            </p:txBody>
          </p:sp>
        </mc:Fallback>
      </mc:AlternateContent>
    </p:spTree>
    <p:extLst>
      <p:ext uri="{BB962C8B-B14F-4D97-AF65-F5344CB8AC3E}">
        <p14:creationId xmlns:p14="http://schemas.microsoft.com/office/powerpoint/2010/main" val="1426465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noChangeArrowheads="1"/>
          </p:cNvPicPr>
          <p:nvPr/>
        </p:nvPicPr>
        <p:blipFill>
          <a:blip r:embed="rId3" cstate="print"/>
          <a:srcRect/>
          <a:stretch>
            <a:fillRect/>
          </a:stretch>
        </p:blipFill>
        <p:spPr bwMode="auto">
          <a:xfrm>
            <a:off x="153924" y="1524181"/>
            <a:ext cx="6883400" cy="4097337"/>
          </a:xfrm>
          <a:prstGeom prst="rect">
            <a:avLst/>
          </a:prstGeom>
          <a:noFill/>
          <a:ln w="9525">
            <a:noFill/>
            <a:miter lim="800000"/>
            <a:headEnd/>
            <a:tailEnd/>
          </a:ln>
        </p:spPr>
      </p:pic>
      <p:sp>
        <p:nvSpPr>
          <p:cNvPr id="30722" name="Rectangle 2"/>
          <p:cNvSpPr>
            <a:spLocks noGrp="1" noChangeArrowheads="1"/>
          </p:cNvSpPr>
          <p:nvPr>
            <p:ph type="title"/>
          </p:nvPr>
        </p:nvSpPr>
        <p:spPr/>
        <p:txBody>
          <a:bodyPr/>
          <a:lstStyle/>
          <a:p>
            <a:r>
              <a:rPr lang="en-US" dirty="0"/>
              <a:t>Complexity of </a:t>
            </a:r>
            <a:r>
              <a:rPr lang="en-US" dirty="0">
                <a:solidFill>
                  <a:srgbClr val="0070C0"/>
                </a:solidFill>
              </a:rPr>
              <a:t>a single run of</a:t>
            </a:r>
            <a:r>
              <a:rPr lang="en-US" dirty="0"/>
              <a:t> AC-3</a:t>
            </a:r>
          </a:p>
        </p:txBody>
      </p:sp>
      <p:sp>
        <p:nvSpPr>
          <p:cNvPr id="7" name="Rectangle 6"/>
          <p:cNvSpPr/>
          <p:nvPr/>
        </p:nvSpPr>
        <p:spPr>
          <a:xfrm>
            <a:off x="499872" y="4420581"/>
            <a:ext cx="6406896" cy="51713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Rectangle 1"/>
              <p:cNvSpPr/>
              <p:nvPr/>
            </p:nvSpPr>
            <p:spPr>
              <a:xfrm>
                <a:off x="7037324" y="3006376"/>
                <a:ext cx="481279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solidFill>
                  </a:rPr>
                  <a:t>After a removal, </a:t>
                </a:r>
                <a14:m>
                  <m:oMath xmlns:m="http://schemas.openxmlformats.org/officeDocument/2006/math">
                    <m:r>
                      <a:rPr lang="en-US" sz="2400" b="0" i="0" smtClean="0">
                        <a:solidFill>
                          <a:schemeClr val="tx1"/>
                        </a:solidFill>
                        <a:latin typeface="Cambria Math" panose="02040503050406030204" pitchFamily="18" charset="0"/>
                      </a:rPr>
                      <m:t>≤</m:t>
                    </m:r>
                    <m:r>
                      <a:rPr lang="en-US" sz="2400">
                        <a:solidFill>
                          <a:schemeClr val="tx1"/>
                        </a:solidFill>
                        <a:latin typeface="Cambria Math" panose="02040503050406030204" pitchFamily="18" charset="0"/>
                      </a:rPr>
                      <m:t>𝑛</m:t>
                    </m:r>
                  </m:oMath>
                </a14:m>
                <a:r>
                  <a:rPr lang="en-US" sz="2400" dirty="0">
                    <a:solidFill>
                      <a:schemeClr val="tx1"/>
                    </a:solidFill>
                  </a:rPr>
                  <a:t> arcs added</a:t>
                </a:r>
              </a:p>
              <a:p>
                <a:pPr marL="342900" indent="-342900">
                  <a:buFont typeface="Arial" panose="020B0604020202020204" pitchFamily="34" charset="0"/>
                  <a:buChar char="•"/>
                </a:pPr>
                <a:r>
                  <a:rPr lang="en-US" sz="2400" dirty="0">
                    <a:solidFill>
                      <a:schemeClr val="tx1"/>
                    </a:solidFill>
                  </a:rPr>
                  <a:t>Total times of adding arcs: </a:t>
                </a:r>
                <a14:m>
                  <m:oMath xmlns:m="http://schemas.openxmlformats.org/officeDocument/2006/math">
                    <m:r>
                      <a:rPr lang="en-US" sz="2400" b="0" i="1" smtClean="0">
                        <a:solidFill>
                          <a:schemeClr val="tx1"/>
                        </a:solidFill>
                        <a:latin typeface="Cambria Math" panose="02040503050406030204" pitchFamily="18" charset="0"/>
                      </a:rPr>
                      <m:t>𝑂</m:t>
                    </m:r>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𝑑</m:t>
                    </m:r>
                    <m:r>
                      <a:rPr lang="en-US" sz="2400" b="0" i="1" smtClean="0">
                        <a:solidFill>
                          <a:schemeClr val="tx1"/>
                        </a:solidFill>
                        <a:latin typeface="Cambria Math" panose="02040503050406030204" pitchFamily="18" charset="0"/>
                      </a:rPr>
                      <m:t>)</m:t>
                    </m:r>
                  </m:oMath>
                </a14:m>
                <a:endParaRPr lang="en-US" sz="2400" dirty="0">
                  <a:solidFill>
                    <a:schemeClr val="tx1"/>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037324" y="3006376"/>
                <a:ext cx="4812792" cy="830997"/>
              </a:xfrm>
              <a:prstGeom prst="rect">
                <a:avLst/>
              </a:prstGeom>
              <a:blipFill rotWithShape="0">
                <a:blip r:embed="rId4"/>
                <a:stretch>
                  <a:fillRect l="-1646" t="-5882" r="-63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037324" y="1475872"/>
                <a:ext cx="501091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solidFill>
                  </a:rPr>
                  <a:t>An arc is added after a removal of value at a node</a:t>
                </a:r>
              </a:p>
              <a:p>
                <a:pPr marL="342900" indent="-342900">
                  <a:buFont typeface="Arial" panose="020B0604020202020204" pitchFamily="34" charset="0"/>
                  <a:buChar char="•"/>
                </a:pPr>
                <a14:m>
                  <m:oMath xmlns:m="http://schemas.openxmlformats.org/officeDocument/2006/math">
                    <m:r>
                      <a:rPr lang="en-US" sz="2400" b="0" i="1" smtClean="0">
                        <a:solidFill>
                          <a:schemeClr val="tx1"/>
                        </a:solidFill>
                        <a:latin typeface="Cambria Math" panose="02040503050406030204" pitchFamily="18" charset="0"/>
                      </a:rPr>
                      <m:t>𝑛</m:t>
                    </m:r>
                  </m:oMath>
                </a14:m>
                <a:r>
                  <a:rPr lang="en-US" sz="2400" dirty="0">
                    <a:solidFill>
                      <a:schemeClr val="tx1"/>
                    </a:solidFill>
                  </a:rPr>
                  <a:t> node in total, each has </a:t>
                </a:r>
                <a14:m>
                  <m:oMath xmlns:m="http://schemas.openxmlformats.org/officeDocument/2006/math">
                    <m:r>
                      <a:rPr lang="en-US" sz="2400" b="0" i="0"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𝑑</m:t>
                    </m:r>
                  </m:oMath>
                </a14:m>
                <a:r>
                  <a:rPr lang="en-US" sz="2400" dirty="0">
                    <a:solidFill>
                      <a:schemeClr val="tx1"/>
                    </a:solidFill>
                  </a:rPr>
                  <a:t> values</a:t>
                </a:r>
              </a:p>
              <a:p>
                <a:pPr marL="342900" indent="-342900">
                  <a:buFont typeface="Arial" panose="020B0604020202020204" pitchFamily="34" charset="0"/>
                  <a:buChar char="•"/>
                </a:pPr>
                <a:r>
                  <a:rPr lang="en-US" sz="2400" dirty="0">
                    <a:solidFill>
                      <a:schemeClr val="tx1"/>
                    </a:solidFill>
                  </a:rPr>
                  <a:t>Total times of removal: </a:t>
                </a:r>
                <a14:m>
                  <m:oMath xmlns:m="http://schemas.openxmlformats.org/officeDocument/2006/math">
                    <m:r>
                      <a:rPr lang="en-US" sz="2400" b="0" i="1" smtClean="0">
                        <a:solidFill>
                          <a:schemeClr val="tx1"/>
                        </a:solidFill>
                        <a:latin typeface="Cambria Math" panose="02040503050406030204" pitchFamily="18" charset="0"/>
                      </a:rPr>
                      <m:t>𝑂</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𝑛𝑑</m:t>
                        </m:r>
                      </m:e>
                    </m:d>
                  </m:oMath>
                </a14:m>
                <a:endParaRPr lang="en-US" sz="2400" b="0" i="1" dirty="0">
                  <a:solidFill>
                    <a:schemeClr val="tx1"/>
                  </a:solidFill>
                  <a:latin typeface="Cambria Math" panose="020405030504060302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037324" y="1475872"/>
                <a:ext cx="5010912" cy="1569660"/>
              </a:xfrm>
              <a:prstGeom prst="rect">
                <a:avLst/>
              </a:prstGeom>
              <a:blipFill rotWithShape="0">
                <a:blip r:embed="rId5"/>
                <a:stretch>
                  <a:fillRect l="-1582" t="-3101" r="-1582" b="-7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037324" y="4292070"/>
                <a:ext cx="5154676" cy="50308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B050"/>
                    </a:solidFill>
                  </a:rPr>
                  <a:t>Check arc consistency per arc: </a:t>
                </a:r>
                <a14:m>
                  <m:oMath xmlns:m="http://schemas.openxmlformats.org/officeDocument/2006/math">
                    <m:r>
                      <a:rPr lang="en-US" sz="2400">
                        <a:solidFill>
                          <a:srgbClr val="00B050"/>
                        </a:solidFill>
                        <a:latin typeface="Cambria Math" panose="02040503050406030204" pitchFamily="18" charset="0"/>
                      </a:rPr>
                      <m:t>𝑂</m:t>
                    </m:r>
                    <m:r>
                      <a:rPr lang="en-US" sz="2400">
                        <a:solidFill>
                          <a:srgbClr val="00B050"/>
                        </a:solidFill>
                        <a:latin typeface="Cambria Math" panose="02040503050406030204" pitchFamily="18" charset="0"/>
                      </a:rPr>
                      <m:t>(</m:t>
                    </m:r>
                    <m:sSup>
                      <m:sSupPr>
                        <m:ctrlPr>
                          <a:rPr lang="en-US" sz="2400" i="1">
                            <a:solidFill>
                              <a:srgbClr val="00B050"/>
                            </a:solidFill>
                            <a:latin typeface="Cambria Math" panose="02040503050406030204" pitchFamily="18" charset="0"/>
                          </a:rPr>
                        </m:ctrlPr>
                      </m:sSupPr>
                      <m:e>
                        <m:r>
                          <a:rPr lang="en-US" sz="2400">
                            <a:solidFill>
                              <a:srgbClr val="00B050"/>
                            </a:solidFill>
                            <a:latin typeface="Cambria Math" panose="02040503050406030204" pitchFamily="18" charset="0"/>
                          </a:rPr>
                          <m:t>𝑑</m:t>
                        </m:r>
                      </m:e>
                      <m:sup>
                        <m:r>
                          <a:rPr lang="en-US" sz="2400">
                            <a:solidFill>
                              <a:srgbClr val="00B050"/>
                            </a:solidFill>
                            <a:latin typeface="Cambria Math" panose="02040503050406030204" pitchFamily="18" charset="0"/>
                          </a:rPr>
                          <m:t>2</m:t>
                        </m:r>
                      </m:sup>
                    </m:sSup>
                    <m:r>
                      <a:rPr lang="en-US" sz="2400">
                        <a:solidFill>
                          <a:srgbClr val="00B050"/>
                        </a:solidFill>
                        <a:latin typeface="Cambria Math" panose="02040503050406030204" pitchFamily="18" charset="0"/>
                      </a:rPr>
                      <m:t>)</m:t>
                    </m:r>
                  </m:oMath>
                </a14:m>
                <a:endParaRPr lang="en-US" sz="2400" dirty="0">
                  <a:solidFill>
                    <a:srgbClr val="00B050"/>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7037324" y="4292070"/>
                <a:ext cx="5154676" cy="503086"/>
              </a:xfrm>
              <a:prstGeom prst="rect">
                <a:avLst/>
              </a:prstGeom>
              <a:blipFill rotWithShape="0">
                <a:blip r:embed="rId6"/>
                <a:stretch>
                  <a:fillRect l="-1537" t="-1205" b="-265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691384" y="5613867"/>
                <a:ext cx="7269480" cy="470000"/>
              </a:xfrm>
              <a:prstGeom prst="rect">
                <a:avLst/>
              </a:prstGeom>
              <a:noFill/>
            </p:spPr>
            <p:txBody>
              <a:bodyPr wrap="square" rtlCol="0">
                <a:spAutoFit/>
              </a:bodyPr>
              <a:lstStyle/>
              <a:p>
                <a:r>
                  <a:rPr lang="en-US" sz="2400" dirty="0">
                    <a:solidFill>
                      <a:srgbClr val="0070C0"/>
                    </a:solidFill>
                  </a:rPr>
                  <a:t>Complexity of a single run of AC-3 is at most </a:t>
                </a:r>
                <a14:m>
                  <m:oMath xmlns:m="http://schemas.openxmlformats.org/officeDocument/2006/math">
                    <m:r>
                      <a:rPr lang="en-US" sz="2400">
                        <a:solidFill>
                          <a:srgbClr val="0070C0"/>
                        </a:solidFill>
                        <a:latin typeface="Cambria Math" panose="02040503050406030204" pitchFamily="18" charset="0"/>
                      </a:rPr>
                      <m:t>𝑂</m:t>
                    </m:r>
                    <m:r>
                      <a:rPr lang="en-US" sz="2400">
                        <a:solidFill>
                          <a:srgbClr val="0070C0"/>
                        </a:solidFill>
                        <a:latin typeface="Cambria Math" panose="02040503050406030204" pitchFamily="18" charset="0"/>
                      </a:rPr>
                      <m:t>(</m:t>
                    </m:r>
                    <m:sSup>
                      <m:sSupPr>
                        <m:ctrlPr>
                          <a:rPr lang="en-US" sz="2400" i="1">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𝑛</m:t>
                        </m:r>
                      </m:e>
                      <m:sup>
                        <m:r>
                          <a:rPr lang="en-US" sz="2400">
                            <a:solidFill>
                              <a:srgbClr val="0070C0"/>
                            </a:solidFill>
                            <a:latin typeface="Cambria Math" panose="02040503050406030204" pitchFamily="18" charset="0"/>
                          </a:rPr>
                          <m:t>2</m:t>
                        </m:r>
                      </m:sup>
                    </m:sSup>
                    <m:sSup>
                      <m:sSupPr>
                        <m:ctrlPr>
                          <a:rPr lang="en-US" sz="2400" b="0" i="1" smtClean="0">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𝑑</m:t>
                        </m:r>
                      </m:e>
                      <m:sup>
                        <m:r>
                          <a:rPr lang="en-US" sz="2400" b="0" i="0" smtClean="0">
                            <a:solidFill>
                              <a:srgbClr val="0070C0"/>
                            </a:solidFill>
                            <a:latin typeface="Cambria Math" panose="02040503050406030204" pitchFamily="18" charset="0"/>
                          </a:rPr>
                          <m:t>3</m:t>
                        </m:r>
                      </m:sup>
                    </m:sSup>
                    <m:r>
                      <a:rPr lang="en-US" sz="2400">
                        <a:solidFill>
                          <a:srgbClr val="0070C0"/>
                        </a:solidFill>
                        <a:latin typeface="Cambria Math" panose="02040503050406030204" pitchFamily="18" charset="0"/>
                      </a:rPr>
                      <m:t>)</m:t>
                    </m:r>
                  </m:oMath>
                </a14:m>
                <a:endParaRPr lang="en-US" sz="2400" dirty="0">
                  <a:solidFill>
                    <a:srgbClr val="0070C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91384" y="5613867"/>
                <a:ext cx="7269480" cy="470000"/>
              </a:xfrm>
              <a:prstGeom prst="rect">
                <a:avLst/>
              </a:prstGeom>
              <a:blipFill rotWithShape="0">
                <a:blip r:embed="rId7"/>
                <a:stretch>
                  <a:fillRect l="-1342" t="-7792" b="-29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29384" y="6076215"/>
                <a:ext cx="8889421" cy="461665"/>
              </a:xfrm>
              <a:prstGeom prst="rect">
                <a:avLst/>
              </a:prstGeom>
            </p:spPr>
            <p:txBody>
              <a:bodyPr wrap="none">
                <a:spAutoFit/>
              </a:bodyPr>
              <a:lstStyle/>
              <a:p>
                <a:r>
                  <a:rPr lang="en-US" sz="2400" dirty="0">
                    <a:solidFill>
                      <a:srgbClr val="0070C0"/>
                    </a:solidFill>
                  </a:rPr>
                  <a:t>(Not required) </a:t>
                </a:r>
                <a:r>
                  <a:rPr lang="en-US" sz="2400" dirty="0" err="1">
                    <a:solidFill>
                      <a:srgbClr val="0070C0"/>
                    </a:solidFill>
                  </a:rPr>
                  <a:t>Zhang&amp;Yap</a:t>
                </a:r>
                <a:r>
                  <a:rPr lang="en-US" sz="2400" dirty="0">
                    <a:solidFill>
                      <a:srgbClr val="0070C0"/>
                    </a:solidFill>
                  </a:rPr>
                  <a:t> (2001) show that its complexity is </a:t>
                </a:r>
                <a14:m>
                  <m:oMath xmlns:m="http://schemas.openxmlformats.org/officeDocument/2006/math">
                    <m:r>
                      <a:rPr lang="en-US" sz="2400" i="1">
                        <a:solidFill>
                          <a:srgbClr val="0070C0"/>
                        </a:solidFill>
                        <a:latin typeface="Cambria Math" panose="02040503050406030204" pitchFamily="18" charset="0"/>
                      </a:rPr>
                      <m:t>𝑂</m:t>
                    </m:r>
                    <m:r>
                      <a:rPr lang="en-US" sz="2400" i="1">
                        <a:solidFill>
                          <a:srgbClr val="0070C0"/>
                        </a:solidFill>
                        <a:latin typeface="Cambria Math" panose="02040503050406030204" pitchFamily="18" charset="0"/>
                      </a:rPr>
                      <m:t>(</m:t>
                    </m:r>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𝑛</m:t>
                        </m:r>
                      </m:e>
                      <m:sup>
                        <m:r>
                          <a:rPr lang="en-US" sz="2400" i="1">
                            <a:solidFill>
                              <a:srgbClr val="0070C0"/>
                            </a:solidFill>
                            <a:latin typeface="Cambria Math" panose="02040503050406030204" pitchFamily="18" charset="0"/>
                          </a:rPr>
                          <m:t>2</m:t>
                        </m:r>
                      </m:sup>
                    </m:sSup>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𝑑</m:t>
                        </m:r>
                      </m:e>
                      <m:sup>
                        <m:r>
                          <a:rPr lang="en-US" sz="2400" i="1">
                            <a:solidFill>
                              <a:srgbClr val="0070C0"/>
                            </a:solidFill>
                            <a:latin typeface="Cambria Math" panose="02040503050406030204" pitchFamily="18" charset="0"/>
                          </a:rPr>
                          <m:t>2</m:t>
                        </m:r>
                      </m:sup>
                    </m:sSup>
                    <m:r>
                      <a:rPr lang="en-US" sz="2400" i="1">
                        <a:solidFill>
                          <a:srgbClr val="0070C0"/>
                        </a:solidFill>
                        <a:latin typeface="Cambria Math" panose="02040503050406030204" pitchFamily="18" charset="0"/>
                      </a:rPr>
                      <m:t>)</m:t>
                    </m:r>
                  </m:oMath>
                </a14:m>
                <a:endParaRPr lang="en-US" sz="2400" dirty="0">
                  <a:solidFill>
                    <a:srgbClr val="0070C0"/>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1929384" y="6076215"/>
                <a:ext cx="8889421" cy="461665"/>
              </a:xfrm>
              <a:prstGeom prst="rect">
                <a:avLst/>
              </a:prstGeom>
              <a:blipFill rotWithShape="0">
                <a:blip r:embed="rId8"/>
                <a:stretch>
                  <a:fillRect l="-109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2722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2" y="1371982"/>
            <a:ext cx="10218735" cy="4904612"/>
          </a:xfrm>
          <a:prstGeom prst="rect">
            <a:avLst/>
          </a:prstGeom>
          <a:noFill/>
        </p:spPr>
      </p:pic>
    </p:spTree>
    <p:extLst>
      <p:ext uri="{BB962C8B-B14F-4D97-AF65-F5344CB8AC3E}">
        <p14:creationId xmlns:p14="http://schemas.microsoft.com/office/powerpoint/2010/main" val="2107696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8517" y="4165599"/>
            <a:ext cx="5301081" cy="2539999"/>
          </a:xfrm>
          <a:prstGeom prst="rect">
            <a:avLst/>
          </a:prstGeom>
          <a:noFill/>
        </p:spPr>
      </p:pic>
      <p:sp>
        <p:nvSpPr>
          <p:cNvPr id="23554" name="Rectangle 2"/>
          <p:cNvSpPr>
            <a:spLocks noGrp="1" noChangeArrowheads="1"/>
          </p:cNvSpPr>
          <p:nvPr>
            <p:ph type="title"/>
          </p:nvPr>
        </p:nvSpPr>
        <p:spPr/>
        <p:txBody>
          <a:bodyPr/>
          <a:lstStyle/>
          <a:p>
            <a:pPr eaLnBrk="1" hangingPunct="1"/>
            <a:r>
              <a:rPr lang="en-US" dirty="0"/>
              <a:t>Ordering: Minimum Remaining Values</a:t>
            </a:r>
          </a:p>
        </p:txBody>
      </p:sp>
      <p:sp>
        <p:nvSpPr>
          <p:cNvPr id="923651" name="Rectangle 3"/>
          <p:cNvSpPr>
            <a:spLocks noGrp="1" noChangeArrowheads="1"/>
          </p:cNvSpPr>
          <p:nvPr>
            <p:ph idx="1"/>
          </p:nvPr>
        </p:nvSpPr>
        <p:spPr>
          <a:xfrm>
            <a:off x="431800" y="1371601"/>
            <a:ext cx="11379200" cy="4729164"/>
          </a:xfrm>
        </p:spPr>
        <p:txBody>
          <a:bodyPr/>
          <a:lstStyle/>
          <a:p>
            <a:pPr eaLnBrk="1" hangingPunct="1"/>
            <a:r>
              <a:rPr lang="en-US" sz="2800" dirty="0"/>
              <a:t>Variable Ordering: Minimum remaining values (MRV):</a:t>
            </a:r>
          </a:p>
          <a:p>
            <a:pPr lvl="1" eaLnBrk="1" hangingPunct="1"/>
            <a:r>
              <a:rPr lang="en-US" sz="2400" dirty="0"/>
              <a:t>Choose the variable with the fewest legal left values in its domain</a:t>
            </a:r>
          </a:p>
          <a:p>
            <a:pPr lvl="1" eaLnBrk="1" hangingPunct="1"/>
            <a:endParaRPr lang="en-US" sz="2400" dirty="0"/>
          </a:p>
          <a:p>
            <a:pPr lvl="1" eaLnBrk="1" hangingPunct="1"/>
            <a:endParaRPr lang="en-US" sz="2400" dirty="0"/>
          </a:p>
          <a:p>
            <a:pPr lvl="1" eaLnBrk="1" hangingPunct="1"/>
            <a:endParaRPr lang="en-US" sz="2400" dirty="0"/>
          </a:p>
          <a:p>
            <a:pPr lvl="1" eaLnBrk="1" hangingPunct="1"/>
            <a:endParaRPr lang="en-US" sz="2400" dirty="0"/>
          </a:p>
          <a:p>
            <a:pPr lvl="1" eaLnBrk="1" hangingPunct="1"/>
            <a:endParaRPr lang="en-US" sz="2400" dirty="0"/>
          </a:p>
          <a:p>
            <a:pPr eaLnBrk="1" hangingPunct="1"/>
            <a:r>
              <a:rPr lang="en-US" sz="2800" dirty="0"/>
              <a:t>Why min rather than max?</a:t>
            </a:r>
          </a:p>
          <a:p>
            <a:pPr eaLnBrk="1" hangingPunct="1"/>
            <a:r>
              <a:rPr lang="en-US" sz="2800" dirty="0"/>
              <a:t>Also called “most constrained variable”</a:t>
            </a:r>
          </a:p>
          <a:p>
            <a:pPr eaLnBrk="1" hangingPunct="1"/>
            <a:r>
              <a:rPr lang="en-US" sz="2800" dirty="0"/>
              <a:t>“Fail-fast” ordering</a:t>
            </a:r>
          </a:p>
        </p:txBody>
      </p:sp>
      <p:pic>
        <p:nvPicPr>
          <p:cNvPr id="23556" name="Picture 4"/>
          <p:cNvPicPr>
            <a:picLocks noChangeAspect="1" noChangeArrowheads="1"/>
          </p:cNvPicPr>
          <p:nvPr/>
        </p:nvPicPr>
        <p:blipFill>
          <a:blip r:embed="rId3" cstate="print"/>
          <a:srcRect l="476" t="2130"/>
          <a:stretch>
            <a:fillRect/>
          </a:stretch>
        </p:blipFill>
        <p:spPr bwMode="auto">
          <a:xfrm>
            <a:off x="1970741" y="2672975"/>
            <a:ext cx="8435323" cy="1441824"/>
          </a:xfrm>
          <a:prstGeom prst="rect">
            <a:avLst/>
          </a:prstGeom>
          <a:noFill/>
          <a:ln w="9525">
            <a:noFill/>
            <a:miter lim="800000"/>
            <a:headEnd/>
            <a:tailEnd/>
          </a:ln>
        </p:spPr>
      </p:pic>
      <p:sp>
        <p:nvSpPr>
          <p:cNvPr id="6" name="Rectangle 5"/>
          <p:cNvSpPr/>
          <p:nvPr/>
        </p:nvSpPr>
        <p:spPr>
          <a:xfrm>
            <a:off x="3606800" y="2641599"/>
            <a:ext cx="22098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
        <p:nvSpPr>
          <p:cNvPr id="7" name="Rectangle 6"/>
          <p:cNvSpPr/>
          <p:nvPr/>
        </p:nvSpPr>
        <p:spPr>
          <a:xfrm>
            <a:off x="5816600" y="2565399"/>
            <a:ext cx="22860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
        <p:nvSpPr>
          <p:cNvPr id="8" name="Rectangle 7"/>
          <p:cNvSpPr/>
          <p:nvPr/>
        </p:nvSpPr>
        <p:spPr>
          <a:xfrm>
            <a:off x="8102600" y="2489198"/>
            <a:ext cx="2286000" cy="1625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en-US"/>
          </a:p>
        </p:txBody>
      </p:sp>
    </p:spTree>
    <p:extLst>
      <p:ext uri="{BB962C8B-B14F-4D97-AF65-F5344CB8AC3E}">
        <p14:creationId xmlns:p14="http://schemas.microsoft.com/office/powerpoint/2010/main" val="164399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365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36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3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Why study CSPs?</a:t>
            </a:r>
          </a:p>
        </p:txBody>
      </p:sp>
      <p:sp>
        <p:nvSpPr>
          <p:cNvPr id="16387" name="Rectangle 3"/>
          <p:cNvSpPr>
            <a:spLocks noGrp="1" noChangeArrowheads="1"/>
          </p:cNvSpPr>
          <p:nvPr>
            <p:ph idx="1"/>
          </p:nvPr>
        </p:nvSpPr>
        <p:spPr>
          <a:xfrm>
            <a:off x="788020" y="2020771"/>
            <a:ext cx="10515600" cy="4351338"/>
          </a:xfrm>
        </p:spPr>
        <p:txBody>
          <a:bodyPr>
            <a:normAutofit lnSpcReduction="10000"/>
          </a:bodyPr>
          <a:lstStyle/>
          <a:p>
            <a:pPr eaLnBrk="1" hangingPunct="1">
              <a:lnSpc>
                <a:spcPct val="90000"/>
              </a:lnSpc>
            </a:pPr>
            <a:r>
              <a:rPr lang="en-US" sz="2400" dirty="0"/>
              <a:t>Assignment problems: e.g., who teaches what class</a:t>
            </a:r>
          </a:p>
          <a:p>
            <a:pPr eaLnBrk="1" hangingPunct="1">
              <a:lnSpc>
                <a:spcPct val="90000"/>
              </a:lnSpc>
            </a:pPr>
            <a:r>
              <a:rPr lang="en-US" sz="2400" dirty="0"/>
              <a:t>Timetabling problems: e.g., which class is offered when and where?</a:t>
            </a:r>
          </a:p>
          <a:p>
            <a:pPr eaLnBrk="1" hangingPunct="1">
              <a:lnSpc>
                <a:spcPct val="90000"/>
              </a:lnSpc>
            </a:pPr>
            <a:r>
              <a:rPr lang="en-US" sz="2400" dirty="0"/>
              <a:t>Hardware configuration</a:t>
            </a:r>
          </a:p>
          <a:p>
            <a:pPr eaLnBrk="1" hangingPunct="1">
              <a:lnSpc>
                <a:spcPct val="90000"/>
              </a:lnSpc>
            </a:pPr>
            <a:r>
              <a:rPr lang="en-US" sz="2400" dirty="0"/>
              <a:t>Transportation scheduling</a:t>
            </a:r>
          </a:p>
          <a:p>
            <a:pPr eaLnBrk="1" hangingPunct="1">
              <a:lnSpc>
                <a:spcPct val="90000"/>
              </a:lnSpc>
            </a:pPr>
            <a:r>
              <a:rPr lang="en-US" sz="2400" dirty="0"/>
              <a:t>Factory scheduling</a:t>
            </a:r>
          </a:p>
          <a:p>
            <a:pPr eaLnBrk="1" hangingPunct="1">
              <a:lnSpc>
                <a:spcPct val="90000"/>
              </a:lnSpc>
            </a:pPr>
            <a:r>
              <a:rPr lang="en-US" sz="2400" dirty="0"/>
              <a:t>Circuit layout</a:t>
            </a:r>
          </a:p>
          <a:p>
            <a:pPr eaLnBrk="1" hangingPunct="1">
              <a:lnSpc>
                <a:spcPct val="90000"/>
              </a:lnSpc>
            </a:pPr>
            <a:r>
              <a:rPr lang="en-US" sz="2400" dirty="0"/>
              <a:t>Fault diagnosis</a:t>
            </a:r>
          </a:p>
          <a:p>
            <a:pPr eaLnBrk="1" hangingPunct="1">
              <a:lnSpc>
                <a:spcPct val="90000"/>
              </a:lnSpc>
            </a:pPr>
            <a:r>
              <a:rPr lang="en-US" sz="2400" dirty="0"/>
              <a:t>… lots more!</a:t>
            </a:r>
          </a:p>
          <a:p>
            <a:pPr eaLnBrk="1" hangingPunct="1">
              <a:lnSpc>
                <a:spcPct val="90000"/>
              </a:lnSpc>
            </a:pPr>
            <a:endParaRPr lang="en-US" sz="2400" dirty="0"/>
          </a:p>
          <a:p>
            <a:pPr eaLnBrk="1" hangingPunct="1">
              <a:lnSpc>
                <a:spcPct val="90000"/>
              </a:lnSpc>
            </a:pPr>
            <a:r>
              <a:rPr lang="en-US" sz="2400" dirty="0"/>
              <a:t>Sometimes involve real-valued variables…</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1" y="2942272"/>
            <a:ext cx="6248398" cy="2777687"/>
          </a:xfrm>
          <a:prstGeom prst="rect">
            <a:avLst/>
          </a:prstGeom>
          <a:noFill/>
        </p:spPr>
      </p:pic>
      <p:sp>
        <p:nvSpPr>
          <p:cNvPr id="2" name="Rectangle 1"/>
          <p:cNvSpPr/>
          <p:nvPr/>
        </p:nvSpPr>
        <p:spPr>
          <a:xfrm>
            <a:off x="838200" y="1456293"/>
            <a:ext cx="6833153" cy="461665"/>
          </a:xfrm>
          <a:prstGeom prst="rect">
            <a:avLst/>
          </a:prstGeom>
        </p:spPr>
        <p:txBody>
          <a:bodyPr wrap="none">
            <a:spAutoFit/>
          </a:bodyPr>
          <a:lstStyle/>
          <a:p>
            <a:r>
              <a:rPr lang="en-US" sz="2400" dirty="0">
                <a:solidFill>
                  <a:srgbClr val="0070C0"/>
                </a:solidFill>
              </a:rPr>
              <a:t>Many real-world problems can be formulated as CSPs</a:t>
            </a:r>
          </a:p>
        </p:txBody>
      </p:sp>
    </p:spTree>
    <p:extLst>
      <p:ext uri="{BB962C8B-B14F-4D97-AF65-F5344CB8AC3E}">
        <p14:creationId xmlns:p14="http://schemas.microsoft.com/office/powerpoint/2010/main" val="1325307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 Coloring with a Complex Graph</a:t>
            </a:r>
          </a:p>
        </p:txBody>
      </p:sp>
      <p:sp>
        <p:nvSpPr>
          <p:cNvPr id="4" name="Rectangle 3"/>
          <p:cNvSpPr/>
          <p:nvPr/>
        </p:nvSpPr>
        <p:spPr>
          <a:xfrm>
            <a:off x="1024652" y="2105346"/>
            <a:ext cx="9984007" cy="1569660"/>
          </a:xfrm>
          <a:prstGeom prst="rect">
            <a:avLst/>
          </a:prstGeom>
        </p:spPr>
        <p:txBody>
          <a:bodyPr wrap="square">
            <a:spAutoFit/>
          </a:bodyPr>
          <a:lstStyle/>
          <a:p>
            <a:r>
              <a:rPr lang="en-US" sz="2400" dirty="0">
                <a:solidFill>
                  <a:srgbClr val="0070C0"/>
                </a:solidFill>
              </a:rPr>
              <a:t>Compare </a:t>
            </a:r>
          </a:p>
          <a:p>
            <a:pPr marL="285750" indent="-285750">
              <a:buFont typeface="Arial" panose="020B0604020202020204" pitchFamily="34" charset="0"/>
              <a:buChar char="•"/>
            </a:pPr>
            <a:r>
              <a:rPr lang="en-US" sz="2400" dirty="0">
                <a:solidFill>
                  <a:srgbClr val="0070C0"/>
                </a:solidFill>
              </a:rPr>
              <a:t>Backtracking with Forward Checking</a:t>
            </a:r>
          </a:p>
          <a:p>
            <a:pPr marL="285750" indent="-285750">
              <a:buFont typeface="Arial" panose="020B0604020202020204" pitchFamily="34" charset="0"/>
              <a:buChar char="•"/>
            </a:pPr>
            <a:r>
              <a:rPr lang="en-US" sz="2400" dirty="0">
                <a:solidFill>
                  <a:srgbClr val="0070C0"/>
                </a:solidFill>
              </a:rPr>
              <a:t>Backtracking with AC-3</a:t>
            </a:r>
          </a:p>
          <a:p>
            <a:pPr marL="285750" indent="-285750">
              <a:buFont typeface="Arial" panose="020B0604020202020204" pitchFamily="34" charset="0"/>
              <a:buChar char="•"/>
            </a:pPr>
            <a:r>
              <a:rPr lang="en-US" sz="2400" dirty="0">
                <a:solidFill>
                  <a:srgbClr val="C00000"/>
                </a:solidFill>
              </a:rPr>
              <a:t>Backtracking + Forward Checking + Minimum Remaining Values (MRV)</a:t>
            </a:r>
          </a:p>
        </p:txBody>
      </p:sp>
    </p:spTree>
    <p:extLst>
      <p:ext uri="{BB962C8B-B14F-4D97-AF65-F5344CB8AC3E}">
        <p14:creationId xmlns:p14="http://schemas.microsoft.com/office/powerpoint/2010/main" val="13520626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0484" y="4419600"/>
            <a:ext cx="4772915" cy="2285998"/>
          </a:xfrm>
          <a:prstGeom prst="rect">
            <a:avLst/>
          </a:prstGeom>
          <a:noFill/>
        </p:spPr>
      </p:pic>
      <p:sp>
        <p:nvSpPr>
          <p:cNvPr id="25602" name="Rectangle 2"/>
          <p:cNvSpPr>
            <a:spLocks noGrp="1" noChangeArrowheads="1"/>
          </p:cNvSpPr>
          <p:nvPr>
            <p:ph type="title"/>
          </p:nvPr>
        </p:nvSpPr>
        <p:spPr/>
        <p:txBody>
          <a:bodyPr/>
          <a:lstStyle/>
          <a:p>
            <a:pPr eaLnBrk="1" hangingPunct="1"/>
            <a:r>
              <a:rPr lang="en-US" dirty="0"/>
              <a:t>Ordering: Least Constraining Value</a:t>
            </a:r>
          </a:p>
        </p:txBody>
      </p:sp>
      <p:sp>
        <p:nvSpPr>
          <p:cNvPr id="25603" name="Rectangle 3"/>
          <p:cNvSpPr>
            <a:spLocks noGrp="1" noChangeArrowheads="1"/>
          </p:cNvSpPr>
          <p:nvPr>
            <p:ph idx="1"/>
          </p:nvPr>
        </p:nvSpPr>
        <p:spPr>
          <a:xfrm>
            <a:off x="457200" y="1447800"/>
            <a:ext cx="7086600" cy="4572000"/>
          </a:xfrm>
        </p:spPr>
        <p:txBody>
          <a:bodyPr>
            <a:normAutofit lnSpcReduction="10000"/>
          </a:bodyPr>
          <a:lstStyle/>
          <a:p>
            <a:pPr eaLnBrk="1" hangingPunct="1">
              <a:lnSpc>
                <a:spcPct val="90000"/>
              </a:lnSpc>
            </a:pPr>
            <a:r>
              <a:rPr lang="en-US" sz="2800" dirty="0"/>
              <a:t>Value Ordering: Least Constraining Value</a:t>
            </a:r>
          </a:p>
          <a:p>
            <a:pPr lvl="1">
              <a:lnSpc>
                <a:spcPct val="90000"/>
              </a:lnSpc>
            </a:pPr>
            <a:r>
              <a:rPr lang="en-US" sz="2400" dirty="0"/>
              <a:t>Given a choice of variable, choose the </a:t>
            </a:r>
            <a:r>
              <a:rPr lang="en-US" sz="2400" i="1" dirty="0"/>
              <a:t>least constraining value</a:t>
            </a:r>
          </a:p>
          <a:p>
            <a:pPr lvl="1" eaLnBrk="1" hangingPunct="1">
              <a:lnSpc>
                <a:spcPct val="90000"/>
              </a:lnSpc>
            </a:pPr>
            <a:r>
              <a:rPr lang="en-US" sz="2400" dirty="0"/>
              <a:t>i.e., the one that rules out the fewest values in the remaining variables</a:t>
            </a:r>
          </a:p>
          <a:p>
            <a:pPr lvl="1" eaLnBrk="1" hangingPunct="1">
              <a:lnSpc>
                <a:spcPct val="90000"/>
              </a:lnSpc>
            </a:pPr>
            <a:r>
              <a:rPr lang="en-US" sz="2400" dirty="0"/>
              <a:t>Note that it may take some computation to determine this!  (E.g., rerunning filtering)</a:t>
            </a:r>
          </a:p>
          <a:p>
            <a:pPr lvl="1" eaLnBrk="1" hangingPunct="1">
              <a:lnSpc>
                <a:spcPct val="90000"/>
              </a:lnSpc>
            </a:pPr>
            <a:endParaRPr lang="en-US" sz="2400" dirty="0"/>
          </a:p>
          <a:p>
            <a:pPr eaLnBrk="1" hangingPunct="1">
              <a:lnSpc>
                <a:spcPct val="90000"/>
              </a:lnSpc>
            </a:pPr>
            <a:r>
              <a:rPr lang="en-US" sz="2800" dirty="0"/>
              <a:t>Why least rather than most?</a:t>
            </a:r>
          </a:p>
          <a:p>
            <a:pPr eaLnBrk="1" hangingPunct="1">
              <a:lnSpc>
                <a:spcPct val="90000"/>
              </a:lnSpc>
            </a:pPr>
            <a:endParaRPr lang="en-US" sz="2800" dirty="0"/>
          </a:p>
          <a:p>
            <a:pPr eaLnBrk="1" hangingPunct="1">
              <a:lnSpc>
                <a:spcPct val="90000"/>
              </a:lnSpc>
            </a:pPr>
            <a:r>
              <a:rPr lang="en-US" sz="2800" dirty="0"/>
              <a:t>Combining these ordering ideas makes</a:t>
            </a:r>
          </a:p>
          <a:p>
            <a:pPr>
              <a:lnSpc>
                <a:spcPct val="90000"/>
              </a:lnSpc>
              <a:spcBef>
                <a:spcPts val="272"/>
              </a:spcBef>
              <a:buNone/>
            </a:pPr>
            <a:r>
              <a:rPr lang="en-US" sz="2800" dirty="0"/>
              <a:t>	1000 queens feasible</a:t>
            </a:r>
          </a:p>
        </p:txBody>
      </p:sp>
      <p:pic>
        <p:nvPicPr>
          <p:cNvPr id="25604" name="Picture 4"/>
          <p:cNvPicPr>
            <a:picLocks noChangeAspect="1" noChangeArrowheads="1"/>
          </p:cNvPicPr>
          <p:nvPr/>
        </p:nvPicPr>
        <p:blipFill>
          <a:blip r:embed="rId3" cstate="print"/>
          <a:srcRect l="288" t="900"/>
          <a:stretch>
            <a:fillRect/>
          </a:stretch>
        </p:blipFill>
        <p:spPr bwMode="auto">
          <a:xfrm>
            <a:off x="7655860" y="1470212"/>
            <a:ext cx="3621741" cy="2468376"/>
          </a:xfrm>
          <a:prstGeom prst="rect">
            <a:avLst/>
          </a:prstGeom>
          <a:noFill/>
          <a:ln w="9525">
            <a:noFill/>
            <a:miter lim="800000"/>
            <a:headEnd/>
            <a:tailEnd/>
          </a:ln>
        </p:spPr>
      </p:pic>
    </p:spTree>
    <p:extLst>
      <p:ext uri="{BB962C8B-B14F-4D97-AF65-F5344CB8AC3E}">
        <p14:creationId xmlns:p14="http://schemas.microsoft.com/office/powerpoint/2010/main" val="117603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 – Coloring with a Complex Graph</a:t>
            </a:r>
          </a:p>
        </p:txBody>
      </p:sp>
      <p:sp>
        <p:nvSpPr>
          <p:cNvPr id="4" name="Rectangle 3"/>
          <p:cNvSpPr/>
          <p:nvPr/>
        </p:nvSpPr>
        <p:spPr>
          <a:xfrm>
            <a:off x="1024652" y="2105346"/>
            <a:ext cx="9984007" cy="1938992"/>
          </a:xfrm>
          <a:prstGeom prst="rect">
            <a:avLst/>
          </a:prstGeom>
        </p:spPr>
        <p:txBody>
          <a:bodyPr wrap="square">
            <a:spAutoFit/>
          </a:bodyPr>
          <a:lstStyle/>
          <a:p>
            <a:r>
              <a:rPr lang="en-US" sz="2400" dirty="0">
                <a:solidFill>
                  <a:srgbClr val="0070C0"/>
                </a:solidFill>
              </a:rPr>
              <a:t>Compare </a:t>
            </a:r>
          </a:p>
          <a:p>
            <a:pPr marL="285750" indent="-285750">
              <a:buFont typeface="Arial" panose="020B0604020202020204" pitchFamily="34" charset="0"/>
              <a:buChar char="•"/>
            </a:pPr>
            <a:r>
              <a:rPr lang="en-US" sz="2400" dirty="0">
                <a:solidFill>
                  <a:srgbClr val="0070C0"/>
                </a:solidFill>
              </a:rPr>
              <a:t>Backtracking with Forward Checking</a:t>
            </a:r>
          </a:p>
          <a:p>
            <a:pPr marL="285750" indent="-285750">
              <a:buFont typeface="Arial" panose="020B0604020202020204" pitchFamily="34" charset="0"/>
              <a:buChar char="•"/>
            </a:pPr>
            <a:r>
              <a:rPr lang="en-US" sz="2400" dirty="0">
                <a:solidFill>
                  <a:srgbClr val="0070C0"/>
                </a:solidFill>
              </a:rPr>
              <a:t>Backtracking with AC-3</a:t>
            </a:r>
          </a:p>
          <a:p>
            <a:pPr marL="285750" indent="-285750">
              <a:buFont typeface="Arial" panose="020B0604020202020204" pitchFamily="34" charset="0"/>
              <a:buChar char="•"/>
            </a:pPr>
            <a:r>
              <a:rPr lang="en-US" sz="2400" dirty="0">
                <a:solidFill>
                  <a:srgbClr val="C00000"/>
                </a:solidFill>
              </a:rPr>
              <a:t>Backtracking + Forward Checking + Minimum Remaining Values (MRV)</a:t>
            </a:r>
          </a:p>
          <a:p>
            <a:pPr marL="285750" indent="-285750">
              <a:buFont typeface="Arial" panose="020B0604020202020204" pitchFamily="34" charset="0"/>
              <a:buChar char="•"/>
            </a:pPr>
            <a:r>
              <a:rPr lang="en-US" sz="2400" dirty="0">
                <a:solidFill>
                  <a:srgbClr val="00B050"/>
                </a:solidFill>
              </a:rPr>
              <a:t>Backtracking + AC-3 + MRV + LCV</a:t>
            </a:r>
          </a:p>
        </p:txBody>
      </p:sp>
    </p:spTree>
    <p:extLst>
      <p:ext uri="{BB962C8B-B14F-4D97-AF65-F5344CB8AC3E}">
        <p14:creationId xmlns:p14="http://schemas.microsoft.com/office/powerpoint/2010/main" val="2477152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75634" y="1222436"/>
            <a:ext cx="6469334" cy="5458826"/>
          </a:xfrm>
          <a:prstGeom prst="rect">
            <a:avLst/>
          </a:prstGeom>
          <a:noFill/>
        </p:spPr>
      </p:pic>
    </p:spTree>
    <p:extLst>
      <p:ext uri="{BB962C8B-B14F-4D97-AF65-F5344CB8AC3E}">
        <p14:creationId xmlns:p14="http://schemas.microsoft.com/office/powerpoint/2010/main" val="20342423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Problem Structure</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a:xfrm>
                <a:off x="457200" y="1600200"/>
                <a:ext cx="7577328" cy="4876800"/>
              </a:xfrm>
            </p:spPr>
            <p:txBody>
              <a:bodyPr>
                <a:noAutofit/>
              </a:bodyPr>
              <a:lstStyle/>
              <a:p>
                <a:pPr>
                  <a:lnSpc>
                    <a:spcPct val="80000"/>
                  </a:lnSpc>
                </a:pPr>
                <a:r>
                  <a:rPr lang="en-US" sz="2400" dirty="0"/>
                  <a:t>For general CSPs, worst-case complexity with backtracking algorithm is O(</a:t>
                </a:r>
                <a:r>
                  <a:rPr lang="en-US" sz="2400" dirty="0" err="1"/>
                  <a:t>d</a:t>
                </a:r>
                <a:r>
                  <a:rPr lang="en-US" sz="2400" baseline="30000" dirty="0" err="1"/>
                  <a:t>n</a:t>
                </a:r>
                <a:r>
                  <a:rPr lang="en-US" sz="2400" dirty="0"/>
                  <a:t>)</a:t>
                </a:r>
              </a:p>
              <a:p>
                <a:pPr eaLnBrk="1" hangingPunct="1">
                  <a:lnSpc>
                    <a:spcPct val="80000"/>
                  </a:lnSpc>
                </a:pPr>
                <a:r>
                  <a:rPr lang="en-US" sz="2400" dirty="0"/>
                  <a:t>When the problem has special structure, we can often solve the problem more efficiently</a:t>
                </a:r>
              </a:p>
              <a:p>
                <a:pPr eaLnBrk="1" hangingPunct="1">
                  <a:lnSpc>
                    <a:spcPct val="80000"/>
                  </a:lnSpc>
                </a:pPr>
                <a:endParaRPr lang="en-US" sz="2400" dirty="0"/>
              </a:p>
              <a:p>
                <a:pPr eaLnBrk="1" hangingPunct="1">
                  <a:lnSpc>
                    <a:spcPct val="80000"/>
                  </a:lnSpc>
                </a:pPr>
                <a:r>
                  <a:rPr lang="en-US" sz="2400" dirty="0"/>
                  <a:t>Special Structure 1: Independent </a:t>
                </a:r>
                <a:r>
                  <a:rPr lang="en-US" sz="2400" dirty="0" err="1"/>
                  <a:t>subproblems</a:t>
                </a:r>
                <a:endParaRPr lang="en-US" sz="2400" dirty="0"/>
              </a:p>
              <a:p>
                <a:pPr lvl="1">
                  <a:lnSpc>
                    <a:spcPct val="80000"/>
                  </a:lnSpc>
                </a:pPr>
                <a:r>
                  <a:rPr lang="en-US" dirty="0"/>
                  <a:t>Example: Tasmania and mainland do not interact</a:t>
                </a:r>
              </a:p>
              <a:p>
                <a:pPr lvl="1">
                  <a:lnSpc>
                    <a:spcPct val="80000"/>
                  </a:lnSpc>
                </a:pPr>
                <a:r>
                  <a:rPr lang="en-US" dirty="0"/>
                  <a:t>Connected components of constraint graph</a:t>
                </a:r>
              </a:p>
              <a:p>
                <a:pPr lvl="1">
                  <a:lnSpc>
                    <a:spcPct val="80000"/>
                  </a:lnSpc>
                </a:pPr>
                <a:r>
                  <a:rPr lang="en-US" dirty="0"/>
                  <a:t>Suppose a graph of </a:t>
                </a:r>
                <a14:m>
                  <m:oMath xmlns:m="http://schemas.openxmlformats.org/officeDocument/2006/math">
                    <m:r>
                      <a:rPr lang="en-US" i="1" dirty="0" smtClean="0">
                        <a:latin typeface="Cambria Math" panose="02040503050406030204" pitchFamily="18" charset="0"/>
                      </a:rPr>
                      <m:t>𝑛</m:t>
                    </m:r>
                  </m:oMath>
                </a14:m>
                <a:r>
                  <a:rPr lang="en-US" dirty="0"/>
                  <a:t> variables can be broken into </a:t>
                </a:r>
                <a:r>
                  <a:rPr lang="en-US" dirty="0" err="1"/>
                  <a:t>subproblems</a:t>
                </a:r>
                <a:r>
                  <a:rPr lang="en-US" dirty="0"/>
                  <a:t>, each of only </a:t>
                </a:r>
                <a14:m>
                  <m:oMath xmlns:m="http://schemas.openxmlformats.org/officeDocument/2006/math">
                    <m:r>
                      <a:rPr lang="en-US" i="1" dirty="0" smtClean="0">
                        <a:latin typeface="Cambria Math" panose="02040503050406030204" pitchFamily="18" charset="0"/>
                      </a:rPr>
                      <m:t>𝑐</m:t>
                    </m:r>
                  </m:oMath>
                </a14:m>
                <a:r>
                  <a:rPr lang="en-US" dirty="0"/>
                  <a:t> variables:</a:t>
                </a:r>
              </a:p>
              <a:p>
                <a:pPr lvl="2">
                  <a:lnSpc>
                    <a:spcPct val="80000"/>
                  </a:lnSpc>
                </a:pPr>
                <a:r>
                  <a:rPr lang="en-US" sz="2400" dirty="0"/>
                  <a:t>Worst-case complexity is O((n/c)(d</a:t>
                </a:r>
                <a:r>
                  <a:rPr lang="en-US" sz="2400" baseline="30000" dirty="0"/>
                  <a:t>c</a:t>
                </a:r>
                <a:r>
                  <a:rPr lang="en-US" sz="2400" dirty="0"/>
                  <a:t>)), linear in n</a:t>
                </a:r>
              </a:p>
              <a:p>
                <a:pPr lvl="2">
                  <a:lnSpc>
                    <a:spcPct val="80000"/>
                  </a:lnSpc>
                </a:pPr>
                <a:r>
                  <a:rPr lang="en-US" sz="2400" dirty="0"/>
                  <a:t>E.g., n = 80, d = 2, c =20</a:t>
                </a:r>
              </a:p>
              <a:p>
                <a:pPr lvl="2">
                  <a:lnSpc>
                    <a:spcPct val="80000"/>
                  </a:lnSpc>
                </a:pPr>
                <a:r>
                  <a:rPr lang="en-US" sz="2400" dirty="0"/>
                  <a:t>2</a:t>
                </a:r>
                <a:r>
                  <a:rPr lang="en-US" sz="2400" baseline="30000" dirty="0"/>
                  <a:t>80</a:t>
                </a:r>
                <a:r>
                  <a:rPr lang="en-US" sz="2400" dirty="0"/>
                  <a:t> = 4 billion years at 10 million nodes/sec</a:t>
                </a:r>
              </a:p>
              <a:p>
                <a:pPr lvl="2">
                  <a:lnSpc>
                    <a:spcPct val="80000"/>
                  </a:lnSpc>
                </a:pPr>
                <a:r>
                  <a:rPr lang="en-US" sz="2400" dirty="0"/>
                  <a:t>(4)(2</a:t>
                </a:r>
                <a:r>
                  <a:rPr lang="en-US" sz="2400" baseline="30000" dirty="0"/>
                  <a:t>20</a:t>
                </a:r>
                <a:r>
                  <a:rPr lang="en-US" sz="2400" dirty="0"/>
                  <a:t>) = 0.4 seconds at 10 million nodes/sec</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xfrm>
                <a:off x="457200" y="1600200"/>
                <a:ext cx="7577328" cy="4876800"/>
              </a:xfrm>
              <a:blipFill rotWithShape="0">
                <a:blip r:embed="rId2"/>
                <a:stretch>
                  <a:fillRect l="-1046" t="-2375" b="-5625"/>
                </a:stretch>
              </a:blipFill>
            </p:spPr>
            <p:txBody>
              <a:bodyPr/>
              <a:lstStyle/>
              <a:p>
                <a:r>
                  <a:rPr lang="en-US">
                    <a:noFill/>
                  </a:rPr>
                  <a:t> </a:t>
                </a:r>
              </a:p>
            </p:txBody>
          </p:sp>
        </mc:Fallback>
      </mc:AlternateContent>
      <p:pic>
        <p:nvPicPr>
          <p:cNvPr id="16388" name="Picture 4"/>
          <p:cNvPicPr>
            <a:picLocks noChangeAspect="1" noChangeArrowheads="1"/>
          </p:cNvPicPr>
          <p:nvPr/>
        </p:nvPicPr>
        <p:blipFill>
          <a:blip r:embed="rId3" cstate="print"/>
          <a:srcRect/>
          <a:stretch>
            <a:fillRect/>
          </a:stretch>
        </p:blipFill>
        <p:spPr bwMode="auto">
          <a:xfrm>
            <a:off x="7848601" y="1476377"/>
            <a:ext cx="3614739" cy="317182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8A652E3-5B80-4EE4-96FC-97E073673626}"/>
                  </a:ext>
                </a:extLst>
              </p14:cNvPr>
              <p14:cNvContentPartPr/>
              <p14:nvPr/>
            </p14:nvContentPartPr>
            <p14:xfrm>
              <a:off x="7739056" y="1382554"/>
              <a:ext cx="3021120" cy="2117880"/>
            </p14:xfrm>
          </p:contentPart>
        </mc:Choice>
        <mc:Fallback xmlns="">
          <p:pic>
            <p:nvPicPr>
              <p:cNvPr id="4" name="Ink 3">
                <a:extLst>
                  <a:ext uri="{FF2B5EF4-FFF2-40B4-BE49-F238E27FC236}">
                    <a16:creationId xmlns:a16="http://schemas.microsoft.com/office/drawing/2014/main" id="{68A652E3-5B80-4EE4-96FC-97E073673626}"/>
                  </a:ext>
                </a:extLst>
              </p:cNvPr>
              <p:cNvPicPr/>
              <p:nvPr/>
            </p:nvPicPr>
            <p:blipFill>
              <a:blip r:embed="rId5"/>
              <a:stretch>
                <a:fillRect/>
              </a:stretch>
            </p:blipFill>
            <p:spPr>
              <a:xfrm>
                <a:off x="7730057" y="1373554"/>
                <a:ext cx="3038758" cy="2135520"/>
              </a:xfrm>
              <a:prstGeom prst="rect">
                <a:avLst/>
              </a:prstGeom>
            </p:spPr>
          </p:pic>
        </mc:Fallback>
      </mc:AlternateContent>
    </p:spTree>
    <p:extLst>
      <p:ext uri="{BB962C8B-B14F-4D97-AF65-F5344CB8AC3E}">
        <p14:creationId xmlns:p14="http://schemas.microsoft.com/office/powerpoint/2010/main" val="15708943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Tree-Structured CSPs</a:t>
            </a:r>
          </a:p>
        </p:txBody>
      </p:sp>
      <p:sp>
        <p:nvSpPr>
          <p:cNvPr id="17411" name="Rectangle 3"/>
          <p:cNvSpPr>
            <a:spLocks noGrp="1" noChangeArrowheads="1"/>
          </p:cNvSpPr>
          <p:nvPr>
            <p:ph idx="1"/>
          </p:nvPr>
        </p:nvSpPr>
        <p:spPr>
          <a:xfrm>
            <a:off x="406400" y="1397002"/>
            <a:ext cx="11328400" cy="4729164"/>
          </a:xfrm>
        </p:spPr>
        <p:txBody>
          <a:bodyPr>
            <a:noAutofit/>
          </a:bodyPr>
          <a:lstStyle/>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Theorem: if the constraint graph has no loops, the CSP can be solved in </a:t>
            </a:r>
            <a:r>
              <a:rPr lang="en-US" sz="2400" dirty="0">
                <a:solidFill>
                  <a:srgbClr val="0070C0"/>
                </a:solidFill>
              </a:rPr>
              <a:t>O(nd</a:t>
            </a:r>
            <a:r>
              <a:rPr lang="en-US" sz="2400" baseline="30000" dirty="0">
                <a:solidFill>
                  <a:srgbClr val="0070C0"/>
                </a:solidFill>
              </a:rPr>
              <a:t>2</a:t>
            </a:r>
            <a:r>
              <a:rPr lang="en-US" sz="2400" dirty="0">
                <a:solidFill>
                  <a:srgbClr val="0070C0"/>
                </a:solidFill>
              </a:rPr>
              <a:t>)</a:t>
            </a:r>
            <a:r>
              <a:rPr lang="en-US" sz="2400" dirty="0"/>
              <a:t> time</a:t>
            </a:r>
          </a:p>
          <a:p>
            <a:pPr lvl="1" eaLnBrk="1" hangingPunct="1">
              <a:lnSpc>
                <a:spcPct val="80000"/>
              </a:lnSpc>
            </a:pPr>
            <a:r>
              <a:rPr lang="en-US" dirty="0"/>
              <a:t>Much smaller compare to general CSPs, where worst-case time is </a:t>
            </a:r>
            <a:r>
              <a:rPr lang="en-US" dirty="0">
                <a:solidFill>
                  <a:srgbClr val="0070C0"/>
                </a:solidFill>
              </a:rPr>
              <a:t>O(</a:t>
            </a:r>
            <a:r>
              <a:rPr lang="en-US" dirty="0" err="1">
                <a:solidFill>
                  <a:srgbClr val="0070C0"/>
                </a:solidFill>
              </a:rPr>
              <a:t>d</a:t>
            </a:r>
            <a:r>
              <a:rPr lang="en-US" baseline="30000" dirty="0" err="1">
                <a:solidFill>
                  <a:srgbClr val="0070C0"/>
                </a:solidFill>
              </a:rPr>
              <a:t>n</a:t>
            </a:r>
            <a:r>
              <a:rPr lang="en-US" dirty="0">
                <a:solidFill>
                  <a:srgbClr val="0070C0"/>
                </a:solidFill>
              </a:rPr>
              <a:t>)</a:t>
            </a:r>
          </a:p>
          <a:p>
            <a:pPr lvl="1" eaLnBrk="1" hangingPunct="1">
              <a:lnSpc>
                <a:spcPct val="80000"/>
              </a:lnSpc>
            </a:pPr>
            <a:r>
              <a:rPr lang="en-US" dirty="0"/>
              <a:t>How?</a:t>
            </a:r>
          </a:p>
        </p:txBody>
      </p:sp>
      <p:pic>
        <p:nvPicPr>
          <p:cNvPr id="17412" name="Picture 4"/>
          <p:cNvPicPr>
            <a:picLocks noChangeAspect="1" noChangeArrowheads="1"/>
          </p:cNvPicPr>
          <p:nvPr/>
        </p:nvPicPr>
        <p:blipFill>
          <a:blip r:embed="rId2" cstate="print"/>
          <a:srcRect/>
          <a:stretch>
            <a:fillRect/>
          </a:stretch>
        </p:blipFill>
        <p:spPr bwMode="auto">
          <a:xfrm>
            <a:off x="3886200" y="1371600"/>
            <a:ext cx="4419600" cy="2543451"/>
          </a:xfrm>
          <a:prstGeom prst="rect">
            <a:avLst/>
          </a:prstGeom>
          <a:noFill/>
          <a:ln w="9525">
            <a:noFill/>
            <a:miter lim="800000"/>
            <a:headEnd/>
            <a:tailEnd/>
          </a:ln>
        </p:spPr>
      </p:pic>
    </p:spTree>
    <p:extLst>
      <p:ext uri="{BB962C8B-B14F-4D97-AF65-F5344CB8AC3E}">
        <p14:creationId xmlns:p14="http://schemas.microsoft.com/office/powerpoint/2010/main" val="8574010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Tree-Structured CSPs</a:t>
            </a:r>
          </a:p>
        </p:txBody>
      </p:sp>
      <p:sp>
        <p:nvSpPr>
          <p:cNvPr id="22531" name="Rectangle 3"/>
          <p:cNvSpPr>
            <a:spLocks noGrp="1" noChangeArrowheads="1"/>
          </p:cNvSpPr>
          <p:nvPr>
            <p:ph idx="1"/>
          </p:nvPr>
        </p:nvSpPr>
        <p:spPr>
          <a:xfrm>
            <a:off x="457200" y="1501590"/>
            <a:ext cx="10972800" cy="5181600"/>
          </a:xfrm>
        </p:spPr>
        <p:txBody>
          <a:bodyPr/>
          <a:lstStyle/>
          <a:p>
            <a:pPr eaLnBrk="1" hangingPunct="1">
              <a:lnSpc>
                <a:spcPct val="80000"/>
              </a:lnSpc>
            </a:pPr>
            <a:r>
              <a:rPr lang="en-US" sz="2800" dirty="0"/>
              <a:t>Algorithm for tree-structured CSPs:</a:t>
            </a:r>
          </a:p>
          <a:p>
            <a:pPr lvl="1">
              <a:lnSpc>
                <a:spcPct val="80000"/>
              </a:lnSpc>
            </a:pPr>
            <a:r>
              <a:rPr lang="en-US" sz="2400" dirty="0"/>
              <a:t>Order: Choose a root variable, order variables so that parents precede children</a:t>
            </a:r>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algn="r" eaLnBrk="1" hangingPunct="1">
              <a:lnSpc>
                <a:spcPct val="80000"/>
              </a:lnSpc>
            </a:pPr>
            <a:endParaRPr lang="en-US" sz="2800" dirty="0"/>
          </a:p>
          <a:p>
            <a:pPr lvl="1" algn="r">
              <a:lnSpc>
                <a:spcPct val="80000"/>
              </a:lnSpc>
            </a:pPr>
            <a:endParaRPr lang="en-US" sz="2400" dirty="0"/>
          </a:p>
        </p:txBody>
      </p:sp>
      <p:pic>
        <p:nvPicPr>
          <p:cNvPr id="18437" name="Picture 5"/>
          <p:cNvPicPr>
            <a:picLocks noChangeAspect="1" noChangeArrowheads="1"/>
          </p:cNvPicPr>
          <p:nvPr/>
        </p:nvPicPr>
        <p:blipFill>
          <a:blip r:embed="rId3" cstate="print"/>
          <a:srcRect/>
          <a:stretch>
            <a:fillRect/>
          </a:stretch>
        </p:blipFill>
        <p:spPr bwMode="auto">
          <a:xfrm>
            <a:off x="990601" y="2473325"/>
            <a:ext cx="2544763" cy="1463675"/>
          </a:xfrm>
          <a:prstGeom prst="rect">
            <a:avLst/>
          </a:prstGeom>
          <a:noFill/>
          <a:ln w="9525">
            <a:noFill/>
            <a:miter lim="800000"/>
            <a:headEnd/>
            <a:tailEnd/>
          </a:ln>
        </p:spPr>
      </p:pic>
      <p:pic>
        <p:nvPicPr>
          <p:cNvPr id="34"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84132" y="3983193"/>
            <a:ext cx="2403873" cy="2708275"/>
          </a:xfrm>
          <a:prstGeom prst="rect">
            <a:avLst/>
          </a:prstGeom>
          <a:noFill/>
        </p:spPr>
      </p:pic>
      <p:sp>
        <p:nvSpPr>
          <p:cNvPr id="33" name="Right Arrow 32"/>
          <p:cNvSpPr/>
          <p:nvPr/>
        </p:nvSpPr>
        <p:spPr>
          <a:xfrm>
            <a:off x="4191000" y="2778124"/>
            <a:ext cx="990600" cy="1066800"/>
          </a:xfrm>
          <a:prstGeom prst="rightArrow">
            <a:avLst/>
          </a:prstGeom>
          <a:solidFill>
            <a:srgbClr val="6699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pic>
        <p:nvPicPr>
          <p:cNvPr id="36" name="Picture 4"/>
          <p:cNvPicPr>
            <a:picLocks noChangeAspect="1" noChangeArrowheads="1"/>
          </p:cNvPicPr>
          <p:nvPr/>
        </p:nvPicPr>
        <p:blipFill>
          <a:blip r:embed="rId5" cstate="print"/>
          <a:srcRect/>
          <a:stretch>
            <a:fillRect/>
          </a:stretch>
        </p:blipFill>
        <p:spPr bwMode="auto">
          <a:xfrm>
            <a:off x="5815013" y="2286000"/>
            <a:ext cx="5386388" cy="1101725"/>
          </a:xfrm>
          <a:prstGeom prst="rect">
            <a:avLst/>
          </a:prstGeom>
          <a:noFill/>
          <a:ln w="9525">
            <a:noFill/>
            <a:miter lim="800000"/>
            <a:headEnd/>
            <a:tailEnd/>
          </a:ln>
        </p:spPr>
      </p:pic>
    </p:spTree>
    <p:extLst>
      <p:ext uri="{BB962C8B-B14F-4D97-AF65-F5344CB8AC3E}">
        <p14:creationId xmlns:p14="http://schemas.microsoft.com/office/powerpoint/2010/main" val="19444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Tree-Structured CSPs</a:t>
            </a:r>
          </a:p>
        </p:txBody>
      </p:sp>
      <p:sp>
        <p:nvSpPr>
          <p:cNvPr id="22531" name="Rectangle 3"/>
          <p:cNvSpPr>
            <a:spLocks noGrp="1" noChangeArrowheads="1"/>
          </p:cNvSpPr>
          <p:nvPr>
            <p:ph idx="1"/>
          </p:nvPr>
        </p:nvSpPr>
        <p:spPr>
          <a:xfrm>
            <a:off x="457200" y="1501590"/>
            <a:ext cx="10972800" cy="5181600"/>
          </a:xfrm>
        </p:spPr>
        <p:txBody>
          <a:bodyPr/>
          <a:lstStyle/>
          <a:p>
            <a:pPr eaLnBrk="1" hangingPunct="1">
              <a:lnSpc>
                <a:spcPct val="80000"/>
              </a:lnSpc>
            </a:pPr>
            <a:r>
              <a:rPr lang="en-US" sz="2800" dirty="0"/>
              <a:t>Algorithm for tree-structured CSPs:</a:t>
            </a:r>
          </a:p>
          <a:p>
            <a:pPr lvl="1">
              <a:lnSpc>
                <a:spcPct val="80000"/>
              </a:lnSpc>
            </a:pPr>
            <a:r>
              <a:rPr lang="en-US" sz="2400" dirty="0"/>
              <a:t>Order: Choose a root variable, order variables so that parents precede children</a:t>
            </a:r>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lvl="1">
              <a:lnSpc>
                <a:spcPct val="80000"/>
              </a:lnSpc>
            </a:pPr>
            <a:endParaRPr lang="en-US" sz="2400" dirty="0"/>
          </a:p>
          <a:p>
            <a:pPr lvl="1">
              <a:lnSpc>
                <a:spcPct val="80000"/>
              </a:lnSpc>
            </a:pPr>
            <a:r>
              <a:rPr lang="en-US" sz="2400" dirty="0"/>
              <a:t>Remove backward: For </a:t>
            </a:r>
            <a:r>
              <a:rPr lang="en-US" sz="2400" dirty="0" err="1"/>
              <a:t>i</a:t>
            </a:r>
            <a:r>
              <a:rPr lang="en-US" sz="2400" dirty="0"/>
              <a:t> = n : 2, apply </a:t>
            </a:r>
            <a:r>
              <a:rPr lang="en-US" sz="2400" dirty="0" err="1"/>
              <a:t>RemoveInconsistent</a:t>
            </a:r>
            <a:r>
              <a:rPr lang="en-US" sz="2400" dirty="0"/>
              <a:t>(Parent(X</a:t>
            </a:r>
            <a:r>
              <a:rPr lang="en-US" sz="2400" baseline="-25000" dirty="0"/>
              <a:t>i</a:t>
            </a:r>
            <a:r>
              <a:rPr lang="en-US" sz="2400" dirty="0"/>
              <a:t>),X</a:t>
            </a:r>
            <a:r>
              <a:rPr lang="en-US" sz="2400" baseline="-25000" dirty="0"/>
              <a:t>i</a:t>
            </a:r>
            <a:r>
              <a:rPr lang="en-US" sz="2400" dirty="0"/>
              <a:t>)</a:t>
            </a:r>
          </a:p>
        </p:txBody>
      </p:sp>
      <p:pic>
        <p:nvPicPr>
          <p:cNvPr id="18436" name="Picture 4"/>
          <p:cNvPicPr>
            <a:picLocks noChangeAspect="1" noChangeArrowheads="1"/>
          </p:cNvPicPr>
          <p:nvPr/>
        </p:nvPicPr>
        <p:blipFill>
          <a:blip r:embed="rId3" cstate="print"/>
          <a:srcRect/>
          <a:stretch>
            <a:fillRect/>
          </a:stretch>
        </p:blipFill>
        <p:spPr bwMode="auto">
          <a:xfrm>
            <a:off x="5815013" y="2286000"/>
            <a:ext cx="5386388" cy="1101725"/>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990601" y="2473325"/>
            <a:ext cx="2544763" cy="1463675"/>
          </a:xfrm>
          <a:prstGeom prst="rect">
            <a:avLst/>
          </a:prstGeom>
          <a:noFill/>
          <a:ln w="9525">
            <a:noFill/>
            <a:miter lim="800000"/>
            <a:headEnd/>
            <a:tailEnd/>
          </a:ln>
        </p:spPr>
      </p:pic>
      <p:sp>
        <p:nvSpPr>
          <p:cNvPr id="22534" name="Rectangle 6"/>
          <p:cNvSpPr>
            <a:spLocks noChangeArrowheads="1"/>
          </p:cNvSpPr>
          <p:nvPr/>
        </p:nvSpPr>
        <p:spPr bwMode="auto">
          <a:xfrm>
            <a:off x="6119811" y="3387724"/>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2535" name="Rectangle 10"/>
          <p:cNvSpPr>
            <a:spLocks noChangeArrowheads="1"/>
          </p:cNvSpPr>
          <p:nvPr/>
        </p:nvSpPr>
        <p:spPr bwMode="auto">
          <a:xfrm>
            <a:off x="70342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36" name="Rectangle 11"/>
          <p:cNvSpPr>
            <a:spLocks noChangeArrowheads="1"/>
          </p:cNvSpPr>
          <p:nvPr/>
        </p:nvSpPr>
        <p:spPr bwMode="auto">
          <a:xfrm>
            <a:off x="70342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37" name="Rectangle 13"/>
          <p:cNvSpPr>
            <a:spLocks noChangeArrowheads="1"/>
          </p:cNvSpPr>
          <p:nvPr/>
        </p:nvSpPr>
        <p:spPr bwMode="auto">
          <a:xfrm>
            <a:off x="79486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38" name="Rectangle 15"/>
          <p:cNvSpPr>
            <a:spLocks noChangeArrowheads="1"/>
          </p:cNvSpPr>
          <p:nvPr/>
        </p:nvSpPr>
        <p:spPr bwMode="auto">
          <a:xfrm>
            <a:off x="8863011" y="3387724"/>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2539" name="Rectangle 16"/>
          <p:cNvSpPr>
            <a:spLocks noChangeArrowheads="1"/>
          </p:cNvSpPr>
          <p:nvPr/>
        </p:nvSpPr>
        <p:spPr bwMode="auto">
          <a:xfrm>
            <a:off x="88630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40" name="Rectangle 17"/>
          <p:cNvSpPr>
            <a:spLocks noChangeArrowheads="1"/>
          </p:cNvSpPr>
          <p:nvPr/>
        </p:nvSpPr>
        <p:spPr bwMode="auto">
          <a:xfrm>
            <a:off x="88630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41" name="Rectangle 19"/>
          <p:cNvSpPr>
            <a:spLocks noChangeArrowheads="1"/>
          </p:cNvSpPr>
          <p:nvPr/>
        </p:nvSpPr>
        <p:spPr bwMode="auto">
          <a:xfrm>
            <a:off x="97774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42" name="Rectangle 20"/>
          <p:cNvSpPr>
            <a:spLocks noChangeArrowheads="1"/>
          </p:cNvSpPr>
          <p:nvPr/>
        </p:nvSpPr>
        <p:spPr bwMode="auto">
          <a:xfrm>
            <a:off x="97774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43" name="Rectangle 23"/>
          <p:cNvSpPr>
            <a:spLocks noChangeArrowheads="1"/>
          </p:cNvSpPr>
          <p:nvPr/>
        </p:nvSpPr>
        <p:spPr bwMode="auto">
          <a:xfrm>
            <a:off x="106918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44" name="Rectangle 24"/>
          <p:cNvSpPr>
            <a:spLocks noChangeArrowheads="1"/>
          </p:cNvSpPr>
          <p:nvPr/>
        </p:nvSpPr>
        <p:spPr bwMode="auto">
          <a:xfrm>
            <a:off x="61198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grpSp>
        <p:nvGrpSpPr>
          <p:cNvPr id="2" name="Group 29"/>
          <p:cNvGrpSpPr>
            <a:grpSpLocks/>
          </p:cNvGrpSpPr>
          <p:nvPr/>
        </p:nvGrpSpPr>
        <p:grpSpPr bwMode="auto">
          <a:xfrm>
            <a:off x="1173163" y="3022599"/>
            <a:ext cx="2209800" cy="1004888"/>
            <a:chOff x="6553200" y="1981200"/>
            <a:chExt cx="2209800" cy="1004637"/>
          </a:xfrm>
        </p:grpSpPr>
        <p:sp>
          <p:nvSpPr>
            <p:cNvPr id="18451" name="Rectangle 6"/>
            <p:cNvSpPr>
              <a:spLocks noChangeArrowheads="1"/>
            </p:cNvSpPr>
            <p:nvPr/>
          </p:nvSpPr>
          <p:spPr bwMode="auto">
            <a:xfrm>
              <a:off x="6553200" y="1981200"/>
              <a:ext cx="90237" cy="90237"/>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18452" name="Rectangle 24"/>
            <p:cNvSpPr>
              <a:spLocks noChangeArrowheads="1"/>
            </p:cNvSpPr>
            <p:nvPr/>
          </p:nvSpPr>
          <p:spPr bwMode="auto">
            <a:xfrm>
              <a:off x="6643437" y="19812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3" name="Rectangle 10"/>
            <p:cNvSpPr>
              <a:spLocks noChangeArrowheads="1"/>
            </p:cNvSpPr>
            <p:nvPr/>
          </p:nvSpPr>
          <p:spPr bwMode="auto">
            <a:xfrm>
              <a:off x="8672763" y="1981200"/>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4" name="Rectangle 11"/>
            <p:cNvSpPr>
              <a:spLocks noChangeArrowheads="1"/>
            </p:cNvSpPr>
            <p:nvPr/>
          </p:nvSpPr>
          <p:spPr bwMode="auto">
            <a:xfrm>
              <a:off x="8582526" y="19812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5" name="Rectangle 13"/>
            <p:cNvSpPr>
              <a:spLocks noChangeArrowheads="1"/>
            </p:cNvSpPr>
            <p:nvPr/>
          </p:nvSpPr>
          <p:spPr bwMode="auto">
            <a:xfrm>
              <a:off x="6553200" y="2895600"/>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6" name="Rectangle 15"/>
            <p:cNvSpPr>
              <a:spLocks noChangeArrowheads="1"/>
            </p:cNvSpPr>
            <p:nvPr/>
          </p:nvSpPr>
          <p:spPr bwMode="auto">
            <a:xfrm>
              <a:off x="7882690" y="2424363"/>
              <a:ext cx="90237" cy="90237"/>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18457" name="Rectangle 16"/>
            <p:cNvSpPr>
              <a:spLocks noChangeArrowheads="1"/>
            </p:cNvSpPr>
            <p:nvPr/>
          </p:nvSpPr>
          <p:spPr bwMode="auto">
            <a:xfrm>
              <a:off x="7972927" y="2424363"/>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8" name="Rectangle 17"/>
            <p:cNvSpPr>
              <a:spLocks noChangeArrowheads="1"/>
            </p:cNvSpPr>
            <p:nvPr/>
          </p:nvSpPr>
          <p:spPr bwMode="auto">
            <a:xfrm>
              <a:off x="8063163" y="2424363"/>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9" name="Rectangle 19"/>
            <p:cNvSpPr>
              <a:spLocks noChangeArrowheads="1"/>
            </p:cNvSpPr>
            <p:nvPr/>
          </p:nvSpPr>
          <p:spPr bwMode="auto">
            <a:xfrm>
              <a:off x="7148763" y="2424363"/>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60" name="Rectangle 20"/>
            <p:cNvSpPr>
              <a:spLocks noChangeArrowheads="1"/>
            </p:cNvSpPr>
            <p:nvPr/>
          </p:nvSpPr>
          <p:spPr bwMode="auto">
            <a:xfrm>
              <a:off x="7239000" y="2424363"/>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61" name="Rectangle 23"/>
            <p:cNvSpPr>
              <a:spLocks noChangeArrowheads="1"/>
            </p:cNvSpPr>
            <p:nvPr/>
          </p:nvSpPr>
          <p:spPr bwMode="auto">
            <a:xfrm>
              <a:off x="8610600" y="28956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gr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61854" y="167214"/>
            <a:ext cx="3172946" cy="1326098"/>
          </a:xfrm>
          <a:prstGeom prst="rect">
            <a:avLst/>
          </a:prstGeom>
          <a:noFill/>
        </p:spPr>
      </p:pic>
      <p:sp>
        <p:nvSpPr>
          <p:cNvPr id="31" name="Right Arrow 30"/>
          <p:cNvSpPr/>
          <p:nvPr/>
        </p:nvSpPr>
        <p:spPr>
          <a:xfrm>
            <a:off x="4191000" y="2778124"/>
            <a:ext cx="990600" cy="1066800"/>
          </a:xfrm>
          <a:prstGeom prst="rightArrow">
            <a:avLst/>
          </a:prstGeom>
          <a:solidFill>
            <a:srgbClr val="6699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Tree>
    <p:extLst>
      <p:ext uri="{BB962C8B-B14F-4D97-AF65-F5344CB8AC3E}">
        <p14:creationId xmlns:p14="http://schemas.microsoft.com/office/powerpoint/2010/main" val="132703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2540"/>
                                        </p:tgtEl>
                                      </p:cBhvr>
                                    </p:animEffect>
                                    <p:set>
                                      <p:cBhvr>
                                        <p:cTn id="43" dur="1" fill="hold">
                                          <p:stCondLst>
                                            <p:cond delay="499"/>
                                          </p:stCondLst>
                                        </p:cTn>
                                        <p:tgtEl>
                                          <p:spTgt spid="2254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2535"/>
                                        </p:tgtEl>
                                      </p:cBhvr>
                                    </p:animEffect>
                                    <p:set>
                                      <p:cBhvr>
                                        <p:cTn id="48" dur="1" fill="hold">
                                          <p:stCondLst>
                                            <p:cond delay="499"/>
                                          </p:stCondLst>
                                        </p:cTn>
                                        <p:tgtEl>
                                          <p:spTgt spid="2253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2544"/>
                                        </p:tgtEl>
                                      </p:cBhvr>
                                    </p:animEffect>
                                    <p:set>
                                      <p:cBhvr>
                                        <p:cTn id="53" dur="1" fill="hold">
                                          <p:stCondLst>
                                            <p:cond delay="499"/>
                                          </p:stCondLst>
                                        </p:cTn>
                                        <p:tgtEl>
                                          <p:spTgt spid="225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nimBg="1"/>
      <p:bldP spid="22535" grpId="0" animBg="1"/>
      <p:bldP spid="22535" grpId="1" animBg="1"/>
      <p:bldP spid="22536" grpId="0" animBg="1"/>
      <p:bldP spid="22537" grpId="0" animBg="1"/>
      <p:bldP spid="22538" grpId="0" animBg="1"/>
      <p:bldP spid="22539" grpId="0" animBg="1"/>
      <p:bldP spid="22540" grpId="0" animBg="1"/>
      <p:bldP spid="22540" grpId="1" animBg="1"/>
      <p:bldP spid="22541" grpId="0" animBg="1"/>
      <p:bldP spid="22542" grpId="0" animBg="1"/>
      <p:bldP spid="22543" grpId="0" animBg="1"/>
      <p:bldP spid="22544" grpId="0" animBg="1"/>
      <p:bldP spid="22544"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Tree-Structured CSPs</a:t>
            </a:r>
          </a:p>
        </p:txBody>
      </p:sp>
      <p:sp>
        <p:nvSpPr>
          <p:cNvPr id="22531" name="Rectangle 3"/>
          <p:cNvSpPr>
            <a:spLocks noGrp="1" noChangeArrowheads="1"/>
          </p:cNvSpPr>
          <p:nvPr>
            <p:ph idx="1"/>
          </p:nvPr>
        </p:nvSpPr>
        <p:spPr>
          <a:xfrm>
            <a:off x="457200" y="1501590"/>
            <a:ext cx="10972800" cy="5181600"/>
          </a:xfrm>
        </p:spPr>
        <p:txBody>
          <a:bodyPr/>
          <a:lstStyle/>
          <a:p>
            <a:pPr eaLnBrk="1" hangingPunct="1">
              <a:lnSpc>
                <a:spcPct val="80000"/>
              </a:lnSpc>
            </a:pPr>
            <a:r>
              <a:rPr lang="en-US" sz="2800" dirty="0"/>
              <a:t>Algorithm for tree-structured CSPs:</a:t>
            </a:r>
          </a:p>
          <a:p>
            <a:pPr lvl="1">
              <a:lnSpc>
                <a:spcPct val="80000"/>
              </a:lnSpc>
            </a:pPr>
            <a:r>
              <a:rPr lang="en-US" sz="2400" dirty="0"/>
              <a:t>Order: Choose a root variable, order variables so that parents precede children</a:t>
            </a:r>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lvl="1">
              <a:lnSpc>
                <a:spcPct val="80000"/>
              </a:lnSpc>
            </a:pPr>
            <a:endParaRPr lang="en-US" sz="2400" dirty="0"/>
          </a:p>
          <a:p>
            <a:pPr lvl="1">
              <a:lnSpc>
                <a:spcPct val="80000"/>
              </a:lnSpc>
            </a:pPr>
            <a:r>
              <a:rPr lang="en-US" sz="2400" dirty="0"/>
              <a:t>Remove backward: For </a:t>
            </a:r>
            <a:r>
              <a:rPr lang="en-US" sz="2400" dirty="0" err="1"/>
              <a:t>i</a:t>
            </a:r>
            <a:r>
              <a:rPr lang="en-US" sz="2400" dirty="0"/>
              <a:t> = n : 2, apply </a:t>
            </a:r>
            <a:r>
              <a:rPr lang="en-US" sz="2400" dirty="0" err="1"/>
              <a:t>RemoveInconsistent</a:t>
            </a:r>
            <a:r>
              <a:rPr lang="en-US" sz="2400" dirty="0"/>
              <a:t>(Parent(X</a:t>
            </a:r>
            <a:r>
              <a:rPr lang="en-US" sz="2400" baseline="-25000" dirty="0"/>
              <a:t>i</a:t>
            </a:r>
            <a:r>
              <a:rPr lang="en-US" sz="2400" dirty="0"/>
              <a:t>),X</a:t>
            </a:r>
            <a:r>
              <a:rPr lang="en-US" sz="2400" baseline="-25000" dirty="0"/>
              <a:t>i</a:t>
            </a:r>
            <a:r>
              <a:rPr lang="en-US" sz="2400" dirty="0"/>
              <a:t>)</a:t>
            </a:r>
          </a:p>
          <a:p>
            <a:pPr lvl="1">
              <a:lnSpc>
                <a:spcPct val="80000"/>
              </a:lnSpc>
            </a:pPr>
            <a:r>
              <a:rPr lang="en-US" sz="2400" dirty="0"/>
              <a:t>Assign forward: For </a:t>
            </a:r>
            <a:r>
              <a:rPr lang="en-US" sz="2400" dirty="0" err="1"/>
              <a:t>i</a:t>
            </a:r>
            <a:r>
              <a:rPr lang="en-US" sz="2400" dirty="0"/>
              <a:t> = 1 : n, assign X</a:t>
            </a:r>
            <a:r>
              <a:rPr lang="en-US" sz="2400" baseline="-25000" dirty="0"/>
              <a:t>i</a:t>
            </a:r>
            <a:r>
              <a:rPr lang="en-US" sz="2400" dirty="0"/>
              <a:t> consistently with Parent(X</a:t>
            </a:r>
            <a:r>
              <a:rPr lang="en-US" sz="2400" baseline="-25000" dirty="0"/>
              <a:t>i</a:t>
            </a:r>
            <a:r>
              <a:rPr lang="en-US" sz="2400" dirty="0"/>
              <a:t>)</a:t>
            </a:r>
          </a:p>
          <a:p>
            <a:pPr eaLnBrk="1" hangingPunct="1">
              <a:lnSpc>
                <a:spcPct val="80000"/>
              </a:lnSpc>
            </a:pPr>
            <a:endParaRPr lang="en-US" sz="1200" dirty="0"/>
          </a:p>
          <a:p>
            <a:pPr eaLnBrk="1" hangingPunct="1">
              <a:lnSpc>
                <a:spcPct val="80000"/>
              </a:lnSpc>
            </a:pPr>
            <a:r>
              <a:rPr lang="en-US" sz="2800" dirty="0"/>
              <a:t>Runtime: O(nd</a:t>
            </a:r>
            <a:r>
              <a:rPr lang="en-US" sz="2800" baseline="30000" dirty="0"/>
              <a:t>2</a:t>
            </a:r>
            <a:r>
              <a:rPr lang="en-US" sz="2800" dirty="0"/>
              <a:t>)  (why?)</a:t>
            </a:r>
          </a:p>
          <a:p>
            <a:pPr eaLnBrk="1" hangingPunct="1">
              <a:lnSpc>
                <a:spcPct val="80000"/>
              </a:lnSpc>
            </a:pPr>
            <a:r>
              <a:rPr lang="en-US" dirty="0"/>
              <a:t>Can always find a solution when there is one (why?)</a:t>
            </a:r>
            <a:endParaRPr lang="en-US" sz="2800" dirty="0"/>
          </a:p>
        </p:txBody>
      </p:sp>
      <p:pic>
        <p:nvPicPr>
          <p:cNvPr id="18436" name="Picture 4"/>
          <p:cNvPicPr>
            <a:picLocks noChangeAspect="1" noChangeArrowheads="1"/>
          </p:cNvPicPr>
          <p:nvPr/>
        </p:nvPicPr>
        <p:blipFill>
          <a:blip r:embed="rId3" cstate="print"/>
          <a:srcRect/>
          <a:stretch>
            <a:fillRect/>
          </a:stretch>
        </p:blipFill>
        <p:spPr bwMode="auto">
          <a:xfrm>
            <a:off x="5815013" y="2286000"/>
            <a:ext cx="5386388" cy="1101725"/>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990601" y="2473325"/>
            <a:ext cx="2544763" cy="1463675"/>
          </a:xfrm>
          <a:prstGeom prst="rect">
            <a:avLst/>
          </a:prstGeom>
          <a:noFill/>
          <a:ln w="9525">
            <a:noFill/>
            <a:miter lim="800000"/>
            <a:headEnd/>
            <a:tailEnd/>
          </a:ln>
        </p:spPr>
      </p:pic>
      <p:sp>
        <p:nvSpPr>
          <p:cNvPr id="22534" name="Rectangle 6"/>
          <p:cNvSpPr>
            <a:spLocks noChangeArrowheads="1"/>
          </p:cNvSpPr>
          <p:nvPr/>
        </p:nvSpPr>
        <p:spPr bwMode="auto">
          <a:xfrm>
            <a:off x="6119811" y="3387724"/>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2536" name="Rectangle 11"/>
          <p:cNvSpPr>
            <a:spLocks noChangeArrowheads="1"/>
          </p:cNvSpPr>
          <p:nvPr/>
        </p:nvSpPr>
        <p:spPr bwMode="auto">
          <a:xfrm>
            <a:off x="70342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37" name="Rectangle 13"/>
          <p:cNvSpPr>
            <a:spLocks noChangeArrowheads="1"/>
          </p:cNvSpPr>
          <p:nvPr/>
        </p:nvSpPr>
        <p:spPr bwMode="auto">
          <a:xfrm>
            <a:off x="79486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38" name="Rectangle 15"/>
          <p:cNvSpPr>
            <a:spLocks noChangeArrowheads="1"/>
          </p:cNvSpPr>
          <p:nvPr/>
        </p:nvSpPr>
        <p:spPr bwMode="auto">
          <a:xfrm>
            <a:off x="8863011" y="3387724"/>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2539" name="Rectangle 16"/>
          <p:cNvSpPr>
            <a:spLocks noChangeArrowheads="1"/>
          </p:cNvSpPr>
          <p:nvPr/>
        </p:nvSpPr>
        <p:spPr bwMode="auto">
          <a:xfrm>
            <a:off x="88630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41" name="Rectangle 19"/>
          <p:cNvSpPr>
            <a:spLocks noChangeArrowheads="1"/>
          </p:cNvSpPr>
          <p:nvPr/>
        </p:nvSpPr>
        <p:spPr bwMode="auto">
          <a:xfrm>
            <a:off x="97774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42" name="Rectangle 20"/>
          <p:cNvSpPr>
            <a:spLocks noChangeArrowheads="1"/>
          </p:cNvSpPr>
          <p:nvPr/>
        </p:nvSpPr>
        <p:spPr bwMode="auto">
          <a:xfrm>
            <a:off x="97774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43" name="Rectangle 23"/>
          <p:cNvSpPr>
            <a:spLocks noChangeArrowheads="1"/>
          </p:cNvSpPr>
          <p:nvPr/>
        </p:nvSpPr>
        <p:spPr bwMode="auto">
          <a:xfrm>
            <a:off x="106918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grpSp>
        <p:nvGrpSpPr>
          <p:cNvPr id="2" name="Group 29"/>
          <p:cNvGrpSpPr>
            <a:grpSpLocks/>
          </p:cNvGrpSpPr>
          <p:nvPr/>
        </p:nvGrpSpPr>
        <p:grpSpPr bwMode="auto">
          <a:xfrm>
            <a:off x="1173163" y="3022599"/>
            <a:ext cx="2209800" cy="1004888"/>
            <a:chOff x="6553200" y="1981200"/>
            <a:chExt cx="2209800" cy="1004637"/>
          </a:xfrm>
        </p:grpSpPr>
        <p:sp>
          <p:nvSpPr>
            <p:cNvPr id="18451" name="Rectangle 6"/>
            <p:cNvSpPr>
              <a:spLocks noChangeArrowheads="1"/>
            </p:cNvSpPr>
            <p:nvPr/>
          </p:nvSpPr>
          <p:spPr bwMode="auto">
            <a:xfrm>
              <a:off x="6553200" y="1981200"/>
              <a:ext cx="90237" cy="90237"/>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18452" name="Rectangle 24"/>
            <p:cNvSpPr>
              <a:spLocks noChangeArrowheads="1"/>
            </p:cNvSpPr>
            <p:nvPr/>
          </p:nvSpPr>
          <p:spPr bwMode="auto">
            <a:xfrm>
              <a:off x="6643437" y="19812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3" name="Rectangle 10"/>
            <p:cNvSpPr>
              <a:spLocks noChangeArrowheads="1"/>
            </p:cNvSpPr>
            <p:nvPr/>
          </p:nvSpPr>
          <p:spPr bwMode="auto">
            <a:xfrm>
              <a:off x="8672763" y="1981200"/>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4" name="Rectangle 11"/>
            <p:cNvSpPr>
              <a:spLocks noChangeArrowheads="1"/>
            </p:cNvSpPr>
            <p:nvPr/>
          </p:nvSpPr>
          <p:spPr bwMode="auto">
            <a:xfrm>
              <a:off x="8582526" y="19812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5" name="Rectangle 13"/>
            <p:cNvSpPr>
              <a:spLocks noChangeArrowheads="1"/>
            </p:cNvSpPr>
            <p:nvPr/>
          </p:nvSpPr>
          <p:spPr bwMode="auto">
            <a:xfrm>
              <a:off x="6553200" y="2895600"/>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6" name="Rectangle 15"/>
            <p:cNvSpPr>
              <a:spLocks noChangeArrowheads="1"/>
            </p:cNvSpPr>
            <p:nvPr/>
          </p:nvSpPr>
          <p:spPr bwMode="auto">
            <a:xfrm>
              <a:off x="7882690" y="2424363"/>
              <a:ext cx="90237" cy="90237"/>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18457" name="Rectangle 16"/>
            <p:cNvSpPr>
              <a:spLocks noChangeArrowheads="1"/>
            </p:cNvSpPr>
            <p:nvPr/>
          </p:nvSpPr>
          <p:spPr bwMode="auto">
            <a:xfrm>
              <a:off x="7972927" y="2424363"/>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8" name="Rectangle 17"/>
            <p:cNvSpPr>
              <a:spLocks noChangeArrowheads="1"/>
            </p:cNvSpPr>
            <p:nvPr/>
          </p:nvSpPr>
          <p:spPr bwMode="auto">
            <a:xfrm>
              <a:off x="8063163" y="2424363"/>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9" name="Rectangle 19"/>
            <p:cNvSpPr>
              <a:spLocks noChangeArrowheads="1"/>
            </p:cNvSpPr>
            <p:nvPr/>
          </p:nvSpPr>
          <p:spPr bwMode="auto">
            <a:xfrm>
              <a:off x="7148763" y="2424363"/>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60" name="Rectangle 20"/>
            <p:cNvSpPr>
              <a:spLocks noChangeArrowheads="1"/>
            </p:cNvSpPr>
            <p:nvPr/>
          </p:nvSpPr>
          <p:spPr bwMode="auto">
            <a:xfrm>
              <a:off x="7239000" y="2424363"/>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61" name="Rectangle 23"/>
            <p:cNvSpPr>
              <a:spLocks noChangeArrowheads="1"/>
            </p:cNvSpPr>
            <p:nvPr/>
          </p:nvSpPr>
          <p:spPr bwMode="auto">
            <a:xfrm>
              <a:off x="8610600" y="28956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gr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61854" y="167214"/>
            <a:ext cx="3172946" cy="1326098"/>
          </a:xfrm>
          <a:prstGeom prst="rect">
            <a:avLst/>
          </a:prstGeom>
          <a:noFill/>
        </p:spPr>
      </p:pic>
      <p:sp>
        <p:nvSpPr>
          <p:cNvPr id="31" name="Right Arrow 30"/>
          <p:cNvSpPr/>
          <p:nvPr/>
        </p:nvSpPr>
        <p:spPr>
          <a:xfrm>
            <a:off x="4191000" y="2778124"/>
            <a:ext cx="990600" cy="1066800"/>
          </a:xfrm>
          <a:prstGeom prst="rightArrow">
            <a:avLst/>
          </a:prstGeom>
          <a:solidFill>
            <a:srgbClr val="6699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spTree>
    <p:extLst>
      <p:ext uri="{BB962C8B-B14F-4D97-AF65-F5344CB8AC3E}">
        <p14:creationId xmlns:p14="http://schemas.microsoft.com/office/powerpoint/2010/main" val="72399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Tree-Structured CSPs</a:t>
            </a:r>
          </a:p>
        </p:txBody>
      </p:sp>
      <p:sp>
        <p:nvSpPr>
          <p:cNvPr id="22531" name="Rectangle 3"/>
          <p:cNvSpPr>
            <a:spLocks noGrp="1" noChangeArrowheads="1"/>
          </p:cNvSpPr>
          <p:nvPr>
            <p:ph idx="1"/>
          </p:nvPr>
        </p:nvSpPr>
        <p:spPr>
          <a:xfrm>
            <a:off x="457200" y="1501590"/>
            <a:ext cx="10972800" cy="5181600"/>
          </a:xfrm>
        </p:spPr>
        <p:txBody>
          <a:bodyPr/>
          <a:lstStyle/>
          <a:p>
            <a:pPr eaLnBrk="1" hangingPunct="1">
              <a:lnSpc>
                <a:spcPct val="80000"/>
              </a:lnSpc>
            </a:pPr>
            <a:r>
              <a:rPr lang="en-US" sz="2800" dirty="0"/>
              <a:t>Algorithm for tree-structured CSPs:</a:t>
            </a:r>
          </a:p>
          <a:p>
            <a:pPr lvl="1">
              <a:lnSpc>
                <a:spcPct val="80000"/>
              </a:lnSpc>
            </a:pPr>
            <a:r>
              <a:rPr lang="en-US" sz="2400" dirty="0"/>
              <a:t>Order: Choose a root variable, order variables so that parents precede children</a:t>
            </a:r>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eaLnBrk="1" hangingPunct="1">
              <a:lnSpc>
                <a:spcPct val="80000"/>
              </a:lnSpc>
            </a:pPr>
            <a:endParaRPr lang="en-US" sz="2800" dirty="0"/>
          </a:p>
          <a:p>
            <a:pPr lvl="1">
              <a:lnSpc>
                <a:spcPct val="80000"/>
              </a:lnSpc>
            </a:pPr>
            <a:endParaRPr lang="en-US" sz="2400" dirty="0"/>
          </a:p>
          <a:p>
            <a:pPr lvl="1">
              <a:lnSpc>
                <a:spcPct val="80000"/>
              </a:lnSpc>
            </a:pPr>
            <a:r>
              <a:rPr lang="en-US" sz="2400" dirty="0"/>
              <a:t>Remove backward: For </a:t>
            </a:r>
            <a:r>
              <a:rPr lang="en-US" sz="2400" dirty="0" err="1"/>
              <a:t>i</a:t>
            </a:r>
            <a:r>
              <a:rPr lang="en-US" sz="2400" dirty="0"/>
              <a:t> = n : 2, apply </a:t>
            </a:r>
            <a:r>
              <a:rPr lang="en-US" sz="2400" dirty="0" err="1"/>
              <a:t>RemoveInconsistent</a:t>
            </a:r>
            <a:r>
              <a:rPr lang="en-US" sz="2400" dirty="0"/>
              <a:t>(Parent(X</a:t>
            </a:r>
            <a:r>
              <a:rPr lang="en-US" sz="2400" baseline="-25000" dirty="0"/>
              <a:t>i</a:t>
            </a:r>
            <a:r>
              <a:rPr lang="en-US" sz="2400" dirty="0"/>
              <a:t>),X</a:t>
            </a:r>
            <a:r>
              <a:rPr lang="en-US" sz="2400" baseline="-25000" dirty="0"/>
              <a:t>i</a:t>
            </a:r>
            <a:r>
              <a:rPr lang="en-US" sz="2400" dirty="0"/>
              <a:t>)</a:t>
            </a:r>
          </a:p>
          <a:p>
            <a:pPr lvl="1">
              <a:lnSpc>
                <a:spcPct val="80000"/>
              </a:lnSpc>
            </a:pPr>
            <a:r>
              <a:rPr lang="en-US" sz="2400" dirty="0"/>
              <a:t>Assign forward: For </a:t>
            </a:r>
            <a:r>
              <a:rPr lang="en-US" sz="2400" dirty="0" err="1"/>
              <a:t>i</a:t>
            </a:r>
            <a:r>
              <a:rPr lang="en-US" sz="2400" dirty="0"/>
              <a:t> = 1 : n, assign X</a:t>
            </a:r>
            <a:r>
              <a:rPr lang="en-US" sz="2400" baseline="-25000" dirty="0"/>
              <a:t>i</a:t>
            </a:r>
            <a:r>
              <a:rPr lang="en-US" sz="2400" dirty="0"/>
              <a:t> consistently with Parent(X</a:t>
            </a:r>
            <a:r>
              <a:rPr lang="en-US" sz="2400" baseline="-25000" dirty="0"/>
              <a:t>i</a:t>
            </a:r>
            <a:r>
              <a:rPr lang="en-US" sz="2400" dirty="0"/>
              <a:t>)</a:t>
            </a:r>
          </a:p>
          <a:p>
            <a:pPr eaLnBrk="1" hangingPunct="1">
              <a:lnSpc>
                <a:spcPct val="80000"/>
              </a:lnSpc>
            </a:pPr>
            <a:endParaRPr lang="en-US" sz="1200" dirty="0"/>
          </a:p>
          <a:p>
            <a:pPr eaLnBrk="1" hangingPunct="1">
              <a:lnSpc>
                <a:spcPct val="80000"/>
              </a:lnSpc>
            </a:pPr>
            <a:r>
              <a:rPr lang="en-US" sz="2800" dirty="0"/>
              <a:t>Runtime: O(nd</a:t>
            </a:r>
            <a:r>
              <a:rPr lang="en-US" sz="2800" baseline="30000" dirty="0"/>
              <a:t>2</a:t>
            </a:r>
            <a:r>
              <a:rPr lang="en-US" sz="2800" dirty="0"/>
              <a:t>)  (why?)</a:t>
            </a:r>
          </a:p>
          <a:p>
            <a:pPr eaLnBrk="1" hangingPunct="1">
              <a:lnSpc>
                <a:spcPct val="80000"/>
              </a:lnSpc>
            </a:pPr>
            <a:r>
              <a:rPr lang="en-US" dirty="0"/>
              <a:t>Can always find a solution when there is one (why?)</a:t>
            </a:r>
            <a:endParaRPr lang="en-US" sz="2800" dirty="0"/>
          </a:p>
        </p:txBody>
      </p:sp>
      <p:pic>
        <p:nvPicPr>
          <p:cNvPr id="18436" name="Picture 4"/>
          <p:cNvPicPr>
            <a:picLocks noChangeAspect="1" noChangeArrowheads="1"/>
          </p:cNvPicPr>
          <p:nvPr/>
        </p:nvPicPr>
        <p:blipFill>
          <a:blip r:embed="rId3" cstate="print"/>
          <a:srcRect/>
          <a:stretch>
            <a:fillRect/>
          </a:stretch>
        </p:blipFill>
        <p:spPr bwMode="auto">
          <a:xfrm>
            <a:off x="5815013" y="2286000"/>
            <a:ext cx="5386388" cy="1101725"/>
          </a:xfrm>
          <a:prstGeom prst="rect">
            <a:avLst/>
          </a:prstGeom>
          <a:noFill/>
          <a:ln w="9525">
            <a:noFill/>
            <a:miter lim="800000"/>
            <a:headEnd/>
            <a:tailEnd/>
          </a:ln>
        </p:spPr>
      </p:pic>
      <p:pic>
        <p:nvPicPr>
          <p:cNvPr id="18437" name="Picture 5"/>
          <p:cNvPicPr>
            <a:picLocks noChangeAspect="1" noChangeArrowheads="1"/>
          </p:cNvPicPr>
          <p:nvPr/>
        </p:nvPicPr>
        <p:blipFill>
          <a:blip r:embed="rId4" cstate="print"/>
          <a:srcRect/>
          <a:stretch>
            <a:fillRect/>
          </a:stretch>
        </p:blipFill>
        <p:spPr bwMode="auto">
          <a:xfrm>
            <a:off x="990601" y="2473325"/>
            <a:ext cx="2544763" cy="1463675"/>
          </a:xfrm>
          <a:prstGeom prst="rect">
            <a:avLst/>
          </a:prstGeom>
          <a:noFill/>
          <a:ln w="9525">
            <a:noFill/>
            <a:miter lim="800000"/>
            <a:headEnd/>
            <a:tailEnd/>
          </a:ln>
        </p:spPr>
      </p:pic>
      <p:sp>
        <p:nvSpPr>
          <p:cNvPr id="22534" name="Rectangle 6"/>
          <p:cNvSpPr>
            <a:spLocks noChangeArrowheads="1"/>
          </p:cNvSpPr>
          <p:nvPr/>
        </p:nvSpPr>
        <p:spPr bwMode="auto">
          <a:xfrm>
            <a:off x="6119811" y="3387724"/>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2536" name="Rectangle 11"/>
          <p:cNvSpPr>
            <a:spLocks noChangeArrowheads="1"/>
          </p:cNvSpPr>
          <p:nvPr/>
        </p:nvSpPr>
        <p:spPr bwMode="auto">
          <a:xfrm>
            <a:off x="70342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37" name="Rectangle 13"/>
          <p:cNvSpPr>
            <a:spLocks noChangeArrowheads="1"/>
          </p:cNvSpPr>
          <p:nvPr/>
        </p:nvSpPr>
        <p:spPr bwMode="auto">
          <a:xfrm>
            <a:off x="79486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38" name="Rectangle 15"/>
          <p:cNvSpPr>
            <a:spLocks noChangeArrowheads="1"/>
          </p:cNvSpPr>
          <p:nvPr/>
        </p:nvSpPr>
        <p:spPr bwMode="auto">
          <a:xfrm>
            <a:off x="8863011" y="3387724"/>
            <a:ext cx="228600" cy="228600"/>
          </a:xfrm>
          <a:prstGeom prst="rect">
            <a:avLst/>
          </a:prstGeom>
          <a:solidFill>
            <a:srgbClr val="FF3300"/>
          </a:solidFill>
          <a:ln w="9525">
            <a:solidFill>
              <a:schemeClr val="tx1"/>
            </a:solidFill>
            <a:miter lim="800000"/>
            <a:headEnd/>
            <a:tailEnd/>
          </a:ln>
        </p:spPr>
        <p:txBody>
          <a:bodyPr wrap="none" lIns="91436" tIns="45718" rIns="91436" bIns="45718" anchor="ctr"/>
          <a:lstStyle/>
          <a:p>
            <a:endParaRPr lang="en-US"/>
          </a:p>
        </p:txBody>
      </p:sp>
      <p:sp>
        <p:nvSpPr>
          <p:cNvPr id="22539" name="Rectangle 16"/>
          <p:cNvSpPr>
            <a:spLocks noChangeArrowheads="1"/>
          </p:cNvSpPr>
          <p:nvPr/>
        </p:nvSpPr>
        <p:spPr bwMode="auto">
          <a:xfrm>
            <a:off x="88630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41" name="Rectangle 19"/>
          <p:cNvSpPr>
            <a:spLocks noChangeArrowheads="1"/>
          </p:cNvSpPr>
          <p:nvPr/>
        </p:nvSpPr>
        <p:spPr bwMode="auto">
          <a:xfrm>
            <a:off x="9777411" y="3692524"/>
            <a:ext cx="228600" cy="228600"/>
          </a:xfrm>
          <a:prstGeom prst="rect">
            <a:avLst/>
          </a:prstGeom>
          <a:solidFill>
            <a:srgbClr val="33CC33"/>
          </a:solidFill>
          <a:ln w="9525">
            <a:solidFill>
              <a:schemeClr val="tx1"/>
            </a:solidFill>
            <a:miter lim="800000"/>
            <a:headEnd/>
            <a:tailEnd/>
          </a:ln>
        </p:spPr>
        <p:txBody>
          <a:bodyPr wrap="none" lIns="91436" tIns="45718" rIns="91436" bIns="45718" anchor="ctr"/>
          <a:lstStyle/>
          <a:p>
            <a:endParaRPr lang="en-US"/>
          </a:p>
        </p:txBody>
      </p:sp>
      <p:sp>
        <p:nvSpPr>
          <p:cNvPr id="22542" name="Rectangle 20"/>
          <p:cNvSpPr>
            <a:spLocks noChangeArrowheads="1"/>
          </p:cNvSpPr>
          <p:nvPr/>
        </p:nvSpPr>
        <p:spPr bwMode="auto">
          <a:xfrm>
            <a:off x="97774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sp>
        <p:nvSpPr>
          <p:cNvPr id="22543" name="Rectangle 23"/>
          <p:cNvSpPr>
            <a:spLocks noChangeArrowheads="1"/>
          </p:cNvSpPr>
          <p:nvPr/>
        </p:nvSpPr>
        <p:spPr bwMode="auto">
          <a:xfrm>
            <a:off x="10691811" y="3997324"/>
            <a:ext cx="228600" cy="228600"/>
          </a:xfrm>
          <a:prstGeom prst="rect">
            <a:avLst/>
          </a:prstGeom>
          <a:solidFill>
            <a:srgbClr val="3333FF"/>
          </a:solidFill>
          <a:ln w="9525">
            <a:solidFill>
              <a:schemeClr val="tx1"/>
            </a:solidFill>
            <a:miter lim="800000"/>
            <a:headEnd/>
            <a:tailEnd/>
          </a:ln>
        </p:spPr>
        <p:txBody>
          <a:bodyPr wrap="none" lIns="91436" tIns="45718" rIns="91436" bIns="45718" anchor="ctr"/>
          <a:lstStyle/>
          <a:p>
            <a:endParaRPr lang="en-US"/>
          </a:p>
        </p:txBody>
      </p:sp>
      <p:grpSp>
        <p:nvGrpSpPr>
          <p:cNvPr id="2" name="Group 29"/>
          <p:cNvGrpSpPr>
            <a:grpSpLocks/>
          </p:cNvGrpSpPr>
          <p:nvPr/>
        </p:nvGrpSpPr>
        <p:grpSpPr bwMode="auto">
          <a:xfrm>
            <a:off x="1173163" y="3022599"/>
            <a:ext cx="2209800" cy="1004888"/>
            <a:chOff x="6553200" y="1981200"/>
            <a:chExt cx="2209800" cy="1004637"/>
          </a:xfrm>
        </p:grpSpPr>
        <p:sp>
          <p:nvSpPr>
            <p:cNvPr id="18451" name="Rectangle 6"/>
            <p:cNvSpPr>
              <a:spLocks noChangeArrowheads="1"/>
            </p:cNvSpPr>
            <p:nvPr/>
          </p:nvSpPr>
          <p:spPr bwMode="auto">
            <a:xfrm>
              <a:off x="6553200" y="1981200"/>
              <a:ext cx="90237" cy="90237"/>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18452" name="Rectangle 24"/>
            <p:cNvSpPr>
              <a:spLocks noChangeArrowheads="1"/>
            </p:cNvSpPr>
            <p:nvPr/>
          </p:nvSpPr>
          <p:spPr bwMode="auto">
            <a:xfrm>
              <a:off x="6643437" y="19812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3" name="Rectangle 10"/>
            <p:cNvSpPr>
              <a:spLocks noChangeArrowheads="1"/>
            </p:cNvSpPr>
            <p:nvPr/>
          </p:nvSpPr>
          <p:spPr bwMode="auto">
            <a:xfrm>
              <a:off x="8672763" y="1981200"/>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4" name="Rectangle 11"/>
            <p:cNvSpPr>
              <a:spLocks noChangeArrowheads="1"/>
            </p:cNvSpPr>
            <p:nvPr/>
          </p:nvSpPr>
          <p:spPr bwMode="auto">
            <a:xfrm>
              <a:off x="8582526" y="19812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5" name="Rectangle 13"/>
            <p:cNvSpPr>
              <a:spLocks noChangeArrowheads="1"/>
            </p:cNvSpPr>
            <p:nvPr/>
          </p:nvSpPr>
          <p:spPr bwMode="auto">
            <a:xfrm>
              <a:off x="6553200" y="2895600"/>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6" name="Rectangle 15"/>
            <p:cNvSpPr>
              <a:spLocks noChangeArrowheads="1"/>
            </p:cNvSpPr>
            <p:nvPr/>
          </p:nvSpPr>
          <p:spPr bwMode="auto">
            <a:xfrm>
              <a:off x="7882690" y="2424363"/>
              <a:ext cx="90237" cy="90237"/>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18457" name="Rectangle 16"/>
            <p:cNvSpPr>
              <a:spLocks noChangeArrowheads="1"/>
            </p:cNvSpPr>
            <p:nvPr/>
          </p:nvSpPr>
          <p:spPr bwMode="auto">
            <a:xfrm>
              <a:off x="7972927" y="2424363"/>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58" name="Rectangle 17"/>
            <p:cNvSpPr>
              <a:spLocks noChangeArrowheads="1"/>
            </p:cNvSpPr>
            <p:nvPr/>
          </p:nvSpPr>
          <p:spPr bwMode="auto">
            <a:xfrm>
              <a:off x="8063163" y="2424363"/>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59" name="Rectangle 19"/>
            <p:cNvSpPr>
              <a:spLocks noChangeArrowheads="1"/>
            </p:cNvSpPr>
            <p:nvPr/>
          </p:nvSpPr>
          <p:spPr bwMode="auto">
            <a:xfrm>
              <a:off x="7148763" y="2424363"/>
              <a:ext cx="90237" cy="90237"/>
            </a:xfrm>
            <a:prstGeom prst="rect">
              <a:avLst/>
            </a:prstGeom>
            <a:solidFill>
              <a:srgbClr val="33CC33"/>
            </a:solidFill>
            <a:ln w="9525">
              <a:solidFill>
                <a:schemeClr val="tx1"/>
              </a:solidFill>
              <a:miter lim="800000"/>
              <a:headEnd/>
              <a:tailEnd/>
            </a:ln>
          </p:spPr>
          <p:txBody>
            <a:bodyPr wrap="none" anchor="ctr"/>
            <a:lstStyle/>
            <a:p>
              <a:endParaRPr lang="en-US"/>
            </a:p>
          </p:txBody>
        </p:sp>
        <p:sp>
          <p:nvSpPr>
            <p:cNvPr id="18460" name="Rectangle 20"/>
            <p:cNvSpPr>
              <a:spLocks noChangeArrowheads="1"/>
            </p:cNvSpPr>
            <p:nvPr/>
          </p:nvSpPr>
          <p:spPr bwMode="auto">
            <a:xfrm>
              <a:off x="7239000" y="2424363"/>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sp>
          <p:nvSpPr>
            <p:cNvPr id="18461" name="Rectangle 23"/>
            <p:cNvSpPr>
              <a:spLocks noChangeArrowheads="1"/>
            </p:cNvSpPr>
            <p:nvPr/>
          </p:nvSpPr>
          <p:spPr bwMode="auto">
            <a:xfrm>
              <a:off x="8610600" y="2895600"/>
              <a:ext cx="90237" cy="90237"/>
            </a:xfrm>
            <a:prstGeom prst="rect">
              <a:avLst/>
            </a:prstGeom>
            <a:solidFill>
              <a:srgbClr val="3333FF"/>
            </a:solidFill>
            <a:ln w="9525">
              <a:solidFill>
                <a:schemeClr val="tx1"/>
              </a:solidFill>
              <a:miter lim="800000"/>
              <a:headEnd/>
              <a:tailEnd/>
            </a:ln>
          </p:spPr>
          <p:txBody>
            <a:bodyPr wrap="none" anchor="ctr"/>
            <a:lstStyle/>
            <a:p>
              <a:endParaRPr lang="en-US"/>
            </a:p>
          </p:txBody>
        </p:sp>
      </p:gr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61854" y="167214"/>
            <a:ext cx="3172946" cy="1326098"/>
          </a:xfrm>
          <a:prstGeom prst="rect">
            <a:avLst/>
          </a:prstGeom>
          <a:noFill/>
        </p:spPr>
      </p:pic>
      <p:sp>
        <p:nvSpPr>
          <p:cNvPr id="31" name="Right Arrow 30"/>
          <p:cNvSpPr/>
          <p:nvPr/>
        </p:nvSpPr>
        <p:spPr>
          <a:xfrm>
            <a:off x="4191000" y="2778124"/>
            <a:ext cx="990600" cy="1066800"/>
          </a:xfrm>
          <a:prstGeom prst="rightArrow">
            <a:avLst/>
          </a:prstGeom>
          <a:solidFill>
            <a:srgbClr val="6699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4562352" y="5227725"/>
                <a:ext cx="7318927" cy="830997"/>
              </a:xfrm>
              <a:prstGeom prst="rect">
                <a:avLst/>
              </a:prstGeom>
              <a:noFill/>
            </p:spPr>
            <p:txBody>
              <a:bodyPr wrap="none" rtlCol="0">
                <a:spAutoFit/>
              </a:bodyPr>
              <a:lstStyle/>
              <a:p>
                <a:r>
                  <a:rPr lang="en-US" sz="2400" dirty="0">
                    <a:solidFill>
                      <a:srgbClr val="0070C0"/>
                    </a:solidFill>
                  </a:rPr>
                  <a:t>Remove backward </a:t>
                </a:r>
                <a14:m>
                  <m:oMath xmlns:m="http://schemas.openxmlformats.org/officeDocument/2006/math">
                    <m:r>
                      <a:rPr lang="en-US" sz="2400" i="1">
                        <a:solidFill>
                          <a:srgbClr val="0070C0"/>
                        </a:solidFill>
                        <a:latin typeface="Cambria Math" panose="02040503050406030204" pitchFamily="18" charset="0"/>
                      </a:rPr>
                      <m:t>𝑂</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𝑛</m:t>
                    </m:r>
                    <m:sSup>
                      <m:sSupPr>
                        <m:ctrlPr>
                          <a:rPr lang="en-US" sz="2400" i="1">
                            <a:solidFill>
                              <a:srgbClr val="0070C0"/>
                            </a:solidFill>
                            <a:latin typeface="Cambria Math" panose="02040503050406030204" pitchFamily="18" charset="0"/>
                          </a:rPr>
                        </m:ctrlPr>
                      </m:sSupPr>
                      <m:e>
                        <m:r>
                          <a:rPr lang="en-US" sz="2400" i="1">
                            <a:solidFill>
                              <a:srgbClr val="0070C0"/>
                            </a:solidFill>
                            <a:latin typeface="Cambria Math" panose="02040503050406030204" pitchFamily="18" charset="0"/>
                          </a:rPr>
                          <m:t>𝑑</m:t>
                        </m:r>
                      </m:e>
                      <m:sup>
                        <m:r>
                          <a:rPr lang="en-US" sz="2400" i="1">
                            <a:solidFill>
                              <a:srgbClr val="0070C0"/>
                            </a:solidFill>
                            <a:latin typeface="Cambria Math" panose="02040503050406030204" pitchFamily="18" charset="0"/>
                          </a:rPr>
                          <m:t>2</m:t>
                        </m:r>
                      </m:sup>
                    </m:sSup>
                    <m:r>
                      <a:rPr lang="en-US" sz="2400" i="1">
                        <a:solidFill>
                          <a:srgbClr val="0070C0"/>
                        </a:solidFill>
                        <a:latin typeface="Cambria Math" panose="02040503050406030204" pitchFamily="18" charset="0"/>
                      </a:rPr>
                      <m:t>) </m:t>
                    </m:r>
                  </m:oMath>
                </a14:m>
                <a:r>
                  <a:rPr lang="en-US" sz="2400" dirty="0">
                    <a:solidFill>
                      <a:srgbClr val="0070C0"/>
                    </a:solidFill>
                  </a:rPr>
                  <a:t>: </a:t>
                </a:r>
                <a14:m>
                  <m:oMath xmlns:m="http://schemas.openxmlformats.org/officeDocument/2006/math">
                    <m:r>
                      <a:rPr lang="en-US" sz="2400" b="0" i="1" smtClean="0">
                        <a:solidFill>
                          <a:srgbClr val="0070C0"/>
                        </a:solidFill>
                        <a:latin typeface="Cambria Math" panose="02040503050406030204" pitchFamily="18" charset="0"/>
                      </a:rPr>
                      <m:t>𝑂</m:t>
                    </m:r>
                    <m:d>
                      <m:dPr>
                        <m:ctrlPr>
                          <a:rPr lang="en-US" sz="2400" b="0" i="1" smtClean="0">
                            <a:solidFill>
                              <a:srgbClr val="0070C0"/>
                            </a:solidFill>
                            <a:latin typeface="Cambria Math" panose="02040503050406030204" pitchFamily="18" charset="0"/>
                          </a:rPr>
                        </m:ctrlPr>
                      </m:dPr>
                      <m:e>
                        <m:sSup>
                          <m:sSupPr>
                            <m:ctrlPr>
                              <a:rPr lang="en-US" sz="2400" b="0" i="1" smtClean="0">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𝑑</m:t>
                            </m:r>
                          </m:e>
                          <m:sup>
                            <m:r>
                              <a:rPr lang="en-US" sz="2400" b="0" i="1" smtClean="0">
                                <a:solidFill>
                                  <a:srgbClr val="0070C0"/>
                                </a:solidFill>
                                <a:latin typeface="Cambria Math" panose="02040503050406030204" pitchFamily="18" charset="0"/>
                              </a:rPr>
                              <m:t>2</m:t>
                            </m:r>
                          </m:sup>
                        </m:sSup>
                      </m:e>
                    </m:d>
                  </m:oMath>
                </a14:m>
                <a:r>
                  <a:rPr lang="en-US" sz="2400" dirty="0">
                    <a:solidFill>
                      <a:srgbClr val="0070C0"/>
                    </a:solidFill>
                  </a:rPr>
                  <a:t> per arc and </a:t>
                </a:r>
                <a14:m>
                  <m:oMath xmlns:m="http://schemas.openxmlformats.org/officeDocument/2006/math">
                    <m:r>
                      <a:rPr lang="en-US" sz="2400" b="0" i="1" smtClean="0">
                        <a:solidFill>
                          <a:srgbClr val="0070C0"/>
                        </a:solidFill>
                        <a:latin typeface="Cambria Math" panose="02040503050406030204" pitchFamily="18" charset="0"/>
                      </a:rPr>
                      <m:t>𝑂</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𝑛</m:t>
                    </m:r>
                    <m:r>
                      <a:rPr lang="en-US" sz="2400" b="0" i="1" smtClean="0">
                        <a:solidFill>
                          <a:srgbClr val="0070C0"/>
                        </a:solidFill>
                        <a:latin typeface="Cambria Math" panose="02040503050406030204" pitchFamily="18" charset="0"/>
                      </a:rPr>
                      <m:t>)</m:t>
                    </m:r>
                  </m:oMath>
                </a14:m>
                <a:r>
                  <a:rPr lang="en-US" sz="2400" dirty="0">
                    <a:solidFill>
                      <a:srgbClr val="0070C0"/>
                    </a:solidFill>
                  </a:rPr>
                  <a:t> arcs</a:t>
                </a:r>
              </a:p>
              <a:p>
                <a:r>
                  <a:rPr lang="en-US" sz="2400" dirty="0">
                    <a:solidFill>
                      <a:srgbClr val="0070C0"/>
                    </a:solidFill>
                  </a:rPr>
                  <a:t>Assign forward </a:t>
                </a:r>
                <a14:m>
                  <m:oMath xmlns:m="http://schemas.openxmlformats.org/officeDocument/2006/math">
                    <m:r>
                      <a:rPr lang="en-US" sz="2400" b="0" i="1" smtClean="0">
                        <a:solidFill>
                          <a:srgbClr val="0070C0"/>
                        </a:solidFill>
                        <a:latin typeface="Cambria Math" panose="02040503050406030204" pitchFamily="18" charset="0"/>
                      </a:rPr>
                      <m:t>𝑂</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𝑛𝑑</m:t>
                    </m:r>
                    <m:r>
                      <a:rPr lang="en-US" sz="2400" b="0" i="1" smtClean="0">
                        <a:solidFill>
                          <a:srgbClr val="0070C0"/>
                        </a:solidFill>
                        <a:latin typeface="Cambria Math" panose="02040503050406030204" pitchFamily="18" charset="0"/>
                      </a:rPr>
                      <m:t>)</m:t>
                    </m:r>
                  </m:oMath>
                </a14:m>
                <a:r>
                  <a:rPr lang="en-US" sz="2400" dirty="0">
                    <a:solidFill>
                      <a:srgbClr val="0070C0"/>
                    </a:solidFill>
                  </a:rPr>
                  <a:t>: </a:t>
                </a:r>
                <a14:m>
                  <m:oMath xmlns:m="http://schemas.openxmlformats.org/officeDocument/2006/math">
                    <m:r>
                      <a:rPr lang="en-US" sz="2400" b="0" i="1" smtClean="0">
                        <a:solidFill>
                          <a:srgbClr val="0070C0"/>
                        </a:solidFill>
                        <a:latin typeface="Cambria Math" panose="02040503050406030204" pitchFamily="18" charset="0"/>
                      </a:rPr>
                      <m:t>𝑂</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𝑑</m:t>
                    </m:r>
                    <m:r>
                      <a:rPr lang="en-US" sz="2400" b="0" i="1" smtClean="0">
                        <a:solidFill>
                          <a:srgbClr val="0070C0"/>
                        </a:solidFill>
                        <a:latin typeface="Cambria Math" panose="02040503050406030204" pitchFamily="18" charset="0"/>
                      </a:rPr>
                      <m:t>)</m:t>
                    </m:r>
                  </m:oMath>
                </a14:m>
                <a:r>
                  <a:rPr lang="en-US" sz="2400" dirty="0">
                    <a:solidFill>
                      <a:srgbClr val="0070C0"/>
                    </a:solidFill>
                  </a:rPr>
                  <a:t> per node and </a:t>
                </a:r>
                <a14:m>
                  <m:oMath xmlns:m="http://schemas.openxmlformats.org/officeDocument/2006/math">
                    <m:r>
                      <a:rPr lang="en-US" sz="2400" b="0" i="1" smtClean="0">
                        <a:solidFill>
                          <a:srgbClr val="0070C0"/>
                        </a:solidFill>
                        <a:latin typeface="Cambria Math" panose="02040503050406030204" pitchFamily="18" charset="0"/>
                      </a:rPr>
                      <m:t>𝑂</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𝑛</m:t>
                    </m:r>
                    <m:r>
                      <a:rPr lang="en-US" sz="2400" b="0" i="1" smtClean="0">
                        <a:solidFill>
                          <a:srgbClr val="0070C0"/>
                        </a:solidFill>
                        <a:latin typeface="Cambria Math" panose="02040503050406030204" pitchFamily="18" charset="0"/>
                      </a:rPr>
                      <m:t>)</m:t>
                    </m:r>
                  </m:oMath>
                </a14:m>
                <a:r>
                  <a:rPr lang="en-US" sz="2400" dirty="0">
                    <a:solidFill>
                      <a:srgbClr val="0070C0"/>
                    </a:solidFill>
                  </a:rPr>
                  <a:t> nodes</a:t>
                </a:r>
              </a:p>
            </p:txBody>
          </p:sp>
        </mc:Choice>
        <mc:Fallback xmlns="">
          <p:sp>
            <p:nvSpPr>
              <p:cNvPr id="4" name="TextBox 3"/>
              <p:cNvSpPr txBox="1">
                <a:spLocks noRot="1" noChangeAspect="1" noMove="1" noResize="1" noEditPoints="1" noAdjustHandles="1" noChangeArrowheads="1" noChangeShapeType="1" noTextEdit="1"/>
              </p:cNvSpPr>
              <p:nvPr/>
            </p:nvSpPr>
            <p:spPr>
              <a:xfrm>
                <a:off x="4562352" y="5227725"/>
                <a:ext cx="7318927" cy="830997"/>
              </a:xfrm>
              <a:prstGeom prst="rect">
                <a:avLst/>
              </a:prstGeom>
              <a:blipFill rotWithShape="0">
                <a:blip r:embed="rId6"/>
                <a:stretch>
                  <a:fillRect l="-1249" t="-5882" r="-250" b="-16176"/>
                </a:stretch>
              </a:blipFill>
            </p:spPr>
            <p:txBody>
              <a:bodyPr/>
              <a:lstStyle/>
              <a:p>
                <a:r>
                  <a:rPr lang="en-US">
                    <a:noFill/>
                  </a:rPr>
                  <a:t> </a:t>
                </a:r>
              </a:p>
            </p:txBody>
          </p:sp>
        </mc:Fallback>
      </mc:AlternateContent>
    </p:spTree>
    <p:extLst>
      <p:ext uri="{BB962C8B-B14F-4D97-AF65-F5344CB8AC3E}">
        <p14:creationId xmlns:p14="http://schemas.microsoft.com/office/powerpoint/2010/main" val="148091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CSP Examples</a:t>
            </a:r>
          </a:p>
        </p:txBody>
      </p:sp>
      <p:pic>
        <p:nvPicPr>
          <p:cNvPr id="19" name="Picture 4"/>
          <p:cNvPicPr>
            <a:picLocks noChangeAspect="1" noChangeArrowheads="1"/>
          </p:cNvPicPr>
          <p:nvPr/>
        </p:nvPicPr>
        <p:blipFill>
          <a:blip r:embed="rId2" cstate="print"/>
          <a:srcRect l="1140" t="1105"/>
          <a:stretch>
            <a:fillRect/>
          </a:stretch>
        </p:blipFill>
        <p:spPr bwMode="auto">
          <a:xfrm>
            <a:off x="3124200" y="1331917"/>
            <a:ext cx="6019800" cy="4992683"/>
          </a:xfrm>
          <a:prstGeom prst="rect">
            <a:avLst/>
          </a:prstGeom>
          <a:noFill/>
          <a:ln w="9525">
            <a:noFill/>
            <a:miter lim="800000"/>
            <a:headEnd/>
            <a:tailEnd/>
          </a:ln>
        </p:spPr>
      </p:pic>
    </p:spTree>
    <p:extLst>
      <p:ext uri="{BB962C8B-B14F-4D97-AF65-F5344CB8AC3E}">
        <p14:creationId xmlns:p14="http://schemas.microsoft.com/office/powerpoint/2010/main" val="1015469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Tree-Structured CSPs</a:t>
            </a:r>
          </a:p>
        </p:txBody>
      </p:sp>
      <mc:AlternateContent xmlns:mc="http://schemas.openxmlformats.org/markup-compatibility/2006" xmlns:a14="http://schemas.microsoft.com/office/drawing/2010/main">
        <mc:Choice Requires="a14">
          <p:sp>
            <p:nvSpPr>
              <p:cNvPr id="19459" name="Rectangle 3"/>
              <p:cNvSpPr>
                <a:spLocks noGrp="1" noChangeArrowheads="1"/>
              </p:cNvSpPr>
              <p:nvPr>
                <p:ph idx="1"/>
              </p:nvPr>
            </p:nvSpPr>
            <p:spPr>
              <a:xfrm>
                <a:off x="457200" y="2822902"/>
                <a:ext cx="11353800" cy="3501697"/>
              </a:xfrm>
            </p:spPr>
            <p:txBody>
              <a:bodyPr>
                <a:noAutofit/>
              </a:bodyPr>
              <a:lstStyle/>
              <a:p>
                <a:pPr marL="182880" eaLnBrk="1" hangingPunct="1">
                  <a:lnSpc>
                    <a:spcPct val="110000"/>
                  </a:lnSpc>
                  <a:spcBef>
                    <a:spcPts val="600"/>
                  </a:spcBef>
                </a:pPr>
                <a:r>
                  <a:rPr lang="en-US" sz="2400" dirty="0"/>
                  <a:t>Claim 1: After backward pass, all root-to-leaf arcs are consistent</a:t>
                </a:r>
              </a:p>
              <a:p>
                <a:pPr marL="182880">
                  <a:lnSpc>
                    <a:spcPct val="110000"/>
                  </a:lnSpc>
                  <a:spcBef>
                    <a:spcPts val="600"/>
                  </a:spcBef>
                </a:pPr>
                <a:r>
                  <a:rPr lang="en-US" sz="2400" dirty="0"/>
                  <a:t>Proof: During backward pass, every node except the root node was “visited” once. </a:t>
                </a:r>
              </a:p>
              <a:p>
                <a:pPr marL="640080" lvl="1">
                  <a:lnSpc>
                    <a:spcPct val="110000"/>
                  </a:lnSpc>
                  <a:spcBef>
                    <a:spcPts val="600"/>
                  </a:spcBef>
                </a:pPr>
                <a:r>
                  <a:rPr lang="en-US" dirty="0"/>
                  <a:t>a. Parent</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was made consistent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was visited</a:t>
                </a:r>
              </a:p>
              <a:p>
                <a:pPr marL="640080" lvl="1">
                  <a:lnSpc>
                    <a:spcPct val="110000"/>
                  </a:lnSpc>
                  <a:spcBef>
                    <a:spcPts val="600"/>
                  </a:spcBef>
                </a:pPr>
                <a:endParaRPr lang="en-US" dirty="0"/>
              </a:p>
              <a:p>
                <a:pPr marL="640080" lvl="1">
                  <a:lnSpc>
                    <a:spcPct val="110000"/>
                  </a:lnSpc>
                  <a:spcBef>
                    <a:spcPts val="600"/>
                  </a:spcBef>
                </a:pPr>
                <a:endParaRPr lang="en-US" dirty="0"/>
              </a:p>
              <a:p>
                <a:pPr marL="640080" lvl="1">
                  <a:lnSpc>
                    <a:spcPct val="110000"/>
                  </a:lnSpc>
                  <a:spcBef>
                    <a:spcPts val="600"/>
                  </a:spcBef>
                </a:pPr>
                <a:r>
                  <a:rPr lang="en-US" dirty="0"/>
                  <a:t>b. After that, Parent</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kept consistent until the end of the backward pass.</a:t>
                </a:r>
              </a:p>
            </p:txBody>
          </p:sp>
        </mc:Choice>
        <mc:Fallback xmlns="">
          <p:sp>
            <p:nvSpPr>
              <p:cNvPr id="19459" name="Rectangle 3"/>
              <p:cNvSpPr>
                <a:spLocks noGrp="1" noRot="1" noChangeAspect="1" noMove="1" noResize="1" noEditPoints="1" noAdjustHandles="1" noChangeArrowheads="1" noChangeShapeType="1" noTextEdit="1"/>
              </p:cNvSpPr>
              <p:nvPr>
                <p:ph idx="1"/>
              </p:nvPr>
            </p:nvSpPr>
            <p:spPr>
              <a:xfrm>
                <a:off x="457200" y="2822902"/>
                <a:ext cx="11353800" cy="3501697"/>
              </a:xfrm>
              <a:blipFill rotWithShape="0">
                <a:blip r:embed="rId3"/>
                <a:stretch>
                  <a:fillRect l="-698" t="-871"/>
                </a:stretch>
              </a:blipFill>
            </p:spPr>
            <p:txBody>
              <a:bodyPr/>
              <a:lstStyle/>
              <a:p>
                <a:r>
                  <a:rPr lang="en-US">
                    <a:noFill/>
                  </a:rPr>
                  <a:t> </a:t>
                </a:r>
              </a:p>
            </p:txBody>
          </p:sp>
        </mc:Fallback>
      </mc:AlternateContent>
      <p:pic>
        <p:nvPicPr>
          <p:cNvPr id="19460" name="Picture 4"/>
          <p:cNvPicPr>
            <a:picLocks noChangeAspect="1" noChangeArrowheads="1"/>
          </p:cNvPicPr>
          <p:nvPr/>
        </p:nvPicPr>
        <p:blipFill>
          <a:blip r:embed="rId4" cstate="print"/>
          <a:srcRect/>
          <a:stretch>
            <a:fillRect/>
          </a:stretch>
        </p:blipFill>
        <p:spPr bwMode="auto">
          <a:xfrm>
            <a:off x="2737335" y="1644978"/>
            <a:ext cx="5758935" cy="1177925"/>
          </a:xfrm>
          <a:prstGeom prst="rect">
            <a:avLst/>
          </a:prstGeom>
          <a:noFill/>
          <a:ln w="9525">
            <a:noFill/>
            <a:miter lim="800000"/>
            <a:headEnd/>
            <a:tailEnd/>
          </a:ln>
        </p:spPr>
      </p:pic>
      <p:sp>
        <p:nvSpPr>
          <p:cNvPr id="2" name="Rectangle 1"/>
          <p:cNvSpPr/>
          <p:nvPr/>
        </p:nvSpPr>
        <p:spPr>
          <a:xfrm>
            <a:off x="650449" y="1417623"/>
            <a:ext cx="9932709" cy="395173"/>
          </a:xfrm>
          <a:prstGeom prst="rect">
            <a:avLst/>
          </a:prstGeom>
        </p:spPr>
        <p:txBody>
          <a:bodyPr wrap="square">
            <a:spAutoFit/>
          </a:bodyPr>
          <a:lstStyle/>
          <a:p>
            <a:pPr lvl="1">
              <a:lnSpc>
                <a:spcPct val="80000"/>
              </a:lnSpc>
            </a:pPr>
            <a:r>
              <a:rPr lang="en-US" sz="2400" dirty="0">
                <a:solidFill>
                  <a:srgbClr val="0070C0"/>
                </a:solidFill>
              </a:rPr>
              <a:t>Remove backward: For </a:t>
            </a:r>
            <a:r>
              <a:rPr lang="en-US" sz="2400" dirty="0" err="1">
                <a:solidFill>
                  <a:srgbClr val="0070C0"/>
                </a:solidFill>
              </a:rPr>
              <a:t>i</a:t>
            </a:r>
            <a:r>
              <a:rPr lang="en-US" sz="2400" dirty="0">
                <a:solidFill>
                  <a:srgbClr val="0070C0"/>
                </a:solidFill>
              </a:rPr>
              <a:t> = n : 2, apply </a:t>
            </a:r>
            <a:r>
              <a:rPr lang="en-US" sz="2400" dirty="0" err="1">
                <a:solidFill>
                  <a:srgbClr val="0070C0"/>
                </a:solidFill>
              </a:rPr>
              <a:t>RemoveInconsistent</a:t>
            </a:r>
            <a:r>
              <a:rPr lang="en-US" sz="2400" dirty="0">
                <a:solidFill>
                  <a:srgbClr val="0070C0"/>
                </a:solidFill>
              </a:rPr>
              <a:t>(Parent(X</a:t>
            </a:r>
            <a:r>
              <a:rPr lang="en-US" sz="2400" baseline="-25000" dirty="0">
                <a:solidFill>
                  <a:srgbClr val="0070C0"/>
                </a:solidFill>
              </a:rPr>
              <a:t>i</a:t>
            </a:r>
            <a:r>
              <a:rPr lang="en-US" sz="2400" dirty="0">
                <a:solidFill>
                  <a:srgbClr val="0070C0"/>
                </a:solidFill>
              </a:rPr>
              <a:t>),X</a:t>
            </a:r>
            <a:r>
              <a:rPr lang="en-US" sz="2400" baseline="-25000" dirty="0">
                <a:solidFill>
                  <a:srgbClr val="0070C0"/>
                </a:solidFill>
              </a:rPr>
              <a:t>i</a:t>
            </a:r>
            <a:r>
              <a:rPr lang="en-US" sz="2400" dirty="0">
                <a:solidFill>
                  <a:srgbClr val="0070C0"/>
                </a:solidFill>
              </a:rPr>
              <a:t>)</a:t>
            </a:r>
          </a:p>
        </p:txBody>
      </p:sp>
    </p:spTree>
    <p:extLst>
      <p:ext uri="{BB962C8B-B14F-4D97-AF65-F5344CB8AC3E}">
        <p14:creationId xmlns:p14="http://schemas.microsoft.com/office/powerpoint/2010/main" val="340061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Effect transition="in" filter="fade">
                                      <p:cBhvr>
                                        <p:cTn id="11" dur="500"/>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Tree-Structured CSPs</a:t>
            </a:r>
          </a:p>
        </p:txBody>
      </p:sp>
      <mc:AlternateContent xmlns:mc="http://schemas.openxmlformats.org/markup-compatibility/2006" xmlns:a14="http://schemas.microsoft.com/office/drawing/2010/main">
        <mc:Choice Requires="a14">
          <p:sp>
            <p:nvSpPr>
              <p:cNvPr id="19459" name="Rectangle 3"/>
              <p:cNvSpPr>
                <a:spLocks noGrp="1" noChangeArrowheads="1"/>
              </p:cNvSpPr>
              <p:nvPr>
                <p:ph idx="1"/>
              </p:nvPr>
            </p:nvSpPr>
            <p:spPr>
              <a:xfrm>
                <a:off x="457200" y="2822902"/>
                <a:ext cx="11353800" cy="3501697"/>
              </a:xfrm>
            </p:spPr>
            <p:txBody>
              <a:bodyPr>
                <a:noAutofit/>
              </a:bodyPr>
              <a:lstStyle/>
              <a:p>
                <a:pPr marL="182880" eaLnBrk="1" hangingPunct="1">
                  <a:lnSpc>
                    <a:spcPct val="110000"/>
                  </a:lnSpc>
                  <a:spcBef>
                    <a:spcPts val="600"/>
                  </a:spcBef>
                </a:pPr>
                <a:r>
                  <a:rPr lang="en-US" sz="2400" dirty="0"/>
                  <a:t>Claim 1: After backward pass, all root-to-leaf arcs are consistent</a:t>
                </a:r>
              </a:p>
              <a:p>
                <a:pPr marL="182880">
                  <a:lnSpc>
                    <a:spcPct val="110000"/>
                  </a:lnSpc>
                  <a:spcBef>
                    <a:spcPts val="600"/>
                  </a:spcBef>
                </a:pPr>
                <a:r>
                  <a:rPr lang="en-US" sz="2400" dirty="0"/>
                  <a:t>Proof: During backward pass, every node except the root node was “visited” once. </a:t>
                </a:r>
              </a:p>
              <a:p>
                <a:pPr marL="640080" lvl="1">
                  <a:lnSpc>
                    <a:spcPct val="110000"/>
                  </a:lnSpc>
                  <a:spcBef>
                    <a:spcPts val="600"/>
                  </a:spcBef>
                </a:pPr>
                <a:r>
                  <a:rPr lang="en-US" dirty="0"/>
                  <a:t>a. Parent</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was made consistent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was visited</a:t>
                </a:r>
              </a:p>
              <a:p>
                <a:pPr marL="1097280" lvl="2">
                  <a:lnSpc>
                    <a:spcPct val="110000"/>
                  </a:lnSpc>
                  <a:spcBef>
                    <a:spcPts val="600"/>
                  </a:spcBef>
                </a:pPr>
                <a:r>
                  <a:rPr lang="en-US" sz="1800" dirty="0">
                    <a:solidFill>
                      <a:srgbClr val="0070C0"/>
                    </a:solidFill>
                  </a:rPr>
                  <a:t>When </a:t>
                </a:r>
                <a14:m>
                  <m:oMath xmlns:m="http://schemas.openxmlformats.org/officeDocument/2006/math">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 was visited, we enforced arc consistency of Parent</a:t>
                </a:r>
                <a14:m>
                  <m:oMath xmlns:m="http://schemas.openxmlformats.org/officeDocument/2006/math">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 by reducing the domain of Parent</a:t>
                </a:r>
                <a14:m>
                  <m:oMath xmlns:m="http://schemas.openxmlformats.org/officeDocument/2006/math">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r>
                      <a:rPr lang="en-US" sz="1800" i="1">
                        <a:solidFill>
                          <a:srgbClr val="0070C0"/>
                        </a:solidFill>
                        <a:latin typeface="Cambria Math" panose="02040503050406030204" pitchFamily="18" charset="0"/>
                      </a:rPr>
                      <m:t>)</m:t>
                    </m:r>
                  </m:oMath>
                </a14:m>
                <a:r>
                  <a:rPr lang="en-US" sz="1800" dirty="0">
                    <a:solidFill>
                      <a:srgbClr val="0070C0"/>
                    </a:solidFill>
                  </a:rPr>
                  <a:t>. By definition, for every value in the reduced domain of Parent</a:t>
                </a:r>
                <a14:m>
                  <m:oMath xmlns:m="http://schemas.openxmlformats.org/officeDocument/2006/math">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r>
                      <a:rPr lang="en-US" sz="1800" i="1">
                        <a:solidFill>
                          <a:srgbClr val="0070C0"/>
                        </a:solidFill>
                        <a:latin typeface="Cambria Math" panose="02040503050406030204" pitchFamily="18" charset="0"/>
                      </a:rPr>
                      <m:t>)</m:t>
                    </m:r>
                  </m:oMath>
                </a14:m>
                <a:r>
                  <a:rPr lang="en-US" sz="1800" dirty="0">
                    <a:solidFill>
                      <a:srgbClr val="0070C0"/>
                    </a:solidFill>
                  </a:rPr>
                  <a:t>, there was some </a:t>
                </a:r>
                <a14:m>
                  <m:oMath xmlns:m="http://schemas.openxmlformats.org/officeDocument/2006/math">
                    <m:r>
                      <a:rPr lang="en-US" sz="1800" i="1" dirty="0">
                        <a:solidFill>
                          <a:srgbClr val="0070C0"/>
                        </a:solidFill>
                        <a:latin typeface="Cambria Math" panose="02040503050406030204" pitchFamily="18" charset="0"/>
                      </a:rPr>
                      <m:t>𝑥</m:t>
                    </m:r>
                  </m:oMath>
                </a14:m>
                <a:r>
                  <a:rPr lang="en-US" sz="1800" dirty="0">
                    <a:solidFill>
                      <a:srgbClr val="0070C0"/>
                    </a:solidFill>
                  </a:rPr>
                  <a:t> in the domain of </a:t>
                </a:r>
                <a14:m>
                  <m:oMath xmlns:m="http://schemas.openxmlformats.org/officeDocument/2006/math">
                    <m:sSub>
                      <m:sSubPr>
                        <m:ctrlPr>
                          <a:rPr lang="en-US" sz="1800" i="1" dirty="0">
                            <a:solidFill>
                              <a:srgbClr val="0070C0"/>
                            </a:solidFill>
                            <a:latin typeface="Cambria Math" panose="02040503050406030204" pitchFamily="18" charset="0"/>
                          </a:rPr>
                        </m:ctrlPr>
                      </m:sSubPr>
                      <m:e>
                        <m:r>
                          <a:rPr lang="en-US" sz="1800" i="1" dirty="0">
                            <a:solidFill>
                              <a:srgbClr val="0070C0"/>
                            </a:solidFill>
                            <a:latin typeface="Cambria Math" panose="02040503050406030204" pitchFamily="18" charset="0"/>
                          </a:rPr>
                          <m:t>𝑋</m:t>
                        </m:r>
                      </m:e>
                      <m:sub>
                        <m:r>
                          <a:rPr lang="en-US" sz="1800" i="1" dirty="0">
                            <a:solidFill>
                              <a:srgbClr val="0070C0"/>
                            </a:solidFill>
                            <a:latin typeface="Cambria Math" panose="02040503050406030204" pitchFamily="18" charset="0"/>
                          </a:rPr>
                          <m:t>𝑖</m:t>
                        </m:r>
                      </m:sub>
                    </m:sSub>
                  </m:oMath>
                </a14:m>
                <a:r>
                  <a:rPr lang="en-US" sz="1800" dirty="0">
                    <a:solidFill>
                      <a:srgbClr val="0070C0"/>
                    </a:solidFill>
                  </a:rPr>
                  <a:t> which could be assigned without violating </a:t>
                </a:r>
                <a:r>
                  <a:rPr lang="en-US" altLang="zh-CN" sz="1800" dirty="0">
                    <a:solidFill>
                      <a:srgbClr val="0070C0"/>
                    </a:solidFill>
                  </a:rPr>
                  <a:t>the</a:t>
                </a:r>
                <a:r>
                  <a:rPr lang="en-US" sz="1800" dirty="0">
                    <a:solidFill>
                      <a:srgbClr val="0070C0"/>
                    </a:solidFill>
                  </a:rPr>
                  <a:t> constraint involving Parent(</a:t>
                </a:r>
                <a14:m>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𝑋</m:t>
                        </m:r>
                      </m:e>
                      <m:sub>
                        <m:r>
                          <a:rPr lang="en-US" sz="1800" b="0" i="1" smtClean="0">
                            <a:solidFill>
                              <a:srgbClr val="0070C0"/>
                            </a:solidFill>
                            <a:latin typeface="Cambria Math" panose="02040503050406030204" pitchFamily="18" charset="0"/>
                          </a:rPr>
                          <m:t>𝑖</m:t>
                        </m:r>
                      </m:sub>
                    </m:sSub>
                  </m:oMath>
                </a14:m>
                <a:r>
                  <a:rPr lang="en-US" sz="1800" dirty="0">
                    <a:solidFill>
                      <a:srgbClr val="0070C0"/>
                    </a:solidFill>
                  </a:rPr>
                  <a:t>) and </a:t>
                </a:r>
                <a14:m>
                  <m:oMath xmlns:m="http://schemas.openxmlformats.org/officeDocument/2006/math">
                    <m:sSub>
                      <m:sSubPr>
                        <m:ctrlPr>
                          <a:rPr lang="en-US" sz="1800" b="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𝑋</m:t>
                        </m:r>
                      </m:e>
                      <m:sub>
                        <m:r>
                          <a:rPr lang="en-US" sz="1800" b="0" i="1" smtClean="0">
                            <a:solidFill>
                              <a:srgbClr val="0070C0"/>
                            </a:solidFill>
                            <a:latin typeface="Cambria Math" panose="02040503050406030204" pitchFamily="18" charset="0"/>
                          </a:rPr>
                          <m:t>𝑖</m:t>
                        </m:r>
                      </m:sub>
                    </m:sSub>
                  </m:oMath>
                </a14:m>
                <a:endParaRPr lang="en-US" sz="1800" dirty="0">
                  <a:solidFill>
                    <a:srgbClr val="0070C0"/>
                  </a:solidFill>
                </a:endParaRPr>
              </a:p>
              <a:p>
                <a:pPr marL="640080" lvl="1">
                  <a:lnSpc>
                    <a:spcPct val="110000"/>
                  </a:lnSpc>
                  <a:spcBef>
                    <a:spcPts val="600"/>
                  </a:spcBef>
                </a:pPr>
                <a:r>
                  <a:rPr lang="en-US" dirty="0"/>
                  <a:t>b. After that, Parent</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kept consistent until the end of the backward pass.</a:t>
                </a:r>
              </a:p>
              <a:p>
                <a:pPr marL="1097280" lvl="2">
                  <a:lnSpc>
                    <a:spcPct val="110000"/>
                  </a:lnSpc>
                  <a:spcBef>
                    <a:spcPts val="600"/>
                  </a:spcBef>
                </a:pPr>
                <a:r>
                  <a:rPr lang="en-US" sz="1800" dirty="0">
                    <a:solidFill>
                      <a:srgbClr val="0070C0"/>
                    </a:solidFill>
                  </a:rPr>
                  <a:t>Domain of </a:t>
                </a:r>
                <a14:m>
                  <m:oMath xmlns:m="http://schemas.openxmlformats.org/officeDocument/2006/math">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 </a:t>
                </a:r>
                <a:r>
                  <a:rPr lang="en-US" sz="1800" dirty="0" err="1">
                    <a:solidFill>
                      <a:srgbClr val="0070C0"/>
                    </a:solidFill>
                  </a:rPr>
                  <a:t>would</a:t>
                </a:r>
                <a:r>
                  <a:rPr lang="en-US" sz="1800" dirty="0">
                    <a:solidFill>
                      <a:srgbClr val="0070C0"/>
                    </a:solidFill>
                  </a:rPr>
                  <a:t> not have been reduced after </a:t>
                </a:r>
                <a14:m>
                  <m:oMath xmlns:m="http://schemas.openxmlformats.org/officeDocument/2006/math">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 is visited because </a:t>
                </a:r>
                <a14:m>
                  <m:oMath xmlns:m="http://schemas.openxmlformats.org/officeDocument/2006/math">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’s children were visited before </a:t>
                </a:r>
                <a14:m>
                  <m:oMath xmlns:m="http://schemas.openxmlformats.org/officeDocument/2006/math">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 Domain of Parent</a:t>
                </a:r>
                <a14:m>
                  <m:oMath xmlns:m="http://schemas.openxmlformats.org/officeDocument/2006/math">
                    <m:r>
                      <a:rPr lang="en-US" sz="1800" i="1">
                        <a:solidFill>
                          <a:srgbClr val="0070C0"/>
                        </a:solidFill>
                        <a:latin typeface="Cambria Math" panose="02040503050406030204" pitchFamily="18" charset="0"/>
                      </a:rPr>
                      <m:t>(</m:t>
                    </m:r>
                    <m:sSub>
                      <m:sSubPr>
                        <m:ctrlPr>
                          <a:rPr lang="en-US" sz="1800" i="1">
                            <a:solidFill>
                              <a:srgbClr val="0070C0"/>
                            </a:solidFill>
                            <a:latin typeface="Cambria Math" panose="02040503050406030204" pitchFamily="18" charset="0"/>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r>
                      <a:rPr lang="en-US" sz="1800" i="1">
                        <a:solidFill>
                          <a:srgbClr val="0070C0"/>
                        </a:solidFill>
                        <a:latin typeface="Cambria Math" panose="02040503050406030204" pitchFamily="18" charset="0"/>
                      </a:rPr>
                      <m:t>)</m:t>
                    </m:r>
                  </m:oMath>
                </a14:m>
                <a:r>
                  <a:rPr lang="en-US" sz="1800" dirty="0">
                    <a:solidFill>
                      <a:srgbClr val="0070C0"/>
                    </a:solidFill>
                  </a:rPr>
                  <a:t> could have been reduced further. Arc consistency would still hold by definition.</a:t>
                </a:r>
              </a:p>
            </p:txBody>
          </p:sp>
        </mc:Choice>
        <mc:Fallback xmlns="">
          <p:sp>
            <p:nvSpPr>
              <p:cNvPr id="19459" name="Rectangle 3"/>
              <p:cNvSpPr>
                <a:spLocks noGrp="1" noRot="1" noChangeAspect="1" noMove="1" noResize="1" noEditPoints="1" noAdjustHandles="1" noChangeArrowheads="1" noChangeShapeType="1" noTextEdit="1"/>
              </p:cNvSpPr>
              <p:nvPr>
                <p:ph idx="1"/>
              </p:nvPr>
            </p:nvSpPr>
            <p:spPr>
              <a:xfrm>
                <a:off x="457200" y="2822902"/>
                <a:ext cx="11353800" cy="3501697"/>
              </a:xfrm>
              <a:blipFill>
                <a:blip r:embed="rId3"/>
                <a:stretch>
                  <a:fillRect l="-698" t="-871" b="-5052"/>
                </a:stretch>
              </a:blipFill>
            </p:spPr>
            <p:txBody>
              <a:bodyPr/>
              <a:lstStyle/>
              <a:p>
                <a:r>
                  <a:rPr lang="en-US">
                    <a:noFill/>
                  </a:rPr>
                  <a:t> </a:t>
                </a:r>
              </a:p>
            </p:txBody>
          </p:sp>
        </mc:Fallback>
      </mc:AlternateContent>
      <p:pic>
        <p:nvPicPr>
          <p:cNvPr id="19460" name="Picture 4"/>
          <p:cNvPicPr>
            <a:picLocks noChangeAspect="1" noChangeArrowheads="1"/>
          </p:cNvPicPr>
          <p:nvPr/>
        </p:nvPicPr>
        <p:blipFill>
          <a:blip r:embed="rId4" cstate="print"/>
          <a:srcRect/>
          <a:stretch>
            <a:fillRect/>
          </a:stretch>
        </p:blipFill>
        <p:spPr bwMode="auto">
          <a:xfrm>
            <a:off x="2737335" y="1644978"/>
            <a:ext cx="5758935" cy="1177925"/>
          </a:xfrm>
          <a:prstGeom prst="rect">
            <a:avLst/>
          </a:prstGeom>
          <a:noFill/>
          <a:ln w="9525">
            <a:noFill/>
            <a:miter lim="800000"/>
            <a:headEnd/>
            <a:tailEnd/>
          </a:ln>
        </p:spPr>
      </p:pic>
      <p:sp>
        <p:nvSpPr>
          <p:cNvPr id="2" name="Rectangle 1"/>
          <p:cNvSpPr/>
          <p:nvPr/>
        </p:nvSpPr>
        <p:spPr>
          <a:xfrm>
            <a:off x="650449" y="1417623"/>
            <a:ext cx="9932709" cy="395173"/>
          </a:xfrm>
          <a:prstGeom prst="rect">
            <a:avLst/>
          </a:prstGeom>
        </p:spPr>
        <p:txBody>
          <a:bodyPr wrap="square">
            <a:spAutoFit/>
          </a:bodyPr>
          <a:lstStyle/>
          <a:p>
            <a:pPr lvl="1">
              <a:lnSpc>
                <a:spcPct val="80000"/>
              </a:lnSpc>
            </a:pPr>
            <a:r>
              <a:rPr lang="en-US" sz="2400" dirty="0">
                <a:solidFill>
                  <a:srgbClr val="0070C0"/>
                </a:solidFill>
              </a:rPr>
              <a:t>Remove backward: For </a:t>
            </a:r>
            <a:r>
              <a:rPr lang="en-US" sz="2400" dirty="0" err="1">
                <a:solidFill>
                  <a:srgbClr val="0070C0"/>
                </a:solidFill>
              </a:rPr>
              <a:t>i</a:t>
            </a:r>
            <a:r>
              <a:rPr lang="en-US" sz="2400" dirty="0">
                <a:solidFill>
                  <a:srgbClr val="0070C0"/>
                </a:solidFill>
              </a:rPr>
              <a:t> = n : 2, apply </a:t>
            </a:r>
            <a:r>
              <a:rPr lang="en-US" sz="2400" dirty="0" err="1">
                <a:solidFill>
                  <a:srgbClr val="0070C0"/>
                </a:solidFill>
              </a:rPr>
              <a:t>RemoveInconsistent</a:t>
            </a:r>
            <a:r>
              <a:rPr lang="en-US" sz="2400" dirty="0">
                <a:solidFill>
                  <a:srgbClr val="0070C0"/>
                </a:solidFill>
              </a:rPr>
              <a:t>(Parent(X</a:t>
            </a:r>
            <a:r>
              <a:rPr lang="en-US" sz="2400" baseline="-25000" dirty="0">
                <a:solidFill>
                  <a:srgbClr val="0070C0"/>
                </a:solidFill>
              </a:rPr>
              <a:t>i</a:t>
            </a:r>
            <a:r>
              <a:rPr lang="en-US" sz="2400" dirty="0">
                <a:solidFill>
                  <a:srgbClr val="0070C0"/>
                </a:solidFill>
              </a:rPr>
              <a:t>),X</a:t>
            </a:r>
            <a:r>
              <a:rPr lang="en-US" sz="2400" baseline="-25000" dirty="0">
                <a:solidFill>
                  <a:srgbClr val="0070C0"/>
                </a:solidFill>
              </a:rPr>
              <a:t>i</a:t>
            </a:r>
            <a:r>
              <a:rPr lang="en-US" sz="2400" dirty="0">
                <a:solidFill>
                  <a:srgbClr val="0070C0"/>
                </a:solidFill>
              </a:rPr>
              <a:t>)</a:t>
            </a:r>
          </a:p>
        </p:txBody>
      </p:sp>
    </p:spTree>
    <p:extLst>
      <p:ext uri="{BB962C8B-B14F-4D97-AF65-F5344CB8AC3E}">
        <p14:creationId xmlns:p14="http://schemas.microsoft.com/office/powerpoint/2010/main" val="3368259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Tree-Structured CSPs</a:t>
            </a:r>
          </a:p>
        </p:txBody>
      </p:sp>
      <p:sp>
        <p:nvSpPr>
          <p:cNvPr id="19459" name="Rectangle 3"/>
          <p:cNvSpPr>
            <a:spLocks noGrp="1" noChangeArrowheads="1"/>
          </p:cNvSpPr>
          <p:nvPr>
            <p:ph idx="1"/>
          </p:nvPr>
        </p:nvSpPr>
        <p:spPr>
          <a:xfrm>
            <a:off x="457200" y="2822902"/>
            <a:ext cx="11353800" cy="3501697"/>
          </a:xfrm>
        </p:spPr>
        <p:txBody>
          <a:bodyPr>
            <a:noAutofit/>
          </a:bodyPr>
          <a:lstStyle/>
          <a:p>
            <a:pPr marL="182880">
              <a:lnSpc>
                <a:spcPct val="110000"/>
              </a:lnSpc>
              <a:spcBef>
                <a:spcPts val="600"/>
              </a:spcBef>
            </a:pPr>
            <a:r>
              <a:rPr lang="en-US" sz="2400" dirty="0"/>
              <a:t>Claim 2: If root-to-leaf arcs are consistent, forward assignment will not backtrack.</a:t>
            </a:r>
          </a:p>
          <a:p>
            <a:pPr marL="182880">
              <a:lnSpc>
                <a:spcPct val="110000"/>
              </a:lnSpc>
              <a:spcBef>
                <a:spcPts val="600"/>
              </a:spcBef>
            </a:pPr>
            <a:r>
              <a:rPr lang="en-US" sz="2400" dirty="0"/>
              <a:t>Proof: Follow the backtracking algorithm (on the reduced domains and with the same ordering). Induction on position.</a:t>
            </a:r>
          </a:p>
        </p:txBody>
      </p:sp>
      <p:pic>
        <p:nvPicPr>
          <p:cNvPr id="19460" name="Picture 4"/>
          <p:cNvPicPr>
            <a:picLocks noChangeAspect="1" noChangeArrowheads="1"/>
          </p:cNvPicPr>
          <p:nvPr/>
        </p:nvPicPr>
        <p:blipFill>
          <a:blip r:embed="rId3" cstate="print"/>
          <a:srcRect/>
          <a:stretch>
            <a:fillRect/>
          </a:stretch>
        </p:blipFill>
        <p:spPr bwMode="auto">
          <a:xfrm>
            <a:off x="2737335" y="1644978"/>
            <a:ext cx="5758935" cy="1177925"/>
          </a:xfrm>
          <a:prstGeom prst="rect">
            <a:avLst/>
          </a:prstGeom>
          <a:noFill/>
          <a:ln w="9525">
            <a:noFill/>
            <a:miter lim="800000"/>
            <a:headEnd/>
            <a:tailEnd/>
          </a:ln>
        </p:spPr>
      </p:pic>
      <p:sp>
        <p:nvSpPr>
          <p:cNvPr id="2" name="Rectangle 1"/>
          <p:cNvSpPr/>
          <p:nvPr/>
        </p:nvSpPr>
        <p:spPr>
          <a:xfrm>
            <a:off x="650449" y="1417623"/>
            <a:ext cx="9932709" cy="395173"/>
          </a:xfrm>
          <a:prstGeom prst="rect">
            <a:avLst/>
          </a:prstGeom>
        </p:spPr>
        <p:txBody>
          <a:bodyPr wrap="square">
            <a:spAutoFit/>
          </a:bodyPr>
          <a:lstStyle/>
          <a:p>
            <a:pPr lvl="1">
              <a:lnSpc>
                <a:spcPct val="80000"/>
              </a:lnSpc>
            </a:pPr>
            <a:r>
              <a:rPr lang="en-US" sz="2400" dirty="0">
                <a:solidFill>
                  <a:srgbClr val="0070C0"/>
                </a:solidFill>
              </a:rPr>
              <a:t>Assign forward: For </a:t>
            </a:r>
            <a:r>
              <a:rPr lang="en-US" sz="2400" dirty="0" err="1">
                <a:solidFill>
                  <a:srgbClr val="0070C0"/>
                </a:solidFill>
              </a:rPr>
              <a:t>i</a:t>
            </a:r>
            <a:r>
              <a:rPr lang="en-US" sz="2400" dirty="0">
                <a:solidFill>
                  <a:srgbClr val="0070C0"/>
                </a:solidFill>
              </a:rPr>
              <a:t> = 1 : n, assign X</a:t>
            </a:r>
            <a:r>
              <a:rPr lang="en-US" sz="2400" baseline="-25000" dirty="0">
                <a:solidFill>
                  <a:srgbClr val="0070C0"/>
                </a:solidFill>
              </a:rPr>
              <a:t>i</a:t>
            </a:r>
            <a:r>
              <a:rPr lang="en-US" sz="2400" dirty="0">
                <a:solidFill>
                  <a:srgbClr val="0070C0"/>
                </a:solidFill>
              </a:rPr>
              <a:t> consistently with Parent(X</a:t>
            </a:r>
            <a:r>
              <a:rPr lang="en-US" sz="2400" baseline="-25000" dirty="0">
                <a:solidFill>
                  <a:srgbClr val="0070C0"/>
                </a:solidFill>
              </a:rPr>
              <a:t>i</a:t>
            </a:r>
            <a:r>
              <a:rPr lang="en-US" sz="2400" dirty="0">
                <a:solidFill>
                  <a:srgbClr val="0070C0"/>
                </a:solidFill>
              </a:rPr>
              <a:t>)</a:t>
            </a:r>
          </a:p>
        </p:txBody>
      </p:sp>
    </p:spTree>
    <p:extLst>
      <p:ext uri="{BB962C8B-B14F-4D97-AF65-F5344CB8AC3E}">
        <p14:creationId xmlns:p14="http://schemas.microsoft.com/office/powerpoint/2010/main" val="15253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Tree-Structured CSPs</a:t>
            </a:r>
          </a:p>
        </p:txBody>
      </p:sp>
      <mc:AlternateContent xmlns:mc="http://schemas.openxmlformats.org/markup-compatibility/2006" xmlns:a14="http://schemas.microsoft.com/office/drawing/2010/main">
        <mc:Choice Requires="a14">
          <p:sp>
            <p:nvSpPr>
              <p:cNvPr id="19459" name="Rectangle 3"/>
              <p:cNvSpPr>
                <a:spLocks noGrp="1" noChangeArrowheads="1"/>
              </p:cNvSpPr>
              <p:nvPr>
                <p:ph idx="1"/>
              </p:nvPr>
            </p:nvSpPr>
            <p:spPr>
              <a:xfrm>
                <a:off x="457200" y="2822902"/>
                <a:ext cx="11353800" cy="3501697"/>
              </a:xfrm>
            </p:spPr>
            <p:txBody>
              <a:bodyPr>
                <a:noAutofit/>
              </a:bodyPr>
              <a:lstStyle/>
              <a:p>
                <a:pPr marL="182880">
                  <a:lnSpc>
                    <a:spcPct val="110000"/>
                  </a:lnSpc>
                  <a:spcBef>
                    <a:spcPts val="600"/>
                  </a:spcBef>
                </a:pPr>
                <a:r>
                  <a:rPr lang="en-US" sz="2400" dirty="0"/>
                  <a:t>Claim 2: If root-to-leaf arcs are consistent, forward assignment will not backtrack.</a:t>
                </a:r>
              </a:p>
              <a:p>
                <a:pPr marL="182880">
                  <a:lnSpc>
                    <a:spcPct val="110000"/>
                  </a:lnSpc>
                  <a:spcBef>
                    <a:spcPts val="600"/>
                  </a:spcBef>
                </a:pPr>
                <a:r>
                  <a:rPr lang="en-US" sz="2400" dirty="0"/>
                  <a:t>Proof: Follow the backtracking algorithm (on the reduced domains and with the same ordering). Induction on position. </a:t>
                </a:r>
                <a:r>
                  <a:rPr lang="en-US" sz="2400" dirty="0">
                    <a:solidFill>
                      <a:srgbClr val="0070C0"/>
                    </a:solidFill>
                  </a:rPr>
                  <a:t>Suppose we have successfully reached node </a:t>
                </a: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𝑖</m:t>
                        </m:r>
                      </m:sub>
                    </m:sSub>
                  </m:oMath>
                </a14:m>
                <a:r>
                  <a:rPr lang="en-US" sz="2400" dirty="0">
                    <a:solidFill>
                      <a:srgbClr val="0070C0"/>
                    </a:solidFill>
                  </a:rPr>
                  <a:t>. In the current step, the potential failure can only be caused by the constraint between </a:t>
                </a: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𝑖</m:t>
                        </m:r>
                      </m:sub>
                    </m:sSub>
                  </m:oMath>
                </a14:m>
                <a:r>
                  <a:rPr lang="en-US" sz="2400" dirty="0">
                    <a:solidFill>
                      <a:srgbClr val="0070C0"/>
                    </a:solidFill>
                  </a:rPr>
                  <a:t> and Parent</a:t>
                </a:r>
                <a14:m>
                  <m:oMath xmlns:m="http://schemas.openxmlformats.org/officeDocument/2006/math">
                    <m:r>
                      <a:rPr lang="en-US" sz="2400" b="0" i="1" smtClean="0">
                        <a:solidFill>
                          <a:srgbClr val="0070C0"/>
                        </a:solidFill>
                        <a:latin typeface="Cambria Math" panose="02040503050406030204" pitchFamily="18" charset="0"/>
                      </a:rPr>
                      <m:t>(</m:t>
                    </m:r>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𝑖</m:t>
                        </m:r>
                      </m:sub>
                    </m:sSub>
                    <m:r>
                      <a:rPr lang="en-US" sz="2400" b="0" i="1" smtClean="0">
                        <a:solidFill>
                          <a:srgbClr val="0070C0"/>
                        </a:solidFill>
                        <a:latin typeface="Cambria Math" panose="02040503050406030204" pitchFamily="18" charset="0"/>
                      </a:rPr>
                      <m:t>)</m:t>
                    </m:r>
                  </m:oMath>
                </a14:m>
                <a:r>
                  <a:rPr lang="en-US" sz="2400" dirty="0">
                    <a:solidFill>
                      <a:srgbClr val="0070C0"/>
                    </a:solidFill>
                  </a:rPr>
                  <a:t>, since all other variables that are in a same constraint 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𝑋</m:t>
                        </m:r>
                      </m:e>
                      <m:sub>
                        <m:r>
                          <a:rPr lang="en-US" sz="2400" i="1">
                            <a:solidFill>
                              <a:srgbClr val="0070C0"/>
                            </a:solidFill>
                            <a:latin typeface="Cambria Math" panose="02040503050406030204" pitchFamily="18" charset="0"/>
                          </a:rPr>
                          <m:t>𝑖</m:t>
                        </m:r>
                      </m:sub>
                    </m:sSub>
                  </m:oMath>
                </a14:m>
                <a:r>
                  <a:rPr lang="en-US" sz="2400" dirty="0">
                    <a:solidFill>
                      <a:srgbClr val="0070C0"/>
                    </a:solidFill>
                  </a:rPr>
                  <a:t> have not assigned a value yet. Due to the arc consistency of Parent</a:t>
                </a:r>
                <a14:m>
                  <m:oMath xmlns:m="http://schemas.openxmlformats.org/officeDocument/2006/math">
                    <m:r>
                      <a:rPr lang="en-US" sz="2400" i="1">
                        <a:solidFill>
                          <a:srgbClr val="0070C0"/>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𝑋</m:t>
                        </m:r>
                      </m:e>
                      <m:sub>
                        <m:r>
                          <a:rPr lang="en-US" sz="2400" i="1">
                            <a:solidFill>
                              <a:srgbClr val="0070C0"/>
                            </a:solidFill>
                            <a:latin typeface="Cambria Math" panose="02040503050406030204" pitchFamily="18" charset="0"/>
                          </a:rPr>
                          <m:t>𝑖</m:t>
                        </m:r>
                      </m:sub>
                    </m:sSub>
                    <m:r>
                      <a:rPr lang="en-US" sz="2400" i="1">
                        <a:solidFill>
                          <a:srgbClr val="0070C0"/>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𝑋</m:t>
                        </m:r>
                      </m:e>
                      <m:sub>
                        <m:r>
                          <a:rPr lang="en-US" sz="2400" i="1">
                            <a:solidFill>
                              <a:srgbClr val="0070C0"/>
                            </a:solidFill>
                            <a:latin typeface="Cambria Math" panose="02040503050406030204" pitchFamily="18" charset="0"/>
                          </a:rPr>
                          <m:t>𝑖</m:t>
                        </m:r>
                      </m:sub>
                    </m:sSub>
                  </m:oMath>
                </a14:m>
                <a:r>
                  <a:rPr lang="en-US" sz="2400" dirty="0">
                    <a:solidFill>
                      <a:srgbClr val="0070C0"/>
                    </a:solidFill>
                  </a:rPr>
                  <a:t>, there exists a value </a:t>
                </a:r>
                <a14:m>
                  <m:oMath xmlns:m="http://schemas.openxmlformats.org/officeDocument/2006/math">
                    <m:r>
                      <a:rPr lang="en-US" sz="2400" b="0" i="1" smtClean="0">
                        <a:solidFill>
                          <a:srgbClr val="0070C0"/>
                        </a:solidFill>
                        <a:latin typeface="Cambria Math" panose="02040503050406030204" pitchFamily="18" charset="0"/>
                      </a:rPr>
                      <m:t>𝑥</m:t>
                    </m:r>
                  </m:oMath>
                </a14:m>
                <a:r>
                  <a:rPr lang="en-US" sz="2400" dirty="0">
                    <a:solidFill>
                      <a:srgbClr val="0070C0"/>
                    </a:solidFill>
                  </a:rPr>
                  <a:t> in the domain of </a:t>
                </a: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𝑖</m:t>
                        </m:r>
                      </m:sub>
                    </m:sSub>
                  </m:oMath>
                </a14:m>
                <a:r>
                  <a:rPr lang="en-US" sz="2400" dirty="0">
                    <a:solidFill>
                      <a:srgbClr val="0070C0"/>
                    </a:solidFill>
                  </a:rPr>
                  <a:t> that does not violate the constraint. So we can successfully assign value to </a:t>
                </a:r>
                <a14:m>
                  <m:oMath xmlns:m="http://schemas.openxmlformats.org/officeDocument/2006/math">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𝑋</m:t>
                        </m:r>
                      </m:e>
                      <m:sub>
                        <m:r>
                          <a:rPr lang="en-US" sz="2400" b="0" i="1" dirty="0" smtClean="0">
                            <a:solidFill>
                              <a:srgbClr val="0070C0"/>
                            </a:solidFill>
                            <a:latin typeface="Cambria Math" panose="02040503050406030204" pitchFamily="18" charset="0"/>
                          </a:rPr>
                          <m:t>𝑖</m:t>
                        </m:r>
                      </m:sub>
                    </m:sSub>
                  </m:oMath>
                </a14:m>
                <a:r>
                  <a:rPr lang="en-US" sz="2400" dirty="0">
                    <a:solidFill>
                      <a:srgbClr val="0070C0"/>
                    </a:solidFill>
                  </a:rPr>
                  <a:t> and go to the next node. By induction, we can successfully assign a value to a variable in each step of the algorithm. A solution is found in the end.</a:t>
                </a:r>
              </a:p>
            </p:txBody>
          </p:sp>
        </mc:Choice>
        <mc:Fallback xmlns="">
          <p:sp>
            <p:nvSpPr>
              <p:cNvPr id="19459" name="Rectangle 3"/>
              <p:cNvSpPr>
                <a:spLocks noGrp="1" noRot="1" noChangeAspect="1" noMove="1" noResize="1" noEditPoints="1" noAdjustHandles="1" noChangeArrowheads="1" noChangeShapeType="1" noTextEdit="1"/>
              </p:cNvSpPr>
              <p:nvPr>
                <p:ph idx="1"/>
              </p:nvPr>
            </p:nvSpPr>
            <p:spPr>
              <a:xfrm>
                <a:off x="457200" y="2822902"/>
                <a:ext cx="11353800" cy="3501697"/>
              </a:xfrm>
              <a:blipFill rotWithShape="0">
                <a:blip r:embed="rId3"/>
                <a:stretch>
                  <a:fillRect l="-698" t="-871" r="-1020" b="-11672"/>
                </a:stretch>
              </a:blipFill>
            </p:spPr>
            <p:txBody>
              <a:bodyPr/>
              <a:lstStyle/>
              <a:p>
                <a:r>
                  <a:rPr lang="en-US">
                    <a:noFill/>
                  </a:rPr>
                  <a:t> </a:t>
                </a:r>
              </a:p>
            </p:txBody>
          </p:sp>
        </mc:Fallback>
      </mc:AlternateContent>
      <p:pic>
        <p:nvPicPr>
          <p:cNvPr id="19460" name="Picture 4"/>
          <p:cNvPicPr>
            <a:picLocks noChangeAspect="1" noChangeArrowheads="1"/>
          </p:cNvPicPr>
          <p:nvPr/>
        </p:nvPicPr>
        <p:blipFill>
          <a:blip r:embed="rId4" cstate="print"/>
          <a:srcRect/>
          <a:stretch>
            <a:fillRect/>
          </a:stretch>
        </p:blipFill>
        <p:spPr bwMode="auto">
          <a:xfrm>
            <a:off x="2737335" y="1644978"/>
            <a:ext cx="5758935" cy="1177925"/>
          </a:xfrm>
          <a:prstGeom prst="rect">
            <a:avLst/>
          </a:prstGeom>
          <a:noFill/>
          <a:ln w="9525">
            <a:noFill/>
            <a:miter lim="800000"/>
            <a:headEnd/>
            <a:tailEnd/>
          </a:ln>
        </p:spPr>
      </p:pic>
      <p:sp>
        <p:nvSpPr>
          <p:cNvPr id="2" name="Rectangle 1"/>
          <p:cNvSpPr/>
          <p:nvPr/>
        </p:nvSpPr>
        <p:spPr>
          <a:xfrm>
            <a:off x="650449" y="1417623"/>
            <a:ext cx="9932709" cy="395173"/>
          </a:xfrm>
          <a:prstGeom prst="rect">
            <a:avLst/>
          </a:prstGeom>
        </p:spPr>
        <p:txBody>
          <a:bodyPr wrap="square">
            <a:spAutoFit/>
          </a:bodyPr>
          <a:lstStyle/>
          <a:p>
            <a:pPr lvl="1">
              <a:lnSpc>
                <a:spcPct val="80000"/>
              </a:lnSpc>
            </a:pPr>
            <a:r>
              <a:rPr lang="en-US" sz="2400" dirty="0">
                <a:solidFill>
                  <a:srgbClr val="0070C0"/>
                </a:solidFill>
              </a:rPr>
              <a:t>Assign forward: For </a:t>
            </a:r>
            <a:r>
              <a:rPr lang="en-US" sz="2400" dirty="0" err="1">
                <a:solidFill>
                  <a:srgbClr val="0070C0"/>
                </a:solidFill>
              </a:rPr>
              <a:t>i</a:t>
            </a:r>
            <a:r>
              <a:rPr lang="en-US" sz="2400" dirty="0">
                <a:solidFill>
                  <a:srgbClr val="0070C0"/>
                </a:solidFill>
              </a:rPr>
              <a:t> = 1 : n, assign X</a:t>
            </a:r>
            <a:r>
              <a:rPr lang="en-US" sz="2400" baseline="-25000" dirty="0">
                <a:solidFill>
                  <a:srgbClr val="0070C0"/>
                </a:solidFill>
              </a:rPr>
              <a:t>i</a:t>
            </a:r>
            <a:r>
              <a:rPr lang="en-US" sz="2400" dirty="0">
                <a:solidFill>
                  <a:srgbClr val="0070C0"/>
                </a:solidFill>
              </a:rPr>
              <a:t> consistently with Parent(X</a:t>
            </a:r>
            <a:r>
              <a:rPr lang="en-US" sz="2400" baseline="-25000" dirty="0">
                <a:solidFill>
                  <a:srgbClr val="0070C0"/>
                </a:solidFill>
              </a:rPr>
              <a:t>i</a:t>
            </a:r>
            <a:r>
              <a:rPr lang="en-US" sz="2400" dirty="0">
                <a:solidFill>
                  <a:srgbClr val="0070C0"/>
                </a:solidFill>
              </a:rPr>
              <a:t>)</a:t>
            </a:r>
          </a:p>
        </p:txBody>
      </p:sp>
    </p:spTree>
    <p:extLst>
      <p:ext uri="{BB962C8B-B14F-4D97-AF65-F5344CB8AC3E}">
        <p14:creationId xmlns:p14="http://schemas.microsoft.com/office/powerpoint/2010/main" val="25672677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Tree-Structured CSPs</a:t>
            </a:r>
          </a:p>
        </p:txBody>
      </p:sp>
      <p:sp>
        <p:nvSpPr>
          <p:cNvPr id="19459" name="Rectangle 3"/>
          <p:cNvSpPr>
            <a:spLocks noGrp="1" noChangeArrowheads="1"/>
          </p:cNvSpPr>
          <p:nvPr>
            <p:ph idx="1"/>
          </p:nvPr>
        </p:nvSpPr>
        <p:spPr>
          <a:xfrm>
            <a:off x="457200" y="1371600"/>
            <a:ext cx="11353800" cy="4953000"/>
          </a:xfrm>
        </p:spPr>
        <p:txBody>
          <a:bodyPr>
            <a:noAutofit/>
          </a:bodyPr>
          <a:lstStyle/>
          <a:p>
            <a:pPr marL="182880" eaLnBrk="1" hangingPunct="1">
              <a:lnSpc>
                <a:spcPct val="110000"/>
              </a:lnSpc>
              <a:spcBef>
                <a:spcPts val="600"/>
              </a:spcBef>
            </a:pPr>
            <a:r>
              <a:rPr lang="en-US" sz="2400" dirty="0"/>
              <a:t>Why doesn’t this algorithm work with cycles in the constraint graph?</a:t>
            </a:r>
          </a:p>
        </p:txBody>
      </p:sp>
      <p:pic>
        <p:nvPicPr>
          <p:cNvPr id="19460" name="Picture 4"/>
          <p:cNvPicPr>
            <a:picLocks noChangeAspect="1" noChangeArrowheads="1"/>
          </p:cNvPicPr>
          <p:nvPr/>
        </p:nvPicPr>
        <p:blipFill>
          <a:blip r:embed="rId3" cstate="print"/>
          <a:srcRect/>
          <a:stretch>
            <a:fillRect/>
          </a:stretch>
        </p:blipFill>
        <p:spPr bwMode="auto">
          <a:xfrm>
            <a:off x="4144569" y="1931512"/>
            <a:ext cx="5758935" cy="1177925"/>
          </a:xfrm>
          <a:prstGeom prst="rect">
            <a:avLst/>
          </a:prstGeom>
          <a:noFill/>
          <a:ln w="9525">
            <a:noFill/>
            <a:miter lim="800000"/>
            <a:headEnd/>
            <a:tailEnd/>
          </a:ln>
        </p:spPr>
      </p:pic>
      <p:sp>
        <p:nvSpPr>
          <p:cNvPr id="3" name="Freeform 2"/>
          <p:cNvSpPr/>
          <p:nvPr/>
        </p:nvSpPr>
        <p:spPr>
          <a:xfrm>
            <a:off x="4551588" y="2962453"/>
            <a:ext cx="2856133" cy="582801"/>
          </a:xfrm>
          <a:custGeom>
            <a:avLst/>
            <a:gdLst>
              <a:gd name="connsiteX0" fmla="*/ 0 w 1685365"/>
              <a:gd name="connsiteY0" fmla="*/ 35859 h 582801"/>
              <a:gd name="connsiteX1" fmla="*/ 905436 w 1685365"/>
              <a:gd name="connsiteY1" fmla="*/ 582706 h 582801"/>
              <a:gd name="connsiteX2" fmla="*/ 1685365 w 1685365"/>
              <a:gd name="connsiteY2" fmla="*/ 0 h 582801"/>
            </a:gdLst>
            <a:ahLst/>
            <a:cxnLst>
              <a:cxn ang="0">
                <a:pos x="connsiteX0" y="connsiteY0"/>
              </a:cxn>
              <a:cxn ang="0">
                <a:pos x="connsiteX1" y="connsiteY1"/>
              </a:cxn>
              <a:cxn ang="0">
                <a:pos x="connsiteX2" y="connsiteY2"/>
              </a:cxn>
            </a:cxnLst>
            <a:rect l="l" t="t" r="r" b="b"/>
            <a:pathLst>
              <a:path w="1685365" h="582801">
                <a:moveTo>
                  <a:pt x="0" y="35859"/>
                </a:moveTo>
                <a:cubicBezTo>
                  <a:pt x="312271" y="312270"/>
                  <a:pt x="624542" y="588682"/>
                  <a:pt x="905436" y="582706"/>
                </a:cubicBezTo>
                <a:cubicBezTo>
                  <a:pt x="1186330" y="576730"/>
                  <a:pt x="1435847" y="288365"/>
                  <a:pt x="1685365" y="0"/>
                </a:cubicBezTo>
              </a:path>
            </a:pathLst>
          </a:custGeom>
          <a:noFill/>
          <a:ln w="3810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92805" y="6414157"/>
            <a:ext cx="6174126" cy="381771"/>
          </a:xfrm>
          <a:prstGeom prst="rect">
            <a:avLst/>
          </a:prstGeom>
        </p:spPr>
        <p:txBody>
          <a:bodyPr wrap="none">
            <a:spAutoFit/>
          </a:bodyPr>
          <a:lstStyle/>
          <a:p>
            <a:pPr marL="182880">
              <a:lnSpc>
                <a:spcPct val="110000"/>
              </a:lnSpc>
              <a:spcBef>
                <a:spcPts val="600"/>
              </a:spcBef>
            </a:pPr>
            <a:r>
              <a:rPr lang="en-US" dirty="0">
                <a:solidFill>
                  <a:srgbClr val="0070C0"/>
                </a:solidFill>
              </a:rPr>
              <a:t>Note: We’ll see a similar idea with Bayes’ nets in later lectures</a:t>
            </a:r>
          </a:p>
        </p:txBody>
      </p:sp>
      <p:pic>
        <p:nvPicPr>
          <p:cNvPr id="7" name="Picture 5"/>
          <p:cNvPicPr>
            <a:picLocks noChangeAspect="1" noChangeArrowheads="1"/>
          </p:cNvPicPr>
          <p:nvPr/>
        </p:nvPicPr>
        <p:blipFill>
          <a:blip r:embed="rId4" cstate="print"/>
          <a:srcRect/>
          <a:stretch>
            <a:fillRect/>
          </a:stretch>
        </p:blipFill>
        <p:spPr bwMode="auto">
          <a:xfrm>
            <a:off x="1330711" y="1997752"/>
            <a:ext cx="2544763" cy="1463675"/>
          </a:xfrm>
          <a:prstGeom prst="rect">
            <a:avLst/>
          </a:prstGeom>
          <a:noFill/>
          <a:ln w="9525">
            <a:noFill/>
            <a:miter lim="800000"/>
            <a:headEnd/>
            <a:tailEnd/>
          </a:ln>
        </p:spPr>
      </p:pic>
      <p:cxnSp>
        <p:nvCxnSpPr>
          <p:cNvPr id="5" name="Straight Connector 4"/>
          <p:cNvCxnSpPr/>
          <p:nvPr/>
        </p:nvCxnSpPr>
        <p:spPr>
          <a:xfrm>
            <a:off x="1823222" y="2256476"/>
            <a:ext cx="1059366" cy="278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08824" y="3634811"/>
            <a:ext cx="10814687" cy="830997"/>
          </a:xfrm>
          <a:prstGeom prst="rect">
            <a:avLst/>
          </a:prstGeom>
          <a:noFill/>
        </p:spPr>
        <p:txBody>
          <a:bodyPr wrap="square" rtlCol="0">
            <a:spAutoFit/>
          </a:bodyPr>
          <a:lstStyle/>
          <a:p>
            <a:r>
              <a:rPr lang="en-US" sz="2400" dirty="0"/>
              <a:t>We can still apply the algorithm (choose an arbitrary order and draw “forward” arcs).</a:t>
            </a:r>
          </a:p>
          <a:p>
            <a:r>
              <a:rPr lang="en-US" sz="2400" dirty="0"/>
              <a:t>For remove backward, what would happen?</a:t>
            </a:r>
          </a:p>
        </p:txBody>
      </p:sp>
      <p:sp>
        <p:nvSpPr>
          <p:cNvPr id="8" name="Rectangle 7"/>
          <p:cNvSpPr/>
          <p:nvPr/>
        </p:nvSpPr>
        <p:spPr>
          <a:xfrm>
            <a:off x="908824" y="5509530"/>
            <a:ext cx="5258106" cy="461665"/>
          </a:xfrm>
          <a:prstGeom prst="rect">
            <a:avLst/>
          </a:prstGeom>
        </p:spPr>
        <p:txBody>
          <a:bodyPr wrap="none">
            <a:spAutoFit/>
          </a:bodyPr>
          <a:lstStyle/>
          <a:p>
            <a:r>
              <a:rPr lang="en-US" sz="2400" dirty="0"/>
              <a:t>For assign forward, what would happen?</a:t>
            </a:r>
          </a:p>
        </p:txBody>
      </p:sp>
    </p:spTree>
    <p:extLst>
      <p:ext uri="{BB962C8B-B14F-4D97-AF65-F5344CB8AC3E}">
        <p14:creationId xmlns:p14="http://schemas.microsoft.com/office/powerpoint/2010/main" val="132755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Tree-Structured CSPs</a:t>
            </a:r>
          </a:p>
        </p:txBody>
      </p:sp>
      <p:sp>
        <p:nvSpPr>
          <p:cNvPr id="19459" name="Rectangle 3"/>
          <p:cNvSpPr>
            <a:spLocks noGrp="1" noChangeArrowheads="1"/>
          </p:cNvSpPr>
          <p:nvPr>
            <p:ph idx="1"/>
          </p:nvPr>
        </p:nvSpPr>
        <p:spPr>
          <a:xfrm>
            <a:off x="457200" y="1371600"/>
            <a:ext cx="11353800" cy="4953000"/>
          </a:xfrm>
        </p:spPr>
        <p:txBody>
          <a:bodyPr>
            <a:noAutofit/>
          </a:bodyPr>
          <a:lstStyle/>
          <a:p>
            <a:pPr marL="182880" eaLnBrk="1" hangingPunct="1">
              <a:lnSpc>
                <a:spcPct val="110000"/>
              </a:lnSpc>
              <a:spcBef>
                <a:spcPts val="600"/>
              </a:spcBef>
            </a:pPr>
            <a:r>
              <a:rPr lang="en-US" sz="2400" dirty="0"/>
              <a:t>Why doesn’t this algorithm work with cycles in the constraint graph?</a:t>
            </a:r>
          </a:p>
        </p:txBody>
      </p:sp>
      <p:pic>
        <p:nvPicPr>
          <p:cNvPr id="19460" name="Picture 4"/>
          <p:cNvPicPr>
            <a:picLocks noChangeAspect="1" noChangeArrowheads="1"/>
          </p:cNvPicPr>
          <p:nvPr/>
        </p:nvPicPr>
        <p:blipFill>
          <a:blip r:embed="rId2" cstate="print"/>
          <a:srcRect/>
          <a:stretch>
            <a:fillRect/>
          </a:stretch>
        </p:blipFill>
        <p:spPr bwMode="auto">
          <a:xfrm>
            <a:off x="4144569" y="1931512"/>
            <a:ext cx="5758935" cy="1177925"/>
          </a:xfrm>
          <a:prstGeom prst="rect">
            <a:avLst/>
          </a:prstGeom>
          <a:noFill/>
          <a:ln w="9525">
            <a:noFill/>
            <a:miter lim="800000"/>
            <a:headEnd/>
            <a:tailEnd/>
          </a:ln>
        </p:spPr>
      </p:pic>
      <p:sp>
        <p:nvSpPr>
          <p:cNvPr id="3" name="Freeform 2"/>
          <p:cNvSpPr/>
          <p:nvPr/>
        </p:nvSpPr>
        <p:spPr>
          <a:xfrm>
            <a:off x="4551588" y="2962453"/>
            <a:ext cx="2856133" cy="582801"/>
          </a:xfrm>
          <a:custGeom>
            <a:avLst/>
            <a:gdLst>
              <a:gd name="connsiteX0" fmla="*/ 0 w 1685365"/>
              <a:gd name="connsiteY0" fmla="*/ 35859 h 582801"/>
              <a:gd name="connsiteX1" fmla="*/ 905436 w 1685365"/>
              <a:gd name="connsiteY1" fmla="*/ 582706 h 582801"/>
              <a:gd name="connsiteX2" fmla="*/ 1685365 w 1685365"/>
              <a:gd name="connsiteY2" fmla="*/ 0 h 582801"/>
            </a:gdLst>
            <a:ahLst/>
            <a:cxnLst>
              <a:cxn ang="0">
                <a:pos x="connsiteX0" y="connsiteY0"/>
              </a:cxn>
              <a:cxn ang="0">
                <a:pos x="connsiteX1" y="connsiteY1"/>
              </a:cxn>
              <a:cxn ang="0">
                <a:pos x="connsiteX2" y="connsiteY2"/>
              </a:cxn>
            </a:cxnLst>
            <a:rect l="l" t="t" r="r" b="b"/>
            <a:pathLst>
              <a:path w="1685365" h="582801">
                <a:moveTo>
                  <a:pt x="0" y="35859"/>
                </a:moveTo>
                <a:cubicBezTo>
                  <a:pt x="312271" y="312270"/>
                  <a:pt x="624542" y="588682"/>
                  <a:pt x="905436" y="582706"/>
                </a:cubicBezTo>
                <a:cubicBezTo>
                  <a:pt x="1186330" y="576730"/>
                  <a:pt x="1435847" y="288365"/>
                  <a:pt x="1685365" y="0"/>
                </a:cubicBezTo>
              </a:path>
            </a:pathLst>
          </a:custGeom>
          <a:noFill/>
          <a:ln w="3810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p:cNvPicPr>
            <a:picLocks noChangeAspect="1" noChangeArrowheads="1"/>
          </p:cNvPicPr>
          <p:nvPr/>
        </p:nvPicPr>
        <p:blipFill>
          <a:blip r:embed="rId3" cstate="print"/>
          <a:srcRect/>
          <a:stretch>
            <a:fillRect/>
          </a:stretch>
        </p:blipFill>
        <p:spPr bwMode="auto">
          <a:xfrm>
            <a:off x="1330711" y="1997752"/>
            <a:ext cx="2544763" cy="1463675"/>
          </a:xfrm>
          <a:prstGeom prst="rect">
            <a:avLst/>
          </a:prstGeom>
          <a:noFill/>
          <a:ln w="9525">
            <a:noFill/>
            <a:miter lim="800000"/>
            <a:headEnd/>
            <a:tailEnd/>
          </a:ln>
        </p:spPr>
      </p:pic>
      <p:cxnSp>
        <p:nvCxnSpPr>
          <p:cNvPr id="5" name="Straight Connector 4"/>
          <p:cNvCxnSpPr/>
          <p:nvPr/>
        </p:nvCxnSpPr>
        <p:spPr>
          <a:xfrm>
            <a:off x="1823222" y="2256476"/>
            <a:ext cx="1059366" cy="278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08824" y="3634811"/>
            <a:ext cx="10814687" cy="830997"/>
          </a:xfrm>
          <a:prstGeom prst="rect">
            <a:avLst/>
          </a:prstGeom>
          <a:noFill/>
        </p:spPr>
        <p:txBody>
          <a:bodyPr wrap="square" rtlCol="0">
            <a:spAutoFit/>
          </a:bodyPr>
          <a:lstStyle/>
          <a:p>
            <a:r>
              <a:rPr lang="en-US" sz="2400" dirty="0"/>
              <a:t>We can still apply the algorithm (choose an arbitrary order and draw “forward” arcs).</a:t>
            </a:r>
          </a:p>
          <a:p>
            <a:r>
              <a:rPr lang="en-US" sz="2400" dirty="0"/>
              <a:t>For remove backward, what would happen?</a:t>
            </a:r>
          </a:p>
        </p:txBody>
      </p:sp>
      <mc:AlternateContent xmlns:mc="http://schemas.openxmlformats.org/markup-compatibility/2006" xmlns:a14="http://schemas.microsoft.com/office/drawing/2010/main">
        <mc:Choice Requires="a14">
          <p:sp>
            <p:nvSpPr>
              <p:cNvPr id="4" name="TextBox 3"/>
              <p:cNvSpPr txBox="1"/>
              <p:nvPr/>
            </p:nvSpPr>
            <p:spPr>
              <a:xfrm>
                <a:off x="908824" y="4291647"/>
                <a:ext cx="10574851" cy="1200329"/>
              </a:xfrm>
              <a:prstGeom prst="rect">
                <a:avLst/>
              </a:prstGeom>
              <a:noFill/>
            </p:spPr>
            <p:txBody>
              <a:bodyPr wrap="square" rtlCol="0">
                <a:spAutoFit/>
              </a:bodyPr>
              <a:lstStyle/>
              <a:p>
                <a:r>
                  <a:rPr lang="en-US" sz="2400" dirty="0">
                    <a:solidFill>
                      <a:srgbClr val="0070C0"/>
                    </a:solidFill>
                  </a:rPr>
                  <a:t>We can enforce all arcs pointing to </a:t>
                </a: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𝑖</m:t>
                        </m:r>
                      </m:sub>
                    </m:sSub>
                  </m:oMath>
                </a14:m>
                <a:r>
                  <a:rPr lang="en-US" sz="2400" dirty="0">
                    <a:solidFill>
                      <a:srgbClr val="0070C0"/>
                    </a:solidFill>
                  </a:rPr>
                  <a:t> when </a:t>
                </a: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𝑋</m:t>
                        </m:r>
                      </m:e>
                      <m:sub>
                        <m:r>
                          <a:rPr lang="en-US" sz="2400" b="0" i="1" smtClean="0">
                            <a:solidFill>
                              <a:srgbClr val="0070C0"/>
                            </a:solidFill>
                            <a:latin typeface="Cambria Math" panose="02040503050406030204" pitchFamily="18" charset="0"/>
                          </a:rPr>
                          <m:t>𝑖</m:t>
                        </m:r>
                      </m:sub>
                    </m:sSub>
                  </m:oMath>
                </a14:m>
                <a:r>
                  <a:rPr lang="en-US" sz="2400" dirty="0">
                    <a:solidFill>
                      <a:srgbClr val="0070C0"/>
                    </a:solidFill>
                  </a:rPr>
                  <a:t> is visited. The complexity is </a:t>
                </a:r>
                <a14:m>
                  <m:oMath xmlns:m="http://schemas.openxmlformats.org/officeDocument/2006/math">
                    <m:r>
                      <a:rPr lang="en-US" sz="2400" b="0" i="1" smtClean="0">
                        <a:solidFill>
                          <a:srgbClr val="0070C0"/>
                        </a:solidFill>
                        <a:latin typeface="Cambria Math" panose="02040503050406030204" pitchFamily="18" charset="0"/>
                      </a:rPr>
                      <m:t>𝑂</m:t>
                    </m:r>
                    <m:r>
                      <a:rPr lang="en-US" sz="2400" b="0" i="1" smtClean="0">
                        <a:solidFill>
                          <a:srgbClr val="0070C0"/>
                        </a:solidFill>
                        <a:latin typeface="Cambria Math" panose="02040503050406030204" pitchFamily="18" charset="0"/>
                      </a:rPr>
                      <m:t>(</m:t>
                    </m:r>
                    <m:sSup>
                      <m:sSupPr>
                        <m:ctrlPr>
                          <a:rPr lang="en-US" sz="2400" b="0" i="1" smtClean="0">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𝑛</m:t>
                        </m:r>
                      </m:e>
                      <m:sup>
                        <m:r>
                          <a:rPr lang="en-US" sz="2400" b="0" i="1" smtClean="0">
                            <a:solidFill>
                              <a:srgbClr val="0070C0"/>
                            </a:solidFill>
                            <a:latin typeface="Cambria Math" panose="02040503050406030204" pitchFamily="18" charset="0"/>
                          </a:rPr>
                          <m:t>2</m:t>
                        </m:r>
                      </m:sup>
                    </m:sSup>
                    <m:sSup>
                      <m:sSupPr>
                        <m:ctrlPr>
                          <a:rPr lang="en-US" sz="2400" b="0" i="1" smtClean="0">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𝑑</m:t>
                        </m:r>
                      </m:e>
                      <m:sup>
                        <m:r>
                          <a:rPr lang="en-US" sz="2400" b="0" i="1" smtClean="0">
                            <a:solidFill>
                              <a:srgbClr val="0070C0"/>
                            </a:solidFill>
                            <a:latin typeface="Cambria Math" panose="02040503050406030204" pitchFamily="18" charset="0"/>
                          </a:rPr>
                          <m:t>2</m:t>
                        </m:r>
                      </m:sup>
                    </m:sSup>
                    <m:r>
                      <a:rPr lang="en-US" sz="2400" b="0" i="1" smtClean="0">
                        <a:solidFill>
                          <a:srgbClr val="0070C0"/>
                        </a:solidFill>
                        <a:latin typeface="Cambria Math" panose="02040503050406030204" pitchFamily="18" charset="0"/>
                      </a:rPr>
                      <m:t>)</m:t>
                    </m:r>
                  </m:oMath>
                </a14:m>
                <a:r>
                  <a:rPr lang="en-US" sz="2400" dirty="0">
                    <a:solidFill>
                      <a:srgbClr val="0070C0"/>
                    </a:solidFill>
                  </a:rPr>
                  <a:t>. </a:t>
                </a:r>
              </a:p>
              <a:p>
                <a:r>
                  <a:rPr lang="en-US" sz="2400" dirty="0">
                    <a:solidFill>
                      <a:srgbClr val="0070C0"/>
                    </a:solidFill>
                  </a:rPr>
                  <a:t>After backward pass, the reduced domains do not exclude any solution and all the forward arcs are consistent</a:t>
                </a:r>
              </a:p>
            </p:txBody>
          </p:sp>
        </mc:Choice>
        <mc:Fallback xmlns="">
          <p:sp>
            <p:nvSpPr>
              <p:cNvPr id="4" name="TextBox 3"/>
              <p:cNvSpPr txBox="1">
                <a:spLocks noRot="1" noChangeAspect="1" noMove="1" noResize="1" noEditPoints="1" noAdjustHandles="1" noChangeArrowheads="1" noChangeShapeType="1" noTextEdit="1"/>
              </p:cNvSpPr>
              <p:nvPr/>
            </p:nvSpPr>
            <p:spPr>
              <a:xfrm>
                <a:off x="908824" y="4291647"/>
                <a:ext cx="10574851" cy="1200329"/>
              </a:xfrm>
              <a:prstGeom prst="rect">
                <a:avLst/>
              </a:prstGeom>
              <a:blipFill>
                <a:blip r:embed="rId4"/>
                <a:stretch>
                  <a:fillRect l="-865" t="-4061" r="-1499" b="-10660"/>
                </a:stretch>
              </a:blipFill>
            </p:spPr>
            <p:txBody>
              <a:bodyPr/>
              <a:lstStyle/>
              <a:p>
                <a:r>
                  <a:rPr lang="en-US">
                    <a:noFill/>
                  </a:rPr>
                  <a:t> </a:t>
                </a:r>
              </a:p>
            </p:txBody>
          </p:sp>
        </mc:Fallback>
      </mc:AlternateContent>
      <p:sp>
        <p:nvSpPr>
          <p:cNvPr id="11" name="TextBox 10"/>
          <p:cNvSpPr txBox="1"/>
          <p:nvPr/>
        </p:nvSpPr>
        <p:spPr>
          <a:xfrm>
            <a:off x="908824" y="5617159"/>
            <a:ext cx="10985225" cy="1200329"/>
          </a:xfrm>
          <a:prstGeom prst="rect">
            <a:avLst/>
          </a:prstGeom>
          <a:noFill/>
        </p:spPr>
        <p:txBody>
          <a:bodyPr wrap="square" rtlCol="0">
            <a:spAutoFit/>
          </a:bodyPr>
          <a:lstStyle/>
          <a:p>
            <a:r>
              <a:rPr lang="en-US" sz="2400" dirty="0">
                <a:solidFill>
                  <a:srgbClr val="0070C0"/>
                </a:solidFill>
              </a:rPr>
              <a:t>In a step of assigning values, we may encounter failure because we need to make sure the constraints involving the current node and any parent node is satisfied, which could be impossible. Therefore, we may need to backtrack.</a:t>
            </a:r>
          </a:p>
        </p:txBody>
      </p:sp>
      <p:sp>
        <p:nvSpPr>
          <p:cNvPr id="8" name="Rectangle 7"/>
          <p:cNvSpPr/>
          <p:nvPr/>
        </p:nvSpPr>
        <p:spPr>
          <a:xfrm>
            <a:off x="908824" y="5319747"/>
            <a:ext cx="5258106" cy="461665"/>
          </a:xfrm>
          <a:prstGeom prst="rect">
            <a:avLst/>
          </a:prstGeom>
        </p:spPr>
        <p:txBody>
          <a:bodyPr wrap="none">
            <a:spAutoFit/>
          </a:bodyPr>
          <a:lstStyle/>
          <a:p>
            <a:r>
              <a:rPr lang="en-US" sz="2400" dirty="0"/>
              <a:t>For assign forward, what would happen?</a:t>
            </a:r>
          </a:p>
        </p:txBody>
      </p:sp>
    </p:spTree>
    <p:extLst>
      <p:ext uri="{BB962C8B-B14F-4D97-AF65-F5344CB8AC3E}">
        <p14:creationId xmlns:p14="http://schemas.microsoft.com/office/powerpoint/2010/main" val="114610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How to deal with non-binary CSPs?</a:t>
            </a:r>
          </a:p>
        </p:txBody>
      </p:sp>
      <p:sp>
        <p:nvSpPr>
          <p:cNvPr id="11267" name="Rectangle 3"/>
          <p:cNvSpPr>
            <a:spLocks noGrp="1" noChangeArrowheads="1"/>
          </p:cNvSpPr>
          <p:nvPr>
            <p:ph idx="1"/>
          </p:nvPr>
        </p:nvSpPr>
        <p:spPr>
          <a:xfrm>
            <a:off x="457200" y="1600201"/>
            <a:ext cx="4876800" cy="4525963"/>
          </a:xfrm>
        </p:spPr>
        <p:txBody>
          <a:bodyPr/>
          <a:lstStyle/>
          <a:p>
            <a:pPr eaLnBrk="1" hangingPunct="1"/>
            <a:r>
              <a:rPr lang="en-US" sz="2800" dirty="0"/>
              <a:t>Variables:</a:t>
            </a:r>
          </a:p>
          <a:p>
            <a:pPr eaLnBrk="1" hangingPunct="1"/>
            <a:endParaRPr lang="en-US" sz="2800" dirty="0"/>
          </a:p>
          <a:p>
            <a:pPr eaLnBrk="1" hangingPunct="1"/>
            <a:r>
              <a:rPr lang="en-US" sz="2800" dirty="0"/>
              <a:t>Domains:</a:t>
            </a:r>
          </a:p>
          <a:p>
            <a:pPr eaLnBrk="1" hangingPunct="1"/>
            <a:endParaRPr lang="en-US" sz="2800" dirty="0"/>
          </a:p>
          <a:p>
            <a:pPr eaLnBrk="1" hangingPunct="1"/>
            <a:r>
              <a:rPr lang="en-US" sz="2800" dirty="0"/>
              <a:t>Constraints:</a:t>
            </a:r>
          </a:p>
          <a:p>
            <a:pPr eaLnBrk="1" hangingPunct="1"/>
            <a:endParaRPr lang="en-US" sz="2800" dirty="0"/>
          </a:p>
        </p:txBody>
      </p:sp>
      <p:pic>
        <p:nvPicPr>
          <p:cNvPr id="11269" name="Picture 5"/>
          <p:cNvPicPr>
            <a:picLocks noChangeAspect="1" noChangeArrowheads="1"/>
          </p:cNvPicPr>
          <p:nvPr/>
        </p:nvPicPr>
        <p:blipFill>
          <a:blip r:embed="rId8" cstate="print"/>
          <a:srcRect l="2014" t="2845"/>
          <a:stretch>
            <a:fillRect/>
          </a:stretch>
        </p:blipFill>
        <p:spPr bwMode="auto">
          <a:xfrm>
            <a:off x="8162066" y="2281237"/>
            <a:ext cx="1703295" cy="1224617"/>
          </a:xfrm>
          <a:prstGeom prst="rect">
            <a:avLst/>
          </a:prstGeom>
          <a:noFill/>
          <a:ln w="9525">
            <a:noFill/>
            <a:miter lim="800000"/>
            <a:headEnd/>
            <a:tailEnd/>
          </a:ln>
        </p:spPr>
      </p:pic>
      <p:pic>
        <p:nvPicPr>
          <p:cNvPr id="15366" name="Picture 6" descr="txp_fig"/>
          <p:cNvPicPr>
            <a:picLocks noChangeAspect="1" noChangeArrowheads="1"/>
          </p:cNvPicPr>
          <p:nvPr>
            <p:custDataLst>
              <p:tags r:id="rId1"/>
            </p:custDataLst>
          </p:nvPr>
        </p:nvPicPr>
        <p:blipFill>
          <a:blip r:embed="rId9" cstate="print"/>
          <a:srcRect/>
          <a:stretch>
            <a:fillRect/>
          </a:stretch>
        </p:blipFill>
        <p:spPr bwMode="auto">
          <a:xfrm>
            <a:off x="1066800" y="2281237"/>
            <a:ext cx="4114800" cy="309563"/>
          </a:xfrm>
          <a:prstGeom prst="rect">
            <a:avLst/>
          </a:prstGeom>
          <a:noFill/>
          <a:ln w="9525">
            <a:noFill/>
            <a:miter lim="800000"/>
            <a:headEnd/>
            <a:tailEnd/>
          </a:ln>
        </p:spPr>
      </p:pic>
      <p:pic>
        <p:nvPicPr>
          <p:cNvPr id="15367" name="Picture 7" descr="txp_fig"/>
          <p:cNvPicPr>
            <a:picLocks noChangeAspect="1" noChangeArrowheads="1"/>
          </p:cNvPicPr>
          <p:nvPr>
            <p:custDataLst>
              <p:tags r:id="rId2"/>
            </p:custDataLst>
          </p:nvPr>
        </p:nvPicPr>
        <p:blipFill>
          <a:blip r:embed="rId10" cstate="print"/>
          <a:srcRect/>
          <a:stretch>
            <a:fillRect/>
          </a:stretch>
        </p:blipFill>
        <p:spPr bwMode="auto">
          <a:xfrm>
            <a:off x="1001715" y="3238502"/>
            <a:ext cx="3722687" cy="342900"/>
          </a:xfrm>
          <a:prstGeom prst="rect">
            <a:avLst/>
          </a:prstGeom>
          <a:noFill/>
          <a:ln w="9525">
            <a:noFill/>
            <a:miter lim="800000"/>
            <a:headEnd/>
            <a:tailEnd/>
          </a:ln>
        </p:spPr>
      </p:pic>
      <p:pic>
        <p:nvPicPr>
          <p:cNvPr id="15368" name="Picture 9" descr="txp_fig"/>
          <p:cNvPicPr>
            <a:picLocks noChangeAspect="1" noChangeArrowheads="1"/>
          </p:cNvPicPr>
          <p:nvPr>
            <p:custDataLst>
              <p:tags r:id="rId3"/>
            </p:custDataLst>
          </p:nvPr>
        </p:nvPicPr>
        <p:blipFill>
          <a:blip r:embed="rId11" cstate="print"/>
          <a:srcRect/>
          <a:stretch>
            <a:fillRect/>
          </a:stretch>
        </p:blipFill>
        <p:spPr bwMode="auto">
          <a:xfrm>
            <a:off x="1028702" y="5021264"/>
            <a:ext cx="3314700" cy="309563"/>
          </a:xfrm>
          <a:prstGeom prst="rect">
            <a:avLst/>
          </a:prstGeom>
          <a:noFill/>
          <a:ln w="9525">
            <a:noFill/>
            <a:miter lim="800000"/>
            <a:headEnd/>
            <a:tailEnd/>
          </a:ln>
        </p:spPr>
      </p:pic>
      <p:pic>
        <p:nvPicPr>
          <p:cNvPr id="15369" name="Picture 11" descr="txp_fig"/>
          <p:cNvPicPr>
            <a:picLocks noChangeAspect="1" noChangeArrowheads="1"/>
          </p:cNvPicPr>
          <p:nvPr>
            <p:custDataLst>
              <p:tags r:id="rId4"/>
            </p:custDataLst>
          </p:nvPr>
        </p:nvPicPr>
        <p:blipFill>
          <a:blip r:embed="rId12" cstate="print"/>
          <a:srcRect/>
          <a:stretch>
            <a:fillRect/>
          </a:stretch>
        </p:blipFill>
        <p:spPr bwMode="auto">
          <a:xfrm>
            <a:off x="1066800" y="5715000"/>
            <a:ext cx="547688" cy="74613"/>
          </a:xfrm>
          <a:prstGeom prst="rect">
            <a:avLst/>
          </a:prstGeom>
          <a:noFill/>
          <a:ln w="9525">
            <a:noFill/>
            <a:miter lim="800000"/>
            <a:headEnd/>
            <a:tailEnd/>
          </a:ln>
        </p:spPr>
      </p:pic>
      <p:pic>
        <p:nvPicPr>
          <p:cNvPr id="15370" name="Picture 12" descr="txp_fig"/>
          <p:cNvPicPr>
            <a:picLocks noChangeAspect="1" noChangeArrowheads="1"/>
          </p:cNvPicPr>
          <p:nvPr>
            <p:custDataLst>
              <p:tags r:id="rId5"/>
            </p:custDataLst>
          </p:nvPr>
        </p:nvPicPr>
        <p:blipFill>
          <a:blip r:embed="rId13" cstate="print"/>
          <a:srcRect/>
          <a:stretch>
            <a:fillRect/>
          </a:stretch>
        </p:blipFill>
        <p:spPr bwMode="auto">
          <a:xfrm>
            <a:off x="1017590" y="4344990"/>
            <a:ext cx="3478212" cy="327025"/>
          </a:xfrm>
          <a:prstGeom prst="rect">
            <a:avLst/>
          </a:prstGeom>
          <a:noFill/>
          <a:ln w="9525">
            <a:noFill/>
            <a:miter lim="800000"/>
            <a:headEnd/>
            <a:tailEnd/>
          </a:ln>
        </p:spPr>
      </p:pic>
    </p:spTree>
    <p:extLst>
      <p:ext uri="{BB962C8B-B14F-4D97-AF65-F5344CB8AC3E}">
        <p14:creationId xmlns:p14="http://schemas.microsoft.com/office/powerpoint/2010/main" val="2789037880"/>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graph for non-binary CSPs</a:t>
            </a:r>
          </a:p>
        </p:txBody>
      </p:sp>
      <p:sp>
        <p:nvSpPr>
          <p:cNvPr id="3" name="Content Placeholder 2"/>
          <p:cNvSpPr>
            <a:spLocks noGrp="1"/>
          </p:cNvSpPr>
          <p:nvPr>
            <p:ph idx="1"/>
          </p:nvPr>
        </p:nvSpPr>
        <p:spPr>
          <a:xfrm>
            <a:off x="838200" y="1589741"/>
            <a:ext cx="10515600" cy="4587221"/>
          </a:xfrm>
        </p:spPr>
        <p:txBody>
          <a:bodyPr/>
          <a:lstStyle/>
          <a:p>
            <a:r>
              <a:rPr lang="en-US" dirty="0"/>
              <a:t>Variable nodes: nodes to represent the variables</a:t>
            </a:r>
          </a:p>
          <a:p>
            <a:r>
              <a:rPr lang="en-US" dirty="0"/>
              <a:t>Constraint nodes: auxiliary nodes to represent the constraints</a:t>
            </a:r>
          </a:p>
          <a:p>
            <a:r>
              <a:rPr lang="en-US" dirty="0"/>
              <a:t>Edges: connects a constraint node and its corresponding variables</a:t>
            </a:r>
          </a:p>
          <a:p>
            <a:pPr lvl="1"/>
            <a:endParaRPr lang="en-US" dirty="0"/>
          </a:p>
        </p:txBody>
      </p:sp>
      <p:pic>
        <p:nvPicPr>
          <p:cNvPr id="4" name="Picture 4"/>
          <p:cNvPicPr>
            <a:picLocks noChangeAspect="1" noChangeArrowheads="1"/>
          </p:cNvPicPr>
          <p:nvPr/>
        </p:nvPicPr>
        <p:blipFill>
          <a:blip r:embed="rId5" cstate="print"/>
          <a:srcRect l="1343" t="1076"/>
          <a:stretch>
            <a:fillRect/>
          </a:stretch>
        </p:blipFill>
        <p:spPr bwMode="auto">
          <a:xfrm>
            <a:off x="7853583" y="3703542"/>
            <a:ext cx="3993776" cy="2473420"/>
          </a:xfrm>
          <a:prstGeom prst="rect">
            <a:avLst/>
          </a:prstGeom>
          <a:noFill/>
          <a:ln w="9525">
            <a:noFill/>
            <a:miter lim="800000"/>
            <a:headEnd/>
            <a:tailEnd/>
          </a:ln>
        </p:spPr>
      </p:pic>
      <p:sp>
        <p:nvSpPr>
          <p:cNvPr id="5" name="Rectangle 4"/>
          <p:cNvSpPr/>
          <p:nvPr/>
        </p:nvSpPr>
        <p:spPr>
          <a:xfrm>
            <a:off x="7957835" y="510213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639918" y="510213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87357" y="510213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334796" y="510213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54286" y="3759540"/>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p:cNvPicPr>
            <a:picLocks noChangeAspect="1" noChangeArrowheads="1"/>
          </p:cNvPicPr>
          <p:nvPr/>
        </p:nvPicPr>
        <p:blipFill>
          <a:blip r:embed="rId6" cstate="print"/>
          <a:srcRect l="2014" t="2845"/>
          <a:stretch>
            <a:fillRect/>
          </a:stretch>
        </p:blipFill>
        <p:spPr bwMode="auto">
          <a:xfrm>
            <a:off x="642491" y="4100742"/>
            <a:ext cx="1703295" cy="1224617"/>
          </a:xfrm>
          <a:prstGeom prst="rect">
            <a:avLst/>
          </a:prstGeom>
          <a:noFill/>
          <a:ln w="9525">
            <a:noFill/>
            <a:miter lim="800000"/>
            <a:headEnd/>
            <a:tailEnd/>
          </a:ln>
        </p:spPr>
      </p:pic>
      <p:pic>
        <p:nvPicPr>
          <p:cNvPr id="11" name="Picture 9" descr="txp_fig"/>
          <p:cNvPicPr>
            <a:picLocks noChangeAspect="1" noChangeArrowheads="1"/>
          </p:cNvPicPr>
          <p:nvPr>
            <p:custDataLst>
              <p:tags r:id="rId1"/>
            </p:custDataLst>
          </p:nvPr>
        </p:nvPicPr>
        <p:blipFill>
          <a:blip r:embed="rId7" cstate="print"/>
          <a:srcRect/>
          <a:stretch>
            <a:fillRect/>
          </a:stretch>
        </p:blipFill>
        <p:spPr bwMode="auto">
          <a:xfrm>
            <a:off x="3424136" y="5170578"/>
            <a:ext cx="3314700" cy="309563"/>
          </a:xfrm>
          <a:prstGeom prst="rect">
            <a:avLst/>
          </a:prstGeom>
          <a:noFill/>
          <a:ln w="9525">
            <a:noFill/>
            <a:miter lim="800000"/>
            <a:headEnd/>
            <a:tailEnd/>
          </a:ln>
        </p:spPr>
      </p:pic>
      <p:pic>
        <p:nvPicPr>
          <p:cNvPr id="12" name="Picture 11" descr="txp_fig"/>
          <p:cNvPicPr>
            <a:picLocks noChangeAspect="1" noChangeArrowheads="1"/>
          </p:cNvPicPr>
          <p:nvPr>
            <p:custDataLst>
              <p:tags r:id="rId2"/>
            </p:custDataLst>
          </p:nvPr>
        </p:nvPicPr>
        <p:blipFill>
          <a:blip r:embed="rId8" cstate="print"/>
          <a:srcRect/>
          <a:stretch>
            <a:fillRect/>
          </a:stretch>
        </p:blipFill>
        <p:spPr bwMode="auto">
          <a:xfrm>
            <a:off x="3462234" y="5864314"/>
            <a:ext cx="547688" cy="74613"/>
          </a:xfrm>
          <a:prstGeom prst="rect">
            <a:avLst/>
          </a:prstGeom>
          <a:noFill/>
          <a:ln w="9525">
            <a:noFill/>
            <a:miter lim="800000"/>
            <a:headEnd/>
            <a:tailEnd/>
          </a:ln>
        </p:spPr>
      </p:pic>
      <p:pic>
        <p:nvPicPr>
          <p:cNvPr id="13" name="Picture 12" descr="txp_fig"/>
          <p:cNvPicPr>
            <a:picLocks noChangeAspect="1" noChangeArrowheads="1"/>
          </p:cNvPicPr>
          <p:nvPr>
            <p:custDataLst>
              <p:tags r:id="rId3"/>
            </p:custDataLst>
          </p:nvPr>
        </p:nvPicPr>
        <p:blipFill>
          <a:blip r:embed="rId9" cstate="print"/>
          <a:srcRect/>
          <a:stretch>
            <a:fillRect/>
          </a:stretch>
        </p:blipFill>
        <p:spPr bwMode="auto">
          <a:xfrm>
            <a:off x="3413024" y="4494304"/>
            <a:ext cx="3478212" cy="327025"/>
          </a:xfrm>
          <a:prstGeom prst="rect">
            <a:avLst/>
          </a:prstGeom>
          <a:noFill/>
          <a:ln w="9525">
            <a:noFill/>
            <a:miter lim="800000"/>
            <a:headEnd/>
            <a:tailEnd/>
          </a:ln>
        </p:spPr>
      </p:pic>
      <p:sp>
        <p:nvSpPr>
          <p:cNvPr id="14" name="Rectangle 13"/>
          <p:cNvSpPr/>
          <p:nvPr/>
        </p:nvSpPr>
        <p:spPr>
          <a:xfrm>
            <a:off x="3233634" y="3840552"/>
            <a:ext cx="1674048" cy="461665"/>
          </a:xfrm>
          <a:prstGeom prst="rect">
            <a:avLst/>
          </a:prstGeom>
        </p:spPr>
        <p:txBody>
          <a:bodyPr wrap="none">
            <a:spAutoFit/>
          </a:bodyPr>
          <a:lstStyle/>
          <a:p>
            <a:r>
              <a:rPr lang="en-US" sz="2400" dirty="0"/>
              <a:t>Constraints:</a:t>
            </a:r>
          </a:p>
        </p:txBody>
      </p:sp>
    </p:spTree>
    <p:extLst>
      <p:ext uri="{BB962C8B-B14F-4D97-AF65-F5344CB8AC3E}">
        <p14:creationId xmlns:p14="http://schemas.microsoft.com/office/powerpoint/2010/main" val="1584597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 non-binary CSPs</a:t>
            </a:r>
          </a:p>
        </p:txBody>
      </p:sp>
      <p:sp>
        <p:nvSpPr>
          <p:cNvPr id="3" name="Content Placeholder 2"/>
          <p:cNvSpPr>
            <a:spLocks noGrp="1"/>
          </p:cNvSpPr>
          <p:nvPr>
            <p:ph idx="1"/>
          </p:nvPr>
        </p:nvSpPr>
        <p:spPr/>
        <p:txBody>
          <a:bodyPr>
            <a:normAutofit/>
          </a:bodyPr>
          <a:lstStyle/>
          <a:p>
            <a:r>
              <a:rPr lang="en-US" dirty="0"/>
              <a:t>Naïve search?</a:t>
            </a:r>
          </a:p>
          <a:p>
            <a:pPr lvl="1"/>
            <a:r>
              <a:rPr lang="en-US" dirty="0"/>
              <a:t>Yes!</a:t>
            </a:r>
          </a:p>
          <a:p>
            <a:r>
              <a:rPr lang="en-US" dirty="0"/>
              <a:t>Backtracking?</a:t>
            </a:r>
          </a:p>
          <a:p>
            <a:pPr lvl="1"/>
            <a:r>
              <a:rPr lang="en-US" dirty="0"/>
              <a:t>Yes!</a:t>
            </a:r>
          </a:p>
          <a:p>
            <a:r>
              <a:rPr lang="en-US" dirty="0"/>
              <a:t>Forward Checking?</a:t>
            </a:r>
          </a:p>
          <a:p>
            <a:pPr lvl="1"/>
            <a:r>
              <a:rPr lang="en-US" dirty="0"/>
              <a:t>Need to generalize the original FC operation</a:t>
            </a:r>
          </a:p>
          <a:p>
            <a:pPr lvl="1"/>
            <a:r>
              <a:rPr lang="en-US" altLang="en-US" dirty="0"/>
              <a:t>(nFC0) </a:t>
            </a:r>
            <a:r>
              <a:rPr lang="en-US" dirty="0"/>
              <a:t>After a variable is assigned a value, find all constraints with only one unassigned variable and cross off values of that unassigned variable which violate the constraint</a:t>
            </a:r>
          </a:p>
          <a:p>
            <a:pPr lvl="1"/>
            <a:r>
              <a:rPr lang="en-US" dirty="0"/>
              <a:t>There exist other ways to do generalized forward checking</a:t>
            </a:r>
          </a:p>
        </p:txBody>
      </p:sp>
      <p:pic>
        <p:nvPicPr>
          <p:cNvPr id="4" name="Picture 4"/>
          <p:cNvPicPr>
            <a:picLocks noChangeAspect="1" noChangeArrowheads="1"/>
          </p:cNvPicPr>
          <p:nvPr/>
        </p:nvPicPr>
        <p:blipFill>
          <a:blip r:embed="rId2" cstate="print"/>
          <a:srcRect l="1343" t="1076"/>
          <a:stretch>
            <a:fillRect/>
          </a:stretch>
        </p:blipFill>
        <p:spPr bwMode="auto">
          <a:xfrm>
            <a:off x="7816193" y="265002"/>
            <a:ext cx="3993776" cy="2473420"/>
          </a:xfrm>
          <a:prstGeom prst="rect">
            <a:avLst/>
          </a:prstGeom>
          <a:noFill/>
          <a:ln w="9525">
            <a:noFill/>
            <a:miter lim="800000"/>
            <a:headEnd/>
            <a:tailEnd/>
          </a:ln>
        </p:spPr>
      </p:pic>
      <p:sp>
        <p:nvSpPr>
          <p:cNvPr id="5" name="Rectangle 4"/>
          <p:cNvSpPr/>
          <p:nvPr/>
        </p:nvSpPr>
        <p:spPr>
          <a:xfrm>
            <a:off x="7920445" y="166359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602528" y="166359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49967" y="166359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308164" y="1663592"/>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616896" y="321000"/>
            <a:ext cx="250902" cy="24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1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 non-binary CSPs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2400" dirty="0">
                    <a:solidFill>
                      <a:srgbClr val="0070C0"/>
                    </a:solidFill>
                  </a:rPr>
                  <a:t>(Bonus material, not required)</a:t>
                </a:r>
              </a:p>
              <a:p>
                <a:r>
                  <a:rPr lang="en-US" sz="2400" dirty="0"/>
                  <a:t>AC-3? Need to generalize the definition of AC and enforcement of AC</a:t>
                </a:r>
              </a:p>
              <a:p>
                <a:r>
                  <a:rPr lang="en-US" sz="2400" dirty="0"/>
                  <a:t>Generalized arc-consistency (GAC)</a:t>
                </a:r>
              </a:p>
              <a:p>
                <a:pPr lvl="1"/>
                <a:r>
                  <a:rPr lang="en-US" dirty="0"/>
                  <a:t>A non-binary constraint is GAC </a:t>
                </a:r>
                <a:r>
                  <a:rPr lang="en-US" dirty="0" err="1"/>
                  <a:t>iff</a:t>
                </a:r>
                <a:r>
                  <a:rPr lang="en-US" dirty="0"/>
                  <a:t> for </a:t>
                </a:r>
                <a:r>
                  <a:rPr lang="en-US" dirty="0">
                    <a:solidFill>
                      <a:srgbClr val="0070C0"/>
                    </a:solidFill>
                  </a:rPr>
                  <a:t>every</a:t>
                </a:r>
                <a:r>
                  <a:rPr lang="en-US" dirty="0"/>
                  <a:t> value for a variable there </a:t>
                </a:r>
                <a:r>
                  <a:rPr lang="en-US" dirty="0">
                    <a:solidFill>
                      <a:srgbClr val="0070C0"/>
                    </a:solidFill>
                  </a:rPr>
                  <a:t>exist</a:t>
                </a:r>
                <a:r>
                  <a:rPr lang="en-US" dirty="0"/>
                  <a:t> consistent value combinations for </a:t>
                </a:r>
                <a:r>
                  <a:rPr lang="en-US" dirty="0">
                    <a:solidFill>
                      <a:srgbClr val="0070C0"/>
                    </a:solidFill>
                  </a:rPr>
                  <a:t>all other variables </a:t>
                </a:r>
                <a:r>
                  <a:rPr lang="en-US" dirty="0"/>
                  <a:t>in the constraint</a:t>
                </a:r>
              </a:p>
              <a:p>
                <a:pPr lvl="1"/>
                <a:r>
                  <a:rPr lang="en-US" dirty="0"/>
                  <a:t>Reduced to AC for binary constraints</a:t>
                </a:r>
              </a:p>
              <a:p>
                <a:r>
                  <a:rPr lang="en-US" sz="2400" dirty="0"/>
                  <a:t>Enforcing GAC</a:t>
                </a:r>
              </a:p>
              <a:p>
                <a:pPr lvl="1"/>
                <a:r>
                  <a:rPr lang="en-US" dirty="0"/>
                  <a:t>Simple schema: enumerate value combination for all other variables</a:t>
                </a:r>
              </a:p>
              <a:p>
                <a:pPr lvl="1"/>
                <a:r>
                  <a:rPr lang="en-US" dirty="0"/>
                  <a:t>O(</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n-US" i="1" dirty="0" smtClean="0">
                            <a:latin typeface="Cambria Math" panose="02040503050406030204" pitchFamily="18" charset="0"/>
                          </a:rPr>
                          <m:t>𝑘</m:t>
                        </m:r>
                      </m:sup>
                    </m:sSup>
                  </m:oMath>
                </a14:m>
                <a:r>
                  <a:rPr lang="en-US" dirty="0"/>
                  <a:t>) on </a:t>
                </a:r>
                <a14:m>
                  <m:oMath xmlns:m="http://schemas.openxmlformats.org/officeDocument/2006/math">
                    <m:r>
                      <a:rPr lang="en-US" i="1" dirty="0" smtClean="0">
                        <a:latin typeface="Cambria Math" panose="02040503050406030204" pitchFamily="18" charset="0"/>
                      </a:rPr>
                      <m:t>𝑘</m:t>
                    </m:r>
                  </m:oMath>
                </a14:m>
                <a:r>
                  <a:rPr lang="en-US" dirty="0"/>
                  <a:t>-</a:t>
                </a:r>
                <a:r>
                  <a:rPr lang="en-US" dirty="0" err="1"/>
                  <a:t>ary</a:t>
                </a:r>
                <a:r>
                  <a:rPr lang="en-US" dirty="0"/>
                  <a:t> constraint on variables with domains of size </a:t>
                </a:r>
                <a14:m>
                  <m:oMath xmlns:m="http://schemas.openxmlformats.org/officeDocument/2006/math">
                    <m:r>
                      <a:rPr lang="en-US" i="1" dirty="0" smtClean="0">
                        <a:latin typeface="Cambria Math" panose="02040503050406030204" pitchFamily="18" charset="0"/>
                      </a:rPr>
                      <m:t>𝑑</m:t>
                    </m:r>
                  </m:oMath>
                </a14:m>
                <a:endParaRPr lang="en-US" dirty="0"/>
              </a:p>
              <a:p>
                <a:pPr lvl="1"/>
                <a:endParaRPr lang="en-US" dirty="0"/>
              </a:p>
              <a:p>
                <a:r>
                  <a:rPr lang="en-US" sz="2400" dirty="0"/>
                  <a:t>There are other algorithms for non-binary constraint propagation, e.g., </a:t>
                </a:r>
                <a:r>
                  <a:rPr lang="en-US" altLang="en-US" sz="2400" dirty="0"/>
                  <a:t>(</a:t>
                </a:r>
                <a:r>
                  <a:rPr lang="en-US" altLang="en-US" sz="2400" dirty="0" err="1"/>
                  <a:t>i,j</a:t>
                </a:r>
                <a:r>
                  <a:rPr lang="en-US" altLang="en-US" sz="2400" dirty="0"/>
                  <a:t>)-consistency [</a:t>
                </a:r>
                <a:r>
                  <a:rPr lang="en-US" altLang="en-US" sz="2400" dirty="0" err="1"/>
                  <a:t>Freuder</a:t>
                </a:r>
                <a:r>
                  <a:rPr lang="en-US" altLang="en-US" sz="2400" dirty="0"/>
                  <a:t>, JACM 85]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961" b="-15126"/>
                </a:stretch>
              </a:blipFill>
            </p:spPr>
            <p:txBody>
              <a:bodyPr/>
              <a:lstStyle/>
              <a:p>
                <a:r>
                  <a:rPr lang="en-US">
                    <a:noFill/>
                  </a:rPr>
                  <a:t> </a:t>
                </a:r>
              </a:p>
            </p:txBody>
          </p:sp>
        </mc:Fallback>
      </mc:AlternateContent>
    </p:spTree>
    <p:extLst>
      <p:ext uri="{BB962C8B-B14F-4D97-AF65-F5344CB8AC3E}">
        <p14:creationId xmlns:p14="http://schemas.microsoft.com/office/powerpoint/2010/main" val="413988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Example: Map Coloring</a:t>
            </a:r>
          </a:p>
        </p:txBody>
      </p:sp>
      <p:sp>
        <p:nvSpPr>
          <p:cNvPr id="7171" name="Rectangle 3"/>
          <p:cNvSpPr>
            <a:spLocks noGrp="1" noChangeArrowheads="1"/>
          </p:cNvSpPr>
          <p:nvPr>
            <p:ph idx="1"/>
          </p:nvPr>
        </p:nvSpPr>
        <p:spPr>
          <a:xfrm>
            <a:off x="381000" y="1523776"/>
            <a:ext cx="7564244" cy="4724400"/>
          </a:xfrm>
        </p:spPr>
        <p:txBody>
          <a:bodyPr>
            <a:normAutofit/>
          </a:bodyPr>
          <a:lstStyle/>
          <a:p>
            <a:pPr eaLnBrk="1" hangingPunct="1">
              <a:lnSpc>
                <a:spcPct val="80000"/>
              </a:lnSpc>
            </a:pPr>
            <a:r>
              <a:rPr lang="en-US" sz="2400" dirty="0"/>
              <a:t>Variables:</a:t>
            </a:r>
          </a:p>
          <a:p>
            <a:pPr eaLnBrk="1" hangingPunct="1">
              <a:lnSpc>
                <a:spcPct val="80000"/>
              </a:lnSpc>
            </a:pPr>
            <a:r>
              <a:rPr lang="en-US" sz="2400" dirty="0"/>
              <a:t>Domains:</a:t>
            </a:r>
          </a:p>
          <a:p>
            <a:pPr eaLnBrk="1" hangingPunct="1">
              <a:lnSpc>
                <a:spcPct val="80000"/>
              </a:lnSpc>
            </a:pPr>
            <a:r>
              <a:rPr lang="en-US" sz="2400" dirty="0"/>
              <a:t>Constraints: adjacent regions must have different colors</a:t>
            </a:r>
          </a:p>
          <a:p>
            <a:pPr lvl="1">
              <a:lnSpc>
                <a:spcPct val="80000"/>
              </a:lnSpc>
            </a:pPr>
            <a:endParaRPr lang="en-US" sz="2000" dirty="0"/>
          </a:p>
          <a:p>
            <a:pPr lvl="1">
              <a:lnSpc>
                <a:spcPct val="80000"/>
              </a:lnSpc>
            </a:pPr>
            <a:endParaRPr lang="en-US" sz="2000" dirty="0"/>
          </a:p>
          <a:p>
            <a:pPr lvl="1">
              <a:lnSpc>
                <a:spcPct val="80000"/>
              </a:lnSpc>
            </a:pPr>
            <a:endParaRPr lang="en-US" sz="2400" dirty="0"/>
          </a:p>
          <a:p>
            <a:pPr lvl="1">
              <a:lnSpc>
                <a:spcPct val="80000"/>
              </a:lnSpc>
            </a:pPr>
            <a:endParaRPr lang="en-US" sz="2000" dirty="0"/>
          </a:p>
          <a:p>
            <a:pPr eaLnBrk="1" hangingPunct="1">
              <a:lnSpc>
                <a:spcPct val="80000"/>
              </a:lnSpc>
            </a:pPr>
            <a:r>
              <a:rPr lang="en-US" sz="2400" dirty="0"/>
              <a:t>Solutions are assignments satisfying all constraints, e.g.:</a:t>
            </a:r>
          </a:p>
          <a:p>
            <a:pPr eaLnBrk="1" hangingPunct="1">
              <a:lnSpc>
                <a:spcPct val="80000"/>
              </a:lnSpc>
              <a:buFont typeface="Wingdings" pitchFamily="2" charset="2"/>
              <a:buNone/>
            </a:pPr>
            <a:endParaRPr lang="en-US" sz="2400" dirty="0"/>
          </a:p>
          <a:p>
            <a:pPr eaLnBrk="1" hangingPunct="1">
              <a:lnSpc>
                <a:spcPct val="80000"/>
              </a:lnSpc>
            </a:pPr>
            <a:endParaRPr lang="en-US" sz="2400" dirty="0"/>
          </a:p>
        </p:txBody>
      </p:sp>
      <p:pic>
        <p:nvPicPr>
          <p:cNvPr id="7172" name="Picture 4"/>
          <p:cNvPicPr>
            <a:picLocks noChangeAspect="1" noChangeArrowheads="1"/>
          </p:cNvPicPr>
          <p:nvPr/>
        </p:nvPicPr>
        <p:blipFill>
          <a:blip r:embed="rId7" cstate="print"/>
          <a:srcRect l="1140" t="1105"/>
          <a:stretch>
            <a:fillRect/>
          </a:stretch>
        </p:blipFill>
        <p:spPr bwMode="auto">
          <a:xfrm>
            <a:off x="8408893" y="1228165"/>
            <a:ext cx="3021107" cy="2505635"/>
          </a:xfrm>
          <a:prstGeom prst="rect">
            <a:avLst/>
          </a:prstGeom>
          <a:noFill/>
          <a:ln w="9525">
            <a:noFill/>
            <a:miter lim="800000"/>
            <a:headEnd/>
            <a:tailEnd/>
          </a:ln>
        </p:spPr>
      </p:pic>
      <p:pic>
        <p:nvPicPr>
          <p:cNvPr id="12" name="Picture 11" descr="txp_fig"/>
          <p:cNvPicPr>
            <a:picLocks noChangeAspect="1"/>
          </p:cNvPicPr>
          <p:nvPr>
            <p:custDataLst>
              <p:tags r:id="rId1"/>
            </p:custDataLst>
          </p:nvPr>
        </p:nvPicPr>
        <p:blipFill>
          <a:blip r:embed="rId8" cstate="print"/>
          <a:stretch>
            <a:fillRect/>
          </a:stretch>
        </p:blipFill>
        <p:spPr bwMode="auto">
          <a:xfrm>
            <a:off x="2171700" y="1599601"/>
            <a:ext cx="4281583" cy="258601"/>
          </a:xfrm>
          <a:prstGeom prst="rect">
            <a:avLst/>
          </a:prstGeom>
          <a:noFill/>
          <a:ln/>
          <a:effectLst/>
        </p:spPr>
      </p:pic>
      <p:pic>
        <p:nvPicPr>
          <p:cNvPr id="14" name="Picture 13" descr="txp_fig"/>
          <p:cNvPicPr>
            <a:picLocks noChangeAspect="1"/>
          </p:cNvPicPr>
          <p:nvPr>
            <p:custDataLst>
              <p:tags r:id="rId2"/>
            </p:custDataLst>
          </p:nvPr>
        </p:nvPicPr>
        <p:blipFill>
          <a:blip r:embed="rId9" cstate="print"/>
          <a:stretch>
            <a:fillRect/>
          </a:stretch>
        </p:blipFill>
        <p:spPr bwMode="auto">
          <a:xfrm>
            <a:off x="2222039" y="2019996"/>
            <a:ext cx="3023521" cy="296673"/>
          </a:xfrm>
          <a:prstGeom prst="rect">
            <a:avLst/>
          </a:prstGeom>
          <a:noFill/>
          <a:ln/>
          <a:effectLst/>
        </p:spPr>
      </p:pic>
      <p:pic>
        <p:nvPicPr>
          <p:cNvPr id="22" name="Picture 21" descr="txp_fig"/>
          <p:cNvPicPr>
            <a:picLocks noChangeAspect="1"/>
          </p:cNvPicPr>
          <p:nvPr>
            <p:custDataLst>
              <p:tags r:id="rId3"/>
            </p:custDataLst>
          </p:nvPr>
        </p:nvPicPr>
        <p:blipFill>
          <a:blip r:embed="rId10" cstate="print"/>
          <a:stretch>
            <a:fillRect/>
          </a:stretch>
        </p:blipFill>
        <p:spPr bwMode="auto">
          <a:xfrm>
            <a:off x="1023725" y="4623939"/>
            <a:ext cx="5983475" cy="629393"/>
          </a:xfrm>
          <a:prstGeom prst="rect">
            <a:avLst/>
          </a:prstGeom>
          <a:noFill/>
          <a:ln/>
          <a:effectLst/>
        </p:spPr>
      </p:pic>
      <p:pic>
        <p:nvPicPr>
          <p:cNvPr id="15" name="Picture 14" descr="txp_fig"/>
          <p:cNvPicPr>
            <a:picLocks noChangeAspect="1"/>
          </p:cNvPicPr>
          <p:nvPr>
            <p:custDataLst>
              <p:tags r:id="rId4"/>
            </p:custDataLst>
          </p:nvPr>
        </p:nvPicPr>
        <p:blipFill>
          <a:blip r:embed="rId11" cstate="print"/>
          <a:stretch>
            <a:fillRect/>
          </a:stretch>
        </p:blipFill>
        <p:spPr bwMode="auto">
          <a:xfrm>
            <a:off x="2348947" y="2904870"/>
            <a:ext cx="1201079" cy="223965"/>
          </a:xfrm>
          <a:prstGeom prst="rect">
            <a:avLst/>
          </a:prstGeom>
          <a:noFill/>
          <a:ln/>
          <a:effectLst/>
        </p:spPr>
      </p:pic>
      <p:pic>
        <p:nvPicPr>
          <p:cNvPr id="13" name="Picture 12" descr="txp_fig"/>
          <p:cNvPicPr>
            <a:picLocks noChangeAspect="1"/>
          </p:cNvPicPr>
          <p:nvPr>
            <p:custDataLst>
              <p:tags r:id="rId5"/>
            </p:custDataLst>
          </p:nvPr>
        </p:nvPicPr>
        <p:blipFill>
          <a:blip r:embed="rId12" cstate="print"/>
          <a:stretch>
            <a:fillRect/>
          </a:stretch>
        </p:blipFill>
        <p:spPr bwMode="auto">
          <a:xfrm>
            <a:off x="2327080" y="3447236"/>
            <a:ext cx="4759520" cy="259431"/>
          </a:xfrm>
          <a:prstGeom prst="rect">
            <a:avLst/>
          </a:prstGeom>
          <a:noFill/>
          <a:ln/>
          <a:effectLst/>
        </p:spPr>
      </p:pic>
      <p:pic>
        <p:nvPicPr>
          <p:cNvPr id="19458"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7805019" y="4178525"/>
            <a:ext cx="3929781" cy="2069651"/>
          </a:xfrm>
          <a:prstGeom prst="rect">
            <a:avLst/>
          </a:prstGeom>
          <a:noFill/>
        </p:spPr>
      </p:pic>
      <p:sp>
        <p:nvSpPr>
          <p:cNvPr id="17" name="TextBox 19"/>
          <p:cNvSpPr txBox="1">
            <a:spLocks noChangeArrowheads="1"/>
          </p:cNvSpPr>
          <p:nvPr/>
        </p:nvSpPr>
        <p:spPr bwMode="auto">
          <a:xfrm>
            <a:off x="1187825" y="2791632"/>
            <a:ext cx="1905000" cy="400108"/>
          </a:xfrm>
          <a:prstGeom prst="rect">
            <a:avLst/>
          </a:prstGeom>
          <a:noFill/>
          <a:ln w="9525">
            <a:noFill/>
            <a:miter lim="800000"/>
            <a:headEnd/>
            <a:tailEnd/>
          </a:ln>
        </p:spPr>
        <p:txBody>
          <a:bodyPr lIns="91436" tIns="45718" rIns="91436" bIns="45718">
            <a:spAutoFit/>
          </a:bodyPr>
          <a:lstStyle/>
          <a:p>
            <a:r>
              <a:rPr lang="en-US" sz="2000" dirty="0">
                <a:latin typeface="Calibri" pitchFamily="34" charset="0"/>
              </a:rPr>
              <a:t>Implicit:</a:t>
            </a:r>
          </a:p>
        </p:txBody>
      </p:sp>
      <p:sp>
        <p:nvSpPr>
          <p:cNvPr id="18" name="TextBox 20"/>
          <p:cNvSpPr txBox="1">
            <a:spLocks noChangeArrowheads="1"/>
          </p:cNvSpPr>
          <p:nvPr/>
        </p:nvSpPr>
        <p:spPr bwMode="auto">
          <a:xfrm>
            <a:off x="1187825" y="3344140"/>
            <a:ext cx="1371600" cy="400108"/>
          </a:xfrm>
          <a:prstGeom prst="rect">
            <a:avLst/>
          </a:prstGeom>
          <a:noFill/>
          <a:ln w="9525">
            <a:noFill/>
            <a:miter lim="800000"/>
            <a:headEnd/>
            <a:tailEnd/>
          </a:ln>
        </p:spPr>
        <p:txBody>
          <a:bodyPr wrap="square" lIns="91436" tIns="45718" rIns="91436" bIns="45718">
            <a:spAutoFit/>
          </a:bodyPr>
          <a:lstStyle/>
          <a:p>
            <a:r>
              <a:rPr lang="en-US" sz="2000" dirty="0">
                <a:latin typeface="Calibri" pitchFamily="34" charset="0"/>
              </a:rPr>
              <a:t>Explicit:</a:t>
            </a:r>
          </a:p>
        </p:txBody>
      </p:sp>
    </p:spTree>
    <p:extLst>
      <p:ext uri="{BB962C8B-B14F-4D97-AF65-F5344CB8AC3E}">
        <p14:creationId xmlns:p14="http://schemas.microsoft.com/office/powerpoint/2010/main" val="93709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t>Summary: CSPs</a:t>
            </a:r>
          </a:p>
        </p:txBody>
      </p:sp>
      <p:sp>
        <p:nvSpPr>
          <p:cNvPr id="25603" name="Rectangle 3"/>
          <p:cNvSpPr>
            <a:spLocks noGrp="1" noChangeArrowheads="1"/>
          </p:cNvSpPr>
          <p:nvPr>
            <p:ph idx="1"/>
          </p:nvPr>
        </p:nvSpPr>
        <p:spPr>
          <a:xfrm>
            <a:off x="442686" y="1690688"/>
            <a:ext cx="8305800" cy="4525963"/>
          </a:xfrm>
        </p:spPr>
        <p:txBody>
          <a:bodyPr/>
          <a:lstStyle/>
          <a:p>
            <a:pPr>
              <a:spcBef>
                <a:spcPct val="0"/>
              </a:spcBef>
              <a:spcAft>
                <a:spcPts val="0"/>
              </a:spcAft>
            </a:pPr>
            <a:r>
              <a:rPr lang="en-US" sz="2800" dirty="0"/>
              <a:t>CSPs are a special kind of search problem:</a:t>
            </a:r>
          </a:p>
          <a:p>
            <a:pPr lvl="1">
              <a:spcBef>
                <a:spcPct val="0"/>
              </a:spcBef>
              <a:spcAft>
                <a:spcPts val="0"/>
              </a:spcAft>
            </a:pPr>
            <a:r>
              <a:rPr lang="en-US" dirty="0"/>
              <a:t>States are partial assignments</a:t>
            </a:r>
          </a:p>
          <a:p>
            <a:pPr lvl="1">
              <a:spcBef>
                <a:spcPct val="0"/>
              </a:spcBef>
              <a:spcAft>
                <a:spcPts val="0"/>
              </a:spcAft>
            </a:pPr>
            <a:r>
              <a:rPr lang="en-US" dirty="0"/>
              <a:t>Goal test defined by constraints</a:t>
            </a:r>
          </a:p>
          <a:p>
            <a:pPr lvl="6">
              <a:spcBef>
                <a:spcPct val="0"/>
              </a:spcBef>
              <a:spcAft>
                <a:spcPts val="0"/>
              </a:spcAft>
            </a:pPr>
            <a:endParaRPr lang="en-US" sz="1200" dirty="0"/>
          </a:p>
          <a:p>
            <a:pPr>
              <a:spcAft>
                <a:spcPts val="0"/>
              </a:spcAft>
            </a:pPr>
            <a:r>
              <a:rPr lang="en-US" sz="2800" dirty="0"/>
              <a:t>Basic solution: backtracking search</a:t>
            </a:r>
          </a:p>
          <a:p>
            <a:pPr lvl="2">
              <a:spcAft>
                <a:spcPts val="0"/>
              </a:spcAft>
            </a:pPr>
            <a:endParaRPr lang="en-US" sz="1500" dirty="0"/>
          </a:p>
          <a:p>
            <a:pPr>
              <a:spcAft>
                <a:spcPts val="0"/>
              </a:spcAft>
            </a:pPr>
            <a:r>
              <a:rPr lang="en-US" sz="2800" dirty="0"/>
              <a:t>Speed-ups:</a:t>
            </a:r>
          </a:p>
          <a:p>
            <a:pPr lvl="1">
              <a:spcBef>
                <a:spcPts val="176"/>
              </a:spcBef>
              <a:spcAft>
                <a:spcPts val="0"/>
              </a:spcAft>
            </a:pPr>
            <a:r>
              <a:rPr lang="en-US" sz="2400" dirty="0"/>
              <a:t>Ordering</a:t>
            </a:r>
          </a:p>
          <a:p>
            <a:pPr lvl="1">
              <a:spcBef>
                <a:spcPts val="176"/>
              </a:spcBef>
              <a:spcAft>
                <a:spcPts val="0"/>
              </a:spcAft>
            </a:pPr>
            <a:r>
              <a:rPr lang="en-US" sz="2400" dirty="0"/>
              <a:t>Filtering</a:t>
            </a:r>
          </a:p>
          <a:p>
            <a:pPr lvl="1">
              <a:spcBef>
                <a:spcPts val="176"/>
              </a:spcBef>
              <a:spcAft>
                <a:spcPts val="0"/>
              </a:spcAft>
            </a:pPr>
            <a:r>
              <a:rPr lang="en-US" sz="2400" dirty="0"/>
              <a:t>Structure</a:t>
            </a:r>
          </a:p>
          <a:p>
            <a:pPr lvl="1">
              <a:spcBef>
                <a:spcPts val="176"/>
              </a:spcBef>
              <a:spcAft>
                <a:spcPts val="0"/>
              </a:spcAft>
            </a:pPr>
            <a:endParaRPr lang="en-US" sz="15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3600" y="2438400"/>
            <a:ext cx="6170351" cy="2742992"/>
          </a:xfrm>
          <a:prstGeom prst="rect">
            <a:avLst/>
          </a:prstGeom>
          <a:noFill/>
        </p:spPr>
      </p:pic>
    </p:spTree>
    <p:extLst>
      <p:ext uri="{BB962C8B-B14F-4D97-AF65-F5344CB8AC3E}">
        <p14:creationId xmlns:p14="http://schemas.microsoft.com/office/powerpoint/2010/main" val="3995567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Describe definition of </a:t>
            </a:r>
            <a:r>
              <a:rPr lang="en-US" dirty="0">
                <a:solidFill>
                  <a:srgbClr val="0070C0"/>
                </a:solidFill>
              </a:rPr>
              <a:t>CSP problems </a:t>
            </a:r>
            <a:r>
              <a:rPr lang="en-US" dirty="0"/>
              <a:t>and its connection with general search problems</a:t>
            </a:r>
          </a:p>
          <a:p>
            <a:r>
              <a:rPr lang="en-US" dirty="0"/>
              <a:t>Formulate a real-world problem as a CSP</a:t>
            </a:r>
          </a:p>
          <a:p>
            <a:r>
              <a:rPr lang="en-US" dirty="0"/>
              <a:t>Describe and implement </a:t>
            </a:r>
            <a:r>
              <a:rPr lang="en-US" dirty="0">
                <a:solidFill>
                  <a:srgbClr val="0070C0"/>
                </a:solidFill>
              </a:rPr>
              <a:t>backtracking algorithm</a:t>
            </a:r>
          </a:p>
          <a:p>
            <a:r>
              <a:rPr lang="en-US" dirty="0"/>
              <a:t>Define </a:t>
            </a:r>
            <a:r>
              <a:rPr lang="en-US" dirty="0">
                <a:solidFill>
                  <a:srgbClr val="0070C0"/>
                </a:solidFill>
              </a:rPr>
              <a:t>arc consistency</a:t>
            </a:r>
          </a:p>
          <a:p>
            <a:r>
              <a:rPr lang="en-US" dirty="0"/>
              <a:t>Describe and implement </a:t>
            </a:r>
            <a:r>
              <a:rPr lang="en-US" dirty="0">
                <a:solidFill>
                  <a:srgbClr val="0070C0"/>
                </a:solidFill>
              </a:rPr>
              <a:t>forward checking </a:t>
            </a:r>
            <a:r>
              <a:rPr lang="en-US" dirty="0"/>
              <a:t>and </a:t>
            </a:r>
            <a:r>
              <a:rPr lang="en-US" dirty="0">
                <a:solidFill>
                  <a:srgbClr val="0070C0"/>
                </a:solidFill>
              </a:rPr>
              <a:t>AC-3</a:t>
            </a:r>
          </a:p>
          <a:p>
            <a:r>
              <a:rPr lang="en-US" dirty="0"/>
              <a:t>Explain the differences between </a:t>
            </a:r>
            <a:r>
              <a:rPr lang="en-US" dirty="0">
                <a:solidFill>
                  <a:srgbClr val="0070C0"/>
                </a:solidFill>
              </a:rPr>
              <a:t>MRV</a:t>
            </a:r>
            <a:r>
              <a:rPr lang="en-US" dirty="0"/>
              <a:t> and </a:t>
            </a:r>
            <a:r>
              <a:rPr lang="en-US" dirty="0">
                <a:solidFill>
                  <a:srgbClr val="0070C0"/>
                </a:solidFill>
              </a:rPr>
              <a:t>LCV heuristics</a:t>
            </a:r>
          </a:p>
          <a:p>
            <a:r>
              <a:rPr lang="en-US" dirty="0"/>
              <a:t>Understand the complexity of general binary CSP and </a:t>
            </a:r>
            <a:r>
              <a:rPr lang="en-US" dirty="0">
                <a:solidFill>
                  <a:srgbClr val="0070C0"/>
                </a:solidFill>
              </a:rPr>
              <a:t>tree-structured binary CSP</a:t>
            </a:r>
          </a:p>
        </p:txBody>
      </p:sp>
    </p:spTree>
    <p:extLst>
      <p:ext uri="{BB962C8B-B14F-4D97-AF65-F5344CB8AC3E}">
        <p14:creationId xmlns:p14="http://schemas.microsoft.com/office/powerpoint/2010/main" val="23892488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 (Not required)</a:t>
            </a:r>
          </a:p>
        </p:txBody>
      </p:sp>
      <p:sp>
        <p:nvSpPr>
          <p:cNvPr id="3" name="Content Placeholder 2"/>
          <p:cNvSpPr>
            <a:spLocks noGrp="1"/>
          </p:cNvSpPr>
          <p:nvPr>
            <p:ph idx="1"/>
          </p:nvPr>
        </p:nvSpPr>
        <p:spPr/>
        <p:txBody>
          <a:bodyPr/>
          <a:lstStyle/>
          <a:p>
            <a:r>
              <a:rPr lang="en-US" dirty="0"/>
              <a:t>Demos, exercises: </a:t>
            </a:r>
            <a:r>
              <a:rPr lang="en-US" dirty="0">
                <a:hlinkClick r:id="rId2"/>
              </a:rPr>
              <a:t>http://aispace.org/</a:t>
            </a:r>
            <a:endParaRPr lang="en-US" dirty="0"/>
          </a:p>
          <a:p>
            <a:r>
              <a:rPr lang="en-US" dirty="0"/>
              <a:t>References</a:t>
            </a:r>
          </a:p>
          <a:p>
            <a:pPr lvl="1"/>
            <a:r>
              <a:rPr lang="en-US" dirty="0"/>
              <a:t>Zhang, </a:t>
            </a:r>
            <a:r>
              <a:rPr lang="en-US" dirty="0" err="1"/>
              <a:t>Yuanlin</a:t>
            </a:r>
            <a:r>
              <a:rPr lang="en-US" dirty="0"/>
              <a:t>, and Roland HC Yap. "Making AC-3 an optimal algorithm." In </a:t>
            </a:r>
            <a:r>
              <a:rPr lang="en-US" i="1" dirty="0"/>
              <a:t>IJCAI</a:t>
            </a:r>
            <a:r>
              <a:rPr lang="en-US" dirty="0"/>
              <a:t>, vol. 1, pp. 316-321. 2001.</a:t>
            </a:r>
          </a:p>
          <a:p>
            <a:pPr lvl="1"/>
            <a:r>
              <a:rPr lang="en-US" dirty="0" err="1"/>
              <a:t>Freuder</a:t>
            </a:r>
            <a:r>
              <a:rPr lang="en-US" dirty="0"/>
              <a:t>, Eugene C. "A sufficient condition for backtrack-bounded search." </a:t>
            </a:r>
            <a:r>
              <a:rPr lang="en-US" i="1" dirty="0"/>
              <a:t>Journal of the ACM (JACM)</a:t>
            </a:r>
            <a:r>
              <a:rPr lang="en-US" dirty="0"/>
              <a:t> 32, no. 4 (1985): 755-761.</a:t>
            </a:r>
          </a:p>
        </p:txBody>
      </p:sp>
    </p:spTree>
    <p:extLst>
      <p:ext uri="{BB962C8B-B14F-4D97-AF65-F5344CB8AC3E}">
        <p14:creationId xmlns:p14="http://schemas.microsoft.com/office/powerpoint/2010/main" val="17667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WA}$, $\mathrm{NT}$, $\mathrm{Q}$, $\mathrm{NSW}$, $\mathrm{V}$, $\mathrm{SA}$, $\mathrm{T}$&#10;\end{document}&#10;"/>
  <p:tag name="FILENAME" val="txp_fig"/>
  <p:tag name="FORMAT" val="pngmono"/>
  <p:tag name="RES" val="1200"/>
  <p:tag name="BLEND" val="0"/>
  <p:tag name="TRANSPARENT" val="0"/>
  <p:tag name="TBUG" val="0"/>
  <p:tag name="ALLOWFS" val="0"/>
  <p:tag name="ORIGWIDTH" val="298"/>
  <p:tag name="PICTUREFILESIZE" val="1363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forall i,j,k \;\; (X_{ij}, X_{kj}) \in \{(0,0), (0,1), (1,0)\}$\\&#10;$\forall i,j,k \;\; (X_{ij}, X_{i+k,j+k}) \in \{(0,0), (0,1), (1,0)\}$\\&#10;$\forall i,j,k \;\; (X_{ij}, X_{i+k,j-k}) \in \{(0,0), (0,1), (1,0)\}$\\&#10;\end{document}&#10;"/>
  <p:tag name="FILENAME" val="txp_fig"/>
  <p:tag name="FORMAT" val="pngmono"/>
  <p:tag name="RES" val="1200"/>
  <p:tag name="BLEND" val="0"/>
  <p:tag name="TRANSPARENT" val="0"/>
  <p:tag name="TBUG" val="0"/>
  <p:tag name="ALLOWFS" val="0"/>
  <p:tag name="ORIGWIDTH" val="443"/>
  <p:tag name="PICTUREFILESIZE" val="69697"/>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Q_{k}$&#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
  <p:tag name="PICTUREFILESIZE" val="219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1, Q_2) \in \{(1, 3), (1, 4), \ldots\}$&#10;\end{document}&#10;"/>
  <p:tag name="FILENAME" val="txp_fig"/>
  <p:tag name="FORMAT" val="pngmono"/>
  <p:tag name="RES" val="1200"/>
  <p:tag name="BLEND" val="0"/>
  <p:tag name="TRANSPARENT" val="0"/>
  <p:tag name="TBUG" val="0"/>
  <p:tag name="ALLOWFS" val="0"/>
  <p:tag name="ORIGWIDTH" val="278"/>
  <p:tag name="PICTUREFILESIZE" val="14047"/>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orall i,j \;\; \mbox{non-threatening}(Q_i, Q_j)$&#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86"/>
  <p:tag name="PICTUREFILESIZE" val="1531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 2, 3, \ldots N\}$&#10;\end{document}&#10;"/>
  <p:tag name="FILENAME" val="txp_fig"/>
  <p:tag name="FORMAT" val="pngmono"/>
  <p:tag name="RES" val="1200"/>
  <p:tag name="BLEND" val="0"/>
  <p:tag name="TRANSPARENT" val="0"/>
  <p:tag name="TBUG" val="0"/>
  <p:tag name="ALLOWFS" val="0"/>
  <p:tag name="ORIGWIDTH" val="132"/>
  <p:tag name="PICTUREFILESIZE" val="563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1}$&#10;\end{document}&#10;"/>
  <p:tag name="FILENAME" val="txp_fig"/>
  <p:tag name="FORMAT" val="pngmono"/>
  <p:tag name="RES" val="1200"/>
  <p:tag name="BLEND" val="0"/>
  <p:tag name="TRANSPARENT" val="0"/>
  <p:tag name="TBUG" val="0"/>
  <p:tag name="ALLOWFS" val="0"/>
  <p:tag name="ORIGWIDTH" val="25"/>
  <p:tag name="PICTUREFILESIZE" val="1747"/>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2}$&#10;\end{document}&#10;"/>
  <p:tag name="FILENAME" val="txp_fig"/>
  <p:tag name="FORMAT" val="pngmono"/>
  <p:tag name="RES" val="1200"/>
  <p:tag name="BLEND" val="0"/>
  <p:tag name="TRANSPARENT" val="0"/>
  <p:tag name="TBUG" val="0"/>
  <p:tag name="ALLOWFS" val="0"/>
  <p:tag name="ORIGWIDTH" val="26"/>
  <p:tag name="PICTUREFILESIZE" val="2152"/>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3}$&#10;\end{document}&#10;"/>
  <p:tag name="FILENAME" val="txp_fig"/>
  <p:tag name="FORMAT" val="pngmono"/>
  <p:tag name="RES" val="1200"/>
  <p:tag name="BLEND" val="0"/>
  <p:tag name="TRANSPARENT" val="0"/>
  <p:tag name="TBUG" val="0"/>
  <p:tag name="ALLOWFS" val="0"/>
  <p:tag name="ORIGWIDTH" val="26"/>
  <p:tag name="PICTUREFILESIZE" val="2189"/>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_{4}$&#10;\end{document}&#10;"/>
  <p:tag name="FILENAME" val="txp_fig"/>
  <p:tag name="FORMAT" val="pngmono"/>
  <p:tag name="RES" val="1200"/>
  <p:tag name="BLEND" val="0"/>
  <p:tag name="TRANSPARENT" val="0"/>
  <p:tag name="TBUG" val="0"/>
  <p:tag name="ALLOWFS" val="0"/>
  <p:tag name="ORIGWIDTH" val="26"/>
  <p:tag name="PICTUREFILESIZE" val="1906"/>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ldots$&#10;\end{document}&#10;"/>
  <p:tag name="FILENAME" val="txp_fig"/>
  <p:tag name="FORMAT" val="pngmono"/>
  <p:tag name="RES" val="1200"/>
  <p:tag name="BLEND" val="0"/>
  <p:tag name="TRANSPARENT" val="0"/>
  <p:tag name="TBUG" val="0"/>
  <p:tag name="ALLOWFS" val="0"/>
  <p:tag name="ORIGWIDTH" val="22"/>
  <p:tag name="PICTUREFILESIZE" val="30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D} = \{\mathrm{red},\mathrm{green},\mathrm{blue}\}$&#10;\end{document}&#10;"/>
  <p:tag name="FILENAME" val="txp_fig"/>
  <p:tag name="FORMAT" val="pngmono"/>
  <p:tag name="RES" val="1200"/>
  <p:tag name="BLEND" val="0"/>
  <p:tag name="TRANSPARENT" val="0"/>
  <p:tag name="TBUG" val="0"/>
  <p:tag name="ALLOWFS" val="0"/>
  <p:tag name="ORIGWIDTH" val="214"/>
  <p:tag name="PICTUREFILESIZE" val="9326"/>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 T\ U\ W\ R\ O\ X_1\ X_2\ X_3$&#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2"/>
  <p:tag name="PICTUREFILESIZE" val="11774"/>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2,3,4,5,6,7,8,9\}$&#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8"/>
  <p:tag name="PICTUREFILESIZE" val="10519"/>
</p:tagLst>
</file>

<file path=ppt/tags/tag2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O + O = R + 10\cdot X_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3"/>
  <p:tag name="PICTUREFILESIZE" val="7356"/>
</p:tagLst>
</file>

<file path=ppt/tags/tag2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dots$&#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4"/>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box{alldiff}(F,T,U,W,R,O)$&#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3"/>
  <p:tag name="PICTUREFILESIZE" val="1087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SA}\neq \mathrm{green}$&#10;\end{document}&#10;"/>
  <p:tag name="FILENAME" val="txp_fig"/>
  <p:tag name="FORMAT" val="pngmono"/>
  <p:tag name="RES" val="1200"/>
  <p:tag name="BLEND" val="0"/>
  <p:tag name="TRANSPARENT" val="0"/>
  <p:tag name="TBUG" val="0"/>
  <p:tag name="ALLOWFS" val="0"/>
  <p:tag name="ORIGWIDTH" val="114"/>
  <p:tag name="PICTUREFILESIZE" val="5722"/>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SA}\neq \mathrm{WA}$&#10;\end{document}&#10;"/>
  <p:tag name="FILENAME" val="txp_fig"/>
  <p:tag name="FORMAT" val="pngmono"/>
  <p:tag name="RES" val="1200"/>
  <p:tag name="BLEND" val="0"/>
  <p:tag name="TRANSPARENT" val="0"/>
  <p:tag name="TBUG" val="0"/>
  <p:tag name="ALLOWFS" val="0"/>
  <p:tag name="ORIGWIDTH" val="97"/>
  <p:tag name="PICTUREFILESIZE" val="5737"/>
</p:tagLst>
</file>

<file path=ppt/tags/tag2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O + O = R + 10\cdot X_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3"/>
  <p:tag name="PICTUREFILESIZE" val="7356"/>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F\ T\ U\ W\ R\ O\ X_1\ X_2\ X_3$&#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52"/>
  <p:tag name="PICTUREFILESIZE" val="11774"/>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2,3,4,5,6,7,8,9\}$&#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8"/>
  <p:tag name="PICTUREFILESIZE" val="1051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eq{=}&#10;$\{\mathrm{WA}$=$\mathrm{red}$, $\mathrm{NT}$=$\mathrm{green}$, $\mathrm{Q}$=$\mathrm{red}$, $\mathrm{NSW}$=$\mathrm{green}$, $\mathrm{V}$=$\mathrm{red}$, $\mathrm{SA}$=$\mathrm{blue}$, $\mathrm{T}$=$\mathrm{green}\}$&#10;\end{document}&#10;"/>
  <p:tag name="FILENAME" val="txp_fig"/>
  <p:tag name="FORMAT" val="pngmono"/>
  <p:tag name="RES" val="1200"/>
  <p:tag name="BLEND" val="0"/>
  <p:tag name="TRANSPARENT" val="0"/>
  <p:tag name="TBUG" val="0"/>
  <p:tag name="ALLOWFS" val="0"/>
  <p:tag name="ORIGWIDTH" val="466"/>
  <p:tag name="PICTUREFILESIZE" val="33469"/>
</p:tagLst>
</file>

<file path=ppt/tags/tag3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O + O = R + 10\cdot X_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3"/>
  <p:tag name="PICTUREFILESIZE" val="7356"/>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dots$&#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4"/>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box{alldiff}(F,T,U,W,R,O)$&#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3"/>
  <p:tag name="PICTUREFILESIZE" val="10879"/>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O + O = R + 10\cdot X_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3"/>
  <p:tag name="PICTUREFILESIZE" val="7356"/>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ldots$&#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4"/>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box{alldiff}(F,T,U,W,R,O)$&#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13"/>
  <p:tag name="PICTUREFILESIZE" val="10879"/>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WA}\neq \mathrm{NT}$&#10;\end{document}&#10;"/>
  <p:tag name="FILENAME" val="txp_fig"/>
  <p:tag name="FORMAT" val="pngmono"/>
  <p:tag name="RES" val="1200"/>
  <p:tag name="BLEND" val="0"/>
  <p:tag name="TRANSPARENT" val="0"/>
  <p:tag name="TBUG" val="0"/>
  <p:tag name="ALLOWFS" val="0"/>
  <p:tag name="ORIGWIDTH" val="102"/>
  <p:tag name="PICTUREFILESIZE" val="485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mathrm{WA},\mathrm{NT}) \in \{(\mathrm{red},\mathrm{green}),(\mathrm{red},\mathrm{blue}),\ldots\}$&#10;&#10;\end{document}&#10;"/>
  <p:tag name="FILENAME" val="txp_fig"/>
  <p:tag name="FORMAT" val="pngmono"/>
  <p:tag name="RES" val="1200"/>
  <p:tag name="BLEND" val="0"/>
  <p:tag name="TRANSPARENT" val="0"/>
  <p:tag name="TBUG" val="0"/>
  <p:tag name="ALLOWFS" val="0"/>
  <p:tag name="ORIGWIDTH" val="404"/>
  <p:tag name="PICTUREFILESIZE" val="19810"/>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0,1\}$&#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4"/>
  <p:tag name="PICTUREFILESIZE" val="238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ij}$&#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1"/>
  <p:tag name="PICTUREFILESIZE" val="2370"/>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um_{i,j} X_{ij} = 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10"/>
  <p:tag name="PICTUREFILESIZE" val="765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forall i,j,k \;\; (X_{ij}, X_{ik}) \in \{(0,0), (0,1), (1,0)\}$\\&#10;\end{document}&#10;"/>
  <p:tag name="FILENAME" val="txp_fig"/>
  <p:tag name="FORMAT" val="pngmono"/>
  <p:tag name="RES" val="1200"/>
  <p:tag name="BLEND" val="0"/>
  <p:tag name="TRANSPARENT" val="0"/>
  <p:tag name="TBUG" val="0"/>
  <p:tag name="ALLOWFS" val="0"/>
  <p:tag name="ORIGWIDTH" val="389"/>
  <p:tag name="PICTUREFILESIZE" val="214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17250</TotalTime>
  <Words>5512</Words>
  <Application>Microsoft Office PowerPoint</Application>
  <PresentationFormat>Widescreen</PresentationFormat>
  <Paragraphs>975</Paragraphs>
  <Slides>92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Calibri Light</vt:lpstr>
      <vt:lpstr>Cambria Math</vt:lpstr>
      <vt:lpstr>Times New Roman</vt:lpstr>
      <vt:lpstr>Wingdings</vt:lpstr>
      <vt:lpstr>Office Theme</vt:lpstr>
      <vt:lpstr>CSP Warm-up</vt:lpstr>
      <vt:lpstr>AI: Representation and Problem Solving </vt:lpstr>
      <vt:lpstr>Announcement</vt:lpstr>
      <vt:lpstr>Learning Objectives</vt:lpstr>
      <vt:lpstr>What is Search For?</vt:lpstr>
      <vt:lpstr>Constraint Satisfaction Problems</vt:lpstr>
      <vt:lpstr>Why study CSPs?</vt:lpstr>
      <vt:lpstr>CSP Examples</vt:lpstr>
      <vt:lpstr>Example: Map Coloring</vt:lpstr>
      <vt:lpstr>Constraint Graphs</vt:lpstr>
      <vt:lpstr>Constraint Graphs</vt:lpstr>
      <vt:lpstr>Varieties of CSPs and Constraints</vt:lpstr>
      <vt:lpstr>Example: N-Queens</vt:lpstr>
      <vt:lpstr>Example: N-Queens</vt:lpstr>
      <vt:lpstr>Example: Cryptarithmetic</vt:lpstr>
      <vt:lpstr>Example: Sudoku</vt:lpstr>
      <vt:lpstr>Varieties of CSPs</vt:lpstr>
      <vt:lpstr>Varieties of Constraints</vt:lpstr>
      <vt:lpstr>Solving CSPs</vt:lpstr>
      <vt:lpstr>Standard Search Formulation</vt:lpstr>
      <vt:lpstr>Depth First Search</vt:lpstr>
      <vt:lpstr>Demo – Naïve Search</vt:lpstr>
      <vt:lpstr>Backtracking Search</vt:lpstr>
      <vt:lpstr>Backtracking Search</vt:lpstr>
      <vt:lpstr>Backtracking Example</vt:lpstr>
      <vt:lpstr>Backtracking Search</vt:lpstr>
      <vt:lpstr>Backtracking Search</vt:lpstr>
      <vt:lpstr>Backtracking Search</vt:lpstr>
      <vt:lpstr>Backtracking Search</vt:lpstr>
      <vt:lpstr>Demo – Backtracking</vt:lpstr>
      <vt:lpstr>Improving Backtracking</vt:lpstr>
      <vt:lpstr>Filtering</vt:lpstr>
      <vt:lpstr>Filtering: Forward Checking</vt:lpstr>
      <vt:lpstr>Filtering: Forward Checking</vt:lpstr>
      <vt:lpstr>Filtering: Forward Checking</vt:lpstr>
      <vt:lpstr>Filtering: Forward Checking</vt:lpstr>
      <vt:lpstr>Filtering: Forward Checking</vt:lpstr>
      <vt:lpstr>Demo – Backtracking with Forward Checking</vt:lpstr>
      <vt:lpstr>Filtering: Constraint Propagation</vt:lpstr>
      <vt:lpstr>Consistency of A Single Arc</vt:lpstr>
      <vt:lpstr>Consistency of A Single Arc</vt:lpstr>
      <vt:lpstr>How to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Piazza POLL: What gets added to the Queue?</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AC-3: Enforce Arc Consistency of Entire CSP</vt:lpstr>
      <vt:lpstr>Limitations of Arc Consistency</vt:lpstr>
      <vt:lpstr>Backtracking Search with AC-3</vt:lpstr>
      <vt:lpstr>Demo – Backtracking with AC-3</vt:lpstr>
      <vt:lpstr>Demo – Coloring with a Complex Graph</vt:lpstr>
      <vt:lpstr>Complexity of a single run of AC-3</vt:lpstr>
      <vt:lpstr>Complexity of a single run of AC-3</vt:lpstr>
      <vt:lpstr>Complexity of a single run of AC-3</vt:lpstr>
      <vt:lpstr>Complexity of a single run of AC-3</vt:lpstr>
      <vt:lpstr>Ordering</vt:lpstr>
      <vt:lpstr>Ordering: Minimum Remaining Values</vt:lpstr>
      <vt:lpstr>Demo – Coloring with a Complex Graph</vt:lpstr>
      <vt:lpstr>Ordering: Least Constraining Value</vt:lpstr>
      <vt:lpstr>Demo – Coloring with a Complex Graph</vt:lpstr>
      <vt:lpstr>Structure</vt:lpstr>
      <vt:lpstr>Problem Structure</vt:lpstr>
      <vt:lpstr>Tree-Structured CSPs</vt:lpstr>
      <vt:lpstr>Tree-Structured CSPs</vt:lpstr>
      <vt:lpstr>Tree-Structured CSPs</vt:lpstr>
      <vt:lpstr>Tree-Structured CSPs</vt:lpstr>
      <vt:lpstr>Tree-Structured CSPs</vt:lpstr>
      <vt:lpstr>Tree-Structured CSPs</vt:lpstr>
      <vt:lpstr>Tree-Structured CSPs</vt:lpstr>
      <vt:lpstr>Tree-Structured CSPs</vt:lpstr>
      <vt:lpstr>Tree-Structured CSPs</vt:lpstr>
      <vt:lpstr>Tree-Structured CSPs</vt:lpstr>
      <vt:lpstr>Tree-Structured CSPs</vt:lpstr>
      <vt:lpstr>How to deal with non-binary CSPs?</vt:lpstr>
      <vt:lpstr>Constraint graph for non-binary CSPs</vt:lpstr>
      <vt:lpstr>Solve non-binary CSPs</vt:lpstr>
      <vt:lpstr>Solve non-binary CSPs</vt:lpstr>
      <vt:lpstr>Summary: CSPs</vt:lpstr>
      <vt:lpstr>Learning Objectives</vt:lpstr>
      <vt:lpstr>Additional Resources (Not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Representation and Problem Solving</dc:title>
  <dc:creator>Rosenthal, Stephanie</dc:creator>
  <cp:lastModifiedBy>Fei Fang</cp:lastModifiedBy>
  <cp:revision>224</cp:revision>
  <dcterms:created xsi:type="dcterms:W3CDTF">2019-01-24T20:17:39Z</dcterms:created>
  <dcterms:modified xsi:type="dcterms:W3CDTF">2019-09-12T22:46:48Z</dcterms:modified>
</cp:coreProperties>
</file>