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1pPr>
    <a:lvl2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2pPr>
    <a:lvl3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3pPr>
    <a:lvl4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4pPr>
    <a:lvl5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5pPr>
    <a:lvl6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6pPr>
    <a:lvl7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7pPr>
    <a:lvl8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8pPr>
    <a:lvl9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85882" autoAdjust="0"/>
  </p:normalViewPr>
  <p:slideViewPr>
    <p:cSldViewPr snapToGrid="0">
      <p:cViewPr>
        <p:scale>
          <a:sx n="80" d="100"/>
          <a:sy n="80" d="100"/>
        </p:scale>
        <p:origin x="0" y="0"/>
      </p:cViewPr>
      <p:guideLst>
        <p:guide orient="horz" pos="752"/>
        <p:guide orient="horz" pos="1064"/>
        <p:guide pos="22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8"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34" charset="0"/>
              <a:buChar char="●"/>
            </a:pPr>
            <a:endParaRPr lang="zh-CN" altLang="en-US" sz="1100" b="0" i="0" u="none" strike="noStrike" cap="none">
              <a:solidFill>
                <a:srgbClr val="000000"/>
              </a:solidFill>
              <a:latin typeface="Arial" pitchFamily="34" charset="0"/>
              <a:ea typeface="Arial" pitchFamily="34" charset="0"/>
              <a:cs typeface="Arial" pitchFamily="34" charset="0"/>
              <a:sym typeface="Arial" pitchFamily="34" charset="0"/>
            </a:endParaRPr>
          </a:p>
        </p:txBody>
      </p:sp>
    </p:spTree>
    <p:extLst>
      <p:ext uri="{BB962C8B-B14F-4D97-AF65-F5344CB8AC3E}">
        <p14:creationId xmlns:p14="http://schemas.microsoft.com/office/powerpoint/2010/main" val="1624722326"/>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865" b="0" i="0" u="none" strike="noStrike" kern="0" cap="none" spc="0" baseline="0">
        <a:solidFill>
          <a:srgbClr val="000000"/>
        </a:solidFill>
        <a:latin typeface="Arial" pitchFamily="34" charset="0"/>
        <a:ea typeface="Arial" pitchFamily="34" charset="0"/>
        <a:cs typeface="Arial" pitchFamily="34" charset="0"/>
      </a:defRPr>
    </a:lvl1pPr>
    <a:lvl2pPr marL="0" indent="0" algn="l" defTabSz="914400" fontAlgn="auto" hangingPunct="1">
      <a:lnSpc>
        <a:spcPct val="100000"/>
      </a:lnSpc>
      <a:spcBef>
        <a:spcPts val="0"/>
      </a:spcBef>
      <a:spcAft>
        <a:spcPts val="0"/>
      </a:spcAft>
      <a:buNone/>
      <a:defRPr sz="1865" b="0" i="0" u="none" strike="noStrike" kern="0" cap="none" spc="0" baseline="0">
        <a:solidFill>
          <a:srgbClr val="000000"/>
        </a:solidFill>
        <a:latin typeface="Arial" pitchFamily="34" charset="0"/>
        <a:ea typeface="Arial" pitchFamily="34" charset="0"/>
        <a:cs typeface="Arial" pitchFamily="34" charset="0"/>
      </a:defRPr>
    </a:lvl2pPr>
    <a:lvl3pPr marL="0" indent="0" algn="l" defTabSz="914400" fontAlgn="auto" hangingPunct="1">
      <a:lnSpc>
        <a:spcPct val="100000"/>
      </a:lnSpc>
      <a:spcBef>
        <a:spcPts val="0"/>
      </a:spcBef>
      <a:spcAft>
        <a:spcPts val="0"/>
      </a:spcAft>
      <a:buNone/>
      <a:defRPr sz="1865" b="0" i="0" u="none" strike="noStrike" kern="0" cap="none" spc="0" baseline="0">
        <a:solidFill>
          <a:srgbClr val="000000"/>
        </a:solidFill>
        <a:latin typeface="Arial" pitchFamily="34" charset="0"/>
        <a:ea typeface="Arial" pitchFamily="34" charset="0"/>
        <a:cs typeface="Arial" pitchFamily="34" charset="0"/>
      </a:defRPr>
    </a:lvl3pPr>
    <a:lvl4pPr marL="0" indent="0" algn="l" defTabSz="914400" fontAlgn="auto" hangingPunct="1">
      <a:lnSpc>
        <a:spcPct val="100000"/>
      </a:lnSpc>
      <a:spcBef>
        <a:spcPts val="0"/>
      </a:spcBef>
      <a:spcAft>
        <a:spcPts val="0"/>
      </a:spcAft>
      <a:buNone/>
      <a:defRPr sz="1865" b="0" i="0" u="none" strike="noStrike" kern="0" cap="none" spc="0" baseline="0">
        <a:solidFill>
          <a:srgbClr val="000000"/>
        </a:solidFill>
        <a:latin typeface="Arial" pitchFamily="34" charset="0"/>
        <a:ea typeface="Arial" pitchFamily="34" charset="0"/>
        <a:cs typeface="Arial" pitchFamily="34" charset="0"/>
      </a:defRPr>
    </a:lvl4pPr>
    <a:lvl5pPr marL="0" indent="0" algn="l" defTabSz="914400" fontAlgn="auto" hangingPunct="1">
      <a:lnSpc>
        <a:spcPct val="100000"/>
      </a:lnSpc>
      <a:spcBef>
        <a:spcPts val="0"/>
      </a:spcBef>
      <a:spcAft>
        <a:spcPts val="0"/>
      </a:spcAft>
      <a:buNone/>
      <a:defRPr sz="1865" b="0" i="0" u="none" strike="noStrike" kern="0" cap="none" spc="0" baseline="0">
        <a:solidFill>
          <a:srgbClr val="000000"/>
        </a:solidFill>
        <a:latin typeface="Arial" pitchFamily="34" charset="0"/>
        <a:ea typeface="Arial" pitchFamily="34" charset="0"/>
        <a:cs typeface="Arial" pitchFamily="34" charset="0"/>
      </a:defRPr>
    </a:lvl5pPr>
    <a:lvl6pPr marL="0" indent="0" algn="l" defTabSz="914400" fontAlgn="auto" hangingPunct="1">
      <a:lnSpc>
        <a:spcPct val="100000"/>
      </a:lnSpc>
      <a:spcBef>
        <a:spcPts val="0"/>
      </a:spcBef>
      <a:spcAft>
        <a:spcPts val="0"/>
      </a:spcAft>
      <a:buNone/>
      <a:defRPr sz="1865" b="0" i="0" u="none" strike="noStrike" kern="0" cap="none" spc="0" baseline="0">
        <a:solidFill>
          <a:srgbClr val="000000"/>
        </a:solidFill>
        <a:latin typeface="Arial" pitchFamily="34" charset="0"/>
        <a:ea typeface="Arial" pitchFamily="34" charset="0"/>
        <a:cs typeface="Arial" pitchFamily="34" charset="0"/>
      </a:defRPr>
    </a:lvl6pPr>
    <a:lvl7pPr marL="0" indent="0" algn="l" defTabSz="914400" fontAlgn="auto" hangingPunct="1">
      <a:lnSpc>
        <a:spcPct val="100000"/>
      </a:lnSpc>
      <a:spcBef>
        <a:spcPts val="0"/>
      </a:spcBef>
      <a:spcAft>
        <a:spcPts val="0"/>
      </a:spcAft>
      <a:buNone/>
      <a:defRPr sz="1865" b="0" i="0" u="none" strike="noStrike" kern="0" cap="none" spc="0" baseline="0">
        <a:solidFill>
          <a:srgbClr val="000000"/>
        </a:solidFill>
        <a:latin typeface="Arial" pitchFamily="34" charset="0"/>
        <a:ea typeface="Arial" pitchFamily="34" charset="0"/>
        <a:cs typeface="Arial" pitchFamily="34" charset="0"/>
      </a:defRPr>
    </a:lvl7pPr>
    <a:lvl8pPr marL="0" indent="0" algn="l" defTabSz="914400" fontAlgn="auto" hangingPunct="1">
      <a:lnSpc>
        <a:spcPct val="100000"/>
      </a:lnSpc>
      <a:spcBef>
        <a:spcPts val="0"/>
      </a:spcBef>
      <a:spcAft>
        <a:spcPts val="0"/>
      </a:spcAft>
      <a:buNone/>
      <a:defRPr sz="1865" b="0" i="0" u="none" strike="noStrike" kern="0" cap="none" spc="0" baseline="0">
        <a:solidFill>
          <a:srgbClr val="000000"/>
        </a:solidFill>
        <a:latin typeface="Arial" pitchFamily="34" charset="0"/>
        <a:ea typeface="Arial" pitchFamily="34" charset="0"/>
        <a:cs typeface="Arial" pitchFamily="34" charset="0"/>
      </a:defRPr>
    </a:lvl8pPr>
    <a:lvl9pPr marL="0" indent="0" algn="l" defTabSz="914400" fontAlgn="auto" hangingPunct="1">
      <a:lnSpc>
        <a:spcPct val="100000"/>
      </a:lnSpc>
      <a:spcBef>
        <a:spcPts val="0"/>
      </a:spcBef>
      <a:spcAft>
        <a:spcPts val="0"/>
      </a:spcAft>
      <a:buNone/>
      <a:defRPr sz="1865" b="0" i="0" u="none" strike="noStrike" kern="0" cap="none" spc="0" baseline="0">
        <a:solidFill>
          <a:srgbClr val="000000"/>
        </a:solidFill>
        <a:latin typeface="Arial" pitchFamily="34" charset="0"/>
        <a:ea typeface="Arial" pitchFamily="34" charset="0"/>
        <a:cs typeface="Arial" pitchFamily="3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2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1" name="矩形"/>
          <p:cNvSpPr>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34" charset="0"/>
                <a:cs typeface="Arial" pitchFamily="34" charset="0"/>
                <a:sym typeface="Arial" pitchFamily="34" charset="0"/>
              </a:rPr>
              <a:t>1</a:t>
            </a:fld>
            <a:endParaRPr lang="zh-CN" altLang="en-US" sz="1400" b="0" i="0" u="none" strike="noStrike" kern="0" cap="none" spc="-1" baseline="0">
              <a:solidFill>
                <a:srgbClr val="000000"/>
              </a:solidFill>
              <a:latin typeface="Times New Roman" pitchFamily="0" charset="0"/>
              <a:ea typeface="Arial" pitchFamily="34" charset="0"/>
              <a:cs typeface="Arial" pitchFamily="34" charset="0"/>
              <a:sym typeface="Arial" pitchFamily="34" charset="0"/>
            </a:endParaRPr>
          </a:p>
        </p:txBody>
      </p:sp>
    </p:spTree>
    <p:extLst>
      <p:ext uri="{BB962C8B-B14F-4D97-AF65-F5344CB8AC3E}">
        <p14:creationId xmlns:p14="http://schemas.microsoft.com/office/powerpoint/2010/main" val="105904973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7"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8"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95114105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71"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11565914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3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6360072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3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63643312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4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3671232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4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60666449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1"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2"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7087419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7"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8"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7615457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3"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64"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79204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Tree>
    <p:extLst>
      <p:ext uri="{BB962C8B-B14F-4D97-AF65-F5344CB8AC3E}">
        <p14:creationId xmlns:p14="http://schemas.microsoft.com/office/powerpoint/2010/main" val="134057203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34925081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53265086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9"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072688" y="78002"/>
            <a:ext cx="1800225" cy="575514"/>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0" name="矩形"/>
          <p:cNvSpPr>
            <a:spLocks xmlns:a="http://schemas.openxmlformats.org/drawingml/2006/main"/>
          </p:cNvSpPr>
          <p:nvPr/>
        </p:nvSpPr>
        <p:spPr>
          <a:xfrm xmlns:a="http://schemas.openxmlformats.org/drawingml/2006/main" rot="0">
            <a:off x="1" y="0"/>
            <a:ext cx="9829800" cy="71763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 name="矩形"/>
          <p:cNvSpPr>
            <a:spLocks xmlns:a="http://schemas.openxmlformats.org/drawingml/2006/main"/>
          </p:cNvSpPr>
          <p:nvPr/>
        </p:nvSpPr>
        <p:spPr>
          <a:xfrm xmlns:a="http://schemas.openxmlformats.org/drawingml/2006/main" rot="0">
            <a:off x="9888967" y="-419"/>
            <a:ext cx="112283" cy="732357"/>
          </a:xfrm>
          <a:prstGeom xmlns:a="http://schemas.openxmlformats.org/drawingml/2006/main" prst="rect"/>
          <a:solidFill xmlns:a="http://schemas.openxmlformats.org/drawingml/2006/main">
            <a:srgbClr val="7FBA00"/>
          </a:solidFill>
          <a:ln xmlns:a="http://schemas.openxmlformats.org/drawingml/2006/main" w="25400" cmpd="sng" cap="flat">
            <a:noFill/>
            <a:prstDash val="solid"/>
            <a:round/>
          </a:ln>
        </p:spPr>
      </p:sp>
      <p:pic>
        <p:nvPicPr>
          <p:cNvPr id="12" name="图片" descr="A blue and white background&#10;&#10;Description automatically generated with medium confidence"/>
          <p:cNvPicPr>
            <a:picLocks xmlns:a="http://schemas.openxmlformats.org/drawingml/2006/main" noChangeAspect="1"/>
          </p:cNvPicPr>
          <p:nvPr/>
        </p:nvPicPr>
        <p:blipFill>
          <a:blip xmlns:a="http://schemas.openxmlformats.org/drawingml/2006/main" xmlns:r="http://schemas.openxmlformats.org/officeDocument/2006/relationships" r:embed="rId3" cstate="print"/>
          <a:srcRect xmlns:a="http://schemas.openxmlformats.org/drawingml/2006/main" t="24724" b="63695" r="1619"/>
          <a:stretch xmlns:a="http://schemas.openxmlformats.org/drawingml/2006/main">
            <a:fillRect/>
          </a:stretch>
        </p:blipFill>
        <p:spPr>
          <a:xfrm xmlns:a="http://schemas.openxmlformats.org/drawingml/2006/main" rot="0">
            <a:off x="0" y="-1"/>
            <a:ext cx="9839325" cy="723901"/>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3" name="矩形"/>
          <p:cNvSpPr>
            <a:spLocks xmlns:a="http://schemas.openxmlformats.org/drawingml/2006/main"/>
          </p:cNvSpPr>
          <p:nvPr/>
        </p:nvSpPr>
        <p:spPr>
          <a:xfrm xmlns:a="http://schemas.openxmlformats.org/drawingml/2006/main" rot="0">
            <a:off x="11925300" y="-419"/>
            <a:ext cx="266699" cy="732357"/>
          </a:xfrm>
          <a:prstGeom xmlns:a="http://schemas.openxmlformats.org/drawingml/2006/main" prst="rect"/>
          <a:solidFill xmlns:a="http://schemas.openxmlformats.org/drawingml/2006/main">
            <a:srgbClr val="FED500"/>
          </a:solidFill>
          <a:ln xmlns:a="http://schemas.openxmlformats.org/drawingml/2006/main" w="25400" cmpd="sng" cap="flat">
            <a:noFill/>
            <a:prstDash val="solid"/>
            <a:round/>
          </a:ln>
        </p:spPr>
      </p:sp>
    </p:spTree>
    <p:extLst>
      <p:ext uri="{BB962C8B-B14F-4D97-AF65-F5344CB8AC3E}">
        <p14:creationId xmlns:p14="http://schemas.microsoft.com/office/powerpoint/2010/main" val="182313965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pic>
        <p:nvPicPr>
          <p:cNvPr id="22" name="图片" descr="A close up of a sign&#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072688" y="78002"/>
            <a:ext cx="1800225" cy="575514"/>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23" name="矩形"/>
          <p:cNvSpPr>
            <a:spLocks xmlns:a="http://schemas.openxmlformats.org/drawingml/2006/main"/>
          </p:cNvSpPr>
          <p:nvPr/>
        </p:nvSpPr>
        <p:spPr>
          <a:xfrm xmlns:a="http://schemas.openxmlformats.org/drawingml/2006/main" rot="0">
            <a:off x="1" y="0"/>
            <a:ext cx="9829800" cy="717630"/>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24" name="矩形"/>
          <p:cNvSpPr>
            <a:spLocks xmlns:a="http://schemas.openxmlformats.org/drawingml/2006/main"/>
          </p:cNvSpPr>
          <p:nvPr/>
        </p:nvSpPr>
        <p:spPr>
          <a:xfrm xmlns:a="http://schemas.openxmlformats.org/drawingml/2006/main" rot="0">
            <a:off x="9888967" y="-419"/>
            <a:ext cx="112283" cy="732357"/>
          </a:xfrm>
          <a:prstGeom xmlns:a="http://schemas.openxmlformats.org/drawingml/2006/main" prst="rect"/>
          <a:solidFill xmlns:a="http://schemas.openxmlformats.org/drawingml/2006/main">
            <a:srgbClr val="7FBA00"/>
          </a:solidFill>
          <a:ln xmlns:a="http://schemas.openxmlformats.org/drawingml/2006/main" w="25400" cmpd="sng" cap="flat">
            <a:noFill/>
            <a:prstDash val="solid"/>
            <a:round/>
          </a:ln>
        </p:spPr>
      </p:sp>
      <p:pic>
        <p:nvPicPr>
          <p:cNvPr id="25" name="图片" descr="A blue and white background&#10;&#10;Description automatically generated with medium confidence"/>
          <p:cNvPicPr>
            <a:picLocks xmlns:a="http://schemas.openxmlformats.org/drawingml/2006/main" noChangeAspect="1"/>
          </p:cNvPicPr>
          <p:nvPr/>
        </p:nvPicPr>
        <p:blipFill>
          <a:blip xmlns:a="http://schemas.openxmlformats.org/drawingml/2006/main" xmlns:r="http://schemas.openxmlformats.org/officeDocument/2006/relationships" r:embed="rId3" cstate="print"/>
          <a:srcRect xmlns:a="http://schemas.openxmlformats.org/drawingml/2006/main" t="24724" b="63695" r="1619"/>
          <a:stretch xmlns:a="http://schemas.openxmlformats.org/drawingml/2006/main">
            <a:fillRect/>
          </a:stretch>
        </p:blipFill>
        <p:spPr>
          <a:xfrm xmlns:a="http://schemas.openxmlformats.org/drawingml/2006/main" rot="0">
            <a:off x="0" y="-1"/>
            <a:ext cx="9839325" cy="723901"/>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6" name="矩形"/>
          <p:cNvSpPr>
            <a:spLocks xmlns:a="http://schemas.openxmlformats.org/drawingml/2006/main"/>
          </p:cNvSpPr>
          <p:nvPr/>
        </p:nvSpPr>
        <p:spPr>
          <a:xfrm xmlns:a="http://schemas.openxmlformats.org/drawingml/2006/main" rot="0">
            <a:off x="11925300" y="-419"/>
            <a:ext cx="266699" cy="732357"/>
          </a:xfrm>
          <a:prstGeom xmlns:a="http://schemas.openxmlformats.org/drawingml/2006/main" prst="rect"/>
          <a:solidFill xmlns:a="http://schemas.openxmlformats.org/drawingml/2006/main">
            <a:srgbClr val="FED500"/>
          </a:solidFill>
          <a:ln xmlns:a="http://schemas.openxmlformats.org/drawingml/2006/main" w="25400" cmpd="sng" cap="flat">
            <a:noFill/>
            <a:prstDash val="solid"/>
            <a:round/>
          </a:ln>
        </p:spPr>
      </p:sp>
    </p:spTree>
    <p:extLst>
      <p:ext uri="{BB962C8B-B14F-4D97-AF65-F5344CB8AC3E}">
        <p14:creationId xmlns:p14="http://schemas.microsoft.com/office/powerpoint/2010/main" val="69176031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9537714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483590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04119451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69009038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48077074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32077718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8745033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51250012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2" name="图片" descr="A close up of a sign&#10;&#10;Description automatically generated"/>
          <p:cNvPicPr>
            <a:picLocks/>
          </p:cNvPicPr>
          <p:nvPr/>
        </p:nvPicPr>
        <p:blipFill>
          <a:blip r:embed="rId1" cstate="print"/>
          <a:stretch>
            <a:fillRect/>
          </a:stretch>
        </p:blipFill>
        <p:spPr>
          <a:xfrm rot="0">
            <a:off x="10072688" y="78002"/>
            <a:ext cx="1800225" cy="575514"/>
          </a:xfrm>
          <a:prstGeom prst="rect"/>
          <a:noFill/>
          <a:ln w="12700" cmpd="sng" cap="flat">
            <a:noFill/>
            <a:prstDash val="solid"/>
            <a:round/>
          </a:ln>
        </p:spPr>
      </p:pic>
      <p:sp>
        <p:nvSpPr>
          <p:cNvPr id="3" name="矩形"/>
          <p:cNvSpPr>
            <a:spLocks/>
          </p:cNvSpPr>
          <p:nvPr/>
        </p:nvSpPr>
        <p:spPr>
          <a:xfrm rot="0">
            <a:off x="1" y="0"/>
            <a:ext cx="9829800" cy="717630"/>
          </a:xfrm>
          <a:prstGeom prst="rect"/>
          <a:solidFill>
            <a:srgbClr val="213264"/>
          </a:solidFill>
          <a:ln w="25400" cmpd="sng" cap="flat">
            <a:solidFill>
              <a:srgbClr val="213264"/>
            </a:solidFill>
            <a:prstDash val="solid"/>
            <a:round/>
          </a:ln>
        </p:spPr>
      </p:sp>
      <p:sp>
        <p:nvSpPr>
          <p:cNvPr id="4" name="矩形"/>
          <p:cNvSpPr>
            <a:spLocks/>
          </p:cNvSpPr>
          <p:nvPr/>
        </p:nvSpPr>
        <p:spPr>
          <a:xfrm rot="0">
            <a:off x="9888967" y="-419"/>
            <a:ext cx="112283" cy="732357"/>
          </a:xfrm>
          <a:prstGeom prst="rect"/>
          <a:solidFill>
            <a:srgbClr val="7FBA00"/>
          </a:solidFill>
          <a:ln w="25400" cmpd="sng" cap="flat">
            <a:noFill/>
            <a:prstDash val="solid"/>
            <a:round/>
          </a:ln>
        </p:spPr>
      </p:sp>
      <p:pic>
        <p:nvPicPr>
          <p:cNvPr id="5" name="图片" descr="A blue and white background&#10;&#10;Description automatically generated with medium confidence"/>
          <p:cNvPicPr>
            <a:picLocks noChangeAspect="1"/>
          </p:cNvPicPr>
          <p:nvPr/>
        </p:nvPicPr>
        <p:blipFill>
          <a:blip r:embed="rId2" cstate="print"/>
          <a:srcRect t="24724" b="63695" r="1619"/>
          <a:stretch>
            <a:fillRect/>
          </a:stretch>
        </p:blipFill>
        <p:spPr>
          <a:xfrm rot="0">
            <a:off x="0" y="-1"/>
            <a:ext cx="9839325" cy="723901"/>
          </a:xfrm>
          <a:prstGeom prst="rect"/>
          <a:noFill/>
          <a:ln w="12700" cmpd="sng" cap="flat">
            <a:noFill/>
            <a:prstDash val="solid"/>
            <a:miter/>
          </a:ln>
        </p:spPr>
      </p:pic>
      <p:sp>
        <p:nvSpPr>
          <p:cNvPr id="6" name="矩形"/>
          <p:cNvSpPr>
            <a:spLocks/>
          </p:cNvSpPr>
          <p:nvPr/>
        </p:nvSpPr>
        <p:spPr>
          <a:xfrm rot="0">
            <a:off x="11925300" y="-419"/>
            <a:ext cx="266699" cy="732357"/>
          </a:xfrm>
          <a:prstGeom prst="rect"/>
          <a:solidFill>
            <a:srgbClr val="FED500"/>
          </a:solidFill>
          <a:ln w="25400" cmpd="sng" cap="flat">
            <a:noFill/>
            <a:prstDash val="solid"/>
            <a:round/>
          </a:ln>
        </p:spPr>
      </p:sp>
    </p:spTree>
    <p:extLst>
      <p:ext uri="{BB962C8B-B14F-4D97-AF65-F5344CB8AC3E}">
        <p14:creationId xmlns:p14="http://schemas.microsoft.com/office/powerpoint/2010/main" val="1454798509"/>
      </p:ext>
    </p:extLst>
  </p:cSld>
  <p:clrMap bg1="lt1" tx1="dk1" bg2="lt2" tx2="dk2" accent1="accent1" accent2="accent2" accent3="accent3" accent4="accent4" accent5="accent5" accent6="accent6" hlink="hlink" folHlink="fol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sldNum="0" hdr="0" ftr="0" dt="0"/>
  <p:txStyles>
    <p:titleStyle>
      <a:lvl1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1pPr>
    </p:titleStyle>
    <p:bodyStyle>
      <a:lvl1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1pPr>
      <a:lvl2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2pPr>
      <a:lvl3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3pPr>
      <a:lvl4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4pPr>
      <a:lvl5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5pPr>
      <a:lvl6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6pPr>
      <a:lvl7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7pPr>
      <a:lvl8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8pPr>
      <a:lvl9pPr algn="l" defTabSz="914400" fontAlgn="auto" hangingPunct="1">
        <a:lnSpc>
          <a:spcPct val="100000"/>
        </a:lnSpc>
        <a:spcBef>
          <a:spcPts val="0"/>
        </a:spcBef>
        <a:spcAft>
          <a:spcPts val="0"/>
        </a:spcAft>
        <a:buNone/>
        <a:defRPr sz="1865" b="0" i="0" u="none" strike="noStrike" cap="none">
          <a:solidFill>
            <a:srgbClr val="000000"/>
          </a:solidFill>
          <a:latin typeface="Arial" pitchFamily="34" charset="0"/>
          <a:ea typeface="Arial" pitchFamily="34" charset="0"/>
          <a:cs typeface="Arial" pitchFamily="34"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image" Target="../media/4.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 name="图片" descr="A person sitting at a desk with a computer&#10;&#10;Description automatically generated"/>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15" name="圆角矩形"/>
          <p:cNvSpPr>
            <a:spLocks/>
          </p:cNvSpPr>
          <p:nvPr/>
        </p:nvSpPr>
        <p:spPr>
          <a:xfrm rot="0">
            <a:off x="5873750" y="584200"/>
            <a:ext cx="4673600" cy="977900"/>
          </a:xfrm>
          <a:prstGeom prst="roundRect">
            <a:avLst>
              <a:gd name="adj" fmla="val 16666"/>
            </a:avLst>
          </a:prstGeom>
          <a:solidFill>
            <a:srgbClr val="EBEEF9"/>
          </a:solidFill>
          <a:ln w="25400" cmpd="sng" cap="flat">
            <a:solidFill>
              <a:srgbClr val="D8D8D8"/>
            </a:solidFill>
            <a:prstDash val="solid"/>
            <a:round/>
          </a:ln>
        </p:spPr>
      </p:sp>
      <p:pic>
        <p:nvPicPr>
          <p:cNvPr id="16" name="图片" descr="A close up of a logo&#10;&#10;Description automatically generated"/>
          <p:cNvPicPr>
            <a:picLocks noChangeAspect="1"/>
          </p:cNvPicPr>
          <p:nvPr/>
        </p:nvPicPr>
        <p:blipFill>
          <a:blip r:embed="rId2" cstate="print"/>
          <a:stretch>
            <a:fillRect/>
          </a:stretch>
        </p:blipFill>
        <p:spPr>
          <a:xfrm rot="0">
            <a:off x="9051325" y="834658"/>
            <a:ext cx="1263157" cy="410833"/>
          </a:xfrm>
          <a:prstGeom prst="rect"/>
          <a:noFill/>
          <a:ln w="12700" cmpd="sng" cap="flat">
            <a:noFill/>
            <a:prstDash val="solid"/>
            <a:miter/>
          </a:ln>
        </p:spPr>
      </p:pic>
      <p:sp>
        <p:nvSpPr>
          <p:cNvPr id="17" name="矩形"/>
          <p:cNvSpPr>
            <a:spLocks/>
          </p:cNvSpPr>
          <p:nvPr/>
        </p:nvSpPr>
        <p:spPr>
          <a:xfrm rot="0">
            <a:off x="5169191" y="3544599"/>
            <a:ext cx="3476114" cy="247268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sng" strike="noStrike" kern="0" cap="none" spc="0" baseline="0">
                <a:solidFill>
                  <a:schemeClr val="bg1"/>
                </a:solidFill>
                <a:latin typeface="Arial" pitchFamily="34" charset="0"/>
                <a:ea typeface="Arial" pitchFamily="34" charset="0"/>
                <a:cs typeface="Arial" pitchFamily="34" charset="0"/>
              </a:rPr>
              <a:t>Team members:</a:t>
            </a:r>
            <a:endParaRPr lang="en-US" altLang="zh-CN" sz="1600" b="0" i="0" u="sng" strike="noStrike" kern="0" cap="none" spc="0" baseline="0">
              <a:solidFill>
                <a:schemeClr val="bg1"/>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                             </a:t>
            </a: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 B M LOKESH</a:t>
            </a:r>
            <a:r>
              <a:rPr lang="en-US" altLang="zh-CN" sz="1600" b="0" i="0" u="none" strike="noStrike" kern="0" cap="none" spc="0" baseline="0">
                <a:solidFill>
                  <a:schemeClr val="bg1"/>
                </a:solidFill>
                <a:latin typeface="Arial" pitchFamily="34" charset="0"/>
                <a:ea typeface="Arial" pitchFamily="34" charset="0"/>
                <a:cs typeface="Arial" pitchFamily="34" charset="0"/>
              </a:rPr>
              <a:t>A</a:t>
            </a:r>
            <a:endPar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	           </a:t>
            </a: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   A  MALLIKARJUNA</a:t>
            </a:r>
            <a:endPar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                       </a:t>
            </a: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    </a:t>
            </a: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   </a:t>
            </a: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B Y SANJAY</a:t>
            </a:r>
            <a:endPar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	       </a:t>
            </a: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    </a:t>
            </a: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   </a:t>
            </a: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Y BASAVARAJ</a:t>
            </a:r>
            <a:endPar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	             </a:t>
            </a:r>
            <a:endPar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rPr>
              <a:t>Date : 21/02/2025</a:t>
            </a:r>
            <a:endParaRPr lang="en-US" altLang="zh-CN" sz="1600" b="0" i="0" u="none" strike="noStrike" kern="0" cap="none" spc="0" baseline="0">
              <a:solidFill>
                <a:schemeClr val="bg1"/>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600" b="0" i="0" u="sng" strike="noStrike" kern="0" cap="none" spc="0" baseline="0">
                <a:solidFill>
                  <a:schemeClr val="bg1"/>
                </a:solidFill>
                <a:latin typeface="Arial" pitchFamily="34" charset="0"/>
                <a:ea typeface="Arial" pitchFamily="34" charset="0"/>
                <a:cs typeface="Arial" pitchFamily="34" charset="0"/>
                <a:sym typeface="Arial" pitchFamily="34" charset="0"/>
              </a:rPr>
              <a:t> </a:t>
            </a:r>
            <a:endParaRPr lang="zh-CN" altLang="en-US" sz="1600" b="0" i="0" u="sng" strike="noStrike" kern="0" cap="none" spc="0" baseline="0">
              <a:solidFill>
                <a:schemeClr val="bg1"/>
              </a:solidFill>
              <a:latin typeface="Arial" pitchFamily="34" charset="0"/>
              <a:ea typeface="Arial" pitchFamily="34" charset="0"/>
              <a:cs typeface="Arial" pitchFamily="34" charset="0"/>
              <a:sym typeface="Arial" pitchFamily="34" charset="0"/>
            </a:endParaRPr>
          </a:p>
        </p:txBody>
      </p:sp>
      <p:sp>
        <p:nvSpPr>
          <p:cNvPr id="18" name="矩形"/>
          <p:cNvSpPr>
            <a:spLocks/>
          </p:cNvSpPr>
          <p:nvPr/>
        </p:nvSpPr>
        <p:spPr>
          <a:xfrm rot="0">
            <a:off x="4933870" y="2041524"/>
            <a:ext cx="6400929"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sng" strike="noStrike" kern="0" cap="none" spc="0" baseline="0">
                <a:solidFill>
                  <a:srgbClr val="EC4E42"/>
                </a:solidFill>
                <a:latin typeface="Arial" pitchFamily="34" charset="0"/>
                <a:ea typeface="Arial" pitchFamily="34" charset="0"/>
                <a:cs typeface="Arial" pitchFamily="34" charset="0"/>
                <a:sym typeface="Arial" pitchFamily="34" charset="0"/>
              </a:rPr>
              <a:t>Case Study</a:t>
            </a:r>
            <a:r>
              <a:rPr lang="en-US" altLang="zh-CN" sz="2400" b="1" i="0" u="none" strike="noStrike" kern="0" cap="none" spc="0" baseline="0">
                <a:solidFill>
                  <a:schemeClr val="bg1"/>
                </a:solidFill>
                <a:latin typeface="Arial" pitchFamily="34" charset="0"/>
                <a:ea typeface="Arial" pitchFamily="34" charset="0"/>
                <a:cs typeface="Arial" pitchFamily="34" charset="0"/>
                <a:sym typeface="Arial" pitchFamily="34" charset="0"/>
              </a:rPr>
              <a:t>: </a:t>
            </a:r>
            <a:r>
              <a:rPr lang="en-US" altLang="zh-CN" sz="2400" b="1" i="0" u="none" strike="noStrike" kern="0" cap="none" spc="0" baseline="0">
                <a:solidFill>
                  <a:schemeClr val="bg1"/>
                </a:solidFill>
                <a:latin typeface="Arial" pitchFamily="34" charset="0"/>
                <a:ea typeface="Arial" pitchFamily="34" charset="0"/>
                <a:cs typeface="Arial" pitchFamily="34" charset="0"/>
              </a:rPr>
              <a:t>Optimizing Radioactive Waste         Management using Artificial intelligence</a:t>
            </a:r>
            <a:endParaRPr lang="zh-CN" altLang="en-US" sz="2400" b="1" i="0" u="none" strike="noStrike" kern="0" cap="none" spc="0" baseline="0">
              <a:solidFill>
                <a:schemeClr val="bg1"/>
              </a:solidFill>
              <a:latin typeface="Arial" pitchFamily="34" charset="0"/>
              <a:ea typeface="Arial" pitchFamily="34" charset="0"/>
              <a:cs typeface="Arial" pitchFamily="34" charset="0"/>
              <a:sym typeface="Arial" pitchFamily="34" charset="0"/>
            </a:endParaRPr>
          </a:p>
        </p:txBody>
      </p:sp>
    </p:spTree>
    <p:extLst>
      <p:ext uri="{BB962C8B-B14F-4D97-AF65-F5344CB8AC3E}">
        <p14:creationId xmlns:p14="http://schemas.microsoft.com/office/powerpoint/2010/main" val="177109269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5" name="矩形"/>
          <p:cNvSpPr>
            <a:spLocks/>
          </p:cNvSpPr>
          <p:nvPr/>
        </p:nvSpPr>
        <p:spPr>
          <a:xfrm rot="0">
            <a:off x="212231" y="962377"/>
            <a:ext cx="5904091"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rPr>
              <a:t>References:</a:t>
            </a:r>
            <a:endPar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zh-CN" altLang="en-US" sz="2000" b="0" i="0" u="none" strike="noStrike" kern="0" cap="none" spc="0" baseline="0">
              <a:solidFill>
                <a:srgbClr val="213163"/>
              </a:solidFill>
              <a:latin typeface="Arial" pitchFamily="34" charset="0"/>
              <a:ea typeface="Arial" pitchFamily="34" charset="0"/>
              <a:cs typeface="Arial" pitchFamily="34" charset="0"/>
              <a:sym typeface="Arial" pitchFamily="34" charset="0"/>
            </a:endParaRPr>
          </a:p>
        </p:txBody>
      </p:sp>
      <p:sp>
        <p:nvSpPr>
          <p:cNvPr id="66" name="矩形"/>
          <p:cNvSpPr>
            <a:spLocks/>
          </p:cNvSpPr>
          <p:nvPr/>
        </p:nvSpPr>
        <p:spPr>
          <a:xfrm rot="0">
            <a:off x="210185" y="1461770"/>
            <a:ext cx="9181465" cy="255206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0"/>
              </a:spcBef>
              <a:spcAft>
                <a:spcPts val="800"/>
              </a:spcAft>
              <a:buClrTx/>
              <a:buAutoNum type="arabicPeriod"/>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Include references to journals, articles, or research papers that have explored AI applications in waste management, radioactive decay modeling, or similar fields.</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342900" indent="-342900" algn="just">
              <a:lnSpc>
                <a:spcPct val="100000"/>
              </a:lnSpc>
              <a:spcBef>
                <a:spcPts val="0"/>
              </a:spcBef>
              <a:spcAft>
                <a:spcPts val="800"/>
              </a:spcAft>
              <a:buClrTx/>
              <a:buAutoNum type="arabicPeriod"/>
            </a:pP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342900" indent="-342900" algn="just">
              <a:lnSpc>
                <a:spcPct val="100000"/>
              </a:lnSpc>
              <a:spcBef>
                <a:spcPts val="0"/>
              </a:spcBef>
              <a:spcAft>
                <a:spcPts val="800"/>
              </a:spcAft>
              <a:buClrTx/>
              <a:buAutoNum type="arabicPeriod"/>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Cite sources on machine learning methodologies used in this domain, including textbooks, conference papers, or research findings.</a:t>
            </a:r>
            <a:endParaRPr lang="zh-CN" altLang="en-US"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p:txBody>
      </p:sp>
    </p:spTree>
    <p:extLst>
      <p:ext uri="{BB962C8B-B14F-4D97-AF65-F5344CB8AC3E}">
        <p14:creationId xmlns:p14="http://schemas.microsoft.com/office/powerpoint/2010/main" val="25384089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9" name="矩形"/>
          <p:cNvSpPr>
            <a:spLocks/>
          </p:cNvSpPr>
          <p:nvPr/>
        </p:nvSpPr>
        <p:spPr>
          <a:xfrm rot="0">
            <a:off x="4315206" y="3214562"/>
            <a:ext cx="3561588" cy="987047"/>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5000" b="1" i="0" u="none" strike="noStrike" kern="0" cap="none" spc="0" baseline="0">
                <a:solidFill>
                  <a:srgbClr val="213163"/>
                </a:solidFill>
                <a:latin typeface="Arial" pitchFamily="34" charset="0"/>
                <a:ea typeface="Arial" pitchFamily="34" charset="0"/>
                <a:cs typeface="Arial" pitchFamily="34" charset="0"/>
                <a:sym typeface="Arial" pitchFamily="34" charset="0"/>
              </a:rPr>
              <a:t>Thank You</a:t>
            </a:r>
            <a:endParaRPr lang="zh-CN" altLang="en-US" sz="50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p:txBody>
      </p:sp>
    </p:spTree>
    <p:extLst>
      <p:ext uri="{BB962C8B-B14F-4D97-AF65-F5344CB8AC3E}">
        <p14:creationId xmlns:p14="http://schemas.microsoft.com/office/powerpoint/2010/main" val="19335014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7" name="矩形"/>
          <p:cNvSpPr>
            <a:spLocks/>
          </p:cNvSpPr>
          <p:nvPr/>
        </p:nvSpPr>
        <p:spPr>
          <a:xfrm rot="0">
            <a:off x="120325" y="711198"/>
            <a:ext cx="11925573" cy="416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rPr>
              <a:t>Dataset Overview :</a:t>
            </a:r>
            <a:endPar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rPr>
              <a:t>A radioactive waste dataset includes key information on the type, quantity, and isotopes of waste generated from nuclear power, medical, and industrial activities. It categorizes waste into low-level, intermediate-level, and high-level waste. The dataset tracks the isotopes present, their half-lives, and radiation types (alpha, beta, gamma). It records storage methods (e.g., dry cask storage, geological repositories) and disposal sites. Regulatory compliance, safety measures, and environmental impacts are detailed, along with monitoring protocols. Timeframes of decay and projected risks are included, alongside historical data on waste generation. Geographical data for disposal sites and transportation routes is captured. It also includes financial aspects of waste management. The dataset supports global comparisons and cross-border waste management practices.</a:t>
            </a:r>
            <a:endPar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endParaRPr>
          </a:p>
          <a:p>
            <a:pPr marL="285750" indent="-285750" algn="l">
              <a:lnSpc>
                <a:spcPct val="100000"/>
              </a:lnSpc>
              <a:spcBef>
                <a:spcPts val="0"/>
              </a:spcBef>
              <a:spcAft>
                <a:spcPts val="0"/>
              </a:spcAft>
              <a:buFont typeface="Wingdings" pitchFamily="2" charset="2"/>
              <a:buChar char="q"/>
            </a:pPr>
            <a:r>
              <a:rPr lang="en-US" altLang="zh-CN" sz="1800" b="1" i="0" u="none" strike="noStrike" kern="0" cap="none" spc="0" baseline="0">
                <a:solidFill>
                  <a:srgbClr val="C00000"/>
                </a:solidFill>
                <a:latin typeface="Arial" pitchFamily="34" charset="0"/>
                <a:ea typeface="Arial" pitchFamily="34" charset="0"/>
                <a:cs typeface="Arial" pitchFamily="34" charset="0"/>
                <a:sym typeface="Arial" pitchFamily="34" charset="0"/>
              </a:rPr>
              <a:t>Sources</a:t>
            </a:r>
            <a:r>
              <a:rPr lang="en-US" altLang="zh-CN" sz="1800" b="0" i="0" u="none" strike="noStrike" kern="0" cap="none" spc="0" baseline="0">
                <a:solidFill>
                  <a:schemeClr val="tx1"/>
                </a:solidFill>
                <a:latin typeface="Arial" pitchFamily="34" charset="0"/>
                <a:ea typeface="Arial" pitchFamily="34" charset="0"/>
                <a:cs typeface="Arial" pitchFamily="34" charset="0"/>
                <a:sym typeface="Arial" pitchFamily="34" charset="0"/>
              </a:rPr>
              <a:t> :</a:t>
            </a:r>
            <a:endParaRPr lang="en-US" altLang="zh-CN" sz="1800" b="0" i="0" u="none" strike="noStrike" kern="0" cap="none" spc="0" baseline="0">
              <a:solidFill>
                <a:schemeClr val="tx1"/>
              </a:solidFill>
              <a:latin typeface="Arial" pitchFamily="34" charset="0"/>
              <a:ea typeface="Arial" pitchFamily="34" charset="0"/>
              <a:cs typeface="Arial" pitchFamily="34" charset="0"/>
              <a:sym typeface="Arial" pitchFamily="34" charset="0"/>
            </a:endParaRPr>
          </a:p>
          <a:p>
            <a:pPr lvl="4" marL="0" indent="0" algn="l">
              <a:lnSpc>
                <a:spcPct val="100000"/>
              </a:lnSpc>
              <a:spcBef>
                <a:spcPts val="0"/>
              </a:spcBef>
              <a:spcAft>
                <a:spcPts val="0"/>
              </a:spcAft>
              <a:buNone/>
            </a:pPr>
            <a:r>
              <a:rPr lang="en-US" altLang="zh-CN" sz="1800" b="0" i="0" u="none" strike="noStrike" kern="0" cap="none" spc="0" baseline="0">
                <a:solidFill>
                  <a:schemeClr val="tx1"/>
                </a:solidFill>
                <a:latin typeface="Arial" pitchFamily="34" charset="0"/>
                <a:ea typeface="Arial" pitchFamily="34" charset="0"/>
                <a:cs typeface="Arial" pitchFamily="34" charset="0"/>
                <a:sym typeface="Arial" pitchFamily="34" charset="0"/>
              </a:rPr>
              <a:t>                  </a:t>
            </a:r>
            <a:r>
              <a:rPr lang="en-US" altLang="zh-CN" sz="1800" b="0" i="0" u="none" strike="noStrike" kern="0" cap="none" spc="0" baseline="0">
                <a:solidFill>
                  <a:schemeClr val="tx1"/>
                </a:solidFill>
                <a:latin typeface="Arial" pitchFamily="34" charset="0"/>
                <a:ea typeface="Arial" pitchFamily="34" charset="0"/>
                <a:cs typeface="Arial" pitchFamily="34" charset="0"/>
                <a:sym typeface="Arial" pitchFamily="34" charset="0"/>
              </a:rPr>
              <a:t>https://www.kaggle.com/datasets/prottoymushfiq/radioactive-waste-management</a:t>
            </a:r>
            <a:r>
              <a:rPr lang="en-US" altLang="zh-CN" sz="1800" b="0" i="0" u="none" strike="noStrike" kern="0" cap="none" spc="0" baseline="0">
                <a:solidFill>
                  <a:schemeClr val="tx1"/>
                </a:solidFill>
                <a:latin typeface="Arial" pitchFamily="34" charset="0"/>
                <a:ea typeface="Arial" pitchFamily="34" charset="0"/>
                <a:cs typeface="Arial" pitchFamily="34" charset="0"/>
                <a:sym typeface="Arial" pitchFamily="34" charset="0"/>
              </a:rPr>
              <a:t>  </a:t>
            </a:r>
            <a:endParaRPr lang="zh-CN" altLang="en-US" sz="1800" b="0" i="0" u="none" strike="noStrike" kern="0" cap="none" spc="0" baseline="0">
              <a:solidFill>
                <a:schemeClr val="tx1"/>
              </a:solidFill>
              <a:latin typeface="Arial" pitchFamily="34" charset="0"/>
              <a:ea typeface="Arial" pitchFamily="34" charset="0"/>
              <a:cs typeface="Arial" pitchFamily="34" charset="0"/>
              <a:sym typeface="Arial" pitchFamily="34" charset="0"/>
            </a:endParaRPr>
          </a:p>
        </p:txBody>
      </p:sp>
      <p:sp>
        <p:nvSpPr>
          <p:cNvPr id="28" name="直线"/>
          <p:cNvSpPr>
            <a:spLocks/>
          </p:cNvSpPr>
          <p:nvPr/>
        </p:nvSpPr>
        <p:spPr>
          <a:xfrm rot="0">
            <a:off x="0" y="6055360"/>
            <a:ext cx="12192000" cy="0"/>
          </a:xfrm>
          <a:prstGeom prst="line"/>
          <a:noFill/>
          <a:ln w="12700" cmpd="sng" cap="flat">
            <a:solidFill>
              <a:srgbClr val="D8D8D8"/>
            </a:solidFill>
            <a:prstDash val="solid"/>
            <a:round/>
          </a:ln>
        </p:spPr>
      </p:sp>
    </p:spTree>
    <p:extLst>
      <p:ext uri="{BB962C8B-B14F-4D97-AF65-F5344CB8AC3E}">
        <p14:creationId xmlns:p14="http://schemas.microsoft.com/office/powerpoint/2010/main" val="190480127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1" name="矩形"/>
          <p:cNvSpPr>
            <a:spLocks/>
          </p:cNvSpPr>
          <p:nvPr/>
        </p:nvSpPr>
        <p:spPr>
          <a:xfrm rot="0">
            <a:off x="382689" y="875506"/>
            <a:ext cx="5904091" cy="424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1" i="0" u="none" strike="noStrike" kern="0" cap="none" spc="0" baseline="0">
                <a:solidFill>
                  <a:srgbClr val="213163"/>
                </a:solidFill>
                <a:latin typeface="Arial" pitchFamily="34" charset="0"/>
                <a:ea typeface="Arial" pitchFamily="34" charset="0"/>
                <a:cs typeface="Arial" pitchFamily="34" charset="0"/>
                <a:sym typeface="Arial" pitchFamily="34" charset="0"/>
              </a:rPr>
              <a:t>Problem Statement</a:t>
            </a:r>
            <a:endParaRPr lang="zh-CN" altLang="en-US" sz="2200" b="0" i="0" u="none" strike="noStrike" kern="0" cap="none" spc="0" baseline="0">
              <a:solidFill>
                <a:srgbClr val="213163"/>
              </a:solidFill>
              <a:latin typeface="Arial" pitchFamily="34" charset="0"/>
              <a:ea typeface="Arial" pitchFamily="34" charset="0"/>
              <a:cs typeface="Arial" pitchFamily="34" charset="0"/>
              <a:sym typeface="Arial" pitchFamily="34" charset="0"/>
            </a:endParaRPr>
          </a:p>
        </p:txBody>
      </p:sp>
      <p:sp>
        <p:nvSpPr>
          <p:cNvPr id="32" name="直线"/>
          <p:cNvSpPr>
            <a:spLocks/>
          </p:cNvSpPr>
          <p:nvPr/>
        </p:nvSpPr>
        <p:spPr>
          <a:xfrm rot="0">
            <a:off x="0" y="6055360"/>
            <a:ext cx="12192000" cy="0"/>
          </a:xfrm>
          <a:prstGeom prst="line"/>
          <a:noFill/>
          <a:ln w="12700" cmpd="sng" cap="flat">
            <a:solidFill>
              <a:srgbClr val="D8D8D8"/>
            </a:solidFill>
            <a:prstDash val="solid"/>
            <a:round/>
          </a:ln>
        </p:spPr>
      </p:sp>
      <p:sp>
        <p:nvSpPr>
          <p:cNvPr id="33" name="矩形"/>
          <p:cNvSpPr>
            <a:spLocks/>
          </p:cNvSpPr>
          <p:nvPr/>
        </p:nvSpPr>
        <p:spPr>
          <a:xfrm rot="0">
            <a:off x="382689" y="1386361"/>
            <a:ext cx="10474037" cy="35204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65" b="1" i="0" u="none" strike="noStrike" kern="0" cap="none" spc="0" baseline="0">
                <a:solidFill>
                  <a:schemeClr val="accent1"/>
                </a:solidFill>
                <a:effectLst>
                  <a:outerShdw sx="100000" sy="100000" blurRad="38100" dir="5400000" dist="25400" algn="ctr">
                    <a:srgbClr val="6E747A">
                      <a:alpha val="43000"/>
                    </a:srgbClr>
                  </a:outerShdw>
                </a:effectLst>
                <a:latin typeface="Arial" pitchFamily="34" charset="0"/>
                <a:ea typeface="Arial" pitchFamily="34" charset="0"/>
                <a:cs typeface="Arial" pitchFamily="34" charset="0"/>
                <a:sym typeface="Arial" pitchFamily="34" charset="0"/>
              </a:rPr>
              <a:t>Brief Overview:</a:t>
            </a:r>
            <a:endParaRPr lang="en-US" altLang="zh-CN" sz="1865"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65"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65" b="1" i="0" u="none" strike="noStrike" kern="0" cap="none" spc="0" baseline="0">
                <a:solidFill>
                  <a:srgbClr val="000000"/>
                </a:solidFill>
                <a:latin typeface="Arial" pitchFamily="34" charset="0"/>
                <a:ea typeface="Arial" pitchFamily="34" charset="0"/>
                <a:cs typeface="Arial" pitchFamily="34" charset="0"/>
                <a:sym typeface="Arial" pitchFamily="34" charset="0"/>
              </a:rPr>
              <a:t>Radioactive waste management poses significant challenges in terms of safety, sustainability, and long-term environmental impacts. The primary difficulty lies in predicting the future behavior of waste materials, especially the rate of radioactive decay and containment reliability.</a:t>
            </a:r>
            <a:endParaRPr lang="en-US" altLang="zh-CN" sz="1865"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65"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65"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65" b="0" i="0" u="none" strike="noStrike" kern="0" cap="none" spc="0" baseline="0">
                <a:ln w="22225" cap="flat">
                  <a:solidFill>
                    <a:srgbClr val="212121"/>
                  </a:solidFill>
                  <a:prstDash val="solid"/>
                  <a:round/>
                </a:ln>
                <a:solidFill>
                  <a:srgbClr val="A6A6A6"/>
                </a:solidFill>
                <a:latin typeface="Arial" pitchFamily="34" charset="0"/>
                <a:ea typeface="Arial" pitchFamily="34" charset="0"/>
                <a:cs typeface="Arial" pitchFamily="34" charset="0"/>
                <a:sym typeface="Arial" pitchFamily="34" charset="0"/>
              </a:rPr>
              <a:t>Key Objective</a:t>
            </a:r>
            <a:r>
              <a:rPr lang="en-US" altLang="zh-CN" sz="1865" b="0" i="0" u="none" strike="noStrike" kern="0" cap="none" spc="0" baseline="0">
                <a:solidFill>
                  <a:srgbClr val="000000"/>
                </a:solidFill>
                <a:latin typeface="Arial" pitchFamily="34" charset="0"/>
                <a:ea typeface="Arial" pitchFamily="34" charset="0"/>
                <a:cs typeface="Arial" pitchFamily="34" charset="0"/>
                <a:sym typeface="Arial" pitchFamily="34" charset="0"/>
              </a:rPr>
              <a:t>:</a:t>
            </a:r>
            <a:endParaRPr lang="en-US" altLang="zh-CN" sz="1865"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65"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65" b="1" i="0" u="none" strike="noStrike" kern="0" cap="none" spc="0" baseline="0">
                <a:solidFill>
                  <a:srgbClr val="000000"/>
                </a:solidFill>
                <a:latin typeface="Arial" pitchFamily="34" charset="0"/>
                <a:ea typeface="Arial" pitchFamily="34" charset="0"/>
                <a:cs typeface="Arial" pitchFamily="34" charset="0"/>
                <a:sym typeface="Arial" pitchFamily="34" charset="0"/>
              </a:rPr>
              <a:t>To develop AI-driven models to optimize the management of radioactive waste, predict long-term risks, and help design better containment strategies using available data.</a:t>
            </a:r>
            <a:endParaRPr lang="en-US" altLang="zh-CN" sz="1865"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zh-CN" altLang="en-US" sz="1865"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p:txBody>
      </p:sp>
    </p:spTree>
    <p:extLst>
      <p:ext uri="{BB962C8B-B14F-4D97-AF65-F5344CB8AC3E}">
        <p14:creationId xmlns:p14="http://schemas.microsoft.com/office/powerpoint/2010/main" val="4527847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6" name="矩形"/>
          <p:cNvSpPr>
            <a:spLocks/>
          </p:cNvSpPr>
          <p:nvPr/>
        </p:nvSpPr>
        <p:spPr>
          <a:xfrm rot="0">
            <a:off x="202071" y="812466"/>
            <a:ext cx="5904091"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rPr>
              <a:t>Methodology</a:t>
            </a:r>
            <a:endParaRPr lang="zh-CN" altLang="en-US" sz="2000" b="0" i="0" u="none" strike="noStrike" kern="0" cap="none" spc="0" baseline="0">
              <a:solidFill>
                <a:srgbClr val="213163"/>
              </a:solidFill>
              <a:latin typeface="Arial" pitchFamily="34" charset="0"/>
              <a:ea typeface="Arial" pitchFamily="34" charset="0"/>
              <a:cs typeface="Arial" pitchFamily="34" charset="0"/>
              <a:sym typeface="Arial" pitchFamily="34" charset="0"/>
            </a:endParaRPr>
          </a:p>
        </p:txBody>
      </p:sp>
      <p:sp>
        <p:nvSpPr>
          <p:cNvPr id="37" name="直线"/>
          <p:cNvSpPr>
            <a:spLocks/>
          </p:cNvSpPr>
          <p:nvPr/>
        </p:nvSpPr>
        <p:spPr>
          <a:xfrm rot="0">
            <a:off x="0" y="6964045"/>
            <a:ext cx="12192000" cy="0"/>
          </a:xfrm>
          <a:prstGeom prst="line"/>
          <a:noFill/>
          <a:ln w="12700" cmpd="sng" cap="flat">
            <a:solidFill>
              <a:srgbClr val="D8D8D8"/>
            </a:solidFill>
            <a:prstDash val="solid"/>
            <a:round/>
          </a:ln>
        </p:spPr>
      </p:sp>
      <p:sp>
        <p:nvSpPr>
          <p:cNvPr id="38" name="矩形"/>
          <p:cNvSpPr>
            <a:spLocks/>
          </p:cNvSpPr>
          <p:nvPr/>
        </p:nvSpPr>
        <p:spPr>
          <a:xfrm rot="0">
            <a:off x="363220" y="1327150"/>
            <a:ext cx="11624310" cy="19602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65" b="1" i="0" u="none" strike="noStrike" kern="0" cap="none" spc="0" baseline="0">
                <a:solidFill>
                  <a:srgbClr val="A05B00"/>
                </a:solidFill>
                <a:latin typeface="Arial" pitchFamily="34" charset="0"/>
                <a:ea typeface="Arial" pitchFamily="34" charset="0"/>
                <a:cs typeface="Arial" pitchFamily="34" charset="0"/>
              </a:rPr>
              <a:t>Approach</a:t>
            </a:r>
            <a:r>
              <a:rPr lang="en-US" altLang="zh-CN" sz="1865" b="0" i="0" u="none" strike="noStrike" kern="0" cap="none" spc="0" baseline="0">
                <a:solidFill>
                  <a:srgbClr val="000000"/>
                </a:solidFill>
                <a:latin typeface="Arial" pitchFamily="34" charset="0"/>
                <a:ea typeface="Arial" pitchFamily="34" charset="0"/>
                <a:cs typeface="Arial" pitchFamily="34" charset="0"/>
              </a:rPr>
              <a:t>:</a:t>
            </a:r>
            <a:endParaRPr lang="en-US" altLang="zh-CN" sz="1865" b="0" i="0" u="none" strike="noStrike" kern="0" cap="none" spc="0" baseline="0">
              <a:solidFill>
                <a:srgbClr val="0000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r>
              <a:rPr lang="en-US" altLang="zh-CN" sz="1865" b="1" i="0" u="none" strike="noStrike" kern="0" cap="none" spc="0" baseline="0">
                <a:solidFill>
                  <a:srgbClr val="000000"/>
                </a:solidFill>
                <a:latin typeface="Arial" pitchFamily="34" charset="0"/>
                <a:ea typeface="Arial" pitchFamily="34" charset="0"/>
                <a:cs typeface="Arial" pitchFamily="34" charset="0"/>
              </a:rPr>
              <a:t>Use machine learning and AI techniques to develop predictive models for radioactive waste behavior over time, considering various factors such as type of waste, storage conditions, environmental factors, and decay rates.</a:t>
            </a:r>
            <a:endParaRPr lang="en-US" altLang="zh-CN" sz="1865" b="1" i="0" u="none" strike="noStrike" kern="0" cap="none" spc="0" baseline="0">
              <a:solidFill>
                <a:srgbClr val="0000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r>
              <a:rPr lang="en-US" altLang="zh-CN" sz="1865" b="1" i="0" u="none" strike="noStrike" kern="0" cap="none" spc="0" baseline="0">
                <a:solidFill>
                  <a:srgbClr val="000000"/>
                </a:solidFill>
                <a:latin typeface="Arial" pitchFamily="34" charset="0"/>
                <a:ea typeface="Arial" pitchFamily="34" charset="0"/>
                <a:cs typeface="Arial" pitchFamily="34" charset="0"/>
              </a:rPr>
              <a:t>Employ a combination of supervised learning (for predictions) and unsupervised learning (for anomaly detection in waste storage systems)</a:t>
            </a:r>
            <a:r>
              <a:rPr lang="en-US" altLang="zh-CN" sz="1865" b="0" i="0" u="none" strike="noStrike" kern="0" cap="none" spc="0" baseline="0">
                <a:solidFill>
                  <a:srgbClr val="000000"/>
                </a:solidFill>
                <a:latin typeface="Arial" pitchFamily="34" charset="0"/>
                <a:ea typeface="Arial" pitchFamily="34" charset="0"/>
                <a:cs typeface="Arial" pitchFamily="34" charset="0"/>
              </a:rPr>
              <a:t>.</a:t>
            </a:r>
            <a:endParaRPr lang="en-US" altLang="zh-CN" sz="1865" b="0" i="0" u="none" strike="noStrike" kern="0" cap="none" spc="0" baseline="0">
              <a:solidFill>
                <a:srgbClr val="0000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endParaRPr lang="zh-CN" altLang="en-US" sz="1865" b="0" i="0" u="none" strike="noStrike" kern="0" cap="none" spc="0" baseline="0">
              <a:solidFill>
                <a:srgbClr val="000000"/>
              </a:solidFill>
              <a:latin typeface="Arial" pitchFamily="34" charset="0"/>
              <a:ea typeface="Arial" pitchFamily="34" charset="0"/>
              <a:cs typeface="Arial" pitchFamily="34" charset="0"/>
            </a:endParaRPr>
          </a:p>
        </p:txBody>
      </p:sp>
      <p:sp>
        <p:nvSpPr>
          <p:cNvPr id="39" name="矩形"/>
          <p:cNvSpPr>
            <a:spLocks/>
          </p:cNvSpPr>
          <p:nvPr/>
        </p:nvSpPr>
        <p:spPr>
          <a:xfrm rot="0">
            <a:off x="1049009" y="3088642"/>
            <a:ext cx="11464289" cy="288212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65" b="1" i="0" u="none" strike="noStrike" kern="0" cap="none" spc="0" baseline="0">
                <a:solidFill>
                  <a:srgbClr val="A05B00"/>
                </a:solidFill>
                <a:latin typeface="Arial" pitchFamily="34" charset="0"/>
                <a:ea typeface="Arial" pitchFamily="34" charset="0"/>
                <a:cs typeface="Arial" pitchFamily="34" charset="0"/>
              </a:rPr>
              <a:t>Algorithms Used:</a:t>
            </a:r>
            <a:endParaRPr lang="en-US" altLang="zh-CN" sz="1865" b="1" i="0" u="none" strike="noStrike" kern="0" cap="none" spc="0" baseline="0">
              <a:solidFill>
                <a:srgbClr val="A05B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endParaRPr lang="en-US" altLang="zh-CN" sz="1865" b="0" i="0" u="none" strike="noStrike" kern="0" cap="none" spc="0" baseline="0">
              <a:solidFill>
                <a:srgbClr val="0000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r>
              <a:rPr lang="en-US" altLang="zh-CN" sz="1865" b="1" i="0" u="sng" strike="noStrike" kern="0" cap="none" spc="0" baseline="0">
                <a:solidFill>
                  <a:srgbClr val="000000"/>
                </a:solidFill>
                <a:latin typeface="Arial" pitchFamily="34" charset="0"/>
                <a:ea typeface="Arial" pitchFamily="34" charset="0"/>
                <a:cs typeface="Arial" pitchFamily="34" charset="0"/>
              </a:rPr>
              <a:t>Linear Regression</a:t>
            </a:r>
            <a:r>
              <a:rPr lang="en-US" altLang="zh-CN" sz="1865" b="1" i="0" u="none" strike="noStrike" kern="0" cap="none" spc="0" baseline="0">
                <a:solidFill>
                  <a:srgbClr val="000000"/>
                </a:solidFill>
                <a:latin typeface="Arial" pitchFamily="34" charset="0"/>
                <a:ea typeface="Arial" pitchFamily="34" charset="0"/>
                <a:cs typeface="Arial" pitchFamily="34" charset="0"/>
              </a:rPr>
              <a:t>: For predicting decay rates and trends over time.</a:t>
            </a:r>
            <a:endParaRPr lang="en-US" altLang="zh-CN" sz="1865" b="1" i="0" u="none" strike="noStrike" kern="0" cap="none" spc="0" baseline="0">
              <a:solidFill>
                <a:srgbClr val="0000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endParaRPr lang="en-US" altLang="zh-CN" sz="1865" b="1" i="0" u="none" strike="noStrike" kern="0" cap="none" spc="0" baseline="0">
              <a:solidFill>
                <a:srgbClr val="0000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r>
              <a:rPr lang="en-US" altLang="zh-CN" sz="1865" b="1" i="0" u="sng" strike="noStrike" kern="0" cap="none" spc="0" baseline="0">
                <a:solidFill>
                  <a:srgbClr val="000000"/>
                </a:solidFill>
                <a:latin typeface="Arial" pitchFamily="34" charset="0"/>
                <a:ea typeface="Arial" pitchFamily="34" charset="0"/>
                <a:cs typeface="Arial" pitchFamily="34" charset="0"/>
              </a:rPr>
              <a:t>Decision Trees/Random Forest</a:t>
            </a:r>
            <a:r>
              <a:rPr lang="en-US" altLang="zh-CN" sz="1865" b="1" i="0" u="none" strike="noStrike" kern="0" cap="none" spc="0" baseline="0">
                <a:solidFill>
                  <a:srgbClr val="000000"/>
                </a:solidFill>
                <a:latin typeface="Arial" pitchFamily="34" charset="0"/>
                <a:ea typeface="Arial" pitchFamily="34" charset="0"/>
                <a:cs typeface="Arial" pitchFamily="34" charset="0"/>
              </a:rPr>
              <a:t>: For classification tasks, such as determining safe storage methods based on waste characteristics.</a:t>
            </a:r>
            <a:endParaRPr lang="en-US" altLang="zh-CN" sz="1865" b="1" i="0" u="none" strike="noStrike" kern="0" cap="none" spc="0" baseline="0">
              <a:solidFill>
                <a:srgbClr val="0000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endParaRPr lang="en-US" altLang="zh-CN" sz="1865" b="1" i="0" u="none" strike="noStrike" kern="0" cap="none" spc="0" baseline="0">
              <a:solidFill>
                <a:srgbClr val="0000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r>
              <a:rPr lang="en-US" altLang="zh-CN" sz="1865" b="1" i="0" u="sng" strike="noStrike" kern="0" cap="none" spc="0" baseline="0">
                <a:solidFill>
                  <a:srgbClr val="000000"/>
                </a:solidFill>
                <a:latin typeface="Arial" pitchFamily="34" charset="0"/>
                <a:ea typeface="Arial" pitchFamily="34" charset="0"/>
                <a:cs typeface="Arial" pitchFamily="34" charset="0"/>
              </a:rPr>
              <a:t>Support Vector Machines (SVM)</a:t>
            </a:r>
            <a:r>
              <a:rPr lang="en-US" altLang="zh-CN" sz="1865" b="1" i="0" u="none" strike="noStrike" kern="0" cap="none" spc="0" baseline="0">
                <a:solidFill>
                  <a:srgbClr val="000000"/>
                </a:solidFill>
                <a:latin typeface="Arial" pitchFamily="34" charset="0"/>
                <a:ea typeface="Arial" pitchFamily="34" charset="0"/>
                <a:cs typeface="Arial" pitchFamily="34" charset="0"/>
              </a:rPr>
              <a:t>: For anomaly detection in monitoring systems.</a:t>
            </a:r>
            <a:endParaRPr lang="en-US" altLang="zh-CN" sz="1865" b="1" i="0" u="none" strike="noStrike" kern="0" cap="none" spc="0" baseline="0">
              <a:solidFill>
                <a:srgbClr val="0000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r>
              <a:rPr lang="en-US" altLang="zh-CN" sz="1865" b="1" i="0" u="none" strike="noStrike" kern="0" cap="none" spc="0" baseline="0">
                <a:solidFill>
                  <a:srgbClr val="000000"/>
                </a:solidFill>
                <a:latin typeface="Arial" pitchFamily="34" charset="0"/>
                <a:ea typeface="Arial" pitchFamily="34" charset="0"/>
                <a:cs typeface="Arial" pitchFamily="34" charset="0"/>
              </a:rPr>
              <a:t>Neural Networks: For more complex, non-linear modeling of radioactive material behavior under varied conditions.</a:t>
            </a:r>
            <a:endParaRPr lang="en-US" altLang="zh-CN" sz="1865" b="1" i="0" u="none" strike="noStrike" kern="0" cap="none" spc="0" baseline="0">
              <a:solidFill>
                <a:srgbClr val="0000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endParaRPr lang="en-US" altLang="zh-CN" sz="1865" b="0" i="0" u="none" strike="noStrike" kern="0" cap="none" spc="0" baseline="0">
              <a:solidFill>
                <a:srgbClr val="000000"/>
              </a:solidFill>
              <a:latin typeface="Arial" pitchFamily="34" charset="0"/>
              <a:ea typeface="Arial" pitchFamily="34" charset="0"/>
              <a:cs typeface="Arial" pitchFamily="34" charset="0"/>
            </a:endParaRPr>
          </a:p>
          <a:p>
            <a:pPr marL="0" indent="0" algn="l">
              <a:lnSpc>
                <a:spcPct val="100000"/>
              </a:lnSpc>
              <a:spcBef>
                <a:spcPts val="0"/>
              </a:spcBef>
              <a:spcAft>
                <a:spcPts val="0"/>
              </a:spcAft>
              <a:buNone/>
            </a:pPr>
            <a:endParaRPr lang="zh-CN" altLang="en-US" sz="1865" b="0" i="0" u="none" strike="noStrike" kern="0" cap="none" spc="0" baseline="0">
              <a:solidFill>
                <a:srgbClr val="000000"/>
              </a:solidFill>
              <a:latin typeface="Arial" pitchFamily="34" charset="0"/>
              <a:ea typeface="Arial" pitchFamily="34" charset="0"/>
              <a:cs typeface="Arial" pitchFamily="34" charset="0"/>
            </a:endParaRPr>
          </a:p>
        </p:txBody>
      </p:sp>
    </p:spTree>
    <p:extLst>
      <p:ext uri="{BB962C8B-B14F-4D97-AF65-F5344CB8AC3E}">
        <p14:creationId xmlns:p14="http://schemas.microsoft.com/office/powerpoint/2010/main" val="53180541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矩形"/>
          <p:cNvSpPr>
            <a:spLocks/>
          </p:cNvSpPr>
          <p:nvPr/>
        </p:nvSpPr>
        <p:spPr>
          <a:xfrm rot="0">
            <a:off x="212231" y="962377"/>
            <a:ext cx="5904091" cy="386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rPr>
              <a:t>Result</a:t>
            </a:r>
            <a:r>
              <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rPr>
              <a:t> : </a:t>
            </a:r>
            <a:endParaRPr lang="zh-CN" altLang="en-US" sz="2000" b="0" i="0" u="none" strike="noStrike" kern="0" cap="none" spc="0" baseline="0">
              <a:solidFill>
                <a:srgbClr val="213163"/>
              </a:solidFill>
              <a:latin typeface="Arial" pitchFamily="34" charset="0"/>
              <a:ea typeface="Arial" pitchFamily="34" charset="0"/>
              <a:cs typeface="Arial" pitchFamily="34" charset="0"/>
              <a:sym typeface="Arial" pitchFamily="34" charset="0"/>
            </a:endParaRPr>
          </a:p>
        </p:txBody>
      </p:sp>
      <p:pic>
        <p:nvPicPr>
          <p:cNvPr id="43" name="图片" descr="radio"/>
          <p:cNvPicPr>
            <a:picLocks noChangeAspect="1"/>
          </p:cNvPicPr>
          <p:nvPr/>
        </p:nvPicPr>
        <p:blipFill>
          <a:blip r:embed="rId1" cstate="print"/>
          <a:stretch>
            <a:fillRect/>
          </a:stretch>
        </p:blipFill>
        <p:spPr>
          <a:xfrm rot="0">
            <a:off x="2417445" y="1348740"/>
            <a:ext cx="7117080" cy="5288279"/>
          </a:xfrm>
          <a:prstGeom prst="rect"/>
          <a:noFill/>
          <a:ln w="12700" cmpd="sng" cap="flat">
            <a:noFill/>
            <a:prstDash val="solid"/>
            <a:miter/>
          </a:ln>
        </p:spPr>
      </p:pic>
    </p:spTree>
    <p:extLst>
      <p:ext uri="{BB962C8B-B14F-4D97-AF65-F5344CB8AC3E}">
        <p14:creationId xmlns:p14="http://schemas.microsoft.com/office/powerpoint/2010/main" val="124832157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4" name="直线"/>
          <p:cNvSpPr>
            <a:spLocks/>
          </p:cNvSpPr>
          <p:nvPr/>
        </p:nvSpPr>
        <p:spPr>
          <a:xfrm rot="0">
            <a:off x="0" y="6055360"/>
            <a:ext cx="12192000" cy="0"/>
          </a:xfrm>
          <a:prstGeom prst="line"/>
          <a:noFill/>
          <a:ln w="12700" cmpd="sng" cap="flat">
            <a:solidFill>
              <a:srgbClr val="D8D8D8"/>
            </a:solidFill>
            <a:prstDash val="solid"/>
            <a:round/>
          </a:ln>
        </p:spPr>
      </p:sp>
      <p:sp>
        <p:nvSpPr>
          <p:cNvPr id="45" name="矩形"/>
          <p:cNvSpPr>
            <a:spLocks/>
          </p:cNvSpPr>
          <p:nvPr/>
        </p:nvSpPr>
        <p:spPr>
          <a:xfrm rot="0">
            <a:off x="408940" y="802640"/>
            <a:ext cx="9122410" cy="525335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rPr>
              <a:t>Discussion</a:t>
            </a: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 - </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285750" indent="-285750" algn="l">
              <a:lnSpc>
                <a:spcPct val="100000"/>
              </a:lnSpc>
              <a:spcBef>
                <a:spcPts val="0"/>
              </a:spcBef>
              <a:spcAft>
                <a:spcPts val="0"/>
              </a:spcAft>
              <a:buFont typeface="Wingdings" pitchFamily="2" charset="2"/>
              <a:buChar char="q"/>
            </a:pPr>
            <a:r>
              <a:rPr lang="en-US" altLang="zh-CN" sz="1800" b="1" i="0" u="sng" strike="noStrike" kern="0" cap="none" spc="0" baseline="0">
                <a:solidFill>
                  <a:srgbClr val="000000"/>
                </a:solidFill>
                <a:latin typeface="Arial" pitchFamily="34" charset="0"/>
                <a:ea typeface="Arial" pitchFamily="34" charset="0"/>
                <a:cs typeface="Arial" pitchFamily="34" charset="0"/>
                <a:sym typeface="Arial" pitchFamily="34" charset="0"/>
              </a:rPr>
              <a:t>Insights :</a:t>
            </a: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rPr>
              <a:t>AI can accurately predict the long-term behavior of radioactive waste, which is crucial for improving safety protocols.</a:t>
            </a: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rPr>
              <a:t>The model could help identify risks in the storage facilities before they become catastrophic.</a:t>
            </a: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rPr>
              <a:t>Improved classification of waste types allows better disposal strategies to be implemented.</a:t>
            </a: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00" b="1" i="0" u="sng" strike="noStrike" kern="0" cap="none" spc="0" baseline="0">
                <a:solidFill>
                  <a:srgbClr val="000000"/>
                </a:solidFill>
                <a:latin typeface="Arial" pitchFamily="34" charset="0"/>
                <a:ea typeface="Arial" pitchFamily="34" charset="0"/>
                <a:cs typeface="Arial" pitchFamily="34" charset="0"/>
                <a:sym typeface="Arial" pitchFamily="34" charset="0"/>
              </a:rPr>
              <a:t>Challenges Faced</a:t>
            </a:r>
            <a:r>
              <a:rPr lang="en-US" altLang="zh-CN" sz="1800" b="0" i="0" u="sng" strike="noStrike" kern="0" cap="none" spc="0" baseline="0">
                <a:solidFill>
                  <a:srgbClr val="000000"/>
                </a:solidFill>
                <a:latin typeface="Arial" pitchFamily="34" charset="0"/>
                <a:ea typeface="Arial" pitchFamily="34" charset="0"/>
                <a:cs typeface="Arial" pitchFamily="34" charset="0"/>
                <a:sym typeface="Arial" pitchFamily="34" charset="0"/>
              </a:rPr>
              <a:t> </a:t>
            </a:r>
            <a:r>
              <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rPr>
              <a:t>:</a:t>
            </a: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4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600" b="1" i="0" u="none" strike="noStrike" kern="0" cap="none" spc="0" baseline="0">
                <a:solidFill>
                  <a:srgbClr val="000000"/>
                </a:solidFill>
                <a:latin typeface="Arial" pitchFamily="34" charset="0"/>
                <a:ea typeface="Arial" pitchFamily="34" charset="0"/>
                <a:cs typeface="Arial" pitchFamily="34" charset="0"/>
                <a:sym typeface="Arial" pitchFamily="34" charset="0"/>
              </a:rPr>
              <a:t>Data scarcity in certain areas (like low-volume waste).</a:t>
            </a:r>
            <a:endParaRPr lang="en-US" altLang="zh-CN" sz="16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6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600" b="1" i="0" u="none" strike="noStrike" kern="0" cap="none" spc="0" baseline="0">
                <a:solidFill>
                  <a:srgbClr val="000000"/>
                </a:solidFill>
                <a:latin typeface="Arial" pitchFamily="34" charset="0"/>
                <a:ea typeface="Arial" pitchFamily="34" charset="0"/>
                <a:cs typeface="Arial" pitchFamily="34" charset="0"/>
                <a:sym typeface="Arial" pitchFamily="34" charset="0"/>
              </a:rPr>
              <a:t>Ensuring the accuracy of models given the unpredictable nature of some radioactive materials.</a:t>
            </a:r>
            <a:endParaRPr lang="en-US" altLang="zh-CN" sz="16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6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600" b="1" i="0" u="none" strike="noStrike" kern="0" cap="none" spc="0" baseline="0">
                <a:solidFill>
                  <a:srgbClr val="000000"/>
                </a:solidFill>
                <a:latin typeface="Arial" pitchFamily="34" charset="0"/>
                <a:ea typeface="Arial" pitchFamily="34" charset="0"/>
                <a:cs typeface="Arial" pitchFamily="34" charset="0"/>
                <a:sym typeface="Arial" pitchFamily="34" charset="0"/>
              </a:rPr>
              <a:t>Difficulty in gathering sufficient environmental data for training models.</a:t>
            </a:r>
            <a:endParaRPr lang="en-US" altLang="zh-CN" sz="16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00" b="1" i="0" u="sng"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285750" indent="-285750" algn="l">
              <a:lnSpc>
                <a:spcPct val="100000"/>
              </a:lnSpc>
              <a:spcBef>
                <a:spcPts val="0"/>
              </a:spcBef>
              <a:spcAft>
                <a:spcPts val="0"/>
              </a:spcAft>
              <a:buFont typeface="Wingdings" pitchFamily="2" charset="2"/>
              <a:buChar char="q"/>
            </a:pPr>
            <a:endParaRPr lang="en-US" altLang="zh-CN" sz="1800" b="1" i="0" u="sng"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285750" indent="-285750" algn="l">
              <a:lnSpc>
                <a:spcPct val="100000"/>
              </a:lnSpc>
              <a:spcBef>
                <a:spcPts val="0"/>
              </a:spcBef>
              <a:spcAft>
                <a:spcPts val="0"/>
              </a:spcAft>
              <a:buFont typeface="Wingdings" pitchFamily="2" charset="2"/>
              <a:buChar char="q"/>
            </a:pPr>
            <a:endParaRPr lang="zh-CN" altLang="en-US" sz="1800" b="1" i="0" u="sng" strike="noStrike" kern="0" cap="none" spc="0" baseline="0">
              <a:solidFill>
                <a:srgbClr val="000000"/>
              </a:solidFill>
              <a:latin typeface="Arial" pitchFamily="34" charset="0"/>
              <a:ea typeface="Arial" pitchFamily="34" charset="0"/>
              <a:cs typeface="Arial" pitchFamily="34" charset="0"/>
              <a:sym typeface="Arial" pitchFamily="34" charset="0"/>
            </a:endParaRPr>
          </a:p>
        </p:txBody>
      </p:sp>
    </p:spTree>
    <p:extLst>
      <p:ext uri="{BB962C8B-B14F-4D97-AF65-F5344CB8AC3E}">
        <p14:creationId xmlns:p14="http://schemas.microsoft.com/office/powerpoint/2010/main" val="123519877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8" name="直线"/>
          <p:cNvSpPr>
            <a:spLocks/>
          </p:cNvSpPr>
          <p:nvPr/>
        </p:nvSpPr>
        <p:spPr>
          <a:xfrm rot="0">
            <a:off x="0" y="6055360"/>
            <a:ext cx="12192000" cy="0"/>
          </a:xfrm>
          <a:prstGeom prst="line"/>
          <a:noFill/>
          <a:ln w="12700" cmpd="sng" cap="flat">
            <a:solidFill>
              <a:srgbClr val="D8D8D8"/>
            </a:solidFill>
            <a:prstDash val="solid"/>
            <a:round/>
          </a:ln>
        </p:spPr>
      </p:sp>
      <p:sp>
        <p:nvSpPr>
          <p:cNvPr id="49" name="矩形"/>
          <p:cNvSpPr>
            <a:spLocks/>
          </p:cNvSpPr>
          <p:nvPr/>
        </p:nvSpPr>
        <p:spPr>
          <a:xfrm rot="0">
            <a:off x="495993" y="940593"/>
            <a:ext cx="10498323" cy="929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65" b="1" i="0" u="sng" strike="noStrike" kern="0" cap="none" spc="0" baseline="0">
                <a:solidFill>
                  <a:srgbClr val="000000"/>
                </a:solidFill>
                <a:effectLst>
                  <a:outerShdw sx="100000" sy="100000" blurRad="38100" dir="2700000" dist="38100" algn="tl">
                    <a:srgbClr val="000000">
                      <a:alpha val="43000"/>
                    </a:srgbClr>
                  </a:outerShdw>
                </a:effectLst>
                <a:latin typeface="Arial" pitchFamily="34" charset="0"/>
                <a:ea typeface="Arial" pitchFamily="34" charset="0"/>
                <a:cs typeface="Arial" pitchFamily="34" charset="0"/>
                <a:sym typeface="Arial" pitchFamily="34" charset="0"/>
              </a:rPr>
              <a:t>Solution Impact</a:t>
            </a:r>
            <a:r>
              <a:rPr lang="en-US" altLang="zh-CN" sz="1800" b="1" i="0" u="sng" strike="noStrike" kern="0" cap="none" spc="0" baseline="0">
                <a:solidFill>
                  <a:srgbClr val="000000"/>
                </a:solidFill>
                <a:effectLst>
                  <a:outerShdw sx="100000" sy="100000" blurRad="38100" dir="2700000" dist="38100" algn="tl">
                    <a:srgbClr val="000000">
                      <a:alpha val="43000"/>
                    </a:srgbClr>
                  </a:outerShdw>
                </a:effectLst>
                <a:latin typeface="Arial" pitchFamily="34" charset="0"/>
                <a:ea typeface="Arial" pitchFamily="34" charset="0"/>
                <a:cs typeface="Arial" pitchFamily="34" charset="0"/>
                <a:sym typeface="Arial" pitchFamily="34" charset="0"/>
              </a:rPr>
              <a:t> </a:t>
            </a:r>
            <a:r>
              <a:rPr lang="en-US" altLang="zh-CN" sz="1865" b="1" i="0" u="sng" strike="noStrike" kern="0" cap="none" spc="0" baseline="0">
                <a:solidFill>
                  <a:srgbClr val="000000"/>
                </a:solidFill>
                <a:effectLst>
                  <a:outerShdw sx="100000" sy="100000" blurRad="38100" dir="2700000" dist="38100" algn="tl">
                    <a:srgbClr val="000000">
                      <a:alpha val="43000"/>
                    </a:srgbClr>
                  </a:outerShdw>
                </a:effectLst>
                <a:latin typeface="Arial" pitchFamily="34" charset="0"/>
                <a:ea typeface="Arial" pitchFamily="34" charset="0"/>
                <a:cs typeface="Arial" pitchFamily="34" charset="0"/>
                <a:sym typeface="Arial" pitchFamily="34" charset="0"/>
              </a:rPr>
              <a:t>:</a:t>
            </a:r>
            <a:endParaRPr lang="en-US" altLang="zh-CN" sz="1865" b="1" i="0" u="sng"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342900" indent="-342900" algn="l">
              <a:lnSpc>
                <a:spcPct val="100000"/>
              </a:lnSpc>
              <a:spcBef>
                <a:spcPts val="0"/>
              </a:spcBef>
              <a:spcAft>
                <a:spcPts val="0"/>
              </a:spcAft>
              <a:buFont typeface="Arial" pitchFamily="34" charset="0"/>
              <a:buChar char="•"/>
            </a:pPr>
            <a:endParaRPr lang="en-US" altLang="zh-CN" sz="1865" b="0" i="0" u="sng"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p:txBody>
      </p:sp>
      <p:sp>
        <p:nvSpPr>
          <p:cNvPr id="50" name="矩形"/>
          <p:cNvSpPr>
            <a:spLocks/>
          </p:cNvSpPr>
          <p:nvPr/>
        </p:nvSpPr>
        <p:spPr>
          <a:xfrm rot="0">
            <a:off x="473920" y="1439038"/>
            <a:ext cx="11098262" cy="4949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0" cap="none" spc="0" baseline="0">
                <a:solidFill>
                  <a:srgbClr val="000000"/>
                </a:solidFill>
                <a:latin typeface="Arial" pitchFamily="34" charset="0"/>
                <a:ea typeface="Arial" pitchFamily="34" charset="0"/>
                <a:cs typeface="Arial" pitchFamily="34" charset="0"/>
                <a:sym typeface="Arial" pitchFamily="34" charset="0"/>
              </a:rPr>
              <a:t>Sustainability Impact</a:t>
            </a:r>
            <a:r>
              <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rPr>
              <a:t>:</a:t>
            </a: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eaLnBrk="0" fontAlgn="base" latinLnBrk="0" hangingPunct="0">
              <a:lnSpc>
                <a:spcPct val="100000"/>
              </a:lnSpc>
              <a:spcBef>
                <a:spcPts val="0"/>
              </a:spcBef>
              <a:spcAft>
                <a:spcPts val="0"/>
              </a:spcAft>
              <a:buClrTx/>
              <a:buChar char="•"/>
            </a:pP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The model contributes to more sustainable radioactive waste management by reducing the environmental footprint of waste disposal and improving long-term containment.</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eaLnBrk="0" fontAlgn="base" latinLnBrk="0" hangingPunct="0">
              <a:lnSpc>
                <a:spcPct val="100000"/>
              </a:lnSpc>
              <a:spcBef>
                <a:spcPts val="0"/>
              </a:spcBef>
              <a:spcAft>
                <a:spcPts val="0"/>
              </a:spcAft>
              <a:buClrTx/>
              <a:buChar char="•"/>
            </a:pP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AI can help ensure that waste is managed in an environmentally responsible way by predicting when and where containment may fail, preventing environmental contamination.</a:t>
            </a: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eaLnBrk="0" fontAlgn="base" latinLnBrk="0" hangingPunct="0">
              <a:lnSpc>
                <a:spcPct val="100000"/>
              </a:lnSpc>
              <a:spcBef>
                <a:spcPts val="0"/>
              </a:spcBef>
              <a:spcAft>
                <a:spcPts val="0"/>
              </a:spcAft>
              <a:buClrTx/>
              <a:buChar char="•"/>
            </a:pP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2000" b="1" i="0" u="none" strike="noStrike" kern="0" cap="none" spc="0" baseline="0">
                <a:solidFill>
                  <a:srgbClr val="000000"/>
                </a:solidFill>
                <a:latin typeface="Arial" pitchFamily="34" charset="0"/>
                <a:ea typeface="Arial" pitchFamily="34" charset="0"/>
                <a:cs typeface="Arial" pitchFamily="34" charset="0"/>
                <a:sym typeface="Arial" pitchFamily="34" charset="0"/>
              </a:rPr>
              <a:t>Practical Implementation</a:t>
            </a:r>
            <a:r>
              <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rPr>
              <a:t>:</a:t>
            </a: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00" b="1"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AI can be implemented in waste management facilities to monitor and predict risks in real-time.</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It can help optimize waste storage, reducing the costs and risks associated with maintaining hazardous waste sites.</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Collaboration with environmental regulators and authorities can enhance waste safety.</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  </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p:txBody>
      </p:sp>
    </p:spTree>
    <p:extLst>
      <p:ext uri="{BB962C8B-B14F-4D97-AF65-F5344CB8AC3E}">
        <p14:creationId xmlns:p14="http://schemas.microsoft.com/office/powerpoint/2010/main" val="133737056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3" name="矩形"/>
          <p:cNvSpPr>
            <a:spLocks/>
          </p:cNvSpPr>
          <p:nvPr/>
        </p:nvSpPr>
        <p:spPr>
          <a:xfrm rot="0">
            <a:off x="219898" y="802639"/>
            <a:ext cx="5904091"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rPr>
              <a:t>Flow Chart : </a:t>
            </a:r>
            <a:endParaRPr lang="zh-CN" altLang="en-US" sz="2000" b="0" i="0" u="none" strike="noStrike" kern="0" cap="none" spc="0" baseline="0">
              <a:solidFill>
                <a:srgbClr val="213163"/>
              </a:solidFill>
              <a:latin typeface="Arial" pitchFamily="34" charset="0"/>
              <a:ea typeface="Arial" pitchFamily="34" charset="0"/>
              <a:cs typeface="Arial" pitchFamily="34" charset="0"/>
              <a:sym typeface="Arial" pitchFamily="34" charset="0"/>
            </a:endParaRPr>
          </a:p>
        </p:txBody>
      </p:sp>
      <p:sp>
        <p:nvSpPr>
          <p:cNvPr id="54" name="直线"/>
          <p:cNvSpPr>
            <a:spLocks/>
          </p:cNvSpPr>
          <p:nvPr/>
        </p:nvSpPr>
        <p:spPr>
          <a:xfrm rot="0">
            <a:off x="0" y="6055360"/>
            <a:ext cx="12192000" cy="0"/>
          </a:xfrm>
          <a:prstGeom prst="line"/>
          <a:noFill/>
          <a:ln w="12700" cmpd="sng" cap="flat">
            <a:solidFill>
              <a:srgbClr val="D8D8D8"/>
            </a:solidFill>
            <a:prstDash val="solid"/>
            <a:round/>
          </a:ln>
        </p:spPr>
      </p:sp>
      <p:sp>
        <p:nvSpPr>
          <p:cNvPr id="55" name="矩形"/>
          <p:cNvSpPr>
            <a:spLocks/>
          </p:cNvSpPr>
          <p:nvPr/>
        </p:nvSpPr>
        <p:spPr>
          <a:xfrm rot="0">
            <a:off x="3834129" y="5685155"/>
            <a:ext cx="3954144" cy="45021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500" b="0" i="0" u="none" strike="noStrike" kern="0" cap="none" spc="0" baseline="0">
                <a:solidFill>
                  <a:schemeClr val="tx1"/>
                </a:solidFill>
                <a:latin typeface="Arial" pitchFamily="34" charset="0"/>
                <a:ea typeface="Arial" pitchFamily="34" charset="0"/>
                <a:cs typeface="Arial" pitchFamily="34" charset="0"/>
                <a:sym typeface="Arial" pitchFamily="34" charset="0"/>
              </a:rPr>
              <a:t>Fig</a:t>
            </a:r>
            <a:r>
              <a:rPr lang="en-US" altLang="zh-CN" sz="1500" b="0" i="0" u="none" strike="noStrike" kern="0" cap="none" spc="0" baseline="0">
                <a:solidFill>
                  <a:srgbClr val="C00000"/>
                </a:solidFill>
                <a:latin typeface="Arial" pitchFamily="34" charset="0"/>
                <a:ea typeface="Arial" pitchFamily="34" charset="0"/>
                <a:cs typeface="Arial" pitchFamily="34" charset="0"/>
                <a:sym typeface="Arial" pitchFamily="34" charset="0"/>
              </a:rPr>
              <a:t> : </a:t>
            </a:r>
            <a:r>
              <a:rPr lang="en-US" altLang="zh-CN" sz="1500" b="0" i="0" u="none" strike="noStrike" kern="0" cap="none" spc="0" baseline="0">
                <a:solidFill>
                  <a:srgbClr val="C00000"/>
                </a:solidFill>
                <a:latin typeface="Arial" pitchFamily="34" charset="0"/>
                <a:ea typeface="Arial" pitchFamily="34" charset="0"/>
                <a:cs typeface="Arial" pitchFamily="34" charset="0"/>
                <a:sym typeface="Arial" pitchFamily="34" charset="0"/>
              </a:rPr>
              <a:t>Radio - Active Waste</a:t>
            </a:r>
            <a:r>
              <a:rPr lang="en-US" altLang="zh-CN" sz="1500" b="0" i="0" u="none" strike="noStrike" kern="0" cap="none" spc="0" baseline="0">
                <a:solidFill>
                  <a:srgbClr val="C00000"/>
                </a:solidFill>
                <a:latin typeface="Arial" pitchFamily="34" charset="0"/>
                <a:ea typeface="Arial" pitchFamily="34" charset="0"/>
                <a:cs typeface="Arial" pitchFamily="34" charset="0"/>
                <a:sym typeface="Arial" pitchFamily="34" charset="0"/>
              </a:rPr>
              <a:t> Model</a:t>
            </a:r>
            <a:endParaRPr lang="en-US" altLang="zh-CN" sz="1500" b="0" i="0" u="none" strike="noStrike" kern="0" cap="none" spc="0" baseline="0">
              <a:solidFill>
                <a:srgbClr val="C00000"/>
              </a:solidFill>
              <a:latin typeface="Arial" pitchFamily="34" charset="0"/>
              <a:ea typeface="Arial" pitchFamily="34" charset="0"/>
              <a:cs typeface="Arial" pitchFamily="34" charset="0"/>
              <a:sym typeface="Arial" pitchFamily="34" charset="0"/>
            </a:endParaRPr>
          </a:p>
          <a:p>
            <a:pPr marL="0" indent="0" algn="l">
              <a:lnSpc>
                <a:spcPct val="100000"/>
              </a:lnSpc>
              <a:spcBef>
                <a:spcPts val="0"/>
              </a:spcBef>
              <a:spcAft>
                <a:spcPts val="0"/>
              </a:spcAft>
              <a:buNone/>
            </a:pPr>
            <a:r>
              <a:rPr lang="en-US" altLang="zh-CN" sz="1865" b="0" i="0" u="none" strike="noStrike" kern="0" cap="none" spc="0" baseline="0">
                <a:solidFill>
                  <a:srgbClr val="000000"/>
                </a:solidFill>
                <a:latin typeface="Arial" pitchFamily="34" charset="0"/>
                <a:ea typeface="Arial" pitchFamily="34" charset="0"/>
                <a:cs typeface="Arial" pitchFamily="34" charset="0"/>
                <a:sym typeface="Arial" pitchFamily="34" charset="0"/>
              </a:rPr>
              <a:t> </a:t>
            </a:r>
            <a:endParaRPr lang="zh-CN" altLang="en-US" sz="1865"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p:txBody>
      </p:sp>
      <p:pic>
        <p:nvPicPr>
          <p:cNvPr id="56" name="图片"/>
          <p:cNvPicPr>
            <a:picLocks noChangeAspect="1"/>
          </p:cNvPicPr>
          <p:nvPr/>
        </p:nvPicPr>
        <p:blipFill>
          <a:blip r:embed="rId1" cstate="print"/>
          <a:stretch>
            <a:fillRect/>
          </a:stretch>
        </p:blipFill>
        <p:spPr>
          <a:xfrm rot="0">
            <a:off x="2310765" y="802640"/>
            <a:ext cx="7000875" cy="4786630"/>
          </a:xfrm>
          <a:prstGeom prst="rect"/>
          <a:noFill/>
          <a:ln w="12700" cmpd="sng" cap="flat">
            <a:noFill/>
            <a:prstDash val="solid"/>
            <a:miter/>
          </a:ln>
        </p:spPr>
      </p:pic>
    </p:spTree>
    <p:extLst>
      <p:ext uri="{BB962C8B-B14F-4D97-AF65-F5344CB8AC3E}">
        <p14:creationId xmlns:p14="http://schemas.microsoft.com/office/powerpoint/2010/main" val="30859291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9" name="矩形"/>
          <p:cNvSpPr>
            <a:spLocks/>
          </p:cNvSpPr>
          <p:nvPr/>
        </p:nvSpPr>
        <p:spPr>
          <a:xfrm rot="0">
            <a:off x="212231" y="962377"/>
            <a:ext cx="5904091" cy="386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213163"/>
                </a:solidFill>
                <a:latin typeface="Arial" pitchFamily="34" charset="0"/>
                <a:ea typeface="Arial" pitchFamily="34" charset="0"/>
                <a:cs typeface="Arial" pitchFamily="34" charset="0"/>
                <a:sym typeface="Arial" pitchFamily="34" charset="0"/>
              </a:rPr>
              <a:t>Conclusion</a:t>
            </a:r>
            <a:endParaRPr lang="zh-CN" altLang="en-US" sz="2000" b="0" i="0" u="none" strike="noStrike" kern="0" cap="none" spc="0" baseline="0">
              <a:solidFill>
                <a:srgbClr val="213163"/>
              </a:solidFill>
              <a:latin typeface="Arial" pitchFamily="34" charset="0"/>
              <a:ea typeface="Arial" pitchFamily="34" charset="0"/>
              <a:cs typeface="Arial" pitchFamily="34" charset="0"/>
              <a:sym typeface="Arial" pitchFamily="34" charset="0"/>
            </a:endParaRPr>
          </a:p>
        </p:txBody>
      </p:sp>
      <p:sp>
        <p:nvSpPr>
          <p:cNvPr id="60" name="矩形"/>
          <p:cNvSpPr>
            <a:spLocks/>
          </p:cNvSpPr>
          <p:nvPr/>
        </p:nvSpPr>
        <p:spPr>
          <a:xfrm rot="0">
            <a:off x="210185" y="1461770"/>
            <a:ext cx="7804150" cy="4578985"/>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800"/>
              </a:spcAft>
              <a:buNone/>
            </a:pPr>
            <a:r>
              <a:rPr lang="en-US" altLang="zh-CN" sz="1800" b="0" i="0" u="none" strike="noStrike" kern="0" cap="none" spc="0" baseline="0">
                <a:solidFill>
                  <a:srgbClr val="A05B00"/>
                </a:solidFill>
                <a:latin typeface="Arial" pitchFamily="34" charset="0"/>
                <a:ea typeface="Arial" pitchFamily="34" charset="0"/>
                <a:cs typeface="Arial" pitchFamily="34" charset="0"/>
                <a:sym typeface="Arial" pitchFamily="34" charset="0"/>
              </a:rPr>
              <a:t>Summary:</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just">
              <a:lnSpc>
                <a:spcPct val="100000"/>
              </a:lnSpc>
              <a:spcBef>
                <a:spcPts val="0"/>
              </a:spcBef>
              <a:spcAft>
                <a:spcPts val="800"/>
              </a:spcAft>
              <a:buNone/>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AI presents a transformative opportunity to manage radioactive waste more effectively by predicting its behavior and improving containment systems.</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just">
              <a:lnSpc>
                <a:spcPct val="100000"/>
              </a:lnSpc>
              <a:spcBef>
                <a:spcPts val="0"/>
              </a:spcBef>
              <a:spcAft>
                <a:spcPts val="800"/>
              </a:spcAft>
              <a:buNone/>
            </a:pP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just">
              <a:lnSpc>
                <a:spcPct val="100000"/>
              </a:lnSpc>
              <a:spcBef>
                <a:spcPts val="0"/>
              </a:spcBef>
              <a:spcAft>
                <a:spcPts val="800"/>
              </a:spcAft>
              <a:buNone/>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Through predictive models and anomaly detection, AI can optimize waste disposal strategies, reducing human error and environmental risk.</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just">
              <a:lnSpc>
                <a:spcPct val="100000"/>
              </a:lnSpc>
              <a:spcBef>
                <a:spcPts val="0"/>
              </a:spcBef>
              <a:spcAft>
                <a:spcPts val="800"/>
              </a:spcAft>
              <a:buNone/>
            </a:pPr>
            <a:r>
              <a:rPr lang="en-US" altLang="zh-CN" sz="1800" b="0" i="0" u="none" strike="noStrike" kern="0" cap="none" spc="0" baseline="0">
                <a:solidFill>
                  <a:srgbClr val="00727E"/>
                </a:solidFill>
                <a:latin typeface="Arial" pitchFamily="34" charset="0"/>
                <a:ea typeface="Arial" pitchFamily="34" charset="0"/>
                <a:cs typeface="Arial" pitchFamily="34" charset="0"/>
                <a:sym typeface="Arial" pitchFamily="34" charset="0"/>
              </a:rPr>
              <a:t>Future Work</a:t>
            </a: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just">
              <a:lnSpc>
                <a:spcPct val="100000"/>
              </a:lnSpc>
              <a:spcBef>
                <a:spcPts val="0"/>
              </a:spcBef>
              <a:spcAft>
                <a:spcPts val="800"/>
              </a:spcAft>
              <a:buNone/>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Integrating more real-time data from sensor networks and environmental monitoring systems for dynamic waste management.</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just">
              <a:lnSpc>
                <a:spcPct val="100000"/>
              </a:lnSpc>
              <a:spcBef>
                <a:spcPts val="0"/>
              </a:spcBef>
              <a:spcAft>
                <a:spcPts val="800"/>
              </a:spcAft>
              <a:buNone/>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Exploring the use of reinforcement learning to improve decision-making in waste management systems.</a:t>
            </a:r>
            <a:endPar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a:p>
            <a:pPr marL="0" indent="0" algn="just">
              <a:lnSpc>
                <a:spcPct val="100000"/>
              </a:lnSpc>
              <a:spcBef>
                <a:spcPts val="0"/>
              </a:spcBef>
              <a:spcAft>
                <a:spcPts val="800"/>
              </a:spcAft>
              <a:buNone/>
            </a:pPr>
            <a:r>
              <a:rPr lang="en-US" altLang="zh-CN" sz="1800" b="0" i="0" u="none" strike="noStrike" kern="0" cap="none" spc="0" baseline="0">
                <a:solidFill>
                  <a:srgbClr val="000000"/>
                </a:solidFill>
                <a:latin typeface="Arial" pitchFamily="34" charset="0"/>
                <a:ea typeface="Arial" pitchFamily="34" charset="0"/>
                <a:cs typeface="Arial" pitchFamily="34" charset="0"/>
                <a:sym typeface="Arial" pitchFamily="34" charset="0"/>
              </a:rPr>
              <a:t>Expanding the dataset to include international standards and case studies from various waste types.</a:t>
            </a:r>
            <a:endParaRPr lang="zh-CN" altLang="en-US" sz="1800" b="0" i="0" u="none" strike="noStrike" kern="0" cap="none" spc="0" baseline="0">
              <a:solidFill>
                <a:srgbClr val="000000"/>
              </a:solidFill>
              <a:latin typeface="Arial" pitchFamily="34" charset="0"/>
              <a:ea typeface="Arial" pitchFamily="34" charset="0"/>
              <a:cs typeface="Arial" pitchFamily="34" charset="0"/>
              <a:sym typeface="Arial" pitchFamily="34" charset="0"/>
            </a:endParaRPr>
          </a:p>
        </p:txBody>
      </p:sp>
      <p:sp>
        <p:nvSpPr>
          <p:cNvPr id="61" name="直线"/>
          <p:cNvSpPr>
            <a:spLocks/>
          </p:cNvSpPr>
          <p:nvPr/>
        </p:nvSpPr>
        <p:spPr>
          <a:xfrm rot="0">
            <a:off x="0" y="6055360"/>
            <a:ext cx="12192000" cy="0"/>
          </a:xfrm>
          <a:prstGeom prst="line"/>
          <a:noFill/>
          <a:ln w="12700" cmpd="sng" cap="flat">
            <a:solidFill>
              <a:srgbClr val="D8D8D8"/>
            </a:solidFill>
            <a:prstDash val="solid"/>
            <a:round/>
          </a:ln>
        </p:spPr>
      </p:sp>
      <p:pic>
        <p:nvPicPr>
          <p:cNvPr id="62" name="图片" descr="A light bulb with a black background&#10;&#10;Description automatically generated"/>
          <p:cNvPicPr>
            <a:picLocks noChangeAspect="1"/>
          </p:cNvPicPr>
          <p:nvPr/>
        </p:nvPicPr>
        <p:blipFill>
          <a:blip r:embed="rId1" cstate="print"/>
          <a:srcRect t="5427" b="7474" l="7117" r="7295"/>
          <a:stretch>
            <a:fillRect/>
          </a:stretch>
        </p:blipFill>
        <p:spPr>
          <a:xfrm rot="0">
            <a:off x="7520790" y="1000328"/>
            <a:ext cx="4551679" cy="4632114"/>
          </a:xfrm>
          <a:prstGeom prst="rect"/>
          <a:noFill/>
          <a:ln w="12700" cmpd="sng" cap="flat">
            <a:noFill/>
            <a:prstDash val="solid"/>
            <a:miter/>
          </a:ln>
        </p:spPr>
      </p:pic>
    </p:spTree>
    <p:extLst>
      <p:ext uri="{BB962C8B-B14F-4D97-AF65-F5344CB8AC3E}">
        <p14:creationId xmlns:p14="http://schemas.microsoft.com/office/powerpoint/2010/main" val="8277069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93</cp:revision>
  <dcterms:created xsi:type="dcterms:W3CDTF">2025-02-21T03:58:17Z</dcterms:created>
  <dcterms:modified xsi:type="dcterms:W3CDTF">2025-02-21T06:16:32Z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4F7D784CB7C045C3A3704485732217BD_13</vt:lpwstr>
  </property>
  <property fmtid="{D5CDD505-2E9C-101B-9397-08002B2CF9AE}" pid="4" name="KSOProductBuildVer">
    <vt:lpwstr>2057-12.2.0.19821</vt:lpwstr>
  </property>
</Properties>
</file>