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style+xml" PartName="/ppt/charts/style2.xml"/>
  <Override ContentType="application/vnd.ms-office.chartcolorstyle+xml" PartName="/ppt/charts/colors1.xml"/>
  <Override ContentType="application/vnd.ms-office.chartcolorstyle+xml" PartName="/ppt/charts/colors2.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'[Data Cleaning Excel Tutorial.xlsx]US_Presidents Excel Tutorial Da'!$F$1</c:f>
              <c:strCache>
                <c:ptCount val="1"/>
                <c:pt idx="0">
                  <c:v>salary</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dPt>
            <c:idx val="10"/>
            <c:bubble3D val="0"/>
            <c:spPr>
              <a:solidFill>
                <a:schemeClr val="accent5">
                  <a:lumMod val="60000"/>
                </a:schemeClr>
              </a:solidFill>
              <a:ln w="25400">
                <a:solidFill>
                  <a:schemeClr val="lt1"/>
                </a:solidFill>
              </a:ln>
              <a:effectLst/>
              <a:sp3d contourW="25400">
                <a:contourClr>
                  <a:schemeClr val="lt1"/>
                </a:contourClr>
              </a:sp3d>
            </c:spPr>
          </c:dPt>
          <c:dPt>
            <c:idx val="11"/>
            <c:bubble3D val="0"/>
            <c:spPr>
              <a:solidFill>
                <a:schemeClr val="accent6">
                  <a:lumMod val="60000"/>
                </a:schemeClr>
              </a:solidFill>
              <a:ln w="25400">
                <a:solidFill>
                  <a:schemeClr val="lt1"/>
                </a:solidFill>
              </a:ln>
              <a:effectLst/>
              <a:sp3d contourW="25400">
                <a:contourClr>
                  <a:schemeClr val="lt1"/>
                </a:contourClr>
              </a:sp3d>
            </c:spPr>
          </c:dPt>
          <c:dPt>
            <c:idx val="12"/>
            <c:bubble3D val="0"/>
            <c:spPr>
              <a:solidFill>
                <a:schemeClr val="accent1">
                  <a:lumMod val="80000"/>
                  <a:lumOff val="20000"/>
                </a:schemeClr>
              </a:solidFill>
              <a:ln w="25400">
                <a:solidFill>
                  <a:schemeClr val="lt1"/>
                </a:solidFill>
              </a:ln>
              <a:effectLst/>
              <a:sp3d contourW="25400">
                <a:contourClr>
                  <a:schemeClr val="lt1"/>
                </a:contourClr>
              </a:sp3d>
            </c:spPr>
          </c:dPt>
          <c:dPt>
            <c:idx val="13"/>
            <c:bubble3D val="0"/>
            <c:spPr>
              <a:solidFill>
                <a:schemeClr val="accent2">
                  <a:lumMod val="80000"/>
                  <a:lumOff val="20000"/>
                </a:schemeClr>
              </a:solidFill>
              <a:ln w="25400">
                <a:solidFill>
                  <a:schemeClr val="lt1"/>
                </a:solidFill>
              </a:ln>
              <a:effectLst/>
              <a:sp3d contourW="25400">
                <a:contourClr>
                  <a:schemeClr val="lt1"/>
                </a:contourClr>
              </a:sp3d>
            </c:spPr>
          </c:dPt>
          <c:dPt>
            <c:idx val="14"/>
            <c:bubble3D val="0"/>
            <c:spPr>
              <a:solidFill>
                <a:schemeClr val="accent3">
                  <a:lumMod val="80000"/>
                  <a:lumOff val="20000"/>
                </a:schemeClr>
              </a:solidFill>
              <a:ln w="25400">
                <a:solidFill>
                  <a:schemeClr val="lt1"/>
                </a:solidFill>
              </a:ln>
              <a:effectLst/>
              <a:sp3d contourW="25400">
                <a:contourClr>
                  <a:schemeClr val="lt1"/>
                </a:contourClr>
              </a:sp3d>
            </c:spPr>
          </c:dPt>
          <c:dPt>
            <c:idx val="15"/>
            <c:bubble3D val="0"/>
            <c:spPr>
              <a:solidFill>
                <a:schemeClr val="accent4">
                  <a:lumMod val="80000"/>
                  <a:lumOff val="20000"/>
                </a:schemeClr>
              </a:solidFill>
              <a:ln w="25400">
                <a:solidFill>
                  <a:schemeClr val="lt1"/>
                </a:solidFill>
              </a:ln>
              <a:effectLst/>
              <a:sp3d contourW="25400">
                <a:contourClr>
                  <a:schemeClr val="lt1"/>
                </a:contourClr>
              </a:sp3d>
            </c:spPr>
          </c:dPt>
          <c:dPt>
            <c:idx val="16"/>
            <c:bubble3D val="0"/>
            <c:spPr>
              <a:solidFill>
                <a:schemeClr val="accent5">
                  <a:lumMod val="80000"/>
                  <a:lumOff val="20000"/>
                </a:schemeClr>
              </a:solidFill>
              <a:ln w="25400">
                <a:solidFill>
                  <a:schemeClr val="lt1"/>
                </a:solidFill>
              </a:ln>
              <a:effectLst/>
              <a:sp3d contourW="25400">
                <a:contourClr>
                  <a:schemeClr val="lt1"/>
                </a:contourClr>
              </a:sp3d>
            </c:spPr>
          </c:dPt>
          <c:dPt>
            <c:idx val="17"/>
            <c:bubble3D val="0"/>
            <c:spPr>
              <a:solidFill>
                <a:schemeClr val="accent6">
                  <a:lumMod val="80000"/>
                  <a:lumOff val="20000"/>
                </a:schemeClr>
              </a:solidFill>
              <a:ln w="25400">
                <a:solidFill>
                  <a:schemeClr val="lt1"/>
                </a:solidFill>
              </a:ln>
              <a:effectLst/>
              <a:sp3d contourW="25400">
                <a:contourClr>
                  <a:schemeClr val="lt1"/>
                </a:contourClr>
              </a:sp3d>
            </c:spPr>
          </c:dPt>
          <c:dPt>
            <c:idx val="18"/>
            <c:bubble3D val="0"/>
            <c:spPr>
              <a:solidFill>
                <a:schemeClr val="accent1">
                  <a:lumMod val="80000"/>
                </a:schemeClr>
              </a:solidFill>
              <a:ln w="25400">
                <a:solidFill>
                  <a:schemeClr val="lt1"/>
                </a:solidFill>
              </a:ln>
              <a:effectLst/>
              <a:sp3d contourW="25400">
                <a:contourClr>
                  <a:schemeClr val="lt1"/>
                </a:contourClr>
              </a:sp3d>
            </c:spPr>
          </c:dPt>
          <c:dPt>
            <c:idx val="19"/>
            <c:bubble3D val="0"/>
            <c:spPr>
              <a:solidFill>
                <a:schemeClr val="accent2">
                  <a:lumMod val="80000"/>
                </a:schemeClr>
              </a:solidFill>
              <a:ln w="25400">
                <a:solidFill>
                  <a:schemeClr val="lt1"/>
                </a:solidFill>
              </a:ln>
              <a:effectLst/>
              <a:sp3d contourW="25400">
                <a:contourClr>
                  <a:schemeClr val="lt1"/>
                </a:contourClr>
              </a:sp3d>
            </c:spPr>
          </c:dPt>
          <c:dPt>
            <c:idx val="20"/>
            <c:bubble3D val="0"/>
            <c:spPr>
              <a:solidFill>
                <a:schemeClr val="accent3">
                  <a:lumMod val="80000"/>
                </a:schemeClr>
              </a:solidFill>
              <a:ln w="25400">
                <a:solidFill>
                  <a:schemeClr val="lt1"/>
                </a:solidFill>
              </a:ln>
              <a:effectLst/>
              <a:sp3d contourW="25400">
                <a:contourClr>
                  <a:schemeClr val="lt1"/>
                </a:contourClr>
              </a:sp3d>
            </c:spPr>
          </c:dPt>
          <c:dPt>
            <c:idx val="21"/>
            <c:bubble3D val="0"/>
            <c:spPr>
              <a:solidFill>
                <a:schemeClr val="accent4">
                  <a:lumMod val="80000"/>
                </a:schemeClr>
              </a:solidFill>
              <a:ln w="25400">
                <a:solidFill>
                  <a:schemeClr val="lt1"/>
                </a:solidFill>
              </a:ln>
              <a:effectLst/>
              <a:sp3d contourW="25400">
                <a:contourClr>
                  <a:schemeClr val="lt1"/>
                </a:contourClr>
              </a:sp3d>
            </c:spPr>
          </c:dPt>
          <c:dPt>
            <c:idx val="22"/>
            <c:bubble3D val="0"/>
            <c:spPr>
              <a:solidFill>
                <a:schemeClr val="accent5">
                  <a:lumMod val="80000"/>
                </a:schemeClr>
              </a:solidFill>
              <a:ln w="25400">
                <a:solidFill>
                  <a:schemeClr val="lt1"/>
                </a:solidFill>
              </a:ln>
              <a:effectLst/>
              <a:sp3d contourW="25400">
                <a:contourClr>
                  <a:schemeClr val="lt1"/>
                </a:contourClr>
              </a:sp3d>
            </c:spPr>
          </c:dPt>
          <c:dPt>
            <c:idx val="23"/>
            <c:bubble3D val="0"/>
            <c:spPr>
              <a:solidFill>
                <a:schemeClr val="accent6">
                  <a:lumMod val="80000"/>
                </a:schemeClr>
              </a:solidFill>
              <a:ln w="25400">
                <a:solidFill>
                  <a:schemeClr val="lt1"/>
                </a:solidFill>
              </a:ln>
              <a:effectLst/>
              <a:sp3d contourW="25400">
                <a:contourClr>
                  <a:schemeClr val="lt1"/>
                </a:contourClr>
              </a:sp3d>
            </c:spPr>
          </c:dPt>
          <c:dPt>
            <c:idx val="24"/>
            <c:bubble3D val="0"/>
            <c:spPr>
              <a:solidFill>
                <a:schemeClr val="accent1">
                  <a:lumMod val="60000"/>
                  <a:lumOff val="40000"/>
                </a:schemeClr>
              </a:solidFill>
              <a:ln w="25400">
                <a:solidFill>
                  <a:schemeClr val="lt1"/>
                </a:solidFill>
              </a:ln>
              <a:effectLst/>
              <a:sp3d contourW="25400">
                <a:contourClr>
                  <a:schemeClr val="lt1"/>
                </a:contourClr>
              </a:sp3d>
            </c:spPr>
          </c:dPt>
          <c:dPt>
            <c:idx val="25"/>
            <c:bubble3D val="0"/>
            <c:spPr>
              <a:solidFill>
                <a:schemeClr val="accent2">
                  <a:lumMod val="60000"/>
                  <a:lumOff val="40000"/>
                </a:schemeClr>
              </a:solidFill>
              <a:ln w="25400">
                <a:solidFill>
                  <a:schemeClr val="lt1"/>
                </a:solidFill>
              </a:ln>
              <a:effectLst/>
              <a:sp3d contourW="25400">
                <a:contourClr>
                  <a:schemeClr val="lt1"/>
                </a:contourClr>
              </a:sp3d>
            </c:spPr>
          </c:dPt>
          <c:dPt>
            <c:idx val="26"/>
            <c:bubble3D val="0"/>
            <c:spPr>
              <a:solidFill>
                <a:schemeClr val="accent3">
                  <a:lumMod val="60000"/>
                  <a:lumOff val="40000"/>
                </a:schemeClr>
              </a:solidFill>
              <a:ln w="25400">
                <a:solidFill>
                  <a:schemeClr val="lt1"/>
                </a:solidFill>
              </a:ln>
              <a:effectLst/>
              <a:sp3d contourW="25400">
                <a:contourClr>
                  <a:schemeClr val="lt1"/>
                </a:contourClr>
              </a:sp3d>
            </c:spPr>
          </c:dPt>
          <c:dPt>
            <c:idx val="27"/>
            <c:bubble3D val="0"/>
            <c:spPr>
              <a:solidFill>
                <a:schemeClr val="accent4">
                  <a:lumMod val="60000"/>
                  <a:lumOff val="40000"/>
                </a:schemeClr>
              </a:solidFill>
              <a:ln w="25400">
                <a:solidFill>
                  <a:schemeClr val="lt1"/>
                </a:solidFill>
              </a:ln>
              <a:effectLst/>
              <a:sp3d contourW="25400">
                <a:contourClr>
                  <a:schemeClr val="lt1"/>
                </a:contourClr>
              </a:sp3d>
            </c:spPr>
          </c:dPt>
          <c:dPt>
            <c:idx val="28"/>
            <c:bubble3D val="0"/>
            <c:spPr>
              <a:solidFill>
                <a:schemeClr val="accent5">
                  <a:lumMod val="60000"/>
                  <a:lumOff val="40000"/>
                </a:schemeClr>
              </a:solidFill>
              <a:ln w="25400">
                <a:solidFill>
                  <a:schemeClr val="lt1"/>
                </a:solidFill>
              </a:ln>
              <a:effectLst/>
              <a:sp3d contourW="25400">
                <a:contourClr>
                  <a:schemeClr val="lt1"/>
                </a:contourClr>
              </a:sp3d>
            </c:spPr>
          </c:dPt>
          <c:dPt>
            <c:idx val="29"/>
            <c:bubble3D val="0"/>
            <c:spPr>
              <a:solidFill>
                <a:schemeClr val="accent6">
                  <a:lumMod val="60000"/>
                  <a:lumOff val="40000"/>
                </a:schemeClr>
              </a:solidFill>
              <a:ln w="25400">
                <a:solidFill>
                  <a:schemeClr val="lt1"/>
                </a:solidFill>
              </a:ln>
              <a:effectLst/>
              <a:sp3d contourW="25400">
                <a:contourClr>
                  <a:schemeClr val="lt1"/>
                </a:contourClr>
              </a:sp3d>
            </c:spPr>
          </c:dPt>
          <c:dPt>
            <c:idx val="30"/>
            <c:bubble3D val="0"/>
            <c:spPr>
              <a:solidFill>
                <a:schemeClr val="accent1">
                  <a:lumMod val="50000"/>
                </a:schemeClr>
              </a:solidFill>
              <a:ln w="25400">
                <a:solidFill>
                  <a:schemeClr val="lt1"/>
                </a:solidFill>
              </a:ln>
              <a:effectLst/>
              <a:sp3d contourW="25400">
                <a:contourClr>
                  <a:schemeClr val="lt1"/>
                </a:contourClr>
              </a:sp3d>
            </c:spPr>
          </c:dPt>
          <c:dPt>
            <c:idx val="31"/>
            <c:bubble3D val="0"/>
            <c:spPr>
              <a:solidFill>
                <a:schemeClr val="accent2">
                  <a:lumMod val="50000"/>
                </a:schemeClr>
              </a:solidFill>
              <a:ln w="25400">
                <a:solidFill>
                  <a:schemeClr val="lt1"/>
                </a:solidFill>
              </a:ln>
              <a:effectLst/>
              <a:sp3d contourW="25400">
                <a:contourClr>
                  <a:schemeClr val="lt1"/>
                </a:contourClr>
              </a:sp3d>
            </c:spPr>
          </c:dPt>
          <c:dPt>
            <c:idx val="32"/>
            <c:bubble3D val="0"/>
            <c:spPr>
              <a:solidFill>
                <a:schemeClr val="accent3">
                  <a:lumMod val="50000"/>
                </a:schemeClr>
              </a:solidFill>
              <a:ln w="25400">
                <a:solidFill>
                  <a:schemeClr val="lt1"/>
                </a:solidFill>
              </a:ln>
              <a:effectLst/>
              <a:sp3d contourW="25400">
                <a:contourClr>
                  <a:schemeClr val="lt1"/>
                </a:contourClr>
              </a:sp3d>
            </c:spPr>
          </c:dPt>
          <c:dPt>
            <c:idx val="33"/>
            <c:bubble3D val="0"/>
            <c:spPr>
              <a:solidFill>
                <a:schemeClr val="accent4">
                  <a:lumMod val="50000"/>
                </a:schemeClr>
              </a:solidFill>
              <a:ln w="25400">
                <a:solidFill>
                  <a:schemeClr val="lt1"/>
                </a:solidFill>
              </a:ln>
              <a:effectLst/>
              <a:sp3d contourW="25400">
                <a:contourClr>
                  <a:schemeClr val="lt1"/>
                </a:contourClr>
              </a:sp3d>
            </c:spPr>
          </c:dPt>
          <c:dPt>
            <c:idx val="34"/>
            <c:bubble3D val="0"/>
            <c:spPr>
              <a:solidFill>
                <a:schemeClr val="accent5">
                  <a:lumMod val="50000"/>
                </a:schemeClr>
              </a:solidFill>
              <a:ln w="25400">
                <a:solidFill>
                  <a:schemeClr val="lt1"/>
                </a:solidFill>
              </a:ln>
              <a:effectLst/>
              <a:sp3d contourW="25400">
                <a:contourClr>
                  <a:schemeClr val="lt1"/>
                </a:contourClr>
              </a:sp3d>
            </c:spPr>
          </c:dPt>
          <c:dPt>
            <c:idx val="35"/>
            <c:bubble3D val="0"/>
            <c:spPr>
              <a:solidFill>
                <a:schemeClr val="accent6">
                  <a:lumMod val="50000"/>
                </a:schemeClr>
              </a:solidFill>
              <a:ln w="25400">
                <a:solidFill>
                  <a:schemeClr val="lt1"/>
                </a:solidFill>
              </a:ln>
              <a:effectLst/>
              <a:sp3d contourW="25400">
                <a:contourClr>
                  <a:schemeClr val="lt1"/>
                </a:contourClr>
              </a:sp3d>
            </c:spPr>
          </c:dPt>
          <c:dPt>
            <c:idx val="36"/>
            <c:bubble3D val="0"/>
            <c:spPr>
              <a:solidFill>
                <a:schemeClr val="accent1">
                  <a:lumMod val="70000"/>
                  <a:lumOff val="30000"/>
                </a:schemeClr>
              </a:solidFill>
              <a:ln w="25400">
                <a:solidFill>
                  <a:schemeClr val="lt1"/>
                </a:solidFill>
              </a:ln>
              <a:effectLst/>
              <a:sp3d contourW="25400">
                <a:contourClr>
                  <a:schemeClr val="lt1"/>
                </a:contourClr>
              </a:sp3d>
            </c:spPr>
          </c:dPt>
          <c:dPt>
            <c:idx val="37"/>
            <c:bubble3D val="0"/>
            <c:spPr>
              <a:solidFill>
                <a:schemeClr val="accent2">
                  <a:lumMod val="70000"/>
                  <a:lumOff val="30000"/>
                </a:schemeClr>
              </a:solidFill>
              <a:ln w="25400">
                <a:solidFill>
                  <a:schemeClr val="lt1"/>
                </a:solidFill>
              </a:ln>
              <a:effectLst/>
              <a:sp3d contourW="25400">
                <a:contourClr>
                  <a:schemeClr val="lt1"/>
                </a:contourClr>
              </a:sp3d>
            </c:spPr>
          </c:dPt>
          <c:dPt>
            <c:idx val="38"/>
            <c:bubble3D val="0"/>
            <c:spPr>
              <a:solidFill>
                <a:schemeClr val="accent3">
                  <a:lumMod val="70000"/>
                  <a:lumOff val="30000"/>
                </a:schemeClr>
              </a:solidFill>
              <a:ln w="25400">
                <a:solidFill>
                  <a:schemeClr val="lt1"/>
                </a:solidFill>
              </a:ln>
              <a:effectLst/>
              <a:sp3d contourW="25400">
                <a:contourClr>
                  <a:schemeClr val="lt1"/>
                </a:contourClr>
              </a:sp3d>
            </c:spPr>
          </c:dPt>
          <c:dPt>
            <c:idx val="39"/>
            <c:bubble3D val="0"/>
            <c:spPr>
              <a:solidFill>
                <a:schemeClr val="accent4">
                  <a:lumMod val="70000"/>
                  <a:lumOff val="30000"/>
                </a:schemeClr>
              </a:solidFill>
              <a:ln w="25400">
                <a:solidFill>
                  <a:schemeClr val="lt1"/>
                </a:solidFill>
              </a:ln>
              <a:effectLst/>
              <a:sp3d contourW="25400">
                <a:contourClr>
                  <a:schemeClr val="lt1"/>
                </a:contourClr>
              </a:sp3d>
            </c:spPr>
          </c:dPt>
          <c:dPt>
            <c:idx val="40"/>
            <c:bubble3D val="0"/>
            <c:spPr>
              <a:solidFill>
                <a:schemeClr val="accent5">
                  <a:lumMod val="70000"/>
                  <a:lumOff val="30000"/>
                </a:schemeClr>
              </a:solidFill>
              <a:ln w="25400">
                <a:solidFill>
                  <a:schemeClr val="lt1"/>
                </a:solidFill>
              </a:ln>
              <a:effectLst/>
              <a:sp3d contourW="25400">
                <a:contourClr>
                  <a:schemeClr val="lt1"/>
                </a:contourClr>
              </a:sp3d>
            </c:spPr>
          </c:dPt>
          <c:dPt>
            <c:idx val="41"/>
            <c:bubble3D val="0"/>
            <c:spPr>
              <a:solidFill>
                <a:schemeClr val="accent6">
                  <a:lumMod val="70000"/>
                  <a:lumOff val="30000"/>
                </a:schemeClr>
              </a:solidFill>
              <a:ln w="25400">
                <a:solidFill>
                  <a:schemeClr val="lt1"/>
                </a:solidFill>
              </a:ln>
              <a:effectLst/>
              <a:sp3d contourW="25400">
                <a:contourClr>
                  <a:schemeClr val="lt1"/>
                </a:contourClr>
              </a:sp3d>
            </c:spPr>
          </c:dPt>
          <c:dPt>
            <c:idx val="42"/>
            <c:bubble3D val="0"/>
            <c:spPr>
              <a:solidFill>
                <a:schemeClr val="accent1">
                  <a:lumMod val="70000"/>
                </a:schemeClr>
              </a:solidFill>
              <a:ln w="25400">
                <a:solidFill>
                  <a:schemeClr val="lt1"/>
                </a:solidFill>
              </a:ln>
              <a:effectLst/>
              <a:sp3d contourW="25400">
                <a:contourClr>
                  <a:schemeClr val="lt1"/>
                </a:contourClr>
              </a:sp3d>
            </c:spPr>
          </c:dPt>
          <c:dPt>
            <c:idx val="43"/>
            <c:bubble3D val="0"/>
            <c:spPr>
              <a:solidFill>
                <a:schemeClr val="accent2">
                  <a:lumMod val="70000"/>
                </a:schemeClr>
              </a:solidFill>
              <a:ln w="25400">
                <a:solidFill>
                  <a:schemeClr val="lt1"/>
                </a:solidFill>
              </a:ln>
              <a:effectLst/>
              <a:sp3d contourW="25400">
                <a:contourClr>
                  <a:schemeClr val="lt1"/>
                </a:contourClr>
              </a:sp3d>
            </c:spPr>
          </c:dPt>
          <c:dPt>
            <c:idx val="44"/>
            <c:bubble3D val="0"/>
            <c:spPr>
              <a:solidFill>
                <a:schemeClr val="accent3">
                  <a:lumMod val="70000"/>
                </a:schemeClr>
              </a:solidFill>
              <a:ln w="25400">
                <a:solidFill>
                  <a:schemeClr val="lt1"/>
                </a:solidFill>
              </a:ln>
              <a:effectLst/>
              <a:sp3d contourW="25400">
                <a:contourClr>
                  <a:schemeClr val="lt1"/>
                </a:contourClr>
              </a:sp3d>
            </c:spPr>
          </c:dPt>
          <c:dPt>
            <c:idx val="45"/>
            <c:bubble3D val="0"/>
            <c:spPr>
              <a:solidFill>
                <a:schemeClr val="accent4">
                  <a:lumMod val="70000"/>
                </a:schemeClr>
              </a:solidFill>
              <a:ln w="25400">
                <a:solidFill>
                  <a:schemeClr val="lt1"/>
                </a:solidFill>
              </a:ln>
              <a:effectLst/>
              <a:sp3d contourW="25400">
                <a:contourClr>
                  <a:schemeClr val="lt1"/>
                </a:contourClr>
              </a:sp3d>
            </c:spPr>
          </c:dPt>
          <c:dPt>
            <c:idx val="46"/>
            <c:bubble3D val="0"/>
            <c:spPr>
              <a:solidFill>
                <a:schemeClr val="accent5">
                  <a:lumMod val="70000"/>
                </a:schemeClr>
              </a:solidFill>
              <a:ln w="25400">
                <a:solidFill>
                  <a:schemeClr val="lt1"/>
                </a:solidFill>
              </a:ln>
              <a:effectLst/>
              <a:sp3d contourW="25400">
                <a:contourClr>
                  <a:schemeClr val="lt1"/>
                </a:contourClr>
              </a:sp3d>
            </c:spPr>
          </c:dPt>
          <c:cat>
            <c:multiLvlStrRef>
              <c:f>'[Data Cleaning Excel Tutorial.xlsx]US_Presidents Excel Tutorial Da'!$B$2:$E$48</c:f>
              <c:multiLvlStrCache>
                <c:ptCount val="47"/>
                <c:lvl>
                  <c:pt idx="0">
                    <c:v>John Adams</c:v>
                  </c:pt>
                  <c:pt idx="1">
                    <c:v>Thomas Jefferson</c:v>
                  </c:pt>
                  <c:pt idx="2">
                    <c:v>    Aaron Burr</c:v>
                  </c:pt>
                  <c:pt idx="3">
                    <c:v>George    Clinton</c:v>
                  </c:pt>
                  <c:pt idx="4">
                    <c:v>Daniel D. Tompkins</c:v>
                  </c:pt>
                  <c:pt idx="5">
                    <c:v>John C. Calhoun</c:v>
                  </c:pt>
                  <c:pt idx="6">
                    <c:v>John C.     Calhoun</c:v>
                  </c:pt>
                  <c:pt idx="7">
                    <c:v>Richard Mentor Johnson</c:v>
                  </c:pt>
                  <c:pt idx="8">
                    <c:v>John Tyler</c:v>
                  </c:pt>
                  <c:pt idx="9">
                    <c:v>Office vacant</c:v>
                  </c:pt>
                  <c:pt idx="10">
                    <c:v>George         M. Dallas</c:v>
                  </c:pt>
                  <c:pt idx="11">
                    <c:v>               Millard Fillmore</c:v>
                  </c:pt>
                  <c:pt idx="12">
                    <c:v>Office vacant</c:v>
                  </c:pt>
                  <c:pt idx="13">
                    <c:v>William R. King</c:v>
                  </c:pt>
                  <c:pt idx="14">
                    <c:v>John C. Breckinridge</c:v>
                  </c:pt>
                  <c:pt idx="15">
                    <c:v>Hannibal Hamlin</c:v>
                  </c:pt>
                  <c:pt idx="16">
                    <c:v>Office vacant</c:v>
                  </c:pt>
                  <c:pt idx="17">
                    <c:v>Schuyler Colfax</c:v>
                  </c:pt>
                  <c:pt idx="18">
                    <c:v>William A. Wheeler</c:v>
                  </c:pt>
                  <c:pt idx="19">
                    <c:v>Chester A. Arthur</c:v>
                  </c:pt>
                  <c:pt idx="20">
                    <c:v>Office vacant</c:v>
                  </c:pt>
                  <c:pt idx="21">
                    <c:v>Thomas A. Hendricks</c:v>
                  </c:pt>
                  <c:pt idx="22">
                    <c:v>Levi P. Morton</c:v>
                  </c:pt>
                  <c:pt idx="23">
                    <c:v>Adlai Stevenson</c:v>
                  </c:pt>
                  <c:pt idx="24">
                    <c:v>Garret Hobart</c:v>
                  </c:pt>
                  <c:pt idx="25">
                    <c:v>Office vacant</c:v>
                  </c:pt>
                  <c:pt idx="26">
                    <c:v>James S. Sherman</c:v>
                  </c:pt>
                  <c:pt idx="27">
                    <c:v>Thomas R. Marshall</c:v>
                  </c:pt>
                  <c:pt idx="28">
                    <c:v>Thomas R. Marshall</c:v>
                  </c:pt>
                  <c:pt idx="29">
                    <c:v>Calvin Coolidge</c:v>
                  </c:pt>
                  <c:pt idx="30">
                    <c:v>Office vacant</c:v>
                  </c:pt>
                  <c:pt idx="31">
                    <c:v>Charles Curtis</c:v>
                  </c:pt>
                  <c:pt idx="32">
                    <c:v>John Nance Garner</c:v>
                  </c:pt>
                  <c:pt idx="33">
                    <c:v>Office vacant</c:v>
                  </c:pt>
                  <c:pt idx="34">
                    <c:v>Richard Nixon</c:v>
                  </c:pt>
                  <c:pt idx="35">
                    <c:v>Lyndon B. Johnson</c:v>
                  </c:pt>
                  <c:pt idx="36">
                    <c:v>Office vacant</c:v>
                  </c:pt>
                  <c:pt idx="37">
                    <c:v>Spiro Agnew</c:v>
                  </c:pt>
                  <c:pt idx="38">
                    <c:v>Office vacant</c:v>
                  </c:pt>
                  <c:pt idx="39">
                    <c:v>Walter Mondale</c:v>
                  </c:pt>
                  <c:pt idx="40">
                    <c:v>George H. W. Bush</c:v>
                  </c:pt>
                  <c:pt idx="41">
                    <c:v>Dan Quayle</c:v>
                  </c:pt>
                  <c:pt idx="42">
                    <c:v>Al Gore</c:v>
                  </c:pt>
                  <c:pt idx="43">
                    <c:v>Dick Cheney</c:v>
                  </c:pt>
                  <c:pt idx="44">
                    <c:v>Joe Biden</c:v>
                  </c:pt>
                  <c:pt idx="45">
                    <c:v>Joe Biden</c:v>
                  </c:pt>
                  <c:pt idx="46">
                    <c:v>Mike Pence</c:v>
                  </c:pt>
                </c:lvl>
                <c:lvl>
                  <c:pt idx="0">
                    <c:v>Nonpartisan</c:v>
                  </c:pt>
                  <c:pt idx="1">
                    <c:v>Federalist</c:v>
                  </c:pt>
                  <c:pt idx="2">
                    <c:v>Democratic-  Republican</c:v>
                  </c:pt>
                  <c:pt idx="3">
                    <c:v>Democratic-  Republican</c:v>
                  </c:pt>
                  <c:pt idx="4">
                    <c:v>Democratic-  Republican</c:v>
                  </c:pt>
                  <c:pt idx="5">
                    <c:v>Democratic-  Republican</c:v>
                  </c:pt>
                  <c:pt idx="6">
                    <c:v>Democratic</c:v>
                  </c:pt>
                  <c:pt idx="7">
                    <c:v>Democratic</c:v>
                  </c:pt>
                  <c:pt idx="8">
                    <c:v>Whig</c:v>
                  </c:pt>
                  <c:pt idx="9">
                    <c:v>Whig   April 4, 1841  â€“  September 13, 1841</c:v>
                  </c:pt>
                  <c:pt idx="10">
                    <c:v>Democratic</c:v>
                  </c:pt>
                  <c:pt idx="11">
                    <c:v>Whig</c:v>
                  </c:pt>
                  <c:pt idx="12">
                    <c:v>Whig</c:v>
                  </c:pt>
                  <c:pt idx="13">
                    <c:v>Democratic</c:v>
                  </c:pt>
                  <c:pt idx="14">
                    <c:v>Democratic</c:v>
                  </c:pt>
                  <c:pt idx="15">
                    <c:v>Republican</c:v>
                  </c:pt>
                  <c:pt idx="16">
                    <c:v>Democratic</c:v>
                  </c:pt>
                  <c:pt idx="17">
                    <c:v>Republican</c:v>
                  </c:pt>
                  <c:pt idx="18">
                    <c:v>Republican</c:v>
                  </c:pt>
                  <c:pt idx="19">
                    <c:v>Republican</c:v>
                  </c:pt>
                  <c:pt idx="20">
                    <c:v>Republican</c:v>
                  </c:pt>
                  <c:pt idx="21">
                    <c:v>Democratic</c:v>
                  </c:pt>
                  <c:pt idx="22">
                    <c:v>Republican</c:v>
                  </c:pt>
                  <c:pt idx="23">
                    <c:v>Democratic</c:v>
                  </c:pt>
                  <c:pt idx="24">
                    <c:v>Republican</c:v>
                  </c:pt>
                  <c:pt idx="25">
                    <c:v>Republican</c:v>
                  </c:pt>
                  <c:pt idx="26">
                    <c:v>Republican</c:v>
                  </c:pt>
                  <c:pt idx="27">
                    <c:v>Democratic</c:v>
                  </c:pt>
                  <c:pt idx="28">
                    <c:v>Demorcatic</c:v>
                  </c:pt>
                  <c:pt idx="29">
                    <c:v>Republican</c:v>
                  </c:pt>
                  <c:pt idx="30">
                    <c:v>Republican</c:v>
                  </c:pt>
                  <c:pt idx="31">
                    <c:v>Republican</c:v>
                  </c:pt>
                  <c:pt idx="32">
                    <c:v>Democratic</c:v>
                  </c:pt>
                  <c:pt idx="33">
                    <c:v>Democratic</c:v>
                  </c:pt>
                  <c:pt idx="34">
                    <c:v>Republican</c:v>
                  </c:pt>
                  <c:pt idx="35">
                    <c:v>Democratic</c:v>
                  </c:pt>
                  <c:pt idx="36">
                    <c:v>Democratic</c:v>
                  </c:pt>
                  <c:pt idx="37">
                    <c:v>Republican</c:v>
                  </c:pt>
                  <c:pt idx="38">
                    <c:v>Republican</c:v>
                  </c:pt>
                  <c:pt idx="39">
                    <c:v>Democratic</c:v>
                  </c:pt>
                  <c:pt idx="40">
                    <c:v>Republican</c:v>
                  </c:pt>
                  <c:pt idx="41">
                    <c:v>Republican</c:v>
                  </c:pt>
                  <c:pt idx="42">
                    <c:v>Democratic</c:v>
                  </c:pt>
                  <c:pt idx="43">
                    <c:v>Republican</c:v>
                  </c:pt>
                  <c:pt idx="44">
                    <c:v>Democratic</c:v>
                  </c:pt>
                  <c:pt idx="45">
                    <c:v>Democratic</c:v>
                  </c:pt>
                  <c:pt idx="46">
                    <c:v>Republicans</c:v>
                  </c:pt>
                </c:lvl>
                <c:lvl>
                  <c:pt idx="0">
                    <c:v>Commander-in-Chief  of the  Continental Army   ( 1775â€“1783 )</c:v>
                  </c:pt>
                  <c:pt idx="1">
                    <c:v>1st  Vice President of the United States</c:v>
                  </c:pt>
                  <c:pt idx="2">
                    <c:v>2nd  Vice President of the United States</c:v>
                  </c:pt>
                  <c:pt idx="3">
                    <c:v>5th  United States Secretary of State   (1801â€“1809)</c:v>
                  </c:pt>
                  <c:pt idx="4">
                    <c:v>7th  United States Secretary of State   (1811â€“1817)</c:v>
                  </c:pt>
                  <c:pt idx="5">
                    <c:v>8th  United States Secretary of State   (1817â€“1825)</c:v>
                  </c:pt>
                  <c:pt idx="6">
                    <c:v>U.S. Senator   ( Class 2 )   from  Tennessee   (1823â€“1825)</c:v>
                  </c:pt>
                  <c:pt idx="7">
                    <c:v>8th  Vice President of the United States</c:v>
                  </c:pt>
                  <c:pt idx="8">
                    <c:v>United States Minister to Colombia   (1828â€“1829)</c:v>
                  </c:pt>
                  <c:pt idx="9">
                    <c:v>10th  Vice President of the United States</c:v>
                  </c:pt>
                  <c:pt idx="10">
                    <c:v>9th  Governor of Tennessee   (1839â€“1841)</c:v>
                  </c:pt>
                  <c:pt idx="11">
                    <c:v>Major General  of the  1st Infantry Regiment   United States Army   (1846â€“1849)</c:v>
                  </c:pt>
                  <c:pt idx="12">
                    <c:v>12th  Vice President of the United States</c:v>
                  </c:pt>
                  <c:pt idx="13">
                    <c:v>Brigadier General  of the  9th Infantry   United States Army   (1847â€“1848)</c:v>
                  </c:pt>
                  <c:pt idx="14">
                    <c:v>United States Minister  to the   Court of St James's   (1853â€“1856)</c:v>
                  </c:pt>
                  <c:pt idx="15">
                    <c:v>U.S. Representative  for  Illinois' 7th District   (1847â€“1849)</c:v>
                  </c:pt>
                  <c:pt idx="16">
                    <c:v>16th  Vice President of the United States</c:v>
                  </c:pt>
                  <c:pt idx="17">
                    <c:v>Commanding General  of the U.S. Army   ( 1864â€“1869 )</c:v>
                  </c:pt>
                  <c:pt idx="18">
                    <c:v>29th &amp; 32nd  Governor of Ohio   (1868â€“1872 &amp; 1876â€“1877)</c:v>
                  </c:pt>
                  <c:pt idx="19">
                    <c:v>U.S. Representative  for  Ohio's 19th District   (1863â€“1881)</c:v>
                  </c:pt>
                  <c:pt idx="20">
                    <c:v>20th  Vice President of the United States</c:v>
                  </c:pt>
                  <c:pt idx="21">
                    <c:v>28th  Governor of New York   (1883â€“1885)</c:v>
                  </c:pt>
                  <c:pt idx="22">
                    <c:v>U.S. Senator   ( Class 1 )   from  Indiana   (1881â€“1887)</c:v>
                  </c:pt>
                  <c:pt idx="23">
                    <c:v>22nd  President of the United States   (1885â€“1889)</c:v>
                  </c:pt>
                  <c:pt idx="24">
                    <c:v>39th  Governor of Ohio   (1892â€“1896)</c:v>
                  </c:pt>
                  <c:pt idx="25">
                    <c:v>25th  Vice President of the United States</c:v>
                  </c:pt>
                  <c:pt idx="26">
                    <c:v>42nd  United States Secretary of War   (1904â€“1908)</c:v>
                  </c:pt>
                  <c:pt idx="27">
                    <c:v>34th  Governor of New Jersey   (1911â€“1913)</c:v>
                  </c:pt>
                  <c:pt idx="28">
                    <c:v>34th  Governor of New Jersey   (1911â€“1913)</c:v>
                  </c:pt>
                  <c:pt idx="29">
                    <c:v>U.S. Senator   ( Class 3 )   from  Ohio   (1915â€“1921)</c:v>
                  </c:pt>
                  <c:pt idx="30">
                    <c:v>29th  Vice President of the United States</c:v>
                  </c:pt>
                  <c:pt idx="31">
                    <c:v>3rd  United States Secretary of Commerce   (1921â€“1928)</c:v>
                  </c:pt>
                  <c:pt idx="32">
                    <c:v>44th  Governor of New York   ( 1929â€“1932 )</c:v>
                  </c:pt>
                  <c:pt idx="33">
                    <c:v>34th  Vice President of the United States</c:v>
                  </c:pt>
                  <c:pt idx="34">
                    <c:v>Supreme Allied Commander Europe   ( 1949â€“1952 )</c:v>
                  </c:pt>
                  <c:pt idx="35">
                    <c:v>U.S. Senator   ( Class 1 )   from  Massachusetts   (1953â€“1960)</c:v>
                  </c:pt>
                  <c:pt idx="36">
                    <c:v>37th  Vice President of the United States</c:v>
                  </c:pt>
                  <c:pt idx="37">
                    <c:v>36th  Vice President of the United States   (1953â€“1961)</c:v>
                  </c:pt>
                  <c:pt idx="38">
                    <c:v>40th  Vice President of the United States</c:v>
                  </c:pt>
                  <c:pt idx="39">
                    <c:v>76th  Governor of Georgia   (1971â€“1975)</c:v>
                  </c:pt>
                  <c:pt idx="40">
                    <c:v>33rd  Governor of California   ( 1967â€“1975 )</c:v>
                  </c:pt>
                  <c:pt idx="41">
                    <c:v>43rd  Vice President of the United States</c:v>
                  </c:pt>
                  <c:pt idx="42">
                    <c:v>40th &amp; 42nd  Governor of Arkansas   (1979â€“1981 &amp; 1983â€“1992)</c:v>
                  </c:pt>
                  <c:pt idx="43">
                    <c:v>46th  Governor of Texas   ( 1995â€“2000 )</c:v>
                  </c:pt>
                  <c:pt idx="44">
                    <c:v>U.S. Senator   ( Class 3 )   from  Illinois   ( 2005â€“2008 )</c:v>
                  </c:pt>
                  <c:pt idx="45">
                    <c:v>U.S. Senator   ( Class 3 )   from  Illinois   ( 2005â€“2008 )</c:v>
                  </c:pt>
                  <c:pt idx="46">
                    <c:v>Chairman of   The Trump Organization   ( 1971â€“present )</c:v>
                  </c:pt>
                </c:lvl>
                <c:lvl>
                  <c:pt idx="0">
                    <c:v>George Washington</c:v>
                  </c:pt>
                  <c:pt idx="1">
                    <c:v>john adams</c:v>
                  </c:pt>
                  <c:pt idx="2">
                    <c:v>Thomas Jefferson</c:v>
                  </c:pt>
                  <c:pt idx="3">
                    <c:v>James Madison</c:v>
                  </c:pt>
                  <c:pt idx="4">
                    <c:v>JAMES MONROE</c:v>
                  </c:pt>
                  <c:pt idx="5">
                    <c:v>John Quincy Adams</c:v>
                  </c:pt>
                  <c:pt idx="6">
                    <c:v>Andrew Jackson</c:v>
                  </c:pt>
                  <c:pt idx="7">
                    <c:v>Martin Van Buren</c:v>
                  </c:pt>
                  <c:pt idx="8">
                    <c:v>William Henry Harrison</c:v>
                  </c:pt>
                  <c:pt idx="9">
                    <c:v>john tyler</c:v>
                  </c:pt>
                  <c:pt idx="10">
                    <c:v>James K. Polk</c:v>
                  </c:pt>
                  <c:pt idx="11">
                    <c:v>Zachary Taylor</c:v>
                  </c:pt>
                  <c:pt idx="12">
                    <c:v>Millard Fillmore</c:v>
                  </c:pt>
                  <c:pt idx="13">
                    <c:v>Franklin Pierce</c:v>
                  </c:pt>
                  <c:pt idx="14">
                    <c:v>James Buchanan</c:v>
                  </c:pt>
                  <c:pt idx="15">
                    <c:v>Abraham Lincoln</c:v>
                  </c:pt>
                  <c:pt idx="16">
                    <c:v>Andrew Johnson</c:v>
                  </c:pt>
                  <c:pt idx="17">
                    <c:v>Ulysses S. Grant</c:v>
                  </c:pt>
                  <c:pt idx="18">
                    <c:v>Rutherford B. Hayes</c:v>
                  </c:pt>
                  <c:pt idx="19">
                    <c:v>James A. Garfield</c:v>
                  </c:pt>
                  <c:pt idx="20">
                    <c:v>Chester A. Arthur</c:v>
                  </c:pt>
                  <c:pt idx="21">
                    <c:v>Grover Cleveland</c:v>
                  </c:pt>
                  <c:pt idx="22">
                    <c:v>Benjamin Harrison</c:v>
                  </c:pt>
                  <c:pt idx="23">
                    <c:v>Grover Cleveland</c:v>
                  </c:pt>
                  <c:pt idx="24">
                    <c:v>William McKinley</c:v>
                  </c:pt>
                  <c:pt idx="25">
                    <c:v>Theodore Roosevelt</c:v>
                  </c:pt>
                  <c:pt idx="26">
                    <c:v>William Howard Taft</c:v>
                  </c:pt>
                  <c:pt idx="27">
                    <c:v>Woodrow Wilson</c:v>
                  </c:pt>
                  <c:pt idx="28">
                    <c:v>Woodrow Wilson</c:v>
                  </c:pt>
                  <c:pt idx="29">
                    <c:v>Warren G. Harding</c:v>
                  </c:pt>
                  <c:pt idx="30">
                    <c:v>Calvin Coolidge</c:v>
                  </c:pt>
                  <c:pt idx="31">
                    <c:v>Herbert Hoover</c:v>
                  </c:pt>
                  <c:pt idx="32">
                    <c:v>Franklin D. Roosevelt</c:v>
                  </c:pt>
                  <c:pt idx="33">
                    <c:v>Harry S. Truman</c:v>
                  </c:pt>
                  <c:pt idx="34">
                    <c:v>Dwight D. Eisenhower</c:v>
                  </c:pt>
                  <c:pt idx="35">
                    <c:v>John F. Kennedy</c:v>
                  </c:pt>
                  <c:pt idx="36">
                    <c:v>Lyndon B. Johnson</c:v>
                  </c:pt>
                  <c:pt idx="37">
                    <c:v>Richard Nixon</c:v>
                  </c:pt>
                  <c:pt idx="38">
                    <c:v>Gerald Ford</c:v>
                  </c:pt>
                  <c:pt idx="39">
                    <c:v>Jimmy Carter</c:v>
                  </c:pt>
                  <c:pt idx="40">
                    <c:v>Ronald Reagan</c:v>
                  </c:pt>
                  <c:pt idx="41">
                    <c:v>George H. W. Bush</c:v>
                  </c:pt>
                  <c:pt idx="42">
                    <c:v>Bill Clinton</c:v>
                  </c:pt>
                  <c:pt idx="43">
                    <c:v>George W. Bush</c:v>
                  </c:pt>
                  <c:pt idx="44">
                    <c:v>Barack Obama</c:v>
                  </c:pt>
                  <c:pt idx="45">
                    <c:v>Barack Obama</c:v>
                  </c:pt>
                  <c:pt idx="46">
                    <c:v>Donald Trump</c:v>
                  </c:pt>
                </c:lvl>
              </c:multiLvlStrCache>
            </c:multiLvlStrRef>
          </c:cat>
          <c:val>
            <c:numRef>
              <c:f>'[Data Cleaning Excel Tutorial.xlsx]US_Presidents Excel Tutorial Da'!$F$2:$F$48</c:f>
              <c:numCache>
                <c:formatCode>[$$-409]\ #,##0.00</c:formatCode>
                <c:ptCount val="47"/>
                <c:pt idx="0">
                  <c:v>5000</c:v>
                </c:pt>
                <c:pt idx="1">
                  <c:v>10000</c:v>
                </c:pt>
                <c:pt idx="2">
                  <c:v>15000</c:v>
                </c:pt>
                <c:pt idx="3">
                  <c:v>20000</c:v>
                </c:pt>
                <c:pt idx="4">
                  <c:v>25000</c:v>
                </c:pt>
                <c:pt idx="5">
                  <c:v>30000</c:v>
                </c:pt>
                <c:pt idx="6">
                  <c:v>35000</c:v>
                </c:pt>
                <c:pt idx="7">
                  <c:v>40000</c:v>
                </c:pt>
                <c:pt idx="8">
                  <c:v>45000</c:v>
                </c:pt>
                <c:pt idx="9">
                  <c:v>50000</c:v>
                </c:pt>
                <c:pt idx="10">
                  <c:v>55000</c:v>
                </c:pt>
                <c:pt idx="11">
                  <c:v>60000</c:v>
                </c:pt>
                <c:pt idx="12">
                  <c:v>65000</c:v>
                </c:pt>
                <c:pt idx="13">
                  <c:v>75000</c:v>
                </c:pt>
                <c:pt idx="14">
                  <c:v>85000</c:v>
                </c:pt>
                <c:pt idx="15">
                  <c:v>95000</c:v>
                </c:pt>
                <c:pt idx="16">
                  <c:v>105000</c:v>
                </c:pt>
                <c:pt idx="17">
                  <c:v>115000</c:v>
                </c:pt>
                <c:pt idx="18">
                  <c:v>125000</c:v>
                </c:pt>
                <c:pt idx="19">
                  <c:v>135000</c:v>
                </c:pt>
                <c:pt idx="20">
                  <c:v>145000</c:v>
                </c:pt>
                <c:pt idx="21">
                  <c:v>155000</c:v>
                </c:pt>
                <c:pt idx="22">
                  <c:v>165000</c:v>
                </c:pt>
                <c:pt idx="23">
                  <c:v>175000</c:v>
                </c:pt>
                <c:pt idx="24">
                  <c:v>185000</c:v>
                </c:pt>
                <c:pt idx="25">
                  <c:v>195000</c:v>
                </c:pt>
                <c:pt idx="26">
                  <c:v>205000</c:v>
                </c:pt>
                <c:pt idx="27">
                  <c:v>225000</c:v>
                </c:pt>
                <c:pt idx="28">
                  <c:v>225000</c:v>
                </c:pt>
                <c:pt idx="29">
                  <c:v>235000</c:v>
                </c:pt>
                <c:pt idx="30">
                  <c:v>245000</c:v>
                </c:pt>
                <c:pt idx="31">
                  <c:v>255000</c:v>
                </c:pt>
                <c:pt idx="32">
                  <c:v>265000</c:v>
                </c:pt>
                <c:pt idx="33">
                  <c:v>275000</c:v>
                </c:pt>
                <c:pt idx="34">
                  <c:v>285000</c:v>
                </c:pt>
                <c:pt idx="35">
                  <c:v>295000</c:v>
                </c:pt>
                <c:pt idx="36">
                  <c:v>305000</c:v>
                </c:pt>
                <c:pt idx="37">
                  <c:v>315000</c:v>
                </c:pt>
                <c:pt idx="38">
                  <c:v>325000</c:v>
                </c:pt>
                <c:pt idx="39">
                  <c:v>335000</c:v>
                </c:pt>
                <c:pt idx="40">
                  <c:v>345000</c:v>
                </c:pt>
                <c:pt idx="41">
                  <c:v>355000</c:v>
                </c:pt>
                <c:pt idx="42">
                  <c:v>365000</c:v>
                </c:pt>
                <c:pt idx="43">
                  <c:v>375000</c:v>
                </c:pt>
                <c:pt idx="44">
                  <c:v>395000</c:v>
                </c:pt>
                <c:pt idx="45">
                  <c:v>395000</c:v>
                </c:pt>
                <c:pt idx="46">
                  <c:v>405000</c:v>
                </c:pt>
              </c:numCache>
            </c:numRef>
          </c:val>
          <c:extLst>
            <c:ext xmlns:c16="http://schemas.microsoft.com/office/drawing/2014/chart" uri="{C3380CC4-5D6E-409C-BE32-E72D297353CC}">
              <c16:uniqueId val="{00000000-B7B9-674C-905A-1779F561C936}"/>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employee salary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'[Data Cleaning Excel Tutorial.xlsx]US_Presidents Excel Tutorial Da'!$B$1</c:f>
              <c:strCache>
                <c:ptCount val="1"/>
                <c:pt idx="0">
                  <c:v>president</c:v>
                </c:pt>
              </c:strCache>
            </c:strRef>
          </c:tx>
          <c:spPr>
            <a:solidFill>
              <a:schemeClr val="accent1"/>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Da'!$B$2:$B$48</c:f>
              <c:numCache>
                <c:formatCode>@</c:formatCode>
                <c:ptCount val="4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numCache>
            </c:numRef>
          </c:val>
          <c:extLst>
            <c:ext xmlns:c16="http://schemas.microsoft.com/office/drawing/2014/chart" uri="{C3380CC4-5D6E-409C-BE32-E72D297353CC}">
              <c16:uniqueId val="{00000000-F669-7940-A737-5D75211F2C40}"/>
            </c:ext>
          </c:extLst>
        </c:ser>
        <c:ser>
          <c:idx val="1"/>
          <c:order val="1"/>
          <c:tx>
            <c:strRef>
              <c:f>'[Data Cleaning Excel Tutorial.xlsx]US_Presidents Excel Tutorial Da'!$C$1</c:f>
              <c:strCache>
                <c:ptCount val="1"/>
                <c:pt idx="0">
                  <c:v>prior</c:v>
                </c:pt>
              </c:strCache>
            </c:strRef>
          </c:tx>
          <c:spPr>
            <a:solidFill>
              <a:schemeClr val="accent2"/>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Da'!$C$2:$C$48</c:f>
              <c:numCache>
                <c:formatCode>@</c:formatCode>
                <c:ptCount val="4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numCache>
            </c:numRef>
          </c:val>
          <c:extLst>
            <c:ext xmlns:c16="http://schemas.microsoft.com/office/drawing/2014/chart" uri="{C3380CC4-5D6E-409C-BE32-E72D297353CC}">
              <c16:uniqueId val="{00000001-F669-7940-A737-5D75211F2C40}"/>
            </c:ext>
          </c:extLst>
        </c:ser>
        <c:ser>
          <c:idx val="2"/>
          <c:order val="2"/>
          <c:tx>
            <c:strRef>
              <c:f>'[Data Cleaning Excel Tutorial.xlsx]US_Presidents Excel Tutorial Da'!$D$1</c:f>
              <c:strCache>
                <c:ptCount val="1"/>
                <c:pt idx="0">
                  <c:v>party</c:v>
                </c:pt>
              </c:strCache>
            </c:strRef>
          </c:tx>
          <c:spPr>
            <a:solidFill>
              <a:schemeClr val="accent3"/>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Da'!$D$2:$D$48</c:f>
              <c:numCache>
                <c:formatCode>@</c:formatCode>
                <c:ptCount val="4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numCache>
            </c:numRef>
          </c:val>
          <c:extLst>
            <c:ext xmlns:c16="http://schemas.microsoft.com/office/drawing/2014/chart" uri="{C3380CC4-5D6E-409C-BE32-E72D297353CC}">
              <c16:uniqueId val="{00000002-F669-7940-A737-5D75211F2C40}"/>
            </c:ext>
          </c:extLst>
        </c:ser>
        <c:ser>
          <c:idx val="3"/>
          <c:order val="3"/>
          <c:tx>
            <c:strRef>
              <c:f>'[Data Cleaning Excel Tutorial.xlsx]US_Presidents Excel Tutorial Da'!$E$1</c:f>
              <c:strCache>
                <c:ptCount val="1"/>
                <c:pt idx="0">
                  <c:v>vice</c:v>
                </c:pt>
              </c:strCache>
            </c:strRef>
          </c:tx>
          <c:spPr>
            <a:solidFill>
              <a:schemeClr val="accent4"/>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Da'!$E$2:$E$48</c:f>
              <c:numCache>
                <c:formatCode>@</c:formatCode>
                <c:ptCount val="4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numCache>
            </c:numRef>
          </c:val>
          <c:extLst>
            <c:ext xmlns:c16="http://schemas.microsoft.com/office/drawing/2014/chart" uri="{C3380CC4-5D6E-409C-BE32-E72D297353CC}">
              <c16:uniqueId val="{00000003-F669-7940-A737-5D75211F2C40}"/>
            </c:ext>
          </c:extLst>
        </c:ser>
        <c:ser>
          <c:idx val="4"/>
          <c:order val="4"/>
          <c:tx>
            <c:strRef>
              <c:f>'[Data Cleaning Excel Tutorial.xlsx]US_Presidents Excel Tutorial Da'!$F$1</c:f>
              <c:strCache>
                <c:ptCount val="1"/>
                <c:pt idx="0">
                  <c:v>salary</c:v>
                </c:pt>
              </c:strCache>
            </c:strRef>
          </c:tx>
          <c:spPr>
            <a:solidFill>
              <a:schemeClr val="accent5"/>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Da'!$F$2:$F$48</c:f>
              <c:numCache>
                <c:formatCode>[$$-409]\ #,##0.00</c:formatCode>
                <c:ptCount val="47"/>
                <c:pt idx="0">
                  <c:v>5000</c:v>
                </c:pt>
                <c:pt idx="1">
                  <c:v>10000</c:v>
                </c:pt>
                <c:pt idx="2">
                  <c:v>15000</c:v>
                </c:pt>
                <c:pt idx="3">
                  <c:v>20000</c:v>
                </c:pt>
                <c:pt idx="4">
                  <c:v>25000</c:v>
                </c:pt>
                <c:pt idx="5">
                  <c:v>30000</c:v>
                </c:pt>
                <c:pt idx="6">
                  <c:v>35000</c:v>
                </c:pt>
                <c:pt idx="7">
                  <c:v>40000</c:v>
                </c:pt>
                <c:pt idx="8">
                  <c:v>45000</c:v>
                </c:pt>
                <c:pt idx="9">
                  <c:v>50000</c:v>
                </c:pt>
                <c:pt idx="10">
                  <c:v>55000</c:v>
                </c:pt>
                <c:pt idx="11">
                  <c:v>60000</c:v>
                </c:pt>
                <c:pt idx="12">
                  <c:v>65000</c:v>
                </c:pt>
                <c:pt idx="13">
                  <c:v>75000</c:v>
                </c:pt>
                <c:pt idx="14">
                  <c:v>85000</c:v>
                </c:pt>
                <c:pt idx="15">
                  <c:v>95000</c:v>
                </c:pt>
                <c:pt idx="16">
                  <c:v>105000</c:v>
                </c:pt>
                <c:pt idx="17">
                  <c:v>115000</c:v>
                </c:pt>
                <c:pt idx="18">
                  <c:v>125000</c:v>
                </c:pt>
                <c:pt idx="19">
                  <c:v>135000</c:v>
                </c:pt>
                <c:pt idx="20">
                  <c:v>145000</c:v>
                </c:pt>
                <c:pt idx="21">
                  <c:v>155000</c:v>
                </c:pt>
                <c:pt idx="22">
                  <c:v>165000</c:v>
                </c:pt>
                <c:pt idx="23">
                  <c:v>175000</c:v>
                </c:pt>
                <c:pt idx="24">
                  <c:v>185000</c:v>
                </c:pt>
                <c:pt idx="25">
                  <c:v>195000</c:v>
                </c:pt>
                <c:pt idx="26">
                  <c:v>205000</c:v>
                </c:pt>
                <c:pt idx="27">
                  <c:v>225000</c:v>
                </c:pt>
                <c:pt idx="28">
                  <c:v>225000</c:v>
                </c:pt>
                <c:pt idx="29">
                  <c:v>235000</c:v>
                </c:pt>
                <c:pt idx="30">
                  <c:v>245000</c:v>
                </c:pt>
                <c:pt idx="31">
                  <c:v>255000</c:v>
                </c:pt>
                <c:pt idx="32">
                  <c:v>265000</c:v>
                </c:pt>
                <c:pt idx="33">
                  <c:v>275000</c:v>
                </c:pt>
                <c:pt idx="34">
                  <c:v>285000</c:v>
                </c:pt>
                <c:pt idx="35">
                  <c:v>295000</c:v>
                </c:pt>
                <c:pt idx="36">
                  <c:v>305000</c:v>
                </c:pt>
                <c:pt idx="37">
                  <c:v>315000</c:v>
                </c:pt>
                <c:pt idx="38">
                  <c:v>325000</c:v>
                </c:pt>
                <c:pt idx="39">
                  <c:v>335000</c:v>
                </c:pt>
                <c:pt idx="40">
                  <c:v>345000</c:v>
                </c:pt>
                <c:pt idx="41">
                  <c:v>355000</c:v>
                </c:pt>
                <c:pt idx="42">
                  <c:v>365000</c:v>
                </c:pt>
                <c:pt idx="43">
                  <c:v>375000</c:v>
                </c:pt>
                <c:pt idx="44">
                  <c:v>395000</c:v>
                </c:pt>
                <c:pt idx="45">
                  <c:v>395000</c:v>
                </c:pt>
                <c:pt idx="46">
                  <c:v>405000</c:v>
                </c:pt>
              </c:numCache>
            </c:numRef>
          </c:val>
          <c:extLst>
            <c:ext xmlns:c16="http://schemas.microsoft.com/office/drawing/2014/chart" uri="{C3380CC4-5D6E-409C-BE32-E72D297353CC}">
              <c16:uniqueId val="{00000004-F669-7940-A737-5D75211F2C40}"/>
            </c:ext>
          </c:extLst>
        </c:ser>
        <c:dLbls>
          <c:showLegendKey val="0"/>
          <c:showVal val="0"/>
          <c:showCatName val="0"/>
          <c:showSerName val="0"/>
          <c:showPercent val="0"/>
          <c:showBubbleSize val="0"/>
        </c:dLbls>
        <c:gapWidth val="150"/>
        <c:axId val="1314204543"/>
        <c:axId val="1314206335"/>
      </c:barChart>
      <c:catAx>
        <c:axId val="1314204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4206335"/>
        <c:crosses val="autoZero"/>
        <c:auto val="1"/>
        <c:lblAlgn val="ctr"/>
        <c:lblOffset val="100"/>
        <c:noMultiLvlLbl val="0"/>
      </c:catAx>
      <c:valAx>
        <c:axId val="1314206335"/>
        <c:scaling>
          <c:orientation val="minMax"/>
        </c:scaling>
        <c:delete val="0"/>
        <c:axPos val="l"/>
        <c:majorGridlines>
          <c:spPr>
            <a:ln w="9525" cap="flat" cmpd="sng" algn="ctr">
              <a:solidFill>
                <a:schemeClr val="tx1">
                  <a:lumMod val="15000"/>
                  <a:lumOff val="85000"/>
                </a:schemeClr>
              </a:solidFill>
              <a:round/>
            </a:ln>
            <a:effectLst/>
          </c:spPr>
        </c:majorGridlines>
        <c:numFmt formatCode="@"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42045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grpSp>
        <p:nvGrpSpPr>
          <p:cNvPr id="39" name="Google Shape;39;p1"/>
          <p:cNvGrpSpPr/>
          <p:nvPr/>
        </p:nvGrpSpPr>
        <p:grpSpPr>
          <a:xfrm>
            <a:off x="876299" y="990600"/>
            <a:ext cx="1743075" cy="1333500"/>
            <a:chOff x="742950" y="1104900"/>
            <a:chExt cx="1743075" cy="1333500"/>
          </a:xfrm>
        </p:grpSpPr>
        <p:sp>
          <p:nvSpPr>
            <p:cNvPr id="40" name="Google Shape;4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1" name="Google Shape;4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42" name="Google Shape;4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 name="Google Shape;4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 name="Google Shape;44;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45" name="Google Shape;4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6" name="Google Shape;46;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47" name="Google Shape;47;p1"/>
          <p:cNvSpPr txBox="1"/>
          <p:nvPr/>
        </p:nvSpPr>
        <p:spPr>
          <a:xfrm>
            <a:off x="0" y="2728510"/>
            <a:ext cx="12192000" cy="1300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rPr lang="en-US" sz="1800">
                <a:latin typeface="Calibri"/>
                <a:ea typeface="Calibri"/>
                <a:cs typeface="Calibri"/>
                <a:sym typeface="Calibri"/>
              </a:rPr>
              <a:t>•STUDENT NAME : LOKESH.I</a:t>
            </a:r>
            <a:endParaRPr sz="1800">
              <a:latin typeface="Calibri"/>
              <a:ea typeface="Calibri"/>
              <a:cs typeface="Calibri"/>
              <a:sym typeface="Calibri"/>
            </a:endParaRPr>
          </a:p>
          <a:p>
            <a:pPr indent="0" lvl="0" marL="0" rtl="0" algn="ctr">
              <a:spcBef>
                <a:spcPts val="0"/>
              </a:spcBef>
              <a:spcAft>
                <a:spcPts val="0"/>
              </a:spcAft>
              <a:buNone/>
            </a:pPr>
            <a:r>
              <a:rPr lang="en-US" sz="1800">
                <a:latin typeface="Calibri"/>
                <a:ea typeface="Calibri"/>
                <a:cs typeface="Calibri"/>
                <a:sym typeface="Calibri"/>
              </a:rPr>
              <a:t>REGISTER NO : 2213211042117</a:t>
            </a:r>
            <a:endParaRPr sz="1800">
              <a:latin typeface="Calibri"/>
              <a:ea typeface="Calibri"/>
              <a:cs typeface="Calibri"/>
              <a:sym typeface="Calibri"/>
            </a:endParaRPr>
          </a:p>
          <a:p>
            <a:pPr indent="0" lvl="0" marL="0" rtl="0" algn="ctr">
              <a:spcBef>
                <a:spcPts val="0"/>
              </a:spcBef>
              <a:spcAft>
                <a:spcPts val="0"/>
              </a:spcAft>
              <a:buNone/>
            </a:pPr>
            <a:r>
              <a:rPr lang="en-US" sz="1800">
                <a:latin typeface="Calibri"/>
                <a:ea typeface="Calibri"/>
                <a:cs typeface="Calibri"/>
                <a:sym typeface="Calibri"/>
              </a:rPr>
              <a:t>DEPARTMENT : BCOM CORPORATE SECRETARYSHIP </a:t>
            </a:r>
            <a:endParaRPr sz="1800">
              <a:latin typeface="Calibri"/>
              <a:ea typeface="Calibri"/>
              <a:cs typeface="Calibri"/>
              <a:sym typeface="Calibri"/>
            </a:endParaRPr>
          </a:p>
          <a:p>
            <a:pPr indent="0" lvl="0" marL="0" rtl="0" algn="ctr">
              <a:spcBef>
                <a:spcPts val="0"/>
              </a:spcBef>
              <a:spcAft>
                <a:spcPts val="0"/>
              </a:spcAft>
              <a:buNone/>
            </a:pPr>
            <a:r>
              <a:rPr lang="en-US" sz="1800">
                <a:latin typeface="Calibri"/>
                <a:ea typeface="Calibri"/>
                <a:cs typeface="Calibri"/>
                <a:sym typeface="Calibri"/>
              </a:rPr>
              <a:t>COLLEGE: PRESIDENCY COLLEGE (AUTONOMOUS)</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9F825DE-9AA1-1015-B7F4-6DDD72117AEF}"/>
              </a:ext>
            </a:extLst>
          </p:cNvPr>
          <p:cNvSpPr txBox="1"/>
          <p:nvPr/>
        </p:nvSpPr>
        <p:spPr>
          <a:xfrm>
            <a:off x="496833" y="1049337"/>
            <a:ext cx="7441650" cy="5355312"/>
          </a:xfrm>
          <a:prstGeom prst="rect">
            <a:avLst/>
          </a:prstGeom>
          <a:noFill/>
        </p:spPr>
        <p:txBody>
          <a:bodyPr wrap="square">
            <a:spAutoFit/>
          </a:bodyPr>
          <a:lstStyle/>
          <a:p>
            <a:r>
              <a:rPr lang="en-US" dirty="0"/>
              <a:t> 1. Data </a:t>
            </a:r>
            <a:r>
              <a:rPr lang="en-US" dirty="0" err="1"/>
              <a:t>Organisation</a:t>
            </a:r>
            <a:endParaRPr lang="en-GB" dirty="0"/>
          </a:p>
          <a:p>
            <a:r>
              <a:rPr lang="en-US" dirty="0"/>
              <a:t>Spreadsheet Layout: </a:t>
            </a:r>
            <a:r>
              <a:rPr lang="en-US" dirty="0" err="1"/>
              <a:t>Organise</a:t>
            </a:r>
            <a:r>
              <a:rPr lang="en-US" dirty="0"/>
              <a:t> the data in a table format with columns like Employee Name, Job Title, Department, Salary, Years of Experience, Gender, etc.</a:t>
            </a:r>
            <a:endParaRPr lang="en-GB" dirty="0"/>
          </a:p>
          <a:p>
            <a:r>
              <a:rPr lang="en-US" dirty="0"/>
              <a:t> 2. Basic Calculations</a:t>
            </a:r>
            <a:endParaRPr lang="en-GB" dirty="0"/>
          </a:p>
          <a:p>
            <a:r>
              <a:rPr lang="en-US" dirty="0"/>
              <a:t>  -Average Salary: Use `=AVERAGE(range)` to find the average salary across departments or job titles.   - **Median Salary**: Use `=MEDIAN(range)` to determine the middle salary value.   - **Minimum and Maximum**: Use `=MIN(range)` and `=MAX(range)` to identify the lowest and highest salaries.</a:t>
            </a:r>
            <a:endParaRPr lang="en-GB" dirty="0"/>
          </a:p>
          <a:p>
            <a:r>
              <a:rPr lang="en-GB" dirty="0"/>
              <a:t>3</a:t>
            </a:r>
            <a:r>
              <a:rPr lang="en-US" dirty="0"/>
              <a:t>. **Conditional Formatting**   - **Highlight Disparities**: Apply conditional formatting to highlight salaries that are above or below a certain threshold, helping to spot potential inequities.</a:t>
            </a:r>
            <a:endParaRPr lang="en-GB" dirty="0"/>
          </a:p>
          <a:p>
            <a:r>
              <a:rPr lang="en-US" dirty="0"/>
              <a:t> 4. **Pivot Tables**   - **Salary Distribution**: Create pivot tables to </a:t>
            </a:r>
            <a:r>
              <a:rPr lang="en-US" dirty="0" err="1"/>
              <a:t>summarise</a:t>
            </a:r>
            <a:r>
              <a:rPr lang="en-US" dirty="0"/>
              <a:t> salary data by department, job title, or gender, providing a quick overview of salary distribution.   - **Comparative Analysis**: Compare average salaries across different categories (e.g., departments or genders) to identify disparities.</a:t>
            </a:r>
            <a:endParaRPr lang="en-GB" dirty="0"/>
          </a:p>
          <a:p>
            <a:r>
              <a:rPr lang="en-US" dirty="0"/>
              <a:t> 5. **Data </a:t>
            </a:r>
            <a:r>
              <a:rPr lang="en-US" dirty="0" err="1"/>
              <a:t>Visualisation</a:t>
            </a:r>
            <a:r>
              <a:rPr lang="en-US" dirty="0"/>
              <a:t>**   - **Charts and Graphs**: Use bar charts, pie charts, or histograms to </a:t>
            </a:r>
            <a:r>
              <a:rPr lang="en-US" dirty="0" err="1"/>
              <a:t>visualise</a:t>
            </a:r>
            <a:r>
              <a:rPr lang="en-US" dirty="0"/>
              <a:t> salary distributions, trends, or comparisons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3386377C-B257-03EA-AF8E-75B950A50FA6}"/>
              </a:ext>
            </a:extLst>
          </p:cNvPr>
          <p:cNvGraphicFramePr>
            <a:graphicFrameLocks/>
          </p:cNvGraphicFramePr>
          <p:nvPr>
            <p:extLst>
              <p:ext uri="{D42A27DB-BD31-4B8C-83A1-F6EECF244321}">
                <p14:modId xmlns:p14="http://schemas.microsoft.com/office/powerpoint/2010/main" val="2118019529"/>
              </p:ext>
            </p:extLst>
          </p:nvPr>
        </p:nvGraphicFramePr>
        <p:xfrm>
          <a:off x="-577989" y="1143634"/>
          <a:ext cx="9471919" cy="50387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4830E-D594-85DE-C11E-608FB5759182}"/>
              </a:ext>
            </a:extLst>
          </p:cNvPr>
          <p:cNvSpPr>
            <a:spLocks noGrp="1"/>
          </p:cNvSpPr>
          <p:nvPr>
            <p:ph type="title"/>
          </p:nvPr>
        </p:nvSpPr>
        <p:spPr/>
        <p:txBody>
          <a:bodyPr/>
          <a:lstStyle/>
          <a:p>
            <a:r>
              <a:rPr lang="en-GB" dirty="0"/>
              <a:t>Results</a:t>
            </a:r>
            <a:endParaRPr lang="en-US" dirty="0"/>
          </a:p>
        </p:txBody>
      </p:sp>
      <p:graphicFrame>
        <p:nvGraphicFramePr>
          <p:cNvPr id="5" name="Chart 4">
            <a:extLst>
              <a:ext uri="{FF2B5EF4-FFF2-40B4-BE49-F238E27FC236}">
                <a16:creationId xmlns:a16="http://schemas.microsoft.com/office/drawing/2014/main" id="{9AE293E1-E313-27AA-4EF2-1068B96FBF01}"/>
              </a:ext>
            </a:extLst>
          </p:cNvPr>
          <p:cNvGraphicFramePr>
            <a:graphicFrameLocks/>
          </p:cNvGraphicFramePr>
          <p:nvPr>
            <p:extLst>
              <p:ext uri="{D42A27DB-BD31-4B8C-83A1-F6EECF244321}">
                <p14:modId xmlns:p14="http://schemas.microsoft.com/office/powerpoint/2010/main" val="1375609614"/>
              </p:ext>
            </p:extLst>
          </p:nvPr>
        </p:nvGraphicFramePr>
        <p:xfrm>
          <a:off x="273632" y="1798153"/>
          <a:ext cx="8873495" cy="38438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51274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04C7233-3FFC-23C9-5785-4A4963226D35}"/>
              </a:ext>
            </a:extLst>
          </p:cNvPr>
          <p:cNvSpPr>
            <a:spLocks noGrp="1"/>
          </p:cNvSpPr>
          <p:nvPr>
            <p:ph type="body" idx="1"/>
          </p:nvPr>
        </p:nvSpPr>
        <p:spPr>
          <a:xfrm>
            <a:off x="350096" y="1353223"/>
            <a:ext cx="9440307" cy="4431983"/>
          </a:xfrm>
        </p:spPr>
        <p:txBody>
          <a:bodyPr/>
          <a:lstStyle/>
          <a:p>
            <a:r>
              <a:rPr lang="en-GB" sz="3200" dirty="0"/>
              <a:t>In conclusion, using Excel for employee salary analysis provides a powerful and flexible way to organise, evaluate, and visualise salary data. By leveraging its various tools—such as pivot tables, charts, conditional formatting, and statistical functions—you can uncover insights into salary distributions, identify disparities, ensure fairness, and support strategic decision-making within the organisation. This analysis ultimately helps in maintaining competitive and equitable compensation practices, driving employee satisfaction and retention.</a:t>
            </a:r>
            <a:endParaRPr lang="en-US" sz="32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salaries</a:t>
            </a:r>
            <a:r>
              <a:rPr lang="en-US" sz="4400" b="1" dirty="0">
                <a:solidFill>
                  <a:srgbClr val="0F0F0F"/>
                </a:solidFill>
                <a:latin typeface="Times New Roman" panose="02020603050405020304" pitchFamily="18" charset="0"/>
                <a:cs typeface="Times New Roman" panose="02020603050405020304" pitchFamily="18" charset="0"/>
              </a:rPr>
              <a:t>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7A203B6-659A-5799-D255-9508D0B471BE}"/>
              </a:ext>
            </a:extLst>
          </p:cNvPr>
          <p:cNvSpPr txBox="1"/>
          <p:nvPr/>
        </p:nvSpPr>
        <p:spPr>
          <a:xfrm>
            <a:off x="778514" y="837010"/>
            <a:ext cx="7355836" cy="5355312"/>
          </a:xfrm>
          <a:prstGeom prst="rect">
            <a:avLst/>
          </a:prstGeom>
          <a:noFill/>
        </p:spPr>
        <p:txBody>
          <a:bodyPr wrap="square">
            <a:spAutoFit/>
          </a:bodyPr>
          <a:lstStyle/>
          <a:p>
            <a:r>
              <a:rPr lang="en-US" dirty="0"/>
              <a:t>1.Equity and Fairness</a:t>
            </a:r>
            <a:r>
              <a:rPr lang="en-GB" dirty="0"/>
              <a:t>:</a:t>
            </a:r>
            <a:r>
              <a:rPr lang="en-US" dirty="0"/>
              <a:t> </a:t>
            </a:r>
            <a:r>
              <a:rPr lang="en-US" dirty="0" err="1"/>
              <a:t>Analysing</a:t>
            </a:r>
            <a:r>
              <a:rPr lang="en-US" dirty="0"/>
              <a:t> salaries helps ensure that employees are paid fairly based on their skills, experience, and job responsibilities. This prevents issues like pay disparities based on gender, race, or other factors.</a:t>
            </a:r>
            <a:endParaRPr lang="en-GB" dirty="0"/>
          </a:p>
          <a:p>
            <a:r>
              <a:rPr lang="en-US" dirty="0"/>
              <a:t>2. Budgeting and Financial Planning: It aids in understanding the </a:t>
            </a:r>
            <a:r>
              <a:rPr lang="en-US" dirty="0" err="1"/>
              <a:t>organisation's</a:t>
            </a:r>
            <a:r>
              <a:rPr lang="en-US" dirty="0"/>
              <a:t> payroll expenses, enabling better budgeting and financial forecasting. This ensures that the company can sustainably manage its wage bill.</a:t>
            </a:r>
            <a:endParaRPr lang="en-GB" dirty="0"/>
          </a:p>
          <a:p>
            <a:r>
              <a:rPr lang="en-US" dirty="0"/>
              <a:t>3. Employee Retention: By regularly </a:t>
            </a:r>
            <a:r>
              <a:rPr lang="en-US" dirty="0" err="1"/>
              <a:t>analysing</a:t>
            </a:r>
            <a:r>
              <a:rPr lang="en-US" dirty="0"/>
              <a:t> salaries, companies can stay competitive in the job market, ensuring they offer compensation packages that retain top talent and reduce turnover.</a:t>
            </a:r>
            <a:endParaRPr lang="en-GB" dirty="0"/>
          </a:p>
          <a:p>
            <a:r>
              <a:rPr lang="en-US" dirty="0"/>
              <a:t>4.Legal Compliance: Salary analysis ensures compliance with local </a:t>
            </a:r>
            <a:r>
              <a:rPr lang="en-US" dirty="0" err="1"/>
              <a:t>labour</a:t>
            </a:r>
            <a:r>
              <a:rPr lang="en-US" dirty="0"/>
              <a:t> laws and regulations regarding minimum wage, overtime, and equal pay, avoiding potential legal issues.</a:t>
            </a:r>
            <a:endParaRPr lang="en-GB" dirty="0"/>
          </a:p>
          <a:p>
            <a:r>
              <a:rPr lang="en-US" dirty="0"/>
              <a:t>5.Performance Management: It helps in aligning salary structures with performance, ensuring that high performers are rewarded appropriately, which can boost motivation and productivity</a:t>
            </a:r>
            <a:r>
              <a:rPr lang="en-GB" dirty="0"/>
              <a:t>.</a:t>
            </a:r>
          </a:p>
          <a:p>
            <a:r>
              <a:rPr lang="en-US" dirty="0"/>
              <a:t>6.Strategic Decision-Making: Data-driven insights from salary analysis can guide decisions related to promotions, raises, and hiring, aligning them with the company's overall strategic goals.</a:t>
            </a:r>
          </a:p>
        </p:txBody>
      </p:sp>
      <p:sp>
        <p:nvSpPr>
          <p:cNvPr id="13" name="Title 12">
            <a:extLst>
              <a:ext uri="{FF2B5EF4-FFF2-40B4-BE49-F238E27FC236}">
                <a16:creationId xmlns:a16="http://schemas.microsoft.com/office/drawing/2014/main" id="{9E6655EB-A1D3-4D9F-D2B3-81AD2774AD76}"/>
              </a:ext>
            </a:extLst>
          </p:cNvPr>
          <p:cNvSpPr>
            <a:spLocks noGrp="1"/>
          </p:cNvSpPr>
          <p:nvPr>
            <p:ph type="title"/>
          </p:nvPr>
        </p:nvSpPr>
        <p:spPr>
          <a:xfrm>
            <a:off x="566602" y="190500"/>
            <a:ext cx="10681335" cy="758190"/>
          </a:xfrm>
        </p:spPr>
        <p:txBody>
          <a:bodyPr/>
          <a:lstStyle/>
          <a:p>
            <a:r>
              <a:rPr lang="en-GB" dirty="0"/>
              <a:t>Project overview</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object 7">
            <a:extLst>
              <a:ext uri="{FF2B5EF4-FFF2-40B4-BE49-F238E27FC236}">
                <a16:creationId xmlns:a16="http://schemas.microsoft.com/office/drawing/2014/main" id="{FF0B8BF6-3B6E-6968-FF82-2666E279B3DE}"/>
              </a:ext>
            </a:extLst>
          </p:cNvPr>
          <p:cNvSpPr txBox="1">
            <a:spLocks/>
          </p:cNvSpPr>
          <p:nvPr/>
        </p:nvSpPr>
        <p:spPr>
          <a:xfrm>
            <a:off x="917921" y="942528"/>
            <a:ext cx="5636895" cy="678180"/>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GB" sz="4250" u="sng" kern="0" spc="-20" dirty="0"/>
              <a:t>P</a:t>
            </a:r>
            <a:r>
              <a:rPr lang="en-GB" sz="4250" u="sng" kern="0" spc="15" dirty="0"/>
              <a:t>ROB</a:t>
            </a:r>
            <a:r>
              <a:rPr lang="en-GB" sz="4250" u="sng" kern="0" spc="55" dirty="0"/>
              <a:t>L</a:t>
            </a:r>
            <a:r>
              <a:rPr lang="en-GB" sz="4250" u="sng" kern="0" spc="-20" dirty="0"/>
              <a:t>E</a:t>
            </a:r>
            <a:r>
              <a:rPr lang="en-GB" sz="4250" u="sng" kern="0" spc="20" dirty="0"/>
              <a:t>M</a:t>
            </a:r>
            <a:r>
              <a:rPr lang="en-GB" sz="4250" u="sng" kern="0" dirty="0"/>
              <a:t>	</a:t>
            </a:r>
            <a:r>
              <a:rPr lang="en-GB" sz="4250" u="sng" kern="0" spc="10" dirty="0"/>
              <a:t>S</a:t>
            </a:r>
            <a:r>
              <a:rPr lang="en-GB" sz="4250" u="sng" kern="0" spc="-370" dirty="0"/>
              <a:t>T</a:t>
            </a:r>
            <a:r>
              <a:rPr lang="en-GB" sz="4250" u="sng" kern="0" spc="-375" dirty="0"/>
              <a:t>A</a:t>
            </a:r>
            <a:r>
              <a:rPr lang="en-GB" sz="4250" u="sng" kern="0" spc="15" dirty="0"/>
              <a:t>T</a:t>
            </a:r>
            <a:r>
              <a:rPr lang="en-GB" sz="4250" u="sng" kern="0" spc="-10" dirty="0"/>
              <a:t>E</a:t>
            </a:r>
            <a:r>
              <a:rPr lang="en-GB" sz="4250" u="sng" kern="0" spc="-20" dirty="0"/>
              <a:t>ME</a:t>
            </a:r>
            <a:r>
              <a:rPr lang="en-GB" sz="4250" u="sng" kern="0" spc="10" dirty="0"/>
              <a:t>NT</a:t>
            </a:r>
            <a:endParaRPr lang="en-GB" sz="4250" u="sng" kern="0" dirty="0"/>
          </a:p>
        </p:txBody>
      </p:sp>
      <p:sp>
        <p:nvSpPr>
          <p:cNvPr id="16" name="TextBox 15">
            <a:extLst>
              <a:ext uri="{FF2B5EF4-FFF2-40B4-BE49-F238E27FC236}">
                <a16:creationId xmlns:a16="http://schemas.microsoft.com/office/drawing/2014/main" id="{527BF376-BED3-AFF5-B54C-A1B02252440A}"/>
              </a:ext>
            </a:extLst>
          </p:cNvPr>
          <p:cNvSpPr txBox="1"/>
          <p:nvPr/>
        </p:nvSpPr>
        <p:spPr>
          <a:xfrm>
            <a:off x="377461" y="2067193"/>
            <a:ext cx="8037405" cy="3170099"/>
          </a:xfrm>
          <a:prstGeom prst="rect">
            <a:avLst/>
          </a:prstGeom>
          <a:noFill/>
        </p:spPr>
        <p:txBody>
          <a:bodyPr wrap="square">
            <a:spAutoFit/>
          </a:bodyPr>
          <a:lstStyle/>
          <a:p>
            <a:r>
              <a:rPr lang="en-US" sz="4000" b="1" dirty="0"/>
              <a:t>Employee salary analysis ensures fair pay, supports financial planning, boosts retention, ensures legal compliance, and aids in strategic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a:extLst>
              <a:ext uri="{FF2B5EF4-FFF2-40B4-BE49-F238E27FC236}">
                <a16:creationId xmlns:a16="http://schemas.microsoft.com/office/drawing/2014/main" id="{5EDA2706-2026-0F64-114B-FD0376076528}"/>
              </a:ext>
            </a:extLst>
          </p:cNvPr>
          <p:cNvSpPr>
            <a:spLocks noGrp="1"/>
          </p:cNvSpPr>
          <p:nvPr>
            <p:ph type="body" idx="1"/>
          </p:nvPr>
        </p:nvSpPr>
        <p:spPr>
          <a:xfrm>
            <a:off x="380618" y="200025"/>
            <a:ext cx="10972800" cy="5619750"/>
          </a:xfrm>
        </p:spPr>
        <p:txBody>
          <a:bodyPr/>
          <a:lstStyle/>
          <a:p>
            <a:r>
              <a:rPr lang="en-GB" sz="3200" dirty="0">
                <a:latin typeface="+mj-lt"/>
              </a:rPr>
              <a:t>
1. HR Managers: For ensuring fair compensation, compliance, and performance-based pay.
2. Finance Teams: For budgeting and financial planning.
3. Executives: For strategic decision-making and talent management.
4. Department Managers: To make informed decisions on raises, promotions, and retention strategies.
5. Employees: Indirectly, as they benefit from fair and competitive compensation.</a:t>
            </a:r>
            <a:endParaRPr lang="en-US" sz="3200" dirty="0">
              <a:latin typeface="+mj-lt"/>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3D63E8F-6697-5D0A-EC52-02FBF9B14E87}"/>
              </a:ext>
            </a:extLst>
          </p:cNvPr>
          <p:cNvSpPr txBox="1"/>
          <p:nvPr/>
        </p:nvSpPr>
        <p:spPr>
          <a:xfrm>
            <a:off x="2657475" y="1552635"/>
            <a:ext cx="8873288" cy="4801314"/>
          </a:xfrm>
          <a:prstGeom prst="rect">
            <a:avLst/>
          </a:prstGeom>
          <a:noFill/>
        </p:spPr>
        <p:txBody>
          <a:bodyPr wrap="square">
            <a:spAutoFit/>
          </a:bodyPr>
          <a:lstStyle/>
          <a:p>
            <a:r>
              <a:rPr lang="en-US" dirty="0"/>
              <a:t> 1. Data </a:t>
            </a:r>
            <a:r>
              <a:rPr lang="en-US" dirty="0" err="1"/>
              <a:t>Organisation</a:t>
            </a:r>
            <a:endParaRPr lang="en-GB" dirty="0"/>
          </a:p>
          <a:p>
            <a:r>
              <a:rPr lang="en-US" dirty="0"/>
              <a:t>Spreadsheet Layout: </a:t>
            </a:r>
            <a:r>
              <a:rPr lang="en-US" dirty="0" err="1"/>
              <a:t>Organise</a:t>
            </a:r>
            <a:r>
              <a:rPr lang="en-US" dirty="0"/>
              <a:t> the data in a table format with columns like Employee Name, Job Title, Department, Salary, Years of Experience, Gender, etc.</a:t>
            </a:r>
            <a:endParaRPr lang="en-GB" dirty="0"/>
          </a:p>
          <a:p>
            <a:r>
              <a:rPr lang="en-US" dirty="0"/>
              <a:t> 2. Basic Calculations</a:t>
            </a:r>
            <a:endParaRPr lang="en-GB" dirty="0"/>
          </a:p>
          <a:p>
            <a:r>
              <a:rPr lang="en-US" dirty="0"/>
              <a:t>  -Average Salary: Use `=AVERAGE(range)` to find the average salary across departments or job titles.   - **Median Salary**: Use `=MEDIAN(range)` to determine the middle salary value.   - **Minimum and Maximum**: Use `=MIN(range)` and `=MAX(range)` to identify the lowest and highest salaries.</a:t>
            </a:r>
            <a:endParaRPr lang="en-GB" dirty="0"/>
          </a:p>
          <a:p>
            <a:r>
              <a:rPr lang="en-GB" dirty="0"/>
              <a:t>3</a:t>
            </a:r>
            <a:r>
              <a:rPr lang="en-US" dirty="0"/>
              <a:t>. **Conditional Formatting**   - **Highlight Disparities**: Apply conditional formatting to highlight salaries that are above or below a certain threshold, helping to spot potential inequities.</a:t>
            </a:r>
            <a:endParaRPr lang="en-GB" dirty="0"/>
          </a:p>
          <a:p>
            <a:r>
              <a:rPr lang="en-US" dirty="0"/>
              <a:t> 4. **Pivot Tables**   - **Salary Distribution**: Create pivot tables to </a:t>
            </a:r>
            <a:r>
              <a:rPr lang="en-US" dirty="0" err="1"/>
              <a:t>summarise</a:t>
            </a:r>
            <a:r>
              <a:rPr lang="en-US" dirty="0"/>
              <a:t> salary data by department, job title, or gender, providing a quick overview of salary distribution.   - **Comparative Analysis**: Compare average salaries across different categories (e.g., departments or genders) to identify disparities.</a:t>
            </a:r>
            <a:endParaRPr lang="en-GB" dirty="0"/>
          </a:p>
          <a:p>
            <a:r>
              <a:rPr lang="en-US" dirty="0"/>
              <a:t> 5. **Data </a:t>
            </a:r>
            <a:r>
              <a:rPr lang="en-US" dirty="0" err="1"/>
              <a:t>Visualisation</a:t>
            </a:r>
            <a:r>
              <a:rPr lang="en-US" dirty="0"/>
              <a:t>**   - **Charts and Graphs**: Use bar charts, pie charts, or histograms to </a:t>
            </a:r>
            <a:r>
              <a:rPr lang="en-US" dirty="0" err="1"/>
              <a:t>visualise</a:t>
            </a:r>
            <a:r>
              <a:rPr lang="en-US" dirty="0"/>
              <a:t> salary distributions, trends, or comparisons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ctrTitle"/>
          </p:nvPr>
        </p:nvSpPr>
        <p:spPr>
          <a:xfrm>
            <a:off x="3018639" y="805169"/>
            <a:ext cx="5800851" cy="518160"/>
          </a:xfrm>
        </p:spPr>
        <p:txBody>
          <a:bodyPr/>
          <a:lstStyle/>
          <a:p>
            <a:r>
              <a:rPr lang="en-IN" dirty="0"/>
              <a:t>Dataset Description</a:t>
            </a:r>
          </a:p>
        </p:txBody>
      </p:sp>
      <p:sp>
        <p:nvSpPr>
          <p:cNvPr id="7" name="Subtitle 6">
            <a:extLst>
              <a:ext uri="{FF2B5EF4-FFF2-40B4-BE49-F238E27FC236}">
                <a16:creationId xmlns:a16="http://schemas.microsoft.com/office/drawing/2014/main" id="{99ECCCEE-0A0E-65F5-B9CD-7094B7209EB7}"/>
              </a:ext>
            </a:extLst>
          </p:cNvPr>
          <p:cNvSpPr>
            <a:spLocks noGrp="1"/>
          </p:cNvSpPr>
          <p:nvPr>
            <p:ph type="subTitle" idx="4"/>
          </p:nvPr>
        </p:nvSpPr>
        <p:spPr>
          <a:xfrm>
            <a:off x="2607314" y="1552121"/>
            <a:ext cx="8534400" cy="4924425"/>
          </a:xfrm>
        </p:spPr>
        <p:txBody>
          <a:bodyPr/>
          <a:lstStyle/>
          <a:p>
            <a:pPr marL="571500" indent="-571500">
              <a:buFont typeface="Arial" panose="020B0604020202020204" pitchFamily="34" charset="0"/>
              <a:buChar char="•"/>
            </a:pPr>
            <a:r>
              <a:rPr lang="en-GB" sz="4000" dirty="0"/>
              <a:t>Presenter </a:t>
            </a:r>
          </a:p>
          <a:p>
            <a:pPr marL="571500" indent="-571500">
              <a:buFont typeface="Arial" panose="020B0604020202020204" pitchFamily="34" charset="0"/>
              <a:buChar char="•"/>
            </a:pPr>
            <a:r>
              <a:rPr lang="en-GB" sz="4000" dirty="0"/>
              <a:t>party	</a:t>
            </a:r>
          </a:p>
          <a:p>
            <a:pPr marL="571500" indent="-571500">
              <a:buFont typeface="Arial" panose="020B0604020202020204" pitchFamily="34" charset="0"/>
              <a:buChar char="•"/>
            </a:pPr>
            <a:r>
              <a:rPr lang="en-GB" sz="4000" dirty="0"/>
              <a:t>vice	</a:t>
            </a:r>
          </a:p>
          <a:p>
            <a:pPr marL="571500" indent="-571500">
              <a:buFont typeface="Arial" panose="020B0604020202020204" pitchFamily="34" charset="0"/>
              <a:buChar char="•"/>
            </a:pPr>
            <a:r>
              <a:rPr lang="en-GB" sz="4000" dirty="0"/>
              <a:t>salary	</a:t>
            </a:r>
          </a:p>
          <a:p>
            <a:pPr marL="571500" indent="-571500">
              <a:buFont typeface="Arial" panose="020B0604020202020204" pitchFamily="34" charset="0"/>
              <a:buChar char="•"/>
            </a:pPr>
            <a:r>
              <a:rPr lang="en-GB" sz="4000" dirty="0"/>
              <a:t>date updated	</a:t>
            </a:r>
          </a:p>
          <a:p>
            <a:pPr marL="571500" indent="-571500">
              <a:buFont typeface="Arial" panose="020B0604020202020204" pitchFamily="34" charset="0"/>
              <a:buChar char="•"/>
            </a:pPr>
            <a:r>
              <a:rPr lang="en-GB" sz="4000" dirty="0"/>
              <a:t>date created</a:t>
            </a:r>
          </a:p>
          <a:p>
            <a:pPr marL="571500" indent="-571500">
              <a:buFont typeface="Arial" panose="020B0604020202020204" pitchFamily="34" charset="0"/>
              <a:buChar char="•"/>
            </a:pPr>
            <a:endParaRPr lang="en-GB" sz="4000" dirty="0"/>
          </a:p>
          <a:p>
            <a:pPr marL="571500" indent="-571500">
              <a:buFont typeface="Arial" panose="020B0604020202020204" pitchFamily="34" charset="0"/>
              <a:buChar char="•"/>
            </a:pPr>
            <a:endParaRPr lang="en-US" sz="4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E8AC88C0-B34E-CDC6-F7E8-6047D2D6996F}"/>
              </a:ext>
            </a:extLst>
          </p:cNvPr>
          <p:cNvSpPr>
            <a:spLocks noGrp="1"/>
          </p:cNvSpPr>
          <p:nvPr>
            <p:ph type="body" idx="1"/>
          </p:nvPr>
        </p:nvSpPr>
        <p:spPr>
          <a:xfrm>
            <a:off x="2533650" y="2208281"/>
            <a:ext cx="10972800" cy="2215991"/>
          </a:xfrm>
        </p:spPr>
        <p:txBody>
          <a:bodyPr/>
          <a:lstStyle/>
          <a:p>
            <a:pPr marL="571500" indent="-571500">
              <a:buFont typeface="Arial" panose="020B0604020202020204" pitchFamily="34" charset="0"/>
              <a:buChar char="•"/>
            </a:pPr>
            <a:r>
              <a:rPr lang="en-GB" sz="3600" dirty="0"/>
              <a:t>Making new Excel sheet </a:t>
            </a:r>
          </a:p>
          <a:p>
            <a:pPr marL="571500" indent="-571500">
              <a:buFont typeface="Arial" panose="020B0604020202020204" pitchFamily="34" charset="0"/>
              <a:buChar char="•"/>
            </a:pPr>
            <a:r>
              <a:rPr lang="en-GB" sz="3600" dirty="0"/>
              <a:t>Analysing the </a:t>
            </a:r>
            <a:r>
              <a:rPr lang="en-GB" sz="3600" dirty="0" err="1"/>
              <a:t>salariese</a:t>
            </a:r>
            <a:endParaRPr lang="en-GB" sz="3600" dirty="0"/>
          </a:p>
          <a:p>
            <a:pPr marL="571500" indent="-571500">
              <a:buFont typeface="Arial" panose="020B0604020202020204" pitchFamily="34" charset="0"/>
              <a:buChar char="•"/>
            </a:pPr>
            <a:r>
              <a:rPr lang="en-GB" sz="3600" dirty="0"/>
              <a:t>Calculations salary </a:t>
            </a:r>
          </a:p>
          <a:p>
            <a:pPr marL="571500" indent="-571500">
              <a:buFont typeface="Arial" panose="020B0604020202020204" pitchFamily="34" charset="0"/>
              <a:buChar char="•"/>
            </a:pPr>
            <a:r>
              <a:rPr lang="en-GB" sz="3600" dirty="0"/>
              <a:t>Making graph chart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4359206" y="3316277"/>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