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70" r:id="rId3"/>
    <p:sldId id="268" r:id="rId4"/>
    <p:sldId id="258" r:id="rId5"/>
    <p:sldId id="263" r:id="rId6"/>
    <p:sldId id="267" r:id="rId7"/>
    <p:sldId id="265" r:id="rId8"/>
    <p:sldId id="259" r:id="rId9"/>
    <p:sldId id="262" r:id="rId10"/>
    <p:sldId id="261" r:id="rId11"/>
    <p:sldId id="26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3913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1810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0602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1003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2/14/2023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4132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320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122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001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7933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6861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2/14/2023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1046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2/14/2023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654330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15A5-E2DF-990E-F95D-22F81F614C0A}"/>
              </a:ext>
            </a:extLst>
          </p:cNvPr>
          <p:cNvSpPr>
            <a:spLocks noGrp="1"/>
          </p:cNvSpPr>
          <p:nvPr>
            <p:ph type="ctrTitle"/>
          </p:nvPr>
        </p:nvSpPr>
        <p:spPr>
          <a:xfrm>
            <a:off x="1043669" y="2349371"/>
            <a:ext cx="8825658" cy="1296092"/>
          </a:xfrm>
        </p:spPr>
        <p:txBody>
          <a:bodyPr>
            <a:normAutofit/>
          </a:bodyPr>
          <a:lstStyle/>
          <a:p>
            <a:r>
              <a:rPr lang="en-IN" sz="4800" dirty="0"/>
              <a:t>Deep Learning based TUBERCULOSIS Detection using Cough Analysis</a:t>
            </a:r>
          </a:p>
        </p:txBody>
      </p:sp>
      <p:sp>
        <p:nvSpPr>
          <p:cNvPr id="3" name="Subtitle 2">
            <a:extLst>
              <a:ext uri="{FF2B5EF4-FFF2-40B4-BE49-F238E27FC236}">
                <a16:creationId xmlns:a16="http://schemas.microsoft.com/office/drawing/2014/main" id="{E3DE7676-1B8C-7E0A-5703-D434269A3CD3}"/>
              </a:ext>
            </a:extLst>
          </p:cNvPr>
          <p:cNvSpPr>
            <a:spLocks noGrp="1"/>
          </p:cNvSpPr>
          <p:nvPr>
            <p:ph type="subTitle" idx="1"/>
          </p:nvPr>
        </p:nvSpPr>
        <p:spPr>
          <a:xfrm>
            <a:off x="6096000" y="4938384"/>
            <a:ext cx="4463132" cy="1869765"/>
          </a:xfrm>
        </p:spPr>
        <p:txBody>
          <a:bodyPr>
            <a:noAutofit/>
          </a:bodyPr>
          <a:lstStyle/>
          <a:p>
            <a:pPr algn="ctr"/>
            <a:r>
              <a:rPr lang="en-IN" sz="2400" b="1" u="sng" dirty="0">
                <a:solidFill>
                  <a:schemeClr val="accent2"/>
                </a:solidFill>
              </a:rPr>
              <a:t>Team members</a:t>
            </a:r>
          </a:p>
          <a:p>
            <a:r>
              <a:rPr lang="en-IN" sz="2000" dirty="0" err="1">
                <a:solidFill>
                  <a:schemeClr val="tx1"/>
                </a:solidFill>
              </a:rPr>
              <a:t>Vtu</a:t>
            </a:r>
            <a:r>
              <a:rPr lang="en-IN" sz="2000" dirty="0">
                <a:solidFill>
                  <a:schemeClr val="tx1"/>
                </a:solidFill>
              </a:rPr>
              <a:t> 13069 - MEDA ANIL KUMAR</a:t>
            </a:r>
            <a:endParaRPr lang="en-IN" dirty="0">
              <a:solidFill>
                <a:schemeClr val="tx1"/>
              </a:solidFill>
            </a:endParaRPr>
          </a:p>
          <a:p>
            <a:r>
              <a:rPr lang="en-IN" sz="2000" dirty="0" err="1">
                <a:solidFill>
                  <a:schemeClr val="tx1"/>
                </a:solidFill>
              </a:rPr>
              <a:t>Vtu</a:t>
            </a:r>
            <a:r>
              <a:rPr lang="en-IN" sz="2000" dirty="0">
                <a:solidFill>
                  <a:schemeClr val="tx1"/>
                </a:solidFill>
              </a:rPr>
              <a:t> 13507 - </a:t>
            </a:r>
            <a:r>
              <a:rPr lang="en-IN" sz="2000" dirty="0" err="1">
                <a:solidFill>
                  <a:schemeClr val="tx1"/>
                </a:solidFill>
              </a:rPr>
              <a:t>Atla</a:t>
            </a:r>
            <a:r>
              <a:rPr lang="en-IN" sz="2000" dirty="0">
                <a:solidFill>
                  <a:schemeClr val="tx1"/>
                </a:solidFill>
              </a:rPr>
              <a:t> </a:t>
            </a:r>
            <a:r>
              <a:rPr lang="en-IN" sz="2000" dirty="0" err="1">
                <a:solidFill>
                  <a:schemeClr val="tx1"/>
                </a:solidFill>
              </a:rPr>
              <a:t>Lokesh</a:t>
            </a:r>
            <a:endParaRPr lang="en-IN" sz="2000" dirty="0">
              <a:solidFill>
                <a:schemeClr val="tx1"/>
              </a:solidFill>
            </a:endParaRPr>
          </a:p>
          <a:p>
            <a:r>
              <a:rPr lang="en-IN" sz="2000" dirty="0" err="1">
                <a:solidFill>
                  <a:schemeClr val="tx1"/>
                </a:solidFill>
              </a:rPr>
              <a:t>Vtu</a:t>
            </a:r>
            <a:r>
              <a:rPr lang="en-IN" sz="2000" dirty="0">
                <a:solidFill>
                  <a:schemeClr val="tx1"/>
                </a:solidFill>
              </a:rPr>
              <a:t> 14515 - </a:t>
            </a:r>
            <a:r>
              <a:rPr lang="en-IN" sz="2000" dirty="0" err="1">
                <a:solidFill>
                  <a:schemeClr val="tx1"/>
                </a:solidFill>
              </a:rPr>
              <a:t>Gundu</a:t>
            </a:r>
            <a:r>
              <a:rPr lang="en-IN" sz="2000" dirty="0">
                <a:solidFill>
                  <a:schemeClr val="tx1"/>
                </a:solidFill>
              </a:rPr>
              <a:t> </a:t>
            </a:r>
            <a:r>
              <a:rPr lang="en-IN" sz="2000" dirty="0" err="1">
                <a:solidFill>
                  <a:schemeClr val="tx1"/>
                </a:solidFill>
              </a:rPr>
              <a:t>bharadwaj</a:t>
            </a:r>
            <a:endParaRPr lang="en-US" sz="2000" dirty="0">
              <a:solidFill>
                <a:schemeClr val="tx1"/>
              </a:solidFill>
            </a:endParaRPr>
          </a:p>
        </p:txBody>
      </p:sp>
      <p:sp>
        <p:nvSpPr>
          <p:cNvPr id="5" name="Title 1">
            <a:extLst>
              <a:ext uri="{FF2B5EF4-FFF2-40B4-BE49-F238E27FC236}">
                <a16:creationId xmlns:a16="http://schemas.microsoft.com/office/drawing/2014/main" id="{0B39721F-ED9F-1D2A-A479-26E7FA209E00}"/>
              </a:ext>
            </a:extLst>
          </p:cNvPr>
          <p:cNvSpPr txBox="1">
            <a:spLocks/>
          </p:cNvSpPr>
          <p:nvPr/>
        </p:nvSpPr>
        <p:spPr>
          <a:xfrm>
            <a:off x="733591" y="1172831"/>
            <a:ext cx="10993549" cy="1475013"/>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800"/>
          </a:p>
        </p:txBody>
      </p:sp>
      <p:sp>
        <p:nvSpPr>
          <p:cNvPr id="6" name="Subtitle 2">
            <a:extLst>
              <a:ext uri="{FF2B5EF4-FFF2-40B4-BE49-F238E27FC236}">
                <a16:creationId xmlns:a16="http://schemas.microsoft.com/office/drawing/2014/main" id="{8DFF6D2F-CB21-C17C-0237-D9E17DEC4FD2}"/>
              </a:ext>
            </a:extLst>
          </p:cNvPr>
          <p:cNvSpPr txBox="1">
            <a:spLocks/>
          </p:cNvSpPr>
          <p:nvPr/>
        </p:nvSpPr>
        <p:spPr>
          <a:xfrm>
            <a:off x="733591" y="4750286"/>
            <a:ext cx="3462231" cy="1869765"/>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400" b="1" u="sng" dirty="0"/>
              <a:t>Supervisor</a:t>
            </a:r>
          </a:p>
          <a:p>
            <a:r>
              <a:rPr lang="en-IN" sz="2000" dirty="0" err="1">
                <a:solidFill>
                  <a:schemeClr val="tx1"/>
                </a:solidFill>
              </a:rPr>
              <a:t>Dr.</a:t>
            </a:r>
            <a:r>
              <a:rPr lang="en-IN" sz="2000" dirty="0">
                <a:solidFill>
                  <a:schemeClr val="tx1"/>
                </a:solidFill>
              </a:rPr>
              <a:t> D. </a:t>
            </a:r>
            <a:r>
              <a:rPr lang="en-IN" sz="2000" dirty="0" err="1">
                <a:solidFill>
                  <a:schemeClr val="tx1"/>
                </a:solidFill>
              </a:rPr>
              <a:t>Subitha</a:t>
            </a:r>
            <a:r>
              <a:rPr lang="en-IN" sz="2000" dirty="0">
                <a:solidFill>
                  <a:schemeClr val="tx1"/>
                </a:solidFill>
              </a:rPr>
              <a:t> </a:t>
            </a:r>
          </a:p>
          <a:p>
            <a:r>
              <a:rPr lang="en-IN" sz="2000" dirty="0">
                <a:solidFill>
                  <a:schemeClr val="tx1"/>
                </a:solidFill>
              </a:rPr>
              <a:t>(Associate professor)</a:t>
            </a:r>
          </a:p>
          <a:p>
            <a:r>
              <a:rPr lang="en-IN" sz="2000" dirty="0">
                <a:solidFill>
                  <a:schemeClr val="tx1"/>
                </a:solidFill>
              </a:rPr>
              <a:t>Department of </a:t>
            </a:r>
            <a:r>
              <a:rPr lang="en-IN" sz="2000" dirty="0" err="1">
                <a:solidFill>
                  <a:schemeClr val="tx1"/>
                </a:solidFill>
              </a:rPr>
              <a:t>Ece</a:t>
            </a:r>
            <a:endParaRPr lang="en-IN" dirty="0">
              <a:solidFill>
                <a:schemeClr val="tx1"/>
              </a:solidFill>
            </a:endParaRPr>
          </a:p>
        </p:txBody>
      </p:sp>
    </p:spTree>
    <p:extLst>
      <p:ext uri="{BB962C8B-B14F-4D97-AF65-F5344CB8AC3E}">
        <p14:creationId xmlns:p14="http://schemas.microsoft.com/office/powerpoint/2010/main" val="276492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520C-F78E-3DDF-A4CE-4992561CD8CC}"/>
              </a:ext>
            </a:extLst>
          </p:cNvPr>
          <p:cNvSpPr>
            <a:spLocks noGrp="1"/>
          </p:cNvSpPr>
          <p:nvPr>
            <p:ph type="title"/>
          </p:nvPr>
        </p:nvSpPr>
        <p:spPr/>
        <p:txBody>
          <a:bodyPr/>
          <a:lstStyle/>
          <a:p>
            <a:r>
              <a:rPr lang="en-IN"/>
              <a:t>Block diagram</a:t>
            </a:r>
            <a:endParaRPr lang="en-US"/>
          </a:p>
        </p:txBody>
      </p:sp>
      <p:pic>
        <p:nvPicPr>
          <p:cNvPr id="5" name="Picture 6">
            <a:extLst>
              <a:ext uri="{FF2B5EF4-FFF2-40B4-BE49-F238E27FC236}">
                <a16:creationId xmlns:a16="http://schemas.microsoft.com/office/drawing/2014/main" id="{DE9DC93D-CF09-D3E5-00BC-E90D49519C82}"/>
              </a:ext>
            </a:extLst>
          </p:cNvPr>
          <p:cNvPicPr>
            <a:picLocks noChangeAspect="1"/>
          </p:cNvPicPr>
          <p:nvPr/>
        </p:nvPicPr>
        <p:blipFill>
          <a:blip r:embed="rId2"/>
          <a:stretch>
            <a:fillRect/>
          </a:stretch>
        </p:blipFill>
        <p:spPr>
          <a:xfrm>
            <a:off x="646111" y="1558005"/>
            <a:ext cx="10574199" cy="5040328"/>
          </a:xfrm>
          <a:prstGeom prst="rect">
            <a:avLst/>
          </a:prstGeom>
        </p:spPr>
      </p:pic>
    </p:spTree>
    <p:extLst>
      <p:ext uri="{BB962C8B-B14F-4D97-AF65-F5344CB8AC3E}">
        <p14:creationId xmlns:p14="http://schemas.microsoft.com/office/powerpoint/2010/main" val="41509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0F0B-443D-ACD5-5FE1-4A5912514615}"/>
              </a:ext>
            </a:extLst>
          </p:cNvPr>
          <p:cNvSpPr>
            <a:spLocks noGrp="1"/>
          </p:cNvSpPr>
          <p:nvPr>
            <p:ph type="title"/>
          </p:nvPr>
        </p:nvSpPr>
        <p:spPr/>
        <p:txBody>
          <a:bodyPr/>
          <a:lstStyle/>
          <a:p>
            <a:r>
              <a:rPr lang="en-IN"/>
              <a:t>Software Used</a:t>
            </a:r>
            <a:endParaRPr lang="en-US"/>
          </a:p>
        </p:txBody>
      </p:sp>
      <p:sp>
        <p:nvSpPr>
          <p:cNvPr id="3" name="Content Placeholder 2">
            <a:extLst>
              <a:ext uri="{FF2B5EF4-FFF2-40B4-BE49-F238E27FC236}">
                <a16:creationId xmlns:a16="http://schemas.microsoft.com/office/drawing/2014/main" id="{EEC7F6F4-CE17-3EB0-F9DE-5E1E073ED461}"/>
              </a:ext>
            </a:extLst>
          </p:cNvPr>
          <p:cNvSpPr>
            <a:spLocks noGrp="1"/>
          </p:cNvSpPr>
          <p:nvPr>
            <p:ph idx="1"/>
          </p:nvPr>
        </p:nvSpPr>
        <p:spPr>
          <a:xfrm>
            <a:off x="1103312" y="2052919"/>
            <a:ext cx="8946541" cy="3152794"/>
          </a:xfrm>
        </p:spPr>
        <p:txBody>
          <a:bodyPr>
            <a:normAutofit/>
          </a:bodyPr>
          <a:lstStyle/>
          <a:p>
            <a:r>
              <a:rPr lang="en-IN" sz="2400"/>
              <a:t>Anaconda </a:t>
            </a:r>
            <a:r>
              <a:rPr lang="en-IN" sz="2400" err="1"/>
              <a:t>jupyter</a:t>
            </a:r>
            <a:r>
              <a:rPr lang="en-IN" sz="2400"/>
              <a:t> notebook : To give the audio input and to import required libraries.</a:t>
            </a:r>
          </a:p>
          <a:p>
            <a:endParaRPr lang="en-IN" sz="2400"/>
          </a:p>
        </p:txBody>
      </p:sp>
    </p:spTree>
    <p:extLst>
      <p:ext uri="{BB962C8B-B14F-4D97-AF65-F5344CB8AC3E}">
        <p14:creationId xmlns:p14="http://schemas.microsoft.com/office/powerpoint/2010/main" val="150373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4387-4A0F-8C2E-DE34-3308D400200E}"/>
              </a:ext>
            </a:extLst>
          </p:cNvPr>
          <p:cNvSpPr>
            <a:spLocks noGrp="1"/>
          </p:cNvSpPr>
          <p:nvPr>
            <p:ph type="title"/>
          </p:nvPr>
        </p:nvSpPr>
        <p:spPr/>
        <p:txBody>
          <a:bodyPr/>
          <a:lstStyle/>
          <a:p>
            <a:r>
              <a:rPr lang="en-IN"/>
              <a:t>References</a:t>
            </a:r>
            <a:endParaRPr lang="en-US"/>
          </a:p>
        </p:txBody>
      </p:sp>
      <p:sp>
        <p:nvSpPr>
          <p:cNvPr id="3" name="Content Placeholder 2">
            <a:extLst>
              <a:ext uri="{FF2B5EF4-FFF2-40B4-BE49-F238E27FC236}">
                <a16:creationId xmlns:a16="http://schemas.microsoft.com/office/drawing/2014/main" id="{4BC1712B-78F8-29FC-AF92-B5D94F77C9C7}"/>
              </a:ext>
            </a:extLst>
          </p:cNvPr>
          <p:cNvSpPr>
            <a:spLocks noGrp="1"/>
          </p:cNvSpPr>
          <p:nvPr>
            <p:ph idx="1"/>
          </p:nvPr>
        </p:nvSpPr>
        <p:spPr>
          <a:xfrm>
            <a:off x="746415" y="1979542"/>
            <a:ext cx="10381833" cy="4878458"/>
          </a:xfrm>
        </p:spPr>
        <p:txBody>
          <a:bodyPr vert="horz" lIns="91440" tIns="45720" rIns="91440" bIns="45720" rtlCol="0" anchor="t">
            <a:noAutofit/>
          </a:bodyPr>
          <a:lstStyle/>
          <a:p>
            <a:r>
              <a:rPr lang="en-IN"/>
              <a:t>Sarkar Siddique and James C. L. Chow proposed a NLP and DNN applied in various components of healthcare without human involvement.: A machine learning based approach during COVID-19 </a:t>
            </a:r>
            <a:r>
              <a:rPr lang="en-IN" err="1"/>
              <a:t>pandemic.Healthcare</a:t>
            </a:r>
            <a:r>
              <a:rPr lang="en-IN"/>
              <a:t>. 2021;9(2):156.</a:t>
            </a:r>
          </a:p>
          <a:p>
            <a:r>
              <a:rPr lang="en-IN"/>
              <a:t> Yu-Ting Shen1 and Hui-Xiong Xu Patient proposed  for Technology that can be used to assist in the application of telemedicine system to augment and improve the traditional community health strategies.. 2017. </a:t>
            </a:r>
          </a:p>
          <a:p>
            <a:pPr>
              <a:buClr>
                <a:srgbClr val="EF53A5"/>
              </a:buClr>
            </a:pPr>
            <a:r>
              <a:rPr lang="en-IN"/>
              <a:t>Ilana </a:t>
            </a:r>
            <a:r>
              <a:rPr lang="en-IN" err="1"/>
              <a:t>Harrus,Jessica</a:t>
            </a:r>
            <a:r>
              <a:rPr lang="en-IN"/>
              <a:t> Wyndham Trends in the use of Pre-pandemic AI-based applications for diagnosis and treatment research, as well as forecasting disease transmission and people mobility, have already been adapted.— United States, January–March 2019.  </a:t>
            </a:r>
          </a:p>
          <a:p>
            <a:pPr>
              <a:buClr>
                <a:srgbClr val="EF53A5"/>
              </a:buClr>
            </a:pPr>
            <a:r>
              <a:rPr lang="en-IN"/>
              <a:t>Wentao Zhao , Wei Jiang &amp; Xinguo Qiu The potential for artificial intelligence in Healthcare by using CNN reducing the probability of </a:t>
            </a:r>
            <a:r>
              <a:rPr lang="en-IN" err="1"/>
              <a:t>diagnoising</a:t>
            </a:r>
            <a:r>
              <a:rPr lang="en-IN"/>
              <a:t> covid-19.. Future Healthcare Journal. 2019;6(2):94–98.</a:t>
            </a:r>
          </a:p>
          <a:p>
            <a:pPr marL="342900" indent="-342900">
              <a:buFont typeface="+mj-lt"/>
              <a:buAutoNum type="arabicPeriod"/>
            </a:pPr>
            <a:endParaRPr lang="en-US"/>
          </a:p>
        </p:txBody>
      </p:sp>
    </p:spTree>
    <p:extLst>
      <p:ext uri="{BB962C8B-B14F-4D97-AF65-F5344CB8AC3E}">
        <p14:creationId xmlns:p14="http://schemas.microsoft.com/office/powerpoint/2010/main" val="34787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C8D8-8AAB-903C-3DF1-F97E673E697E}"/>
              </a:ext>
            </a:extLst>
          </p:cNvPr>
          <p:cNvSpPr>
            <a:spLocks noGrp="1"/>
          </p:cNvSpPr>
          <p:nvPr>
            <p:ph type="title"/>
          </p:nvPr>
        </p:nvSpPr>
        <p:spPr/>
        <p:txBody>
          <a:bodyPr/>
          <a:lstStyle/>
          <a:p>
            <a:r>
              <a:rPr lang="en-IN"/>
              <a:t>Agenda</a:t>
            </a:r>
            <a:endParaRPr lang="en-US"/>
          </a:p>
        </p:txBody>
      </p:sp>
      <p:sp>
        <p:nvSpPr>
          <p:cNvPr id="3" name="Content Placeholder 2">
            <a:extLst>
              <a:ext uri="{FF2B5EF4-FFF2-40B4-BE49-F238E27FC236}">
                <a16:creationId xmlns:a16="http://schemas.microsoft.com/office/drawing/2014/main" id="{3A64CBED-9584-9120-7B1A-C8B60FFCB195}"/>
              </a:ext>
            </a:extLst>
          </p:cNvPr>
          <p:cNvSpPr>
            <a:spLocks noGrp="1"/>
          </p:cNvSpPr>
          <p:nvPr>
            <p:ph idx="1"/>
          </p:nvPr>
        </p:nvSpPr>
        <p:spPr/>
        <p:txBody>
          <a:bodyPr/>
          <a:lstStyle/>
          <a:p>
            <a:r>
              <a:rPr lang="en-US"/>
              <a:t>Objective</a:t>
            </a:r>
            <a:endParaRPr lang="en-IN"/>
          </a:p>
          <a:p>
            <a:r>
              <a:rPr lang="en-IN"/>
              <a:t>Abstract</a:t>
            </a:r>
            <a:endParaRPr lang="en-US"/>
          </a:p>
          <a:p>
            <a:r>
              <a:rPr lang="en-US"/>
              <a:t>Introduction</a:t>
            </a:r>
          </a:p>
          <a:p>
            <a:r>
              <a:rPr lang="en-US"/>
              <a:t>Literature Survey</a:t>
            </a:r>
          </a:p>
          <a:p>
            <a:r>
              <a:rPr lang="en-US"/>
              <a:t>Methodology</a:t>
            </a:r>
            <a:endParaRPr lang="en-IN"/>
          </a:p>
          <a:p>
            <a:r>
              <a:rPr lang="en-US"/>
              <a:t>Block diagram</a:t>
            </a:r>
          </a:p>
          <a:p>
            <a:r>
              <a:rPr lang="en-US"/>
              <a:t>Software used</a:t>
            </a:r>
          </a:p>
          <a:p>
            <a:r>
              <a:rPr lang="en-US"/>
              <a:t>References</a:t>
            </a:r>
          </a:p>
        </p:txBody>
      </p:sp>
    </p:spTree>
    <p:extLst>
      <p:ext uri="{BB962C8B-B14F-4D97-AF65-F5344CB8AC3E}">
        <p14:creationId xmlns:p14="http://schemas.microsoft.com/office/powerpoint/2010/main" val="222052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3B9-A9A1-B24A-65D9-9FD30D3216AA}"/>
              </a:ext>
            </a:extLst>
          </p:cNvPr>
          <p:cNvSpPr>
            <a:spLocks noGrp="1"/>
          </p:cNvSpPr>
          <p:nvPr>
            <p:ph type="title"/>
          </p:nvPr>
        </p:nvSpPr>
        <p:spPr/>
        <p:txBody>
          <a:bodyPr/>
          <a:lstStyle/>
          <a:p>
            <a:r>
              <a:rPr lang="en-IN"/>
              <a:t>Objective</a:t>
            </a:r>
            <a:endParaRPr lang="en-US"/>
          </a:p>
        </p:txBody>
      </p:sp>
      <p:sp>
        <p:nvSpPr>
          <p:cNvPr id="3" name="Content Placeholder 2">
            <a:extLst>
              <a:ext uri="{FF2B5EF4-FFF2-40B4-BE49-F238E27FC236}">
                <a16:creationId xmlns:a16="http://schemas.microsoft.com/office/drawing/2014/main" id="{AA9D9DA3-7A18-6122-83D0-3147B520608A}"/>
              </a:ext>
            </a:extLst>
          </p:cNvPr>
          <p:cNvSpPr>
            <a:spLocks noGrp="1"/>
          </p:cNvSpPr>
          <p:nvPr>
            <p:ph idx="1"/>
          </p:nvPr>
        </p:nvSpPr>
        <p:spPr>
          <a:xfrm>
            <a:off x="460634" y="1865134"/>
            <a:ext cx="10519893" cy="2520517"/>
          </a:xfrm>
        </p:spPr>
        <p:txBody>
          <a:bodyPr vert="horz" lIns="91440" tIns="45720" rIns="91440" bIns="45720" rtlCol="0" anchor="t">
            <a:noAutofit/>
          </a:bodyPr>
          <a:lstStyle/>
          <a:p>
            <a:pPr algn="just"/>
            <a:r>
              <a:rPr lang="en-IN">
                <a:ea typeface="+mj-lt"/>
                <a:cs typeface="+mj-lt"/>
              </a:rPr>
              <a:t>St</a:t>
            </a:r>
            <a:r>
              <a:rPr lang="en-US" err="1">
                <a:ea typeface="+mj-lt"/>
                <a:cs typeface="+mj-lt"/>
              </a:rPr>
              <a:t>udying</a:t>
            </a:r>
            <a:r>
              <a:rPr lang="en-US">
                <a:ea typeface="+mj-lt"/>
                <a:cs typeface="+mj-lt"/>
              </a:rPr>
              <a:t> the input samples like cough sound in different cases for various people and making a database to train the AI model.</a:t>
            </a:r>
            <a:endParaRPr lang="en-US"/>
          </a:p>
          <a:p>
            <a:pPr algn="just">
              <a:buClr>
                <a:srgbClr val="EF53A5"/>
              </a:buClr>
            </a:pPr>
            <a:r>
              <a:rPr lang="en-US">
                <a:ea typeface="+mj-lt"/>
                <a:cs typeface="+mj-lt"/>
              </a:rPr>
              <a:t>We had</a:t>
            </a:r>
            <a:r>
              <a:rPr lang="en-IN">
                <a:ea typeface="+mj-lt"/>
                <a:cs typeface="+mj-lt"/>
              </a:rPr>
              <a:t> used CNN </a:t>
            </a:r>
            <a:r>
              <a:rPr lang="en-US">
                <a:ea typeface="+mj-lt"/>
                <a:cs typeface="+mj-lt"/>
              </a:rPr>
              <a:t>algorithm to implement the </a:t>
            </a:r>
            <a:r>
              <a:rPr lang="en-IN">
                <a:ea typeface="+mj-lt"/>
                <a:cs typeface="+mj-lt"/>
              </a:rPr>
              <a:t>model.</a:t>
            </a:r>
            <a:endParaRPr lang="en-US"/>
          </a:p>
        </p:txBody>
      </p:sp>
      <p:pic>
        <p:nvPicPr>
          <p:cNvPr id="5" name="Picture 2" descr="Prodapt Solutions | Analytics-Based Crime Prediction">
            <a:extLst>
              <a:ext uri="{FF2B5EF4-FFF2-40B4-BE49-F238E27FC236}">
                <a16:creationId xmlns:a16="http://schemas.microsoft.com/office/drawing/2014/main" id="{74557528-F95F-0557-4EB0-BCC268F20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6" y="3017087"/>
            <a:ext cx="12104789" cy="384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4379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4256-4350-5F7A-6D72-1C12600472E0}"/>
              </a:ext>
            </a:extLst>
          </p:cNvPr>
          <p:cNvSpPr>
            <a:spLocks noGrp="1"/>
          </p:cNvSpPr>
          <p:nvPr>
            <p:ph type="title"/>
          </p:nvPr>
        </p:nvSpPr>
        <p:spPr/>
        <p:txBody>
          <a:bodyPr/>
          <a:lstStyle/>
          <a:p>
            <a:r>
              <a:rPr lang="en-IN"/>
              <a:t>Abstract </a:t>
            </a:r>
            <a:endParaRPr lang="en-US"/>
          </a:p>
        </p:txBody>
      </p:sp>
      <p:sp>
        <p:nvSpPr>
          <p:cNvPr id="3" name="Content Placeholder 2">
            <a:extLst>
              <a:ext uri="{FF2B5EF4-FFF2-40B4-BE49-F238E27FC236}">
                <a16:creationId xmlns:a16="http://schemas.microsoft.com/office/drawing/2014/main" id="{E0513ACD-4834-E0C2-849E-FCAC06D8F1D7}"/>
              </a:ext>
            </a:extLst>
          </p:cNvPr>
          <p:cNvSpPr>
            <a:spLocks noGrp="1"/>
          </p:cNvSpPr>
          <p:nvPr>
            <p:ph idx="1"/>
          </p:nvPr>
        </p:nvSpPr>
        <p:spPr>
          <a:xfrm>
            <a:off x="358620" y="1683890"/>
            <a:ext cx="11474759" cy="5032600"/>
          </a:xfrm>
        </p:spPr>
        <p:txBody>
          <a:bodyPr vert="horz" lIns="91440" tIns="45720" rIns="91440" bIns="45720" rtlCol="0" anchor="t">
            <a:noAutofit/>
          </a:bodyPr>
          <a:lstStyle/>
          <a:p>
            <a:pPr marL="305435" indent="-305435"/>
            <a:r>
              <a:rPr lang="en-US" sz="2200" dirty="0"/>
              <a:t>Tuberculosis is a significant global health issue that affects an estimated 10 million people each year. Automatic tuberculosis detection using cough analysis provides a valuable tool for diagnosing and managing this disease. </a:t>
            </a:r>
          </a:p>
          <a:p>
            <a:pPr marL="305435" indent="-305435"/>
            <a:r>
              <a:rPr lang="en-IN" sz="2200" dirty="0"/>
              <a:t>While humans especially doctors has to indulge in providing environment ,there is a need of something which can take the decisions on its own and can detect the disease efficiently . There comes the concept of Artificial Intelligence(AI).</a:t>
            </a:r>
            <a:endParaRPr lang="en-US" sz="2200" dirty="0"/>
          </a:p>
          <a:p>
            <a:pPr marL="305435" indent="-305435"/>
            <a:r>
              <a:rPr lang="en-IN" sz="2200" dirty="0"/>
              <a:t>This project, is about a web application which can detect the presence of Tuberculosis .The possible symptoms mode which involves in providing symptoms like Cough sound mode which involves in audio recording of cough as the input. When the user data will be sent to deep learning model using internet ,the </a:t>
            </a:r>
            <a:r>
              <a:rPr lang="en-IN" sz="2200" dirty="0">
                <a:ea typeface="+mn-lt"/>
                <a:cs typeface="+mn-lt"/>
              </a:rPr>
              <a:t>deep learning</a:t>
            </a:r>
            <a:r>
              <a:rPr lang="en-IN" sz="2200" dirty="0"/>
              <a:t> algorithm then returns the Tuberculosis infection probability.</a:t>
            </a:r>
            <a:endParaRPr lang="en-US" sz="2200" dirty="0"/>
          </a:p>
          <a:p>
            <a:pPr marL="305435" indent="-305435"/>
            <a:r>
              <a:rPr lang="en-IN" sz="2200" dirty="0"/>
              <a:t>This model can identify Tuberculosis patients with cough sound. This model may not completely avoid the interference of mankind in stopping the spread of </a:t>
            </a:r>
            <a:r>
              <a:rPr lang="en-IN" sz="2200" dirty="0" err="1"/>
              <a:t>Tuberculosis,but</a:t>
            </a:r>
            <a:r>
              <a:rPr lang="en-IN" sz="2200" dirty="0"/>
              <a:t> definitely provides immense assistance to man kind.</a:t>
            </a:r>
            <a:endParaRPr lang="en-US" sz="2200" dirty="0"/>
          </a:p>
        </p:txBody>
      </p:sp>
    </p:spTree>
    <p:extLst>
      <p:ext uri="{BB962C8B-B14F-4D97-AF65-F5344CB8AC3E}">
        <p14:creationId xmlns:p14="http://schemas.microsoft.com/office/powerpoint/2010/main" val="296021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C7B7-D537-4619-37C7-968D996E9BC7}"/>
              </a:ext>
            </a:extLst>
          </p:cNvPr>
          <p:cNvSpPr>
            <a:spLocks noGrp="1"/>
          </p:cNvSpPr>
          <p:nvPr>
            <p:ph type="title"/>
          </p:nvPr>
        </p:nvSpPr>
        <p:spPr>
          <a:xfrm>
            <a:off x="373156" y="248002"/>
            <a:ext cx="9404723" cy="615784"/>
          </a:xfrm>
        </p:spPr>
        <p:txBody>
          <a:bodyPr>
            <a:normAutofit fontScale="90000"/>
          </a:bodyPr>
          <a:lstStyle/>
          <a:p>
            <a:r>
              <a:rPr lang="en-IN"/>
              <a:t>Literature survey</a:t>
            </a:r>
            <a:endParaRPr lang="en-US"/>
          </a:p>
        </p:txBody>
      </p:sp>
      <p:graphicFrame>
        <p:nvGraphicFramePr>
          <p:cNvPr id="5" name="Table 4">
            <a:extLst>
              <a:ext uri="{FF2B5EF4-FFF2-40B4-BE49-F238E27FC236}">
                <a16:creationId xmlns:a16="http://schemas.microsoft.com/office/drawing/2014/main" id="{CDC325A1-719B-5DCB-91C6-B0E7B7F95751}"/>
              </a:ext>
            </a:extLst>
          </p:cNvPr>
          <p:cNvGraphicFramePr>
            <a:graphicFrameLocks noGrp="1"/>
          </p:cNvGraphicFramePr>
          <p:nvPr>
            <p:extLst>
              <p:ext uri="{D42A27DB-BD31-4B8C-83A1-F6EECF244321}">
                <p14:modId xmlns:p14="http://schemas.microsoft.com/office/powerpoint/2010/main" val="4264977188"/>
              </p:ext>
            </p:extLst>
          </p:nvPr>
        </p:nvGraphicFramePr>
        <p:xfrm>
          <a:off x="204716" y="898477"/>
          <a:ext cx="11706031" cy="5303520"/>
        </p:xfrm>
        <a:graphic>
          <a:graphicData uri="http://schemas.openxmlformats.org/drawingml/2006/table">
            <a:tbl>
              <a:tblPr firstRow="1" bandRow="1">
                <a:tableStyleId>{5C22544A-7EE6-4342-B048-85BDC9FD1C3A}</a:tableStyleId>
              </a:tblPr>
              <a:tblGrid>
                <a:gridCol w="1245358">
                  <a:extLst>
                    <a:ext uri="{9D8B030D-6E8A-4147-A177-3AD203B41FA5}">
                      <a16:colId xmlns:a16="http://schemas.microsoft.com/office/drawing/2014/main" val="3954597800"/>
                    </a:ext>
                  </a:extLst>
                </a:gridCol>
                <a:gridCol w="1991174">
                  <a:extLst>
                    <a:ext uri="{9D8B030D-6E8A-4147-A177-3AD203B41FA5}">
                      <a16:colId xmlns:a16="http://schemas.microsoft.com/office/drawing/2014/main" val="836637513"/>
                    </a:ext>
                  </a:extLst>
                </a:gridCol>
                <a:gridCol w="3299926">
                  <a:extLst>
                    <a:ext uri="{9D8B030D-6E8A-4147-A177-3AD203B41FA5}">
                      <a16:colId xmlns:a16="http://schemas.microsoft.com/office/drawing/2014/main" val="2650099064"/>
                    </a:ext>
                  </a:extLst>
                </a:gridCol>
                <a:gridCol w="5169573">
                  <a:extLst>
                    <a:ext uri="{9D8B030D-6E8A-4147-A177-3AD203B41FA5}">
                      <a16:colId xmlns:a16="http://schemas.microsoft.com/office/drawing/2014/main" val="1670111496"/>
                    </a:ext>
                  </a:extLst>
                </a:gridCol>
              </a:tblGrid>
              <a:tr h="430361">
                <a:tc>
                  <a:txBody>
                    <a:bodyPr/>
                    <a:lstStyle/>
                    <a:p>
                      <a:pPr fontAlgn="base"/>
                      <a:r>
                        <a:rPr lang="en-US" sz="1800">
                          <a:effectLst/>
                        </a:rPr>
                        <a:t>JOURNAL​</a:t>
                      </a:r>
                      <a:endParaRPr lang="en-US">
                        <a:effectLst/>
                      </a:endParaRPr>
                    </a:p>
                  </a:txBody>
                  <a:tcPr/>
                </a:tc>
                <a:tc>
                  <a:txBody>
                    <a:bodyPr/>
                    <a:lstStyle/>
                    <a:p>
                      <a:pPr algn="ctr" fontAlgn="base"/>
                      <a:r>
                        <a:rPr lang="en-US" sz="1800">
                          <a:effectLst/>
                        </a:rPr>
                        <a:t>AUTHOR​</a:t>
                      </a:r>
                      <a:endParaRPr lang="en-US">
                        <a:effectLst/>
                      </a:endParaRPr>
                    </a:p>
                    <a:p>
                      <a:pPr fontAlgn="base"/>
                      <a:r>
                        <a:rPr lang="en-US" sz="1800">
                          <a:effectLst/>
                        </a:rPr>
                        <a:t>​</a:t>
                      </a:r>
                      <a:endParaRPr lang="en-US">
                        <a:effectLst/>
                      </a:endParaRPr>
                    </a:p>
                  </a:txBody>
                  <a:tcPr/>
                </a:tc>
                <a:tc>
                  <a:txBody>
                    <a:bodyPr/>
                    <a:lstStyle/>
                    <a:p>
                      <a:pPr algn="ctr" fontAlgn="base"/>
                      <a:r>
                        <a:rPr lang="en-US" sz="1800">
                          <a:effectLst/>
                        </a:rPr>
                        <a:t>TITLE OF PAPER​</a:t>
                      </a:r>
                      <a:endParaRPr lang="en-US">
                        <a:effectLst/>
                      </a:endParaRPr>
                    </a:p>
                    <a:p>
                      <a:pPr fontAlgn="base"/>
                      <a:r>
                        <a:rPr lang="en-US" sz="1800">
                          <a:effectLst/>
                        </a:rPr>
                        <a:t>​</a:t>
                      </a:r>
                      <a:endParaRPr lang="en-US">
                        <a:effectLst/>
                      </a:endParaRPr>
                    </a:p>
                  </a:txBody>
                  <a:tcPr/>
                </a:tc>
                <a:tc>
                  <a:txBody>
                    <a:bodyPr/>
                    <a:lstStyle/>
                    <a:p>
                      <a:pPr algn="ctr" fontAlgn="base"/>
                      <a:r>
                        <a:rPr lang="en-US" sz="1800">
                          <a:effectLst/>
                        </a:rPr>
                        <a:t>OUTCOMES​</a:t>
                      </a:r>
                      <a:endParaRPr lang="en-US">
                        <a:effectLst/>
                      </a:endParaRPr>
                    </a:p>
                    <a:p>
                      <a:pPr fontAlgn="base"/>
                      <a:r>
                        <a:rPr lang="en-US" sz="1800">
                          <a:effectLst/>
                        </a:rPr>
                        <a:t>​</a:t>
                      </a:r>
                      <a:endParaRPr lang="en-US">
                        <a:effectLst/>
                      </a:endParaRPr>
                    </a:p>
                  </a:txBody>
                  <a:tcPr/>
                </a:tc>
                <a:extLst>
                  <a:ext uri="{0D108BD9-81ED-4DB2-BD59-A6C34878D82A}">
                    <a16:rowId xmlns:a16="http://schemas.microsoft.com/office/drawing/2014/main" val="2478255232"/>
                  </a:ext>
                </a:extLst>
              </a:tr>
              <a:tr h="1168123">
                <a:tc>
                  <a:txBody>
                    <a:bodyPr/>
                    <a:lstStyle/>
                    <a:p>
                      <a:pPr fontAlgn="base"/>
                      <a:r>
                        <a:rPr lang="en-US" sz="1800">
                          <a:effectLst/>
                        </a:rPr>
                        <a:t>2020​</a:t>
                      </a:r>
                      <a:endParaRPr lang="en-US">
                        <a:effectLst/>
                      </a:endParaRPr>
                    </a:p>
                  </a:txBody>
                  <a:tcPr/>
                </a:tc>
                <a:tc>
                  <a:txBody>
                    <a:bodyPr/>
                    <a:lstStyle/>
                    <a:p>
                      <a:pPr fontAlgn="base"/>
                      <a:r>
                        <a:rPr lang="en-IN" sz="1800">
                          <a:effectLst/>
                        </a:rPr>
                        <a:t>Sarkar Siddique  and James C. L. Chow​</a:t>
                      </a:r>
                      <a:endParaRPr lang="en-IN">
                        <a:effectLst/>
                      </a:endParaRPr>
                    </a:p>
                  </a:txBody>
                  <a:tcPr/>
                </a:tc>
                <a:tc>
                  <a:txBody>
                    <a:bodyPr/>
                    <a:lstStyle/>
                    <a:p>
                      <a:pPr fontAlgn="base"/>
                      <a:r>
                        <a:rPr lang="en-US" sz="1800">
                          <a:effectLst/>
                        </a:rPr>
                        <a:t>Machine Learning in Healthcare Communication​</a:t>
                      </a:r>
                      <a:endParaRPr lang="en-US">
                        <a:effectLst/>
                      </a:endParaRPr>
                    </a:p>
                  </a:txBody>
                  <a:tcPr/>
                </a:tc>
                <a:tc>
                  <a:txBody>
                    <a:bodyPr/>
                    <a:lstStyle/>
                    <a:p>
                      <a:pPr fontAlgn="base"/>
                      <a:r>
                        <a:rPr lang="en-IN" sz="1800">
                          <a:effectLst/>
                        </a:rPr>
                        <a:t>In this paper , the author used ANN algorithm</a:t>
                      </a:r>
                      <a:r>
                        <a:rPr lang="en-US" sz="1800">
                          <a:effectLst/>
                        </a:rPr>
                        <a:t> </a:t>
                      </a:r>
                      <a:r>
                        <a:rPr lang="en-IN" sz="1800">
                          <a:effectLst/>
                        </a:rPr>
                        <a:t>,w</a:t>
                      </a:r>
                      <a:r>
                        <a:rPr lang="en-US" sz="1800" err="1">
                          <a:effectLst/>
                        </a:rPr>
                        <a:t>ith</a:t>
                      </a:r>
                      <a:r>
                        <a:rPr lang="en-US" sz="1800">
                          <a:effectLst/>
                        </a:rPr>
                        <a:t> the continuous advancement in technology, it is expected to have more influence in the future. AI can reduce healthcare costs and make research tasks more efficient by introducing the latest advanced </a:t>
                      </a:r>
                      <a:r>
                        <a:rPr lang="en-IN" sz="1800">
                          <a:effectLst/>
                        </a:rPr>
                        <a:t>algorithm.</a:t>
                      </a:r>
                      <a:endParaRPr lang="en-US">
                        <a:effectLst/>
                      </a:endParaRPr>
                    </a:p>
                  </a:txBody>
                  <a:tcPr/>
                </a:tc>
                <a:extLst>
                  <a:ext uri="{0D108BD9-81ED-4DB2-BD59-A6C34878D82A}">
                    <a16:rowId xmlns:a16="http://schemas.microsoft.com/office/drawing/2014/main" val="1759800379"/>
                  </a:ext>
                </a:extLst>
              </a:tr>
              <a:tr h="983683">
                <a:tc>
                  <a:txBody>
                    <a:bodyPr/>
                    <a:lstStyle/>
                    <a:p>
                      <a:pPr fontAlgn="base"/>
                      <a:r>
                        <a:rPr lang="en-US" sz="1800">
                          <a:effectLst/>
                        </a:rPr>
                        <a:t>2020​</a:t>
                      </a:r>
                      <a:endParaRPr lang="en-US">
                        <a:effectLst/>
                      </a:endParaRPr>
                    </a:p>
                  </a:txBody>
                  <a:tcPr/>
                </a:tc>
                <a:tc>
                  <a:txBody>
                    <a:bodyPr/>
                    <a:lstStyle/>
                    <a:p>
                      <a:pPr fontAlgn="base"/>
                      <a:r>
                        <a:rPr lang="en-IN" sz="1800">
                          <a:effectLst/>
                        </a:rPr>
                        <a:t>Qurat-</a:t>
                      </a:r>
                      <a:r>
                        <a:rPr lang="en-IN" sz="1800" err="1">
                          <a:effectLst/>
                        </a:rPr>
                        <a:t>ul</a:t>
                      </a:r>
                      <a:r>
                        <a:rPr lang="en-IN" sz="1800">
                          <a:effectLst/>
                        </a:rPr>
                        <a:t>-Ain Arshad, et.al,</a:t>
                      </a:r>
                    </a:p>
                  </a:txBody>
                  <a:tcPr/>
                </a:tc>
                <a:tc>
                  <a:txBody>
                    <a:bodyPr/>
                    <a:lstStyle/>
                    <a:p>
                      <a:pPr fontAlgn="base"/>
                      <a:r>
                        <a:rPr lang="en-US" sz="1800" dirty="0">
                          <a:effectLst/>
                        </a:rPr>
                        <a:t>Deep Learning Based Tuberculosis Detection: Challenges and Future Directions ​</a:t>
                      </a:r>
                      <a:endParaRPr lang="en-US" dirty="0">
                        <a:effectLst/>
                      </a:endParaRPr>
                    </a:p>
                  </a:txBody>
                  <a:tcPr/>
                </a:tc>
                <a:tc>
                  <a:txBody>
                    <a:bodyPr/>
                    <a:lstStyle/>
                    <a:p>
                      <a:pPr fontAlgn="base"/>
                      <a:r>
                        <a:rPr lang="en-US" sz="1800" dirty="0">
                          <a:effectLst/>
                        </a:rPr>
                        <a:t>In </a:t>
                      </a:r>
                      <a:r>
                        <a:rPr lang="en-IN" sz="1800" dirty="0">
                          <a:effectLst/>
                        </a:rPr>
                        <a:t>this paper, </a:t>
                      </a:r>
                      <a:r>
                        <a:rPr lang="en-US" sz="1800" dirty="0">
                          <a:effectLst/>
                        </a:rPr>
                        <a:t>DL algorithms more suitably CNN and its variants have been successfully applied for screening, diagnosis, prediction, severity checking, drug discovery and treatment of Tuberculosis.​</a:t>
                      </a:r>
                      <a:endParaRPr lang="en-US" dirty="0">
                        <a:effectLst/>
                      </a:endParaRPr>
                    </a:p>
                  </a:txBody>
                  <a:tcPr/>
                </a:tc>
                <a:extLst>
                  <a:ext uri="{0D108BD9-81ED-4DB2-BD59-A6C34878D82A}">
                    <a16:rowId xmlns:a16="http://schemas.microsoft.com/office/drawing/2014/main" val="1405700624"/>
                  </a:ext>
                </a:extLst>
              </a:tr>
              <a:tr h="843922">
                <a:tc>
                  <a:txBody>
                    <a:bodyPr/>
                    <a:lstStyle/>
                    <a:p>
                      <a:pPr fontAlgn="base"/>
                      <a:r>
                        <a:rPr lang="en-US" sz="1800">
                          <a:effectLst/>
                        </a:rPr>
                        <a:t>2021​</a:t>
                      </a:r>
                      <a:endParaRPr lang="en-US">
                        <a:effectLst/>
                      </a:endParaRPr>
                    </a:p>
                  </a:txBody>
                  <a:tcPr/>
                </a:tc>
                <a:tc>
                  <a:txBody>
                    <a:bodyPr/>
                    <a:lstStyle/>
                    <a:p>
                      <a:pPr fontAlgn="base"/>
                      <a:r>
                        <a:rPr lang="en-IN" sz="1800">
                          <a:effectLst/>
                        </a:rPr>
                        <a:t>Yu-Ting Shen1, et.al.</a:t>
                      </a:r>
                    </a:p>
                  </a:txBody>
                  <a:tcPr/>
                </a:tc>
                <a:tc>
                  <a:txBody>
                    <a:bodyPr/>
                    <a:lstStyle/>
                    <a:p>
                      <a:pPr fontAlgn="base"/>
                      <a:r>
                        <a:rPr lang="en-US" sz="1800" dirty="0">
                          <a:effectLst/>
                        </a:rPr>
                        <a:t>Digital Technology-Based Telemedicine for the Tuberculosis Pandemic​</a:t>
                      </a:r>
                      <a:endParaRPr lang="en-US" dirty="0">
                        <a:effectLst/>
                      </a:endParaRPr>
                    </a:p>
                    <a:p>
                      <a:pPr fontAlgn="base"/>
                      <a:r>
                        <a:rPr lang="en-US" sz="1800" dirty="0">
                          <a:effectLst/>
                        </a:rPr>
                        <a:t>​</a:t>
                      </a:r>
                      <a:endParaRPr lang="en-US" dirty="0">
                        <a:effectLst/>
                      </a:endParaRPr>
                    </a:p>
                  </a:txBody>
                  <a:tcPr/>
                </a:tc>
                <a:tc>
                  <a:txBody>
                    <a:bodyPr/>
                    <a:lstStyle/>
                    <a:p>
                      <a:pPr fontAlgn="base"/>
                      <a:r>
                        <a:rPr lang="en-US" sz="1800" dirty="0">
                          <a:effectLst/>
                        </a:rPr>
                        <a:t>In this paper Telemedicine provides a great opportunity to fully take advantage of modern technologies and simultaneously leverage the progressive push toward value and efficiency. </a:t>
                      </a:r>
                    </a:p>
                  </a:txBody>
                  <a:tcPr/>
                </a:tc>
                <a:extLst>
                  <a:ext uri="{0D108BD9-81ED-4DB2-BD59-A6C34878D82A}">
                    <a16:rowId xmlns:a16="http://schemas.microsoft.com/office/drawing/2014/main" val="1291976177"/>
                  </a:ext>
                </a:extLst>
              </a:tr>
            </a:tbl>
          </a:graphicData>
        </a:graphic>
      </p:graphicFrame>
    </p:spTree>
    <p:extLst>
      <p:ext uri="{BB962C8B-B14F-4D97-AF65-F5344CB8AC3E}">
        <p14:creationId xmlns:p14="http://schemas.microsoft.com/office/powerpoint/2010/main" val="72061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5063F77-2156-D00E-7A62-16900ACA15BE}"/>
              </a:ext>
            </a:extLst>
          </p:cNvPr>
          <p:cNvGraphicFramePr>
            <a:graphicFrameLocks noGrp="1"/>
          </p:cNvGraphicFramePr>
          <p:nvPr>
            <p:extLst>
              <p:ext uri="{D42A27DB-BD31-4B8C-83A1-F6EECF244321}">
                <p14:modId xmlns:p14="http://schemas.microsoft.com/office/powerpoint/2010/main" val="1439615111"/>
              </p:ext>
            </p:extLst>
          </p:nvPr>
        </p:nvGraphicFramePr>
        <p:xfrm>
          <a:off x="166736" y="680017"/>
          <a:ext cx="11832251" cy="5867137"/>
        </p:xfrm>
        <a:graphic>
          <a:graphicData uri="http://schemas.openxmlformats.org/drawingml/2006/table">
            <a:tbl>
              <a:tblPr firstRow="1" bandRow="1">
                <a:tableStyleId>{5C22544A-7EE6-4342-B048-85BDC9FD1C3A}</a:tableStyleId>
              </a:tblPr>
              <a:tblGrid>
                <a:gridCol w="1299169">
                  <a:extLst>
                    <a:ext uri="{9D8B030D-6E8A-4147-A177-3AD203B41FA5}">
                      <a16:colId xmlns:a16="http://schemas.microsoft.com/office/drawing/2014/main" val="3655809167"/>
                    </a:ext>
                  </a:extLst>
                </a:gridCol>
                <a:gridCol w="1869534">
                  <a:extLst>
                    <a:ext uri="{9D8B030D-6E8A-4147-A177-3AD203B41FA5}">
                      <a16:colId xmlns:a16="http://schemas.microsoft.com/office/drawing/2014/main" val="853386493"/>
                    </a:ext>
                  </a:extLst>
                </a:gridCol>
                <a:gridCol w="3596479">
                  <a:extLst>
                    <a:ext uri="{9D8B030D-6E8A-4147-A177-3AD203B41FA5}">
                      <a16:colId xmlns:a16="http://schemas.microsoft.com/office/drawing/2014/main" val="1361055033"/>
                    </a:ext>
                  </a:extLst>
                </a:gridCol>
                <a:gridCol w="5067069">
                  <a:extLst>
                    <a:ext uri="{9D8B030D-6E8A-4147-A177-3AD203B41FA5}">
                      <a16:colId xmlns:a16="http://schemas.microsoft.com/office/drawing/2014/main" val="2682497581"/>
                    </a:ext>
                  </a:extLst>
                </a:gridCol>
              </a:tblGrid>
              <a:tr h="606471">
                <a:tc>
                  <a:txBody>
                    <a:bodyPr/>
                    <a:lstStyle/>
                    <a:p>
                      <a:pPr rtl="0" fontAlgn="base"/>
                      <a:r>
                        <a:rPr lang="en-US">
                          <a:effectLst/>
                        </a:rPr>
                        <a:t>JOURNAL​</a:t>
                      </a:r>
                    </a:p>
                  </a:txBody>
                  <a:tcPr/>
                </a:tc>
                <a:tc>
                  <a:txBody>
                    <a:bodyPr/>
                    <a:lstStyle/>
                    <a:p>
                      <a:pPr algn="ctr" rtl="0" fontAlgn="base"/>
                      <a:r>
                        <a:rPr lang="en-US">
                          <a:effectLst/>
                        </a:rPr>
                        <a:t>AUTHOR​</a:t>
                      </a:r>
                    </a:p>
                    <a:p>
                      <a:pPr rtl="0" fontAlgn="base"/>
                      <a:r>
                        <a:rPr lang="en-US">
                          <a:effectLst/>
                        </a:rPr>
                        <a:t>​</a:t>
                      </a:r>
                    </a:p>
                  </a:txBody>
                  <a:tcPr/>
                </a:tc>
                <a:tc>
                  <a:txBody>
                    <a:bodyPr/>
                    <a:lstStyle/>
                    <a:p>
                      <a:pPr algn="ctr" rtl="0" fontAlgn="base"/>
                      <a:r>
                        <a:rPr lang="en-US">
                          <a:effectLst/>
                        </a:rPr>
                        <a:t>TITLE OF PAPER​</a:t>
                      </a:r>
                    </a:p>
                    <a:p>
                      <a:pPr rtl="0" fontAlgn="base"/>
                      <a:r>
                        <a:rPr lang="en-US">
                          <a:effectLst/>
                        </a:rPr>
                        <a:t>​</a:t>
                      </a:r>
                    </a:p>
                  </a:txBody>
                  <a:tcPr/>
                </a:tc>
                <a:tc>
                  <a:txBody>
                    <a:bodyPr/>
                    <a:lstStyle/>
                    <a:p>
                      <a:pPr algn="ctr" rtl="0" fontAlgn="base"/>
                      <a:r>
                        <a:rPr lang="en-US">
                          <a:effectLst/>
                        </a:rPr>
                        <a:t>OUTCOMES​</a:t>
                      </a:r>
                    </a:p>
                    <a:p>
                      <a:pPr rtl="0" fontAlgn="base"/>
                      <a:r>
                        <a:rPr lang="en-US">
                          <a:effectLst/>
                        </a:rPr>
                        <a:t>​</a:t>
                      </a:r>
                    </a:p>
                  </a:txBody>
                  <a:tcPr/>
                </a:tc>
                <a:extLst>
                  <a:ext uri="{0D108BD9-81ED-4DB2-BD59-A6C34878D82A}">
                    <a16:rowId xmlns:a16="http://schemas.microsoft.com/office/drawing/2014/main" val="3067845371"/>
                  </a:ext>
                </a:extLst>
              </a:tr>
              <a:tr h="1646135">
                <a:tc>
                  <a:txBody>
                    <a:bodyPr/>
                    <a:lstStyle/>
                    <a:p>
                      <a:pPr rtl="0" fontAlgn="base"/>
                      <a:r>
                        <a:rPr lang="en-US">
                          <a:effectLst/>
                        </a:rPr>
                        <a:t>2021​</a:t>
                      </a:r>
                    </a:p>
                  </a:txBody>
                  <a:tcPr/>
                </a:tc>
                <a:tc>
                  <a:txBody>
                    <a:bodyPr/>
                    <a:lstStyle/>
                    <a:p>
                      <a:pPr rtl="0" fontAlgn="base"/>
                      <a:r>
                        <a:rPr lang="en-US">
                          <a:effectLst/>
                        </a:rPr>
                        <a:t>Wentao Zhao 1,2, Wei Jiang1 &amp; Xinguo Qiu 1​</a:t>
                      </a:r>
                    </a:p>
                  </a:txBody>
                  <a:tcPr/>
                </a:tc>
                <a:tc>
                  <a:txBody>
                    <a:bodyPr/>
                    <a:lstStyle/>
                    <a:p>
                      <a:pPr rtl="0" fontAlgn="base"/>
                      <a:r>
                        <a:rPr lang="en-US" dirty="0">
                          <a:effectLst/>
                        </a:rPr>
                        <a:t>Deep learning for Tuberculosis detection based on CT images​</a:t>
                      </a:r>
                    </a:p>
                  </a:txBody>
                  <a:tcPr/>
                </a:tc>
                <a:tc>
                  <a:txBody>
                    <a:bodyPr/>
                    <a:lstStyle/>
                    <a:p>
                      <a:pPr rtl="0" fontAlgn="base"/>
                      <a:r>
                        <a:rPr lang="en-IN" dirty="0">
                          <a:effectLst/>
                        </a:rPr>
                        <a:t>In this paper author used automatic cropping </a:t>
                      </a:r>
                      <a:r>
                        <a:rPr lang="en-IN" dirty="0" err="1">
                          <a:effectLst/>
                        </a:rPr>
                        <a:t>algorithm.These</a:t>
                      </a:r>
                      <a:r>
                        <a:rPr lang="en-US" dirty="0">
                          <a:effectLst/>
                        </a:rPr>
                        <a:t> ensure that Tuberculosis-negative patients are correctly diagnosed as negative in the vast majority of cases, reduce probability of diagnosing Tuberculosis-negative cases as positive and reduce the burden on the health.</a:t>
                      </a:r>
                    </a:p>
                  </a:txBody>
                  <a:tcPr/>
                </a:tc>
                <a:extLst>
                  <a:ext uri="{0D108BD9-81ED-4DB2-BD59-A6C34878D82A}">
                    <a16:rowId xmlns:a16="http://schemas.microsoft.com/office/drawing/2014/main" val="1348663045"/>
                  </a:ext>
                </a:extLst>
              </a:tr>
              <a:tr h="1679730">
                <a:tc>
                  <a:txBody>
                    <a:bodyPr/>
                    <a:lstStyle/>
                    <a:p>
                      <a:pPr rtl="0" fontAlgn="base"/>
                      <a:r>
                        <a:rPr lang="en-US">
                          <a:effectLst/>
                        </a:rPr>
                        <a:t>2021​</a:t>
                      </a:r>
                    </a:p>
                  </a:txBody>
                  <a:tcPr/>
                </a:tc>
                <a:tc>
                  <a:txBody>
                    <a:bodyPr/>
                    <a:lstStyle/>
                    <a:p>
                      <a:pPr rtl="0" fontAlgn="base"/>
                      <a:r>
                        <a:rPr lang="en-IN">
                          <a:effectLst/>
                        </a:rPr>
                        <a:t>Abdullah Bin Shams, Md. Mohsin Sarker Raihan.​</a:t>
                      </a:r>
                    </a:p>
                  </a:txBody>
                  <a:tcPr/>
                </a:tc>
                <a:tc>
                  <a:txBody>
                    <a:bodyPr/>
                    <a:lstStyle/>
                    <a:p>
                      <a:pPr rtl="0" fontAlgn="base"/>
                      <a:r>
                        <a:rPr lang="en-US" dirty="0" err="1">
                          <a:effectLst/>
                        </a:rPr>
                        <a:t>Telehealthcare</a:t>
                      </a:r>
                      <a:r>
                        <a:rPr lang="en-US" dirty="0">
                          <a:effectLst/>
                        </a:rPr>
                        <a:t> and </a:t>
                      </a:r>
                      <a:r>
                        <a:rPr lang="en-US" dirty="0" err="1">
                          <a:effectLst/>
                        </a:rPr>
                        <a:t>Tuberculosis:A</a:t>
                      </a:r>
                      <a:r>
                        <a:rPr lang="en-US" dirty="0">
                          <a:effectLst/>
                        </a:rPr>
                        <a:t>  Non invasive &amp; Low  Cost  Invasive, Scalable and Multimodal Real-Time Smartphone.</a:t>
                      </a:r>
                    </a:p>
                  </a:txBody>
                  <a:tcPr/>
                </a:tc>
                <a:tc>
                  <a:txBody>
                    <a:bodyPr/>
                    <a:lstStyle/>
                    <a:p>
                      <a:pPr rtl="0" fontAlgn="base"/>
                      <a:r>
                        <a:rPr lang="en-US">
                          <a:effectLst/>
                        </a:rPr>
                        <a:t>This paper </a:t>
                      </a:r>
                      <a:r>
                        <a:rPr lang="en-IN">
                          <a:effectLst/>
                        </a:rPr>
                        <a:t>uses ml algorithm and </a:t>
                      </a:r>
                      <a:r>
                        <a:rPr lang="en-US">
                          <a:effectLst/>
                        </a:rPr>
                        <a:t>provides three modes of diagnosis using symptoms, cough sound and hematological biomarkers with an accuracy of 77.59%, 95.65% and 95.24%. It provide an alternative feasible low-cost method of detection.</a:t>
                      </a:r>
                    </a:p>
                  </a:txBody>
                  <a:tcPr/>
                </a:tc>
                <a:extLst>
                  <a:ext uri="{0D108BD9-81ED-4DB2-BD59-A6C34878D82A}">
                    <a16:rowId xmlns:a16="http://schemas.microsoft.com/office/drawing/2014/main" val="1613860618"/>
                  </a:ext>
                </a:extLst>
              </a:tr>
              <a:tr h="1478017">
                <a:tc>
                  <a:txBody>
                    <a:bodyPr/>
                    <a:lstStyle/>
                    <a:p>
                      <a:pPr rtl="0" fontAlgn="base"/>
                      <a:r>
                        <a:rPr lang="en-US">
                          <a:effectLst/>
                        </a:rPr>
                        <a:t>2021​</a:t>
                      </a:r>
                    </a:p>
                  </a:txBody>
                  <a:tcPr/>
                </a:tc>
                <a:tc>
                  <a:txBody>
                    <a:bodyPr/>
                    <a:lstStyle/>
                    <a:p>
                      <a:pPr rtl="0" fontAlgn="base"/>
                      <a:r>
                        <a:rPr lang="en-IN">
                          <a:effectLst/>
                        </a:rPr>
                        <a:t>Samer </a:t>
                      </a:r>
                      <a:r>
                        <a:rPr lang="en-IN" err="1">
                          <a:effectLst/>
                        </a:rPr>
                        <a:t>Ellahham</a:t>
                      </a:r>
                      <a:r>
                        <a:rPr lang="en-IN">
                          <a:effectLst/>
                        </a:rPr>
                        <a:t>​</a:t>
                      </a:r>
                    </a:p>
                  </a:txBody>
                  <a:tcPr/>
                </a:tc>
                <a:tc>
                  <a:txBody>
                    <a:bodyPr/>
                    <a:lstStyle/>
                    <a:p>
                      <a:pPr rtl="0" fontAlgn="base"/>
                      <a:r>
                        <a:rPr lang="en-US" dirty="0">
                          <a:effectLst/>
                        </a:rPr>
                        <a:t>Artificial intelligence in the diagnosis and management of Tuberculosis: a narrative review​</a:t>
                      </a:r>
                    </a:p>
                  </a:txBody>
                  <a:tcPr/>
                </a:tc>
                <a:tc>
                  <a:txBody>
                    <a:bodyPr/>
                    <a:lstStyle/>
                    <a:p>
                      <a:pPr rtl="0" fontAlgn="base"/>
                      <a:r>
                        <a:rPr lang="en-US" dirty="0">
                          <a:effectLst/>
                        </a:rPr>
                        <a:t>This paper </a:t>
                      </a:r>
                      <a:r>
                        <a:rPr lang="en-IN" dirty="0">
                          <a:effectLst/>
                        </a:rPr>
                        <a:t>used data augmentation of radiographic images (DARI) algorithm</a:t>
                      </a:r>
                      <a:r>
                        <a:rPr lang="en-US" dirty="0">
                          <a:effectLst/>
                        </a:rPr>
                        <a:t> and early detection of symptom</a:t>
                      </a:r>
                      <a:r>
                        <a:rPr lang="en-IN" dirty="0">
                          <a:effectLst/>
                        </a:rPr>
                        <a:t>s through</a:t>
                      </a:r>
                      <a:r>
                        <a:rPr lang="en-US" dirty="0">
                          <a:effectLst/>
                        </a:rPr>
                        <a:t> </a:t>
                      </a:r>
                      <a:r>
                        <a:rPr lang="en-US" dirty="0" err="1">
                          <a:effectLst/>
                        </a:rPr>
                        <a:t>chatbot</a:t>
                      </a:r>
                      <a:r>
                        <a:rPr lang="en-US" dirty="0">
                          <a:effectLst/>
                        </a:rPr>
                        <a:t> applications. AI can also be used for the remote management .</a:t>
                      </a:r>
                    </a:p>
                  </a:txBody>
                  <a:tcPr/>
                </a:tc>
                <a:extLst>
                  <a:ext uri="{0D108BD9-81ED-4DB2-BD59-A6C34878D82A}">
                    <a16:rowId xmlns:a16="http://schemas.microsoft.com/office/drawing/2014/main" val="3993873781"/>
                  </a:ext>
                </a:extLst>
              </a:tr>
            </a:tbl>
          </a:graphicData>
        </a:graphic>
      </p:graphicFrame>
    </p:spTree>
    <p:extLst>
      <p:ext uri="{BB962C8B-B14F-4D97-AF65-F5344CB8AC3E}">
        <p14:creationId xmlns:p14="http://schemas.microsoft.com/office/powerpoint/2010/main" val="342622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2745C2E-B686-73B3-1890-27F698893CD9}"/>
              </a:ext>
            </a:extLst>
          </p:cNvPr>
          <p:cNvGraphicFramePr>
            <a:graphicFrameLocks noGrp="1"/>
          </p:cNvGraphicFramePr>
          <p:nvPr>
            <p:extLst>
              <p:ext uri="{D42A27DB-BD31-4B8C-83A1-F6EECF244321}">
                <p14:modId xmlns:p14="http://schemas.microsoft.com/office/powerpoint/2010/main" val="4017264902"/>
              </p:ext>
            </p:extLst>
          </p:nvPr>
        </p:nvGraphicFramePr>
        <p:xfrm>
          <a:off x="145291" y="1209025"/>
          <a:ext cx="11709761" cy="5513070"/>
        </p:xfrm>
        <a:graphic>
          <a:graphicData uri="http://schemas.openxmlformats.org/drawingml/2006/table">
            <a:tbl>
              <a:tblPr firstRow="1" bandRow="1">
                <a:tableStyleId>{5C22544A-7EE6-4342-B048-85BDC9FD1C3A}</a:tableStyleId>
              </a:tblPr>
              <a:tblGrid>
                <a:gridCol w="1209645">
                  <a:extLst>
                    <a:ext uri="{9D8B030D-6E8A-4147-A177-3AD203B41FA5}">
                      <a16:colId xmlns:a16="http://schemas.microsoft.com/office/drawing/2014/main" val="456292715"/>
                    </a:ext>
                  </a:extLst>
                </a:gridCol>
                <a:gridCol w="2538272">
                  <a:extLst>
                    <a:ext uri="{9D8B030D-6E8A-4147-A177-3AD203B41FA5}">
                      <a16:colId xmlns:a16="http://schemas.microsoft.com/office/drawing/2014/main" val="2828603851"/>
                    </a:ext>
                  </a:extLst>
                </a:gridCol>
                <a:gridCol w="3539699">
                  <a:extLst>
                    <a:ext uri="{9D8B030D-6E8A-4147-A177-3AD203B41FA5}">
                      <a16:colId xmlns:a16="http://schemas.microsoft.com/office/drawing/2014/main" val="3454493518"/>
                    </a:ext>
                  </a:extLst>
                </a:gridCol>
                <a:gridCol w="4422145">
                  <a:extLst>
                    <a:ext uri="{9D8B030D-6E8A-4147-A177-3AD203B41FA5}">
                      <a16:colId xmlns:a16="http://schemas.microsoft.com/office/drawing/2014/main" val="1858037367"/>
                    </a:ext>
                  </a:extLst>
                </a:gridCol>
              </a:tblGrid>
              <a:tr h="666750">
                <a:tc>
                  <a:txBody>
                    <a:bodyPr/>
                    <a:lstStyle/>
                    <a:p>
                      <a:pPr fontAlgn="base"/>
                      <a:r>
                        <a:rPr lang="en-US" sz="1800">
                          <a:effectLst/>
                        </a:rPr>
                        <a:t>JOURNAL​</a:t>
                      </a:r>
                      <a:endParaRPr lang="en-US">
                        <a:effectLst/>
                      </a:endParaRPr>
                    </a:p>
                  </a:txBody>
                  <a:tcPr/>
                </a:tc>
                <a:tc>
                  <a:txBody>
                    <a:bodyPr/>
                    <a:lstStyle/>
                    <a:p>
                      <a:pPr algn="ctr" fontAlgn="base"/>
                      <a:r>
                        <a:rPr lang="en-US" sz="1800">
                          <a:effectLst/>
                        </a:rPr>
                        <a:t>AUTHOR​</a:t>
                      </a:r>
                      <a:endParaRPr lang="en-US">
                        <a:effectLst/>
                      </a:endParaRPr>
                    </a:p>
                  </a:txBody>
                  <a:tcPr/>
                </a:tc>
                <a:tc>
                  <a:txBody>
                    <a:bodyPr/>
                    <a:lstStyle/>
                    <a:p>
                      <a:pPr algn="ctr" fontAlgn="base"/>
                      <a:r>
                        <a:rPr lang="en-US" sz="1800">
                          <a:effectLst/>
                        </a:rPr>
                        <a:t>TITLE OF PAPER​</a:t>
                      </a:r>
                      <a:endParaRPr lang="en-US">
                        <a:effectLst/>
                      </a:endParaRPr>
                    </a:p>
                  </a:txBody>
                  <a:tcPr/>
                </a:tc>
                <a:tc>
                  <a:txBody>
                    <a:bodyPr/>
                    <a:lstStyle/>
                    <a:p>
                      <a:pPr algn="ctr" fontAlgn="base"/>
                      <a:r>
                        <a:rPr lang="en-US" sz="1800">
                          <a:effectLst/>
                        </a:rPr>
                        <a:t>OUTCOMES​</a:t>
                      </a:r>
                      <a:endParaRPr lang="en-US">
                        <a:effectLst/>
                      </a:endParaRPr>
                    </a:p>
                  </a:txBody>
                  <a:tcPr/>
                </a:tc>
                <a:extLst>
                  <a:ext uri="{0D108BD9-81ED-4DB2-BD59-A6C34878D82A}">
                    <a16:rowId xmlns:a16="http://schemas.microsoft.com/office/drawing/2014/main" val="838567542"/>
                  </a:ext>
                </a:extLst>
              </a:tr>
              <a:tr h="1676400">
                <a:tc>
                  <a:txBody>
                    <a:bodyPr/>
                    <a:lstStyle/>
                    <a:p>
                      <a:pPr fontAlgn="base"/>
                      <a:r>
                        <a:rPr lang="en-US" sz="1800">
                          <a:effectLst/>
                        </a:rPr>
                        <a:t>2020​</a:t>
                      </a:r>
                      <a:endParaRPr lang="en-US">
                        <a:effectLst/>
                      </a:endParaRPr>
                    </a:p>
                  </a:txBody>
                  <a:tcPr/>
                </a:tc>
                <a:tc>
                  <a:txBody>
                    <a:bodyPr/>
                    <a:lstStyle/>
                    <a:p>
                      <a:pPr fontAlgn="base"/>
                      <a:r>
                        <a:rPr lang="en-IN" sz="1800">
                          <a:effectLst/>
                        </a:rPr>
                        <a:t>Dinesh Viswa Gunashekeran, et.al.</a:t>
                      </a:r>
                    </a:p>
                  </a:txBody>
                  <a:tcPr/>
                </a:tc>
                <a:tc>
                  <a:txBody>
                    <a:bodyPr/>
                    <a:lstStyle/>
                    <a:p>
                      <a:pPr fontAlgn="base"/>
                      <a:r>
                        <a:rPr lang="en-IN" sz="1800" dirty="0">
                          <a:effectLst/>
                        </a:rPr>
                        <a:t>Applications of digital health for public health responses to Tuberculosis: a systematic scoping review of artificial intelligence, telehealth and related technologies​</a:t>
                      </a:r>
                      <a:endParaRPr lang="en-IN" dirty="0">
                        <a:effectLst/>
                      </a:endParaRPr>
                    </a:p>
                  </a:txBody>
                  <a:tcPr/>
                </a:tc>
                <a:tc>
                  <a:txBody>
                    <a:bodyPr/>
                    <a:lstStyle/>
                    <a:p>
                      <a:pPr fontAlgn="base"/>
                      <a:r>
                        <a:rPr lang="en-US" sz="1800">
                          <a:effectLst/>
                        </a:rPr>
                        <a:t> In this paper RBN(Radial Basis Function Networks) algorithms is used With the continuous advancement in technology, it is expected to have more influence in the future. AI can reduce healthcare costs and make research tasks more efficient by introducing the latest advanced algorithm and is expected to assist clinical in many areas.​</a:t>
                      </a:r>
                      <a:endParaRPr lang="en-US">
                        <a:effectLst/>
                      </a:endParaRPr>
                    </a:p>
                  </a:txBody>
                  <a:tcPr/>
                </a:tc>
                <a:extLst>
                  <a:ext uri="{0D108BD9-81ED-4DB2-BD59-A6C34878D82A}">
                    <a16:rowId xmlns:a16="http://schemas.microsoft.com/office/drawing/2014/main" val="3198717030"/>
                  </a:ext>
                </a:extLst>
              </a:tr>
              <a:tr h="1676400">
                <a:tc>
                  <a:txBody>
                    <a:bodyPr/>
                    <a:lstStyle/>
                    <a:p>
                      <a:pPr fontAlgn="base"/>
                      <a:r>
                        <a:rPr lang="en-US" sz="1800">
                          <a:effectLst/>
                        </a:rPr>
                        <a:t>2021​</a:t>
                      </a:r>
                      <a:endParaRPr lang="en-US">
                        <a:effectLst/>
                      </a:endParaRPr>
                    </a:p>
                  </a:txBody>
                  <a:tcPr/>
                </a:tc>
                <a:tc>
                  <a:txBody>
                    <a:bodyPr/>
                    <a:lstStyle/>
                    <a:p>
                      <a:pPr fontAlgn="base"/>
                      <a:r>
                        <a:rPr lang="en-IN" sz="1800">
                          <a:effectLst/>
                        </a:rPr>
                        <a:t>Ilana Harrus, Jessica Wyndham​</a:t>
                      </a:r>
                      <a:endParaRPr lang="en-IN">
                        <a:effectLst/>
                      </a:endParaRPr>
                    </a:p>
                  </a:txBody>
                  <a:tcPr/>
                </a:tc>
                <a:tc>
                  <a:txBody>
                    <a:bodyPr/>
                    <a:lstStyle/>
                    <a:p>
                      <a:pPr fontAlgn="base"/>
                      <a:r>
                        <a:rPr lang="en-US" sz="1800" dirty="0">
                          <a:effectLst/>
                        </a:rPr>
                        <a:t>Artificial intelligence and Tuberculosis applications and impact assignment​</a:t>
                      </a:r>
                      <a:endParaRPr lang="en-US" dirty="0">
                        <a:effectLst/>
                      </a:endParaRPr>
                    </a:p>
                    <a:p>
                      <a:pPr fontAlgn="base"/>
                      <a:r>
                        <a:rPr lang="en-US" sz="1800" dirty="0">
                          <a:effectLst/>
                        </a:rPr>
                        <a:t>​</a:t>
                      </a:r>
                      <a:endParaRPr lang="en-US" dirty="0">
                        <a:effectLst/>
                      </a:endParaRPr>
                    </a:p>
                  </a:txBody>
                  <a:tcPr/>
                </a:tc>
                <a:tc>
                  <a:txBody>
                    <a:bodyPr/>
                    <a:lstStyle/>
                    <a:p>
                      <a:pPr fontAlgn="base"/>
                      <a:r>
                        <a:rPr lang="en-US" sz="1800" dirty="0">
                          <a:effectLst/>
                        </a:rPr>
                        <a:t>In this paper DBN(deep belief networks) algorithm is used AI-based applications have been adapted from pre-pandemic uses for diagnosis and drug development, for forecasting the disease's spread and monitoring population movement.​</a:t>
                      </a:r>
                      <a:endParaRPr lang="en-US" dirty="0">
                        <a:effectLst/>
                      </a:endParaRPr>
                    </a:p>
                  </a:txBody>
                  <a:tcPr/>
                </a:tc>
                <a:extLst>
                  <a:ext uri="{0D108BD9-81ED-4DB2-BD59-A6C34878D82A}">
                    <a16:rowId xmlns:a16="http://schemas.microsoft.com/office/drawing/2014/main" val="553339643"/>
                  </a:ext>
                </a:extLst>
              </a:tr>
            </a:tbl>
          </a:graphicData>
        </a:graphic>
      </p:graphicFrame>
    </p:spTree>
    <p:extLst>
      <p:ext uri="{BB962C8B-B14F-4D97-AF65-F5344CB8AC3E}">
        <p14:creationId xmlns:p14="http://schemas.microsoft.com/office/powerpoint/2010/main" val="59520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520C-F78E-3DDF-A4CE-4992561CD8CC}"/>
              </a:ext>
            </a:extLst>
          </p:cNvPr>
          <p:cNvSpPr>
            <a:spLocks noGrp="1"/>
          </p:cNvSpPr>
          <p:nvPr>
            <p:ph type="title"/>
          </p:nvPr>
        </p:nvSpPr>
        <p:spPr>
          <a:xfrm>
            <a:off x="300163" y="101314"/>
            <a:ext cx="10058400" cy="1609344"/>
          </a:xfrm>
        </p:spPr>
        <p:txBody>
          <a:bodyPr/>
          <a:lstStyle/>
          <a:p>
            <a:r>
              <a:rPr lang="en-IN"/>
              <a:t>Methodology</a:t>
            </a:r>
            <a:endParaRPr lang="en-US"/>
          </a:p>
        </p:txBody>
      </p:sp>
      <p:pic>
        <p:nvPicPr>
          <p:cNvPr id="3" name="Picture 3">
            <a:extLst>
              <a:ext uri="{FF2B5EF4-FFF2-40B4-BE49-F238E27FC236}">
                <a16:creationId xmlns:a16="http://schemas.microsoft.com/office/drawing/2014/main" id="{9CE6227F-8828-D36D-F823-504A6AB3694A}"/>
              </a:ext>
            </a:extLst>
          </p:cNvPr>
          <p:cNvPicPr>
            <a:picLocks noGrp="1" noChangeAspect="1"/>
          </p:cNvPicPr>
          <p:nvPr>
            <p:ph idx="1"/>
          </p:nvPr>
        </p:nvPicPr>
        <p:blipFill>
          <a:blip r:embed="rId2"/>
          <a:stretch>
            <a:fillRect/>
          </a:stretch>
        </p:blipFill>
        <p:spPr>
          <a:xfrm>
            <a:off x="521765" y="3758826"/>
            <a:ext cx="10058400" cy="3099174"/>
          </a:xfrm>
        </p:spPr>
      </p:pic>
      <p:sp>
        <p:nvSpPr>
          <p:cNvPr id="6" name="Content Placeholder 2">
            <a:extLst>
              <a:ext uri="{FF2B5EF4-FFF2-40B4-BE49-F238E27FC236}">
                <a16:creationId xmlns:a16="http://schemas.microsoft.com/office/drawing/2014/main" id="{62F26BF4-C8EB-0D6C-C622-5802B2782F2D}"/>
              </a:ext>
            </a:extLst>
          </p:cNvPr>
          <p:cNvSpPr txBox="1">
            <a:spLocks/>
          </p:cNvSpPr>
          <p:nvPr/>
        </p:nvSpPr>
        <p:spPr>
          <a:xfrm>
            <a:off x="187907" y="1212753"/>
            <a:ext cx="10282912" cy="262412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000" dirty="0"/>
              <a:t>The input sound for the Tuberculosis analysis, can be obtained from open source platforms like </a:t>
            </a:r>
            <a:r>
              <a:rPr lang="en-IN" sz="2000" dirty="0" err="1"/>
              <a:t>coswara</a:t>
            </a:r>
            <a:r>
              <a:rPr lang="en-IN" sz="2000" dirty="0"/>
              <a:t> or it can be hand crafted sounds obtained by recording with smartphone audio. </a:t>
            </a:r>
            <a:r>
              <a:rPr lang="en-IN" sz="2000" dirty="0" err="1"/>
              <a:t>Librosa</a:t>
            </a:r>
            <a:r>
              <a:rPr lang="en-IN" sz="2000" dirty="0"/>
              <a:t> a python package which is used to work on audio data like music generation and speech recognition.</a:t>
            </a:r>
          </a:p>
          <a:p>
            <a:r>
              <a:rPr lang="en-IN" sz="2000" dirty="0"/>
              <a:t>Data </a:t>
            </a:r>
            <a:r>
              <a:rPr lang="en-IN" sz="2000" dirty="0" err="1"/>
              <a:t>preprocessing</a:t>
            </a:r>
            <a:r>
              <a:rPr lang="en-IN" sz="2000" dirty="0"/>
              <a:t> is a necessary task for cleaning data from unwanted noises and making it acceptable for a deep learning model, which improves the model’s accuracy and efficiency.</a:t>
            </a:r>
            <a:endParaRPr lang="en-US" sz="2000" dirty="0"/>
          </a:p>
        </p:txBody>
      </p:sp>
    </p:spTree>
    <p:extLst>
      <p:ext uri="{BB962C8B-B14F-4D97-AF65-F5344CB8AC3E}">
        <p14:creationId xmlns:p14="http://schemas.microsoft.com/office/powerpoint/2010/main" val="326569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520C-F78E-3DDF-A4CE-4992561CD8CC}"/>
              </a:ext>
            </a:extLst>
          </p:cNvPr>
          <p:cNvSpPr>
            <a:spLocks noGrp="1"/>
          </p:cNvSpPr>
          <p:nvPr>
            <p:ph type="title"/>
          </p:nvPr>
        </p:nvSpPr>
        <p:spPr/>
        <p:txBody>
          <a:bodyPr/>
          <a:lstStyle/>
          <a:p>
            <a:r>
              <a:rPr lang="en-IN"/>
              <a:t>Methodology</a:t>
            </a:r>
            <a:endParaRPr lang="en-US"/>
          </a:p>
        </p:txBody>
      </p:sp>
      <p:sp>
        <p:nvSpPr>
          <p:cNvPr id="6" name="Content Placeholder 2">
            <a:extLst>
              <a:ext uri="{FF2B5EF4-FFF2-40B4-BE49-F238E27FC236}">
                <a16:creationId xmlns:a16="http://schemas.microsoft.com/office/drawing/2014/main" id="{62F26BF4-C8EB-0D6C-C622-5802B2782F2D}"/>
              </a:ext>
            </a:extLst>
          </p:cNvPr>
          <p:cNvSpPr txBox="1">
            <a:spLocks/>
          </p:cNvSpPr>
          <p:nvPr/>
        </p:nvSpPr>
        <p:spPr>
          <a:xfrm>
            <a:off x="754304" y="1558028"/>
            <a:ext cx="10282912" cy="478527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2000"/>
          </a:p>
          <a:p>
            <a:pPr marL="305435" indent="-305435"/>
            <a:r>
              <a:rPr lang="en-IN" sz="2000"/>
              <a:t>After data pre processing the feature extraction is done. Feature extracting is the process of determining the features that will be used to study the model.</a:t>
            </a:r>
          </a:p>
          <a:p>
            <a:pPr marL="305435" indent="-305435"/>
            <a:r>
              <a:rPr lang="en-IN" sz="2000"/>
              <a:t>Feature extraction refers to the process of transforming raw data into numerical features that can be processed while preserving the information in the original data set. It yields better results than applying machine learning directly to the raw data.
Parameters considered input to distinguish sound:</a:t>
            </a:r>
          </a:p>
          <a:p>
            <a:pPr marL="457200" indent="-457200">
              <a:buFont typeface="+mj-lt"/>
              <a:buAutoNum type="arabicPeriod"/>
            </a:pPr>
            <a:r>
              <a:rPr lang="en-IN" sz="2000"/>
              <a:t>Chroma-STFT</a:t>
            </a:r>
            <a:endParaRPr lang="en-US" sz="2000"/>
          </a:p>
          <a:p>
            <a:pPr marL="457200" indent="-457200">
              <a:buFont typeface="+mj-lt"/>
              <a:buAutoNum type="arabicPeriod"/>
            </a:pPr>
            <a:r>
              <a:rPr lang="en-IN" sz="2000"/>
              <a:t>Spectral centroid</a:t>
            </a:r>
          </a:p>
          <a:p>
            <a:pPr marL="457200" indent="-457200">
              <a:buFont typeface="+mj-lt"/>
              <a:buAutoNum type="arabicPeriod"/>
            </a:pPr>
            <a:r>
              <a:rPr lang="en-IN" sz="2000"/>
              <a:t>Zero Crossing Rate</a:t>
            </a:r>
            <a:endParaRPr lang="en-US" sz="2000"/>
          </a:p>
          <a:p>
            <a:pPr marL="457200" indent="-457200">
              <a:buFont typeface="+mj-lt"/>
              <a:buAutoNum type="arabicPeriod"/>
            </a:pPr>
            <a:r>
              <a:rPr lang="en-IN" sz="2000"/>
              <a:t>Spectral bandwidth</a:t>
            </a:r>
            <a:endParaRPr lang="en-US" sz="2000"/>
          </a:p>
          <a:p>
            <a:pPr marL="457200" indent="-457200">
              <a:buFont typeface="+mj-lt"/>
              <a:buAutoNum type="arabicPeriod"/>
            </a:pPr>
            <a:r>
              <a:rPr lang="en-IN" sz="2000"/>
              <a:t>Spectral Roll-off</a:t>
            </a:r>
            <a:endParaRPr lang="en-US" sz="2000"/>
          </a:p>
        </p:txBody>
      </p:sp>
    </p:spTree>
    <p:extLst>
      <p:ext uri="{BB962C8B-B14F-4D97-AF65-F5344CB8AC3E}">
        <p14:creationId xmlns:p14="http://schemas.microsoft.com/office/powerpoint/2010/main" val="1359555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Rockwell</vt:lpstr>
      <vt:lpstr>Rockwell Condensed</vt:lpstr>
      <vt:lpstr>Wingdings</vt:lpstr>
      <vt:lpstr>Wingdings 2</vt:lpstr>
      <vt:lpstr>Wood Type</vt:lpstr>
      <vt:lpstr>Deep Learning based TUBERCULOSIS Detection using Cough Analysis</vt:lpstr>
      <vt:lpstr>Agenda</vt:lpstr>
      <vt:lpstr>Objective</vt:lpstr>
      <vt:lpstr>Abstract </vt:lpstr>
      <vt:lpstr>Literature survey</vt:lpstr>
      <vt:lpstr>PowerPoint Presentation</vt:lpstr>
      <vt:lpstr>PowerPoint Presentation</vt:lpstr>
      <vt:lpstr>Methodology</vt:lpstr>
      <vt:lpstr>Methodology</vt:lpstr>
      <vt:lpstr>Block diagram</vt:lpstr>
      <vt:lpstr>Software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 signal classification using deep learning algorithm</dc:title>
  <dc:creator>GUNDU BHARADWAJ vtu14515</dc:creator>
  <cp:lastModifiedBy>Lokesh Atla</cp:lastModifiedBy>
  <cp:revision>4</cp:revision>
  <dcterms:created xsi:type="dcterms:W3CDTF">2022-08-29T06:52:42Z</dcterms:created>
  <dcterms:modified xsi:type="dcterms:W3CDTF">2023-02-14T02:54:03Z</dcterms:modified>
</cp:coreProperties>
</file>