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0C00-D794-4855-9F71-F6C10DC98B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2D2E11-BD89-4699-821C-B60C16508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B7AC16-EF41-46C4-9A34-247B5D5F433C}"/>
              </a:ext>
            </a:extLst>
          </p:cNvPr>
          <p:cNvSpPr>
            <a:spLocks noGrp="1"/>
          </p:cNvSpPr>
          <p:nvPr>
            <p:ph type="dt" sz="half" idx="10"/>
          </p:nvPr>
        </p:nvSpPr>
        <p:spPr/>
        <p:txBody>
          <a:bodyPr/>
          <a:lstStyle/>
          <a:p>
            <a:fld id="{00613BB0-A2A1-4F7F-8EBA-B30233386896}" type="datetimeFigureOut">
              <a:rPr lang="en-IN" smtClean="0"/>
              <a:t>09-02-2022</a:t>
            </a:fld>
            <a:endParaRPr lang="en-IN"/>
          </a:p>
        </p:txBody>
      </p:sp>
      <p:sp>
        <p:nvSpPr>
          <p:cNvPr id="5" name="Footer Placeholder 4">
            <a:extLst>
              <a:ext uri="{FF2B5EF4-FFF2-40B4-BE49-F238E27FC236}">
                <a16:creationId xmlns:a16="http://schemas.microsoft.com/office/drawing/2014/main" id="{75B5D989-A60A-4D22-A998-7CE19C3066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F541A7-685C-49CE-BBA7-01B97E73B16E}"/>
              </a:ext>
            </a:extLst>
          </p:cNvPr>
          <p:cNvSpPr>
            <a:spLocks noGrp="1"/>
          </p:cNvSpPr>
          <p:nvPr>
            <p:ph type="sldNum" sz="quarter" idx="12"/>
          </p:nvPr>
        </p:nvSpPr>
        <p:spPr/>
        <p:txBody>
          <a:bodyPr/>
          <a:lstStyle/>
          <a:p>
            <a:fld id="{3DA40995-9DB3-4169-8468-11C3263EB4B6}" type="slidenum">
              <a:rPr lang="en-IN" smtClean="0"/>
              <a:t>‹#›</a:t>
            </a:fld>
            <a:endParaRPr lang="en-IN"/>
          </a:p>
        </p:txBody>
      </p:sp>
    </p:spTree>
    <p:extLst>
      <p:ext uri="{BB962C8B-B14F-4D97-AF65-F5344CB8AC3E}">
        <p14:creationId xmlns:p14="http://schemas.microsoft.com/office/powerpoint/2010/main" val="218749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96BC-0494-4C2B-9211-7E1F0811C0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A8C9D3-9165-4CD0-A03A-868827AF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F907C-D5BB-43E6-8AD8-1EBA7F041FA3}"/>
              </a:ext>
            </a:extLst>
          </p:cNvPr>
          <p:cNvSpPr>
            <a:spLocks noGrp="1"/>
          </p:cNvSpPr>
          <p:nvPr>
            <p:ph type="dt" sz="half" idx="10"/>
          </p:nvPr>
        </p:nvSpPr>
        <p:spPr/>
        <p:txBody>
          <a:bodyPr/>
          <a:lstStyle/>
          <a:p>
            <a:fld id="{00613BB0-A2A1-4F7F-8EBA-B30233386896}" type="datetimeFigureOut">
              <a:rPr lang="en-IN" smtClean="0"/>
              <a:t>09-02-2022</a:t>
            </a:fld>
            <a:endParaRPr lang="en-IN"/>
          </a:p>
        </p:txBody>
      </p:sp>
      <p:sp>
        <p:nvSpPr>
          <p:cNvPr id="5" name="Footer Placeholder 4">
            <a:extLst>
              <a:ext uri="{FF2B5EF4-FFF2-40B4-BE49-F238E27FC236}">
                <a16:creationId xmlns:a16="http://schemas.microsoft.com/office/drawing/2014/main" id="{C0FBF346-A312-47EE-9251-273CCA4CBE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99402B-D381-447F-B66F-B9480F6EAA04}"/>
              </a:ext>
            </a:extLst>
          </p:cNvPr>
          <p:cNvSpPr>
            <a:spLocks noGrp="1"/>
          </p:cNvSpPr>
          <p:nvPr>
            <p:ph type="sldNum" sz="quarter" idx="12"/>
          </p:nvPr>
        </p:nvSpPr>
        <p:spPr/>
        <p:txBody>
          <a:bodyPr/>
          <a:lstStyle/>
          <a:p>
            <a:fld id="{3DA40995-9DB3-4169-8468-11C3263EB4B6}" type="slidenum">
              <a:rPr lang="en-IN" smtClean="0"/>
              <a:t>‹#›</a:t>
            </a:fld>
            <a:endParaRPr lang="en-IN"/>
          </a:p>
        </p:txBody>
      </p:sp>
    </p:spTree>
    <p:extLst>
      <p:ext uri="{BB962C8B-B14F-4D97-AF65-F5344CB8AC3E}">
        <p14:creationId xmlns:p14="http://schemas.microsoft.com/office/powerpoint/2010/main" val="110546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5B35C4-749A-462D-B30D-64B431DE3E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EE39BE-2023-4DD5-8BA2-537A97C276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6281FF-7BF0-40EA-B91B-02A4A9642BA8}"/>
              </a:ext>
            </a:extLst>
          </p:cNvPr>
          <p:cNvSpPr>
            <a:spLocks noGrp="1"/>
          </p:cNvSpPr>
          <p:nvPr>
            <p:ph type="dt" sz="half" idx="10"/>
          </p:nvPr>
        </p:nvSpPr>
        <p:spPr/>
        <p:txBody>
          <a:bodyPr/>
          <a:lstStyle/>
          <a:p>
            <a:fld id="{00613BB0-A2A1-4F7F-8EBA-B30233386896}" type="datetimeFigureOut">
              <a:rPr lang="en-IN" smtClean="0"/>
              <a:t>09-02-2022</a:t>
            </a:fld>
            <a:endParaRPr lang="en-IN"/>
          </a:p>
        </p:txBody>
      </p:sp>
      <p:sp>
        <p:nvSpPr>
          <p:cNvPr id="5" name="Footer Placeholder 4">
            <a:extLst>
              <a:ext uri="{FF2B5EF4-FFF2-40B4-BE49-F238E27FC236}">
                <a16:creationId xmlns:a16="http://schemas.microsoft.com/office/drawing/2014/main" id="{4BD80D95-0210-4321-A707-D7A8362AF2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72C39A-6909-4E1A-A1D0-52CDEE5D51D1}"/>
              </a:ext>
            </a:extLst>
          </p:cNvPr>
          <p:cNvSpPr>
            <a:spLocks noGrp="1"/>
          </p:cNvSpPr>
          <p:nvPr>
            <p:ph type="sldNum" sz="quarter" idx="12"/>
          </p:nvPr>
        </p:nvSpPr>
        <p:spPr/>
        <p:txBody>
          <a:bodyPr/>
          <a:lstStyle/>
          <a:p>
            <a:fld id="{3DA40995-9DB3-4169-8468-11C3263EB4B6}" type="slidenum">
              <a:rPr lang="en-IN" smtClean="0"/>
              <a:t>‹#›</a:t>
            </a:fld>
            <a:endParaRPr lang="en-IN"/>
          </a:p>
        </p:txBody>
      </p:sp>
    </p:spTree>
    <p:extLst>
      <p:ext uri="{BB962C8B-B14F-4D97-AF65-F5344CB8AC3E}">
        <p14:creationId xmlns:p14="http://schemas.microsoft.com/office/powerpoint/2010/main" val="75111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D11E-BE46-46D5-9F80-823441679E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D7CF29-2829-480A-B833-C2DF949D5E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C84CD9-35AC-4CCC-A278-419775BF0070}"/>
              </a:ext>
            </a:extLst>
          </p:cNvPr>
          <p:cNvSpPr>
            <a:spLocks noGrp="1"/>
          </p:cNvSpPr>
          <p:nvPr>
            <p:ph type="dt" sz="half" idx="10"/>
          </p:nvPr>
        </p:nvSpPr>
        <p:spPr/>
        <p:txBody>
          <a:bodyPr/>
          <a:lstStyle/>
          <a:p>
            <a:fld id="{00613BB0-A2A1-4F7F-8EBA-B30233386896}" type="datetimeFigureOut">
              <a:rPr lang="en-IN" smtClean="0"/>
              <a:t>09-02-2022</a:t>
            </a:fld>
            <a:endParaRPr lang="en-IN"/>
          </a:p>
        </p:txBody>
      </p:sp>
      <p:sp>
        <p:nvSpPr>
          <p:cNvPr id="5" name="Footer Placeholder 4">
            <a:extLst>
              <a:ext uri="{FF2B5EF4-FFF2-40B4-BE49-F238E27FC236}">
                <a16:creationId xmlns:a16="http://schemas.microsoft.com/office/drawing/2014/main" id="{C6885094-3FA3-4042-B5C3-EE8A8A652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CA711C-5896-411F-96AB-2135E92161A8}"/>
              </a:ext>
            </a:extLst>
          </p:cNvPr>
          <p:cNvSpPr>
            <a:spLocks noGrp="1"/>
          </p:cNvSpPr>
          <p:nvPr>
            <p:ph type="sldNum" sz="quarter" idx="12"/>
          </p:nvPr>
        </p:nvSpPr>
        <p:spPr/>
        <p:txBody>
          <a:bodyPr/>
          <a:lstStyle/>
          <a:p>
            <a:fld id="{3DA40995-9DB3-4169-8468-11C3263EB4B6}" type="slidenum">
              <a:rPr lang="en-IN" smtClean="0"/>
              <a:t>‹#›</a:t>
            </a:fld>
            <a:endParaRPr lang="en-IN"/>
          </a:p>
        </p:txBody>
      </p:sp>
    </p:spTree>
    <p:extLst>
      <p:ext uri="{BB962C8B-B14F-4D97-AF65-F5344CB8AC3E}">
        <p14:creationId xmlns:p14="http://schemas.microsoft.com/office/powerpoint/2010/main" val="127526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E6F4-93DF-48B7-A484-B42CA44B18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AA22F1-200D-4577-87F3-8E806C6284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13FA26-C32C-448F-A43E-F610F3420E24}"/>
              </a:ext>
            </a:extLst>
          </p:cNvPr>
          <p:cNvSpPr>
            <a:spLocks noGrp="1"/>
          </p:cNvSpPr>
          <p:nvPr>
            <p:ph type="dt" sz="half" idx="10"/>
          </p:nvPr>
        </p:nvSpPr>
        <p:spPr/>
        <p:txBody>
          <a:bodyPr/>
          <a:lstStyle/>
          <a:p>
            <a:fld id="{00613BB0-A2A1-4F7F-8EBA-B30233386896}" type="datetimeFigureOut">
              <a:rPr lang="en-IN" smtClean="0"/>
              <a:t>09-02-2022</a:t>
            </a:fld>
            <a:endParaRPr lang="en-IN"/>
          </a:p>
        </p:txBody>
      </p:sp>
      <p:sp>
        <p:nvSpPr>
          <p:cNvPr id="5" name="Footer Placeholder 4">
            <a:extLst>
              <a:ext uri="{FF2B5EF4-FFF2-40B4-BE49-F238E27FC236}">
                <a16:creationId xmlns:a16="http://schemas.microsoft.com/office/drawing/2014/main" id="{10B722A2-5324-4926-A0AD-CB5E3A197E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A22ED1-ED1E-41EA-858F-64ECB9F784A1}"/>
              </a:ext>
            </a:extLst>
          </p:cNvPr>
          <p:cNvSpPr>
            <a:spLocks noGrp="1"/>
          </p:cNvSpPr>
          <p:nvPr>
            <p:ph type="sldNum" sz="quarter" idx="12"/>
          </p:nvPr>
        </p:nvSpPr>
        <p:spPr/>
        <p:txBody>
          <a:bodyPr/>
          <a:lstStyle/>
          <a:p>
            <a:fld id="{3DA40995-9DB3-4169-8468-11C3263EB4B6}" type="slidenum">
              <a:rPr lang="en-IN" smtClean="0"/>
              <a:t>‹#›</a:t>
            </a:fld>
            <a:endParaRPr lang="en-IN"/>
          </a:p>
        </p:txBody>
      </p:sp>
    </p:spTree>
    <p:extLst>
      <p:ext uri="{BB962C8B-B14F-4D97-AF65-F5344CB8AC3E}">
        <p14:creationId xmlns:p14="http://schemas.microsoft.com/office/powerpoint/2010/main" val="200930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7363-735B-4900-8278-1E12B8B091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CFD1CB-56D0-40CD-92CE-8E237A9944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EA9AA8-6DEB-4E7B-98D8-39711A0D3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9F2D96-DF6B-4703-93BE-A1FDC30781F1}"/>
              </a:ext>
            </a:extLst>
          </p:cNvPr>
          <p:cNvSpPr>
            <a:spLocks noGrp="1"/>
          </p:cNvSpPr>
          <p:nvPr>
            <p:ph type="dt" sz="half" idx="10"/>
          </p:nvPr>
        </p:nvSpPr>
        <p:spPr/>
        <p:txBody>
          <a:bodyPr/>
          <a:lstStyle/>
          <a:p>
            <a:fld id="{00613BB0-A2A1-4F7F-8EBA-B30233386896}" type="datetimeFigureOut">
              <a:rPr lang="en-IN" smtClean="0"/>
              <a:t>09-02-2022</a:t>
            </a:fld>
            <a:endParaRPr lang="en-IN"/>
          </a:p>
        </p:txBody>
      </p:sp>
      <p:sp>
        <p:nvSpPr>
          <p:cNvPr id="6" name="Footer Placeholder 5">
            <a:extLst>
              <a:ext uri="{FF2B5EF4-FFF2-40B4-BE49-F238E27FC236}">
                <a16:creationId xmlns:a16="http://schemas.microsoft.com/office/drawing/2014/main" id="{3758A81D-4514-4BBF-A8C1-73C0AF6B1D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6571B4-A906-4FEC-890A-373ED0F518AE}"/>
              </a:ext>
            </a:extLst>
          </p:cNvPr>
          <p:cNvSpPr>
            <a:spLocks noGrp="1"/>
          </p:cNvSpPr>
          <p:nvPr>
            <p:ph type="sldNum" sz="quarter" idx="12"/>
          </p:nvPr>
        </p:nvSpPr>
        <p:spPr/>
        <p:txBody>
          <a:bodyPr/>
          <a:lstStyle/>
          <a:p>
            <a:fld id="{3DA40995-9DB3-4169-8468-11C3263EB4B6}" type="slidenum">
              <a:rPr lang="en-IN" smtClean="0"/>
              <a:t>‹#›</a:t>
            </a:fld>
            <a:endParaRPr lang="en-IN"/>
          </a:p>
        </p:txBody>
      </p:sp>
    </p:spTree>
    <p:extLst>
      <p:ext uri="{BB962C8B-B14F-4D97-AF65-F5344CB8AC3E}">
        <p14:creationId xmlns:p14="http://schemas.microsoft.com/office/powerpoint/2010/main" val="60899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F65F-DD76-41D1-9496-4E903FD9E6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7A26E0-68B9-43F2-8135-5FBA97427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43FB85-624D-48E5-97E1-9339E3A3E2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D1BD98-BC67-4D04-A118-CF97FF508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7FB567-4F73-48BB-8D6C-D20E1C1535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EF2BAA-802D-4CC6-919F-6211F03C633A}"/>
              </a:ext>
            </a:extLst>
          </p:cNvPr>
          <p:cNvSpPr>
            <a:spLocks noGrp="1"/>
          </p:cNvSpPr>
          <p:nvPr>
            <p:ph type="dt" sz="half" idx="10"/>
          </p:nvPr>
        </p:nvSpPr>
        <p:spPr/>
        <p:txBody>
          <a:bodyPr/>
          <a:lstStyle/>
          <a:p>
            <a:fld id="{00613BB0-A2A1-4F7F-8EBA-B30233386896}" type="datetimeFigureOut">
              <a:rPr lang="en-IN" smtClean="0"/>
              <a:t>09-02-2022</a:t>
            </a:fld>
            <a:endParaRPr lang="en-IN"/>
          </a:p>
        </p:txBody>
      </p:sp>
      <p:sp>
        <p:nvSpPr>
          <p:cNvPr id="8" name="Footer Placeholder 7">
            <a:extLst>
              <a:ext uri="{FF2B5EF4-FFF2-40B4-BE49-F238E27FC236}">
                <a16:creationId xmlns:a16="http://schemas.microsoft.com/office/drawing/2014/main" id="{82CE777A-7C20-49C2-8A99-8C9F57EEFB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A1A383-DAD8-49F7-9FB8-F3B04391650B}"/>
              </a:ext>
            </a:extLst>
          </p:cNvPr>
          <p:cNvSpPr>
            <a:spLocks noGrp="1"/>
          </p:cNvSpPr>
          <p:nvPr>
            <p:ph type="sldNum" sz="quarter" idx="12"/>
          </p:nvPr>
        </p:nvSpPr>
        <p:spPr/>
        <p:txBody>
          <a:bodyPr/>
          <a:lstStyle/>
          <a:p>
            <a:fld id="{3DA40995-9DB3-4169-8468-11C3263EB4B6}" type="slidenum">
              <a:rPr lang="en-IN" smtClean="0"/>
              <a:t>‹#›</a:t>
            </a:fld>
            <a:endParaRPr lang="en-IN"/>
          </a:p>
        </p:txBody>
      </p:sp>
    </p:spTree>
    <p:extLst>
      <p:ext uri="{BB962C8B-B14F-4D97-AF65-F5344CB8AC3E}">
        <p14:creationId xmlns:p14="http://schemas.microsoft.com/office/powerpoint/2010/main" val="559885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E08F-69A4-450A-9A10-7701E174E6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64B181-B293-4309-933C-B16E9865E512}"/>
              </a:ext>
            </a:extLst>
          </p:cNvPr>
          <p:cNvSpPr>
            <a:spLocks noGrp="1"/>
          </p:cNvSpPr>
          <p:nvPr>
            <p:ph type="dt" sz="half" idx="10"/>
          </p:nvPr>
        </p:nvSpPr>
        <p:spPr/>
        <p:txBody>
          <a:bodyPr/>
          <a:lstStyle/>
          <a:p>
            <a:fld id="{00613BB0-A2A1-4F7F-8EBA-B30233386896}" type="datetimeFigureOut">
              <a:rPr lang="en-IN" smtClean="0"/>
              <a:t>09-02-2022</a:t>
            </a:fld>
            <a:endParaRPr lang="en-IN"/>
          </a:p>
        </p:txBody>
      </p:sp>
      <p:sp>
        <p:nvSpPr>
          <p:cNvPr id="4" name="Footer Placeholder 3">
            <a:extLst>
              <a:ext uri="{FF2B5EF4-FFF2-40B4-BE49-F238E27FC236}">
                <a16:creationId xmlns:a16="http://schemas.microsoft.com/office/drawing/2014/main" id="{DE87105C-807F-403D-9C79-C45E8FB540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5345AA-C5A1-405C-B3EC-0C743B923BB8}"/>
              </a:ext>
            </a:extLst>
          </p:cNvPr>
          <p:cNvSpPr>
            <a:spLocks noGrp="1"/>
          </p:cNvSpPr>
          <p:nvPr>
            <p:ph type="sldNum" sz="quarter" idx="12"/>
          </p:nvPr>
        </p:nvSpPr>
        <p:spPr/>
        <p:txBody>
          <a:bodyPr/>
          <a:lstStyle/>
          <a:p>
            <a:fld id="{3DA40995-9DB3-4169-8468-11C3263EB4B6}" type="slidenum">
              <a:rPr lang="en-IN" smtClean="0"/>
              <a:t>‹#›</a:t>
            </a:fld>
            <a:endParaRPr lang="en-IN"/>
          </a:p>
        </p:txBody>
      </p:sp>
    </p:spTree>
    <p:extLst>
      <p:ext uri="{BB962C8B-B14F-4D97-AF65-F5344CB8AC3E}">
        <p14:creationId xmlns:p14="http://schemas.microsoft.com/office/powerpoint/2010/main" val="123792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665554-A241-48D4-8B2C-CD424D5488FE}"/>
              </a:ext>
            </a:extLst>
          </p:cNvPr>
          <p:cNvSpPr>
            <a:spLocks noGrp="1"/>
          </p:cNvSpPr>
          <p:nvPr>
            <p:ph type="dt" sz="half" idx="10"/>
          </p:nvPr>
        </p:nvSpPr>
        <p:spPr/>
        <p:txBody>
          <a:bodyPr/>
          <a:lstStyle/>
          <a:p>
            <a:fld id="{00613BB0-A2A1-4F7F-8EBA-B30233386896}" type="datetimeFigureOut">
              <a:rPr lang="en-IN" smtClean="0"/>
              <a:t>09-02-2022</a:t>
            </a:fld>
            <a:endParaRPr lang="en-IN"/>
          </a:p>
        </p:txBody>
      </p:sp>
      <p:sp>
        <p:nvSpPr>
          <p:cNvPr id="3" name="Footer Placeholder 2">
            <a:extLst>
              <a:ext uri="{FF2B5EF4-FFF2-40B4-BE49-F238E27FC236}">
                <a16:creationId xmlns:a16="http://schemas.microsoft.com/office/drawing/2014/main" id="{4BFA8C3B-AEFE-4756-99DD-036BFF9C56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124039-A776-4D06-9493-1D93C8325155}"/>
              </a:ext>
            </a:extLst>
          </p:cNvPr>
          <p:cNvSpPr>
            <a:spLocks noGrp="1"/>
          </p:cNvSpPr>
          <p:nvPr>
            <p:ph type="sldNum" sz="quarter" idx="12"/>
          </p:nvPr>
        </p:nvSpPr>
        <p:spPr/>
        <p:txBody>
          <a:bodyPr/>
          <a:lstStyle/>
          <a:p>
            <a:fld id="{3DA40995-9DB3-4169-8468-11C3263EB4B6}" type="slidenum">
              <a:rPr lang="en-IN" smtClean="0"/>
              <a:t>‹#›</a:t>
            </a:fld>
            <a:endParaRPr lang="en-IN"/>
          </a:p>
        </p:txBody>
      </p:sp>
    </p:spTree>
    <p:extLst>
      <p:ext uri="{BB962C8B-B14F-4D97-AF65-F5344CB8AC3E}">
        <p14:creationId xmlns:p14="http://schemas.microsoft.com/office/powerpoint/2010/main" val="299529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37F0-B54D-4E3D-B7C0-A34C1FA2D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A32D7A-D3AB-4399-AE02-122D2B069A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6CFFA5-DECE-495C-A42A-280F8CD93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C5637-1838-46ED-908D-9AE20EE4A114}"/>
              </a:ext>
            </a:extLst>
          </p:cNvPr>
          <p:cNvSpPr>
            <a:spLocks noGrp="1"/>
          </p:cNvSpPr>
          <p:nvPr>
            <p:ph type="dt" sz="half" idx="10"/>
          </p:nvPr>
        </p:nvSpPr>
        <p:spPr/>
        <p:txBody>
          <a:bodyPr/>
          <a:lstStyle/>
          <a:p>
            <a:fld id="{00613BB0-A2A1-4F7F-8EBA-B30233386896}" type="datetimeFigureOut">
              <a:rPr lang="en-IN" smtClean="0"/>
              <a:t>09-02-2022</a:t>
            </a:fld>
            <a:endParaRPr lang="en-IN"/>
          </a:p>
        </p:txBody>
      </p:sp>
      <p:sp>
        <p:nvSpPr>
          <p:cNvPr id="6" name="Footer Placeholder 5">
            <a:extLst>
              <a:ext uri="{FF2B5EF4-FFF2-40B4-BE49-F238E27FC236}">
                <a16:creationId xmlns:a16="http://schemas.microsoft.com/office/drawing/2014/main" id="{1CBD2E91-3E4D-40B1-BC9A-0933770A56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14051A-E80E-4AD1-AA18-8D428B6A7917}"/>
              </a:ext>
            </a:extLst>
          </p:cNvPr>
          <p:cNvSpPr>
            <a:spLocks noGrp="1"/>
          </p:cNvSpPr>
          <p:nvPr>
            <p:ph type="sldNum" sz="quarter" idx="12"/>
          </p:nvPr>
        </p:nvSpPr>
        <p:spPr/>
        <p:txBody>
          <a:bodyPr/>
          <a:lstStyle/>
          <a:p>
            <a:fld id="{3DA40995-9DB3-4169-8468-11C3263EB4B6}" type="slidenum">
              <a:rPr lang="en-IN" smtClean="0"/>
              <a:t>‹#›</a:t>
            </a:fld>
            <a:endParaRPr lang="en-IN"/>
          </a:p>
        </p:txBody>
      </p:sp>
    </p:spTree>
    <p:extLst>
      <p:ext uri="{BB962C8B-B14F-4D97-AF65-F5344CB8AC3E}">
        <p14:creationId xmlns:p14="http://schemas.microsoft.com/office/powerpoint/2010/main" val="798906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1AF8-94C0-41FC-873E-9DD4BBE55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F0EF64-0C9B-4113-970E-600E7B828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65BEBD-482D-4091-943A-7892D5F04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A70B23-6383-45C4-A824-4B871A14ADBF}"/>
              </a:ext>
            </a:extLst>
          </p:cNvPr>
          <p:cNvSpPr>
            <a:spLocks noGrp="1"/>
          </p:cNvSpPr>
          <p:nvPr>
            <p:ph type="dt" sz="half" idx="10"/>
          </p:nvPr>
        </p:nvSpPr>
        <p:spPr/>
        <p:txBody>
          <a:bodyPr/>
          <a:lstStyle/>
          <a:p>
            <a:fld id="{00613BB0-A2A1-4F7F-8EBA-B30233386896}" type="datetimeFigureOut">
              <a:rPr lang="en-IN" smtClean="0"/>
              <a:t>09-02-2022</a:t>
            </a:fld>
            <a:endParaRPr lang="en-IN"/>
          </a:p>
        </p:txBody>
      </p:sp>
      <p:sp>
        <p:nvSpPr>
          <p:cNvPr id="6" name="Footer Placeholder 5">
            <a:extLst>
              <a:ext uri="{FF2B5EF4-FFF2-40B4-BE49-F238E27FC236}">
                <a16:creationId xmlns:a16="http://schemas.microsoft.com/office/drawing/2014/main" id="{16441B9F-726B-4803-AF79-A620A2F3A4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7C6D4D-3BB4-4309-AEFC-F34650760DB5}"/>
              </a:ext>
            </a:extLst>
          </p:cNvPr>
          <p:cNvSpPr>
            <a:spLocks noGrp="1"/>
          </p:cNvSpPr>
          <p:nvPr>
            <p:ph type="sldNum" sz="quarter" idx="12"/>
          </p:nvPr>
        </p:nvSpPr>
        <p:spPr/>
        <p:txBody>
          <a:bodyPr/>
          <a:lstStyle/>
          <a:p>
            <a:fld id="{3DA40995-9DB3-4169-8468-11C3263EB4B6}" type="slidenum">
              <a:rPr lang="en-IN" smtClean="0"/>
              <a:t>‹#›</a:t>
            </a:fld>
            <a:endParaRPr lang="en-IN"/>
          </a:p>
        </p:txBody>
      </p:sp>
    </p:spTree>
    <p:extLst>
      <p:ext uri="{BB962C8B-B14F-4D97-AF65-F5344CB8AC3E}">
        <p14:creationId xmlns:p14="http://schemas.microsoft.com/office/powerpoint/2010/main" val="4042150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34AD8A-C994-4F45-81D7-7CA90B35D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006DE5-ACF5-423C-AADD-146834D070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3C517C-4F10-4657-9ED9-53A4145F24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13BB0-A2A1-4F7F-8EBA-B30233386896}" type="datetimeFigureOut">
              <a:rPr lang="en-IN" smtClean="0"/>
              <a:t>09-02-2022</a:t>
            </a:fld>
            <a:endParaRPr lang="en-IN"/>
          </a:p>
        </p:txBody>
      </p:sp>
      <p:sp>
        <p:nvSpPr>
          <p:cNvPr id="5" name="Footer Placeholder 4">
            <a:extLst>
              <a:ext uri="{FF2B5EF4-FFF2-40B4-BE49-F238E27FC236}">
                <a16:creationId xmlns:a16="http://schemas.microsoft.com/office/drawing/2014/main" id="{DE688C44-28FD-4FA2-9C2B-8289046F45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420908-7517-4EAD-BF6A-06C4D06C5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40995-9DB3-4169-8468-11C3263EB4B6}" type="slidenum">
              <a:rPr lang="en-IN" smtClean="0"/>
              <a:t>‹#›</a:t>
            </a:fld>
            <a:endParaRPr lang="en-IN"/>
          </a:p>
        </p:txBody>
      </p:sp>
    </p:spTree>
    <p:extLst>
      <p:ext uri="{BB962C8B-B14F-4D97-AF65-F5344CB8AC3E}">
        <p14:creationId xmlns:p14="http://schemas.microsoft.com/office/powerpoint/2010/main" val="3461499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perawesomevectors.deviantart.com/art/Magnifier-Flat-Vector-Icon-696120363"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ectangle: Rounded Corners 207">
            <a:extLst>
              <a:ext uri="{FF2B5EF4-FFF2-40B4-BE49-F238E27FC236}">
                <a16:creationId xmlns:a16="http://schemas.microsoft.com/office/drawing/2014/main" id="{38CC845B-F48D-469C-9339-3CFEC4A10E4D}"/>
              </a:ext>
            </a:extLst>
          </p:cNvPr>
          <p:cNvSpPr/>
          <p:nvPr/>
        </p:nvSpPr>
        <p:spPr>
          <a:xfrm>
            <a:off x="1995949" y="2282926"/>
            <a:ext cx="1141260" cy="6176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8A5A5F33-3622-4C39-A8FE-63BDB7BEABAE}"/>
              </a:ext>
            </a:extLst>
          </p:cNvPr>
          <p:cNvSpPr/>
          <p:nvPr/>
        </p:nvSpPr>
        <p:spPr>
          <a:xfrm>
            <a:off x="211393" y="752166"/>
            <a:ext cx="1784556" cy="4473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Current Voltage Data</a:t>
            </a:r>
          </a:p>
        </p:txBody>
      </p:sp>
      <p:sp>
        <p:nvSpPr>
          <p:cNvPr id="5" name="Rectangle: Rounded Corners 4">
            <a:extLst>
              <a:ext uri="{FF2B5EF4-FFF2-40B4-BE49-F238E27FC236}">
                <a16:creationId xmlns:a16="http://schemas.microsoft.com/office/drawing/2014/main" id="{E1C26EA5-9DC1-4C04-8499-2C95577E54A4}"/>
              </a:ext>
            </a:extLst>
          </p:cNvPr>
          <p:cNvSpPr/>
          <p:nvPr/>
        </p:nvSpPr>
        <p:spPr>
          <a:xfrm>
            <a:off x="211393" y="1265903"/>
            <a:ext cx="1750142" cy="3146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Frequency Data</a:t>
            </a:r>
          </a:p>
        </p:txBody>
      </p:sp>
      <p:sp>
        <p:nvSpPr>
          <p:cNvPr id="11" name="Rectangle: Rounded Corners 10">
            <a:extLst>
              <a:ext uri="{FF2B5EF4-FFF2-40B4-BE49-F238E27FC236}">
                <a16:creationId xmlns:a16="http://schemas.microsoft.com/office/drawing/2014/main" id="{318AFCE0-D5C6-45D6-A4BB-62E805BFD7AB}"/>
              </a:ext>
            </a:extLst>
          </p:cNvPr>
          <p:cNvSpPr/>
          <p:nvPr/>
        </p:nvSpPr>
        <p:spPr>
          <a:xfrm>
            <a:off x="2340078" y="629263"/>
            <a:ext cx="1750142" cy="13027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Data Processing and validation</a:t>
            </a:r>
            <a:endParaRPr lang="en-IN" sz="1400" dirty="0">
              <a:solidFill>
                <a:schemeClr val="tx1"/>
              </a:solidFill>
            </a:endParaRPr>
          </a:p>
          <a:p>
            <a:pPr algn="ctr"/>
            <a:r>
              <a:rPr lang="en-IN" sz="1400" dirty="0">
                <a:solidFill>
                  <a:schemeClr val="tx1"/>
                </a:solidFill>
              </a:rPr>
              <a:t>(</a:t>
            </a:r>
            <a:r>
              <a:rPr lang="en-IN" sz="900" dirty="0">
                <a:solidFill>
                  <a:schemeClr val="tx1"/>
                </a:solidFill>
              </a:rPr>
              <a:t>Missing values detection, outlier detection, missing data imputation, removing duplicate data, aggregation and denoising)</a:t>
            </a:r>
          </a:p>
        </p:txBody>
      </p:sp>
      <p:cxnSp>
        <p:nvCxnSpPr>
          <p:cNvPr id="13" name="Straight Arrow Connector 12">
            <a:extLst>
              <a:ext uri="{FF2B5EF4-FFF2-40B4-BE49-F238E27FC236}">
                <a16:creationId xmlns:a16="http://schemas.microsoft.com/office/drawing/2014/main" id="{719956EC-2E42-4248-AD40-D35DAA9A3C86}"/>
              </a:ext>
            </a:extLst>
          </p:cNvPr>
          <p:cNvCxnSpPr>
            <a:cxnSpLocks/>
            <a:stCxn id="4" idx="3"/>
          </p:cNvCxnSpPr>
          <p:nvPr/>
        </p:nvCxnSpPr>
        <p:spPr>
          <a:xfrm>
            <a:off x="1995949" y="975850"/>
            <a:ext cx="34412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6FB5767-A6A6-4C79-8938-04A7B877B445}"/>
              </a:ext>
            </a:extLst>
          </p:cNvPr>
          <p:cNvCxnSpPr>
            <a:cxnSpLocks/>
            <a:stCxn id="5" idx="3"/>
          </p:cNvCxnSpPr>
          <p:nvPr/>
        </p:nvCxnSpPr>
        <p:spPr>
          <a:xfrm flipV="1">
            <a:off x="1961535" y="1418302"/>
            <a:ext cx="378543" cy="4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2080C24-FF91-46FC-83AD-8E12FED8823A}"/>
              </a:ext>
            </a:extLst>
          </p:cNvPr>
          <p:cNvSpPr/>
          <p:nvPr/>
        </p:nvSpPr>
        <p:spPr>
          <a:xfrm>
            <a:off x="4572000" y="875070"/>
            <a:ext cx="1750142" cy="8111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Data Fusion</a:t>
            </a:r>
          </a:p>
          <a:p>
            <a:pPr algn="ctr"/>
            <a:r>
              <a:rPr lang="en-IN" sz="900" dirty="0">
                <a:solidFill>
                  <a:schemeClr val="tx1"/>
                </a:solidFill>
              </a:rPr>
              <a:t>(</a:t>
            </a:r>
            <a:r>
              <a:rPr lang="en-US" sz="900" dirty="0">
                <a:solidFill>
                  <a:schemeClr val="tx1"/>
                </a:solidFill>
              </a:rPr>
              <a:t>eliminate the redundancy and contradictions that may exist</a:t>
            </a:r>
            <a:r>
              <a:rPr lang="en-IN" sz="900" dirty="0">
                <a:solidFill>
                  <a:schemeClr val="tx1"/>
                </a:solidFill>
              </a:rPr>
              <a:t>)</a:t>
            </a:r>
          </a:p>
          <a:p>
            <a:pPr algn="ctr"/>
            <a:endParaRPr lang="en-IN" sz="1400" b="1" dirty="0">
              <a:solidFill>
                <a:schemeClr val="tx1"/>
              </a:solidFill>
            </a:endParaRPr>
          </a:p>
        </p:txBody>
      </p:sp>
      <p:cxnSp>
        <p:nvCxnSpPr>
          <p:cNvPr id="18" name="Straight Arrow Connector 17">
            <a:extLst>
              <a:ext uri="{FF2B5EF4-FFF2-40B4-BE49-F238E27FC236}">
                <a16:creationId xmlns:a16="http://schemas.microsoft.com/office/drawing/2014/main" id="{2D41C6F6-1396-4DE2-9D46-9DCED556A5CF}"/>
              </a:ext>
            </a:extLst>
          </p:cNvPr>
          <p:cNvCxnSpPr>
            <a:cxnSpLocks/>
            <a:stCxn id="11" idx="3"/>
            <a:endCxn id="16" idx="1"/>
          </p:cNvCxnSpPr>
          <p:nvPr/>
        </p:nvCxnSpPr>
        <p:spPr>
          <a:xfrm>
            <a:off x="4090220" y="1280651"/>
            <a:ext cx="48178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2E470CAE-645C-4620-84FB-E6A21C9042F2}"/>
              </a:ext>
            </a:extLst>
          </p:cNvPr>
          <p:cNvSpPr/>
          <p:nvPr/>
        </p:nvSpPr>
        <p:spPr>
          <a:xfrm>
            <a:off x="6700685" y="752166"/>
            <a:ext cx="1750142" cy="10569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Feature Extraction</a:t>
            </a:r>
          </a:p>
          <a:p>
            <a:pPr algn="ctr"/>
            <a:r>
              <a:rPr lang="en-IN" sz="900" dirty="0">
                <a:solidFill>
                  <a:schemeClr val="tx1"/>
                </a:solidFill>
              </a:rPr>
              <a:t>(Necessary Features along with derived features like day, hour, minutes, </a:t>
            </a:r>
            <a:r>
              <a:rPr lang="en-IN" sz="900" dirty="0" err="1">
                <a:solidFill>
                  <a:schemeClr val="tx1"/>
                </a:solidFill>
              </a:rPr>
              <a:t>dayofWeek</a:t>
            </a:r>
            <a:r>
              <a:rPr lang="en-IN" sz="900" dirty="0">
                <a:solidFill>
                  <a:schemeClr val="tx1"/>
                </a:solidFill>
              </a:rPr>
              <a:t> etc.)</a:t>
            </a:r>
          </a:p>
        </p:txBody>
      </p:sp>
      <p:cxnSp>
        <p:nvCxnSpPr>
          <p:cNvPr id="29" name="Straight Arrow Connector 28">
            <a:extLst>
              <a:ext uri="{FF2B5EF4-FFF2-40B4-BE49-F238E27FC236}">
                <a16:creationId xmlns:a16="http://schemas.microsoft.com/office/drawing/2014/main" id="{9DDF1B7C-BC02-41B6-90F6-CCAD5247A1C6}"/>
              </a:ext>
            </a:extLst>
          </p:cNvPr>
          <p:cNvCxnSpPr>
            <a:stCxn id="16" idx="3"/>
            <a:endCxn id="25" idx="1"/>
          </p:cNvCxnSpPr>
          <p:nvPr/>
        </p:nvCxnSpPr>
        <p:spPr>
          <a:xfrm flipV="1">
            <a:off x="6322142" y="1280650"/>
            <a:ext cx="378543"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8862F13E-8522-45FA-976E-C305DE13B29B}"/>
              </a:ext>
            </a:extLst>
          </p:cNvPr>
          <p:cNvSpPr/>
          <p:nvPr/>
        </p:nvSpPr>
        <p:spPr>
          <a:xfrm>
            <a:off x="8822971" y="690716"/>
            <a:ext cx="2674375" cy="11798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High level view of Data</a:t>
            </a:r>
          </a:p>
          <a:p>
            <a:pPr marL="228600" indent="-228600">
              <a:buAutoNum type="arabicPeriod"/>
            </a:pPr>
            <a:r>
              <a:rPr lang="en-IN" sz="1100" dirty="0">
                <a:solidFill>
                  <a:schemeClr val="tx1"/>
                </a:solidFill>
              </a:rPr>
              <a:t>Initial time stamps shows many zero values</a:t>
            </a:r>
          </a:p>
          <a:p>
            <a:pPr marL="228600" indent="-228600">
              <a:buAutoNum type="arabicPeriod"/>
            </a:pPr>
            <a:r>
              <a:rPr lang="en-IN" sz="1100" dirty="0">
                <a:solidFill>
                  <a:schemeClr val="tx1"/>
                </a:solidFill>
              </a:rPr>
              <a:t>Straight lines in many time places indicating missing values</a:t>
            </a:r>
          </a:p>
          <a:p>
            <a:pPr marL="228600" indent="-228600">
              <a:buAutoNum type="arabicPeriod"/>
            </a:pPr>
            <a:r>
              <a:rPr lang="en-IN" sz="1100" dirty="0">
                <a:solidFill>
                  <a:schemeClr val="tx1"/>
                </a:solidFill>
              </a:rPr>
              <a:t>Many spikes indicating abnormalities</a:t>
            </a:r>
          </a:p>
          <a:p>
            <a:pPr marL="228600" indent="-228600">
              <a:buAutoNum type="arabicPeriod"/>
            </a:pPr>
            <a:endParaRPr lang="en-IN" sz="1100" dirty="0">
              <a:solidFill>
                <a:schemeClr val="tx1"/>
              </a:solidFill>
            </a:endParaRPr>
          </a:p>
        </p:txBody>
      </p:sp>
      <p:pic>
        <p:nvPicPr>
          <p:cNvPr id="31" name="Picture 30">
            <a:extLst>
              <a:ext uri="{FF2B5EF4-FFF2-40B4-BE49-F238E27FC236}">
                <a16:creationId xmlns:a16="http://schemas.microsoft.com/office/drawing/2014/main" id="{155CD51B-733C-4F81-8342-02EDCEB71E4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7289" y="395748"/>
            <a:ext cx="660113" cy="467029"/>
          </a:xfrm>
          <a:prstGeom prst="rect">
            <a:avLst/>
          </a:prstGeom>
        </p:spPr>
      </p:pic>
      <p:cxnSp>
        <p:nvCxnSpPr>
          <p:cNvPr id="35" name="Straight Arrow Connector 34">
            <a:extLst>
              <a:ext uri="{FF2B5EF4-FFF2-40B4-BE49-F238E27FC236}">
                <a16:creationId xmlns:a16="http://schemas.microsoft.com/office/drawing/2014/main" id="{19455207-6D42-45BF-A235-83C68FC39A41}"/>
              </a:ext>
            </a:extLst>
          </p:cNvPr>
          <p:cNvCxnSpPr>
            <a:stCxn id="25" idx="3"/>
            <a:endCxn id="33" idx="1"/>
          </p:cNvCxnSpPr>
          <p:nvPr/>
        </p:nvCxnSpPr>
        <p:spPr>
          <a:xfrm>
            <a:off x="8450827" y="1280650"/>
            <a:ext cx="372144" cy="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A2A01B3-5039-4AC2-92E2-3D9B2FE3B300}"/>
              </a:ext>
            </a:extLst>
          </p:cNvPr>
          <p:cNvCxnSpPr>
            <a:stCxn id="33" idx="2"/>
          </p:cNvCxnSpPr>
          <p:nvPr/>
        </p:nvCxnSpPr>
        <p:spPr>
          <a:xfrm flipH="1">
            <a:off x="10160158" y="1870589"/>
            <a:ext cx="1" cy="233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C165747B-40B3-4797-ADDA-3F73E316BDAB}"/>
              </a:ext>
            </a:extLst>
          </p:cNvPr>
          <p:cNvSpPr/>
          <p:nvPr/>
        </p:nvSpPr>
        <p:spPr>
          <a:xfrm>
            <a:off x="8822971" y="2104102"/>
            <a:ext cx="3057832" cy="94635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EDA</a:t>
            </a:r>
          </a:p>
          <a:p>
            <a:pPr marL="342900" indent="-342900">
              <a:buAutoNum type="arabicPeriod"/>
            </a:pPr>
            <a:r>
              <a:rPr lang="en-IN" sz="1000" dirty="0">
                <a:solidFill>
                  <a:schemeClr val="tx1"/>
                </a:solidFill>
              </a:rPr>
              <a:t>Understand event collection frequency, Day wise, hour wise, minute wise . </a:t>
            </a:r>
          </a:p>
          <a:p>
            <a:pPr marL="342900" indent="-342900">
              <a:buAutoNum type="arabicPeriod"/>
            </a:pPr>
            <a:r>
              <a:rPr lang="en-IN" sz="1000" dirty="0">
                <a:solidFill>
                  <a:schemeClr val="tx1"/>
                </a:solidFill>
              </a:rPr>
              <a:t>Case by case abnormality triggers detection and clustering </a:t>
            </a:r>
          </a:p>
        </p:txBody>
      </p:sp>
      <p:sp>
        <p:nvSpPr>
          <p:cNvPr id="39" name="Rectangle: Rounded Corners 38">
            <a:extLst>
              <a:ext uri="{FF2B5EF4-FFF2-40B4-BE49-F238E27FC236}">
                <a16:creationId xmlns:a16="http://schemas.microsoft.com/office/drawing/2014/main" id="{C11DAD37-E7E4-45A6-849A-DCD85C1B53B0}"/>
              </a:ext>
            </a:extLst>
          </p:cNvPr>
          <p:cNvSpPr/>
          <p:nvPr/>
        </p:nvSpPr>
        <p:spPr>
          <a:xfrm>
            <a:off x="6489290" y="2104102"/>
            <a:ext cx="1828800" cy="94635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endParaRPr lang="en-IN" sz="900" dirty="0">
              <a:solidFill>
                <a:schemeClr val="tx1"/>
              </a:solidFill>
            </a:endParaRPr>
          </a:p>
          <a:p>
            <a:pPr marL="228600" indent="-228600">
              <a:buAutoNum type="arabicPeriod"/>
            </a:pPr>
            <a:r>
              <a:rPr lang="en-IN" sz="900" dirty="0">
                <a:solidFill>
                  <a:schemeClr val="tx1"/>
                </a:solidFill>
              </a:rPr>
              <a:t>Create Clusters Based on day wise gap</a:t>
            </a:r>
          </a:p>
          <a:p>
            <a:pPr marL="228600" indent="-228600">
              <a:buAutoNum type="arabicPeriod"/>
            </a:pPr>
            <a:r>
              <a:rPr lang="en-IN" sz="900" dirty="0">
                <a:solidFill>
                  <a:schemeClr val="tx1"/>
                </a:solidFill>
              </a:rPr>
              <a:t>Create sub-Clusters Based on hourly gap from the clusters</a:t>
            </a:r>
          </a:p>
        </p:txBody>
      </p:sp>
      <p:cxnSp>
        <p:nvCxnSpPr>
          <p:cNvPr id="47" name="Straight Arrow Connector 46">
            <a:extLst>
              <a:ext uri="{FF2B5EF4-FFF2-40B4-BE49-F238E27FC236}">
                <a16:creationId xmlns:a16="http://schemas.microsoft.com/office/drawing/2014/main" id="{E3CDB0C8-F1AD-4632-BF71-29388CE1C1E2}"/>
              </a:ext>
            </a:extLst>
          </p:cNvPr>
          <p:cNvCxnSpPr>
            <a:cxnSpLocks/>
            <a:stCxn id="38" idx="1"/>
            <a:endCxn id="39" idx="3"/>
          </p:cNvCxnSpPr>
          <p:nvPr/>
        </p:nvCxnSpPr>
        <p:spPr>
          <a:xfrm flipH="1">
            <a:off x="8318090" y="2577282"/>
            <a:ext cx="50488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826C4EB9-9F40-45D8-B6C6-71B5815EE854}"/>
              </a:ext>
            </a:extLst>
          </p:cNvPr>
          <p:cNvSpPr/>
          <p:nvPr/>
        </p:nvSpPr>
        <p:spPr>
          <a:xfrm>
            <a:off x="9133155" y="3468785"/>
            <a:ext cx="2472344" cy="6775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Identified  Abnormal Triggers</a:t>
            </a:r>
          </a:p>
          <a:p>
            <a:pPr marL="228600" indent="-228600">
              <a:buAutoNum type="arabicPeriod"/>
            </a:pPr>
            <a:r>
              <a:rPr lang="en-IN" sz="900" dirty="0">
                <a:solidFill>
                  <a:schemeClr val="tx1"/>
                </a:solidFill>
              </a:rPr>
              <a:t>Zero Load and Voltage </a:t>
            </a:r>
          </a:p>
          <a:p>
            <a:pPr marL="228600" indent="-228600">
              <a:buAutoNum type="arabicPeriod"/>
            </a:pPr>
            <a:r>
              <a:rPr lang="en-IN" sz="900" dirty="0">
                <a:solidFill>
                  <a:schemeClr val="tx1"/>
                </a:solidFill>
              </a:rPr>
              <a:t>Zero Line to line voltage</a:t>
            </a:r>
          </a:p>
          <a:p>
            <a:pPr marL="228600" indent="-228600">
              <a:buAutoNum type="arabicPeriod"/>
            </a:pPr>
            <a:r>
              <a:rPr lang="en-IN" sz="900" dirty="0">
                <a:solidFill>
                  <a:schemeClr val="tx1"/>
                </a:solidFill>
              </a:rPr>
              <a:t>Zero Neutral current and low line currents</a:t>
            </a:r>
          </a:p>
        </p:txBody>
      </p:sp>
      <p:sp>
        <p:nvSpPr>
          <p:cNvPr id="55" name="Rectangle: Rounded Corners 54">
            <a:extLst>
              <a:ext uri="{FF2B5EF4-FFF2-40B4-BE49-F238E27FC236}">
                <a16:creationId xmlns:a16="http://schemas.microsoft.com/office/drawing/2014/main" id="{04648828-B67D-4ADB-A912-FFBA434537B7}"/>
              </a:ext>
            </a:extLst>
          </p:cNvPr>
          <p:cNvSpPr/>
          <p:nvPr/>
        </p:nvSpPr>
        <p:spPr>
          <a:xfrm>
            <a:off x="9074954" y="4300382"/>
            <a:ext cx="2530546" cy="5272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Data Distribution Analysis</a:t>
            </a:r>
          </a:p>
          <a:p>
            <a:pPr marL="228600" indent="-228600">
              <a:buAutoNum type="arabicPeriod"/>
            </a:pPr>
            <a:r>
              <a:rPr lang="en-IN" sz="900" dirty="0">
                <a:solidFill>
                  <a:schemeClr val="tx1"/>
                </a:solidFill>
              </a:rPr>
              <a:t>Feature wise Analysis</a:t>
            </a:r>
          </a:p>
          <a:p>
            <a:pPr marL="228600" indent="-228600">
              <a:buAutoNum type="arabicPeriod"/>
            </a:pPr>
            <a:r>
              <a:rPr lang="en-IN" sz="900" dirty="0">
                <a:solidFill>
                  <a:schemeClr val="tx1"/>
                </a:solidFill>
              </a:rPr>
              <a:t>Pair plot to identify noise in data</a:t>
            </a:r>
          </a:p>
        </p:txBody>
      </p:sp>
      <p:sp>
        <p:nvSpPr>
          <p:cNvPr id="66" name="Rectangle: Rounded Corners 65">
            <a:extLst>
              <a:ext uri="{FF2B5EF4-FFF2-40B4-BE49-F238E27FC236}">
                <a16:creationId xmlns:a16="http://schemas.microsoft.com/office/drawing/2014/main" id="{6B53B31B-35AC-4CC5-88B6-56127973FB0E}"/>
              </a:ext>
            </a:extLst>
          </p:cNvPr>
          <p:cNvSpPr/>
          <p:nvPr/>
        </p:nvSpPr>
        <p:spPr>
          <a:xfrm>
            <a:off x="9074954" y="4920499"/>
            <a:ext cx="2530546" cy="9372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b="1" dirty="0">
              <a:solidFill>
                <a:schemeClr val="tx1"/>
              </a:solidFill>
            </a:endParaRPr>
          </a:p>
          <a:p>
            <a:pPr algn="ctr"/>
            <a:r>
              <a:rPr lang="en-IN" sz="900" b="1" dirty="0">
                <a:solidFill>
                  <a:schemeClr val="tx1"/>
                </a:solidFill>
              </a:rPr>
              <a:t>Identify outlier based on neighbours (hyperparameter), </a:t>
            </a:r>
            <a:r>
              <a:rPr lang="en-IN" sz="900" b="1" dirty="0" err="1">
                <a:solidFill>
                  <a:schemeClr val="tx1"/>
                </a:solidFill>
              </a:rPr>
              <a:t>LocalOutlierFactor</a:t>
            </a:r>
            <a:endParaRPr lang="en-IN" sz="900" b="1" dirty="0">
              <a:solidFill>
                <a:schemeClr val="tx1"/>
              </a:solidFill>
            </a:endParaRPr>
          </a:p>
          <a:p>
            <a:pPr marL="228600" indent="-228600">
              <a:buAutoNum type="arabicPeriod"/>
            </a:pPr>
            <a:r>
              <a:rPr lang="en-IN" sz="900" dirty="0">
                <a:solidFill>
                  <a:schemeClr val="tx1"/>
                </a:solidFill>
              </a:rPr>
              <a:t>Low current high voltage points</a:t>
            </a:r>
          </a:p>
          <a:p>
            <a:pPr marL="228600" indent="-228600">
              <a:buAutoNum type="arabicPeriod"/>
            </a:pPr>
            <a:r>
              <a:rPr lang="en-IN" sz="900" dirty="0">
                <a:solidFill>
                  <a:schemeClr val="tx1"/>
                </a:solidFill>
              </a:rPr>
              <a:t>Low current low voltage points</a:t>
            </a:r>
          </a:p>
          <a:p>
            <a:pPr marL="228600" indent="-228600">
              <a:buAutoNum type="arabicPeriod"/>
            </a:pPr>
            <a:r>
              <a:rPr lang="en-IN" sz="900" dirty="0">
                <a:solidFill>
                  <a:schemeClr val="tx1"/>
                </a:solidFill>
              </a:rPr>
              <a:t>High Current low voltage points</a:t>
            </a:r>
          </a:p>
          <a:p>
            <a:pPr marL="228600" indent="-228600">
              <a:buAutoNum type="arabicPeriod"/>
            </a:pPr>
            <a:r>
              <a:rPr lang="en-IN" sz="900" dirty="0">
                <a:solidFill>
                  <a:schemeClr val="tx1"/>
                </a:solidFill>
              </a:rPr>
              <a:t>Imbalanced Current Points….etc.</a:t>
            </a:r>
          </a:p>
          <a:p>
            <a:pPr algn="ctr"/>
            <a:endParaRPr lang="en-IN" sz="900" dirty="0">
              <a:solidFill>
                <a:schemeClr val="tx1"/>
              </a:solidFill>
            </a:endParaRPr>
          </a:p>
        </p:txBody>
      </p:sp>
      <p:sp>
        <p:nvSpPr>
          <p:cNvPr id="67" name="Rectangle: Rounded Corners 66">
            <a:extLst>
              <a:ext uri="{FF2B5EF4-FFF2-40B4-BE49-F238E27FC236}">
                <a16:creationId xmlns:a16="http://schemas.microsoft.com/office/drawing/2014/main" id="{E1FAB6E1-D552-4294-8916-3C7DBA1BE62F}"/>
              </a:ext>
            </a:extLst>
          </p:cNvPr>
          <p:cNvSpPr/>
          <p:nvPr/>
        </p:nvSpPr>
        <p:spPr>
          <a:xfrm>
            <a:off x="9133155" y="5976775"/>
            <a:ext cx="2530546" cy="5272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Points which are more than +- 3 std-dev away and feature pointing to those outliers</a:t>
            </a:r>
          </a:p>
        </p:txBody>
      </p:sp>
      <p:sp>
        <p:nvSpPr>
          <p:cNvPr id="68" name="Rectangle: Rounded Corners 67">
            <a:extLst>
              <a:ext uri="{FF2B5EF4-FFF2-40B4-BE49-F238E27FC236}">
                <a16:creationId xmlns:a16="http://schemas.microsoft.com/office/drawing/2014/main" id="{17AAE46B-C3EA-4C65-85A3-67EEE736FB87}"/>
              </a:ext>
            </a:extLst>
          </p:cNvPr>
          <p:cNvSpPr/>
          <p:nvPr/>
        </p:nvSpPr>
        <p:spPr>
          <a:xfrm>
            <a:off x="8819535" y="3345428"/>
            <a:ext cx="3057832" cy="3261847"/>
          </a:xfrm>
          <a:prstGeom prst="roundRect">
            <a:avLst>
              <a:gd name="adj" fmla="val 959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2" name="Rectangle: Rounded Corners 71">
            <a:extLst>
              <a:ext uri="{FF2B5EF4-FFF2-40B4-BE49-F238E27FC236}">
                <a16:creationId xmlns:a16="http://schemas.microsoft.com/office/drawing/2014/main" id="{048724C7-9A9C-4659-B955-C68005E95436}"/>
              </a:ext>
            </a:extLst>
          </p:cNvPr>
          <p:cNvSpPr/>
          <p:nvPr/>
        </p:nvSpPr>
        <p:spPr>
          <a:xfrm>
            <a:off x="6489290" y="3235958"/>
            <a:ext cx="2071806" cy="1187401"/>
          </a:xfrm>
          <a:prstGeom prst="roundRect">
            <a:avLst>
              <a:gd name="adj" fmla="val 1418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solidFill>
                <a:effectLst/>
                <a:uLnTx/>
                <a:uFillTx/>
                <a:latin typeface="Calibri" panose="020F0502020204030204"/>
                <a:ea typeface="+mn-ea"/>
                <a:cs typeface="+mn-cs"/>
              </a:rPr>
              <a:t>Identifying Trigger category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solidFill>
                <a:effectLst/>
                <a:uLnTx/>
                <a:uFillTx/>
                <a:latin typeface="Calibri" panose="020F0502020204030204"/>
                <a:ea typeface="+mn-ea"/>
                <a:cs typeface="+mn-cs"/>
              </a:rPr>
              <a:t>Store Tigger indices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solidFill>
                <a:effectLst/>
                <a:uLnTx/>
                <a:uFillTx/>
                <a:latin typeface="Calibri" panose="020F0502020204030204"/>
                <a:ea typeface="+mn-ea"/>
                <a:cs typeface="+mn-cs"/>
              </a:rPr>
              <a:t>Drop triggers from the clusters as we want to identify these  abnormalities to be detected from time series data</a:t>
            </a:r>
          </a:p>
          <a:p>
            <a:pPr marL="228600" indent="-228600">
              <a:buAutoNum type="arabicPeriod"/>
            </a:pPr>
            <a:endParaRPr lang="en-IN" sz="900" dirty="0">
              <a:solidFill>
                <a:schemeClr val="tx1"/>
              </a:solidFill>
            </a:endParaRPr>
          </a:p>
        </p:txBody>
      </p:sp>
      <p:cxnSp>
        <p:nvCxnSpPr>
          <p:cNvPr id="74" name="Connector: Elbow 73">
            <a:extLst>
              <a:ext uri="{FF2B5EF4-FFF2-40B4-BE49-F238E27FC236}">
                <a16:creationId xmlns:a16="http://schemas.microsoft.com/office/drawing/2014/main" id="{DB4E7048-34A9-45EE-998E-48E543A91543}"/>
              </a:ext>
            </a:extLst>
          </p:cNvPr>
          <p:cNvCxnSpPr>
            <a:cxnSpLocks/>
            <a:endCxn id="72" idx="2"/>
          </p:cNvCxnSpPr>
          <p:nvPr/>
        </p:nvCxnSpPr>
        <p:spPr>
          <a:xfrm rot="10800000">
            <a:off x="7525193" y="4423359"/>
            <a:ext cx="1302504" cy="29785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3FA047D-5666-43B3-BBF6-5AF2F979163C}"/>
              </a:ext>
            </a:extLst>
          </p:cNvPr>
          <p:cNvCxnSpPr>
            <a:cxnSpLocks/>
            <a:stCxn id="39" idx="1"/>
          </p:cNvCxnSpPr>
          <p:nvPr/>
        </p:nvCxnSpPr>
        <p:spPr>
          <a:xfrm flipH="1" flipV="1">
            <a:off x="6096000" y="2577281"/>
            <a:ext cx="393290"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D5D0D055-21C8-4C06-82A9-40698FD7DD0C}"/>
              </a:ext>
            </a:extLst>
          </p:cNvPr>
          <p:cNvSpPr/>
          <p:nvPr/>
        </p:nvSpPr>
        <p:spPr>
          <a:xfrm>
            <a:off x="4843922" y="2380634"/>
            <a:ext cx="1219200" cy="4129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Data Versioning</a:t>
            </a:r>
          </a:p>
        </p:txBody>
      </p:sp>
      <p:sp>
        <p:nvSpPr>
          <p:cNvPr id="86" name="Rectangle: Rounded Corners 85">
            <a:extLst>
              <a:ext uri="{FF2B5EF4-FFF2-40B4-BE49-F238E27FC236}">
                <a16:creationId xmlns:a16="http://schemas.microsoft.com/office/drawing/2014/main" id="{2D82CCD5-7775-4707-A370-038E7080A2CF}"/>
              </a:ext>
            </a:extLst>
          </p:cNvPr>
          <p:cNvSpPr/>
          <p:nvPr/>
        </p:nvSpPr>
        <p:spPr>
          <a:xfrm>
            <a:off x="340694" y="2403713"/>
            <a:ext cx="1474839" cy="3760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Data Transformation</a:t>
            </a:r>
          </a:p>
        </p:txBody>
      </p:sp>
      <p:sp>
        <p:nvSpPr>
          <p:cNvPr id="87" name="Rectangle: Rounded Corners 86">
            <a:extLst>
              <a:ext uri="{FF2B5EF4-FFF2-40B4-BE49-F238E27FC236}">
                <a16:creationId xmlns:a16="http://schemas.microsoft.com/office/drawing/2014/main" id="{2084E11E-6C69-47A7-AB94-F0E08EB9ADAB}"/>
              </a:ext>
            </a:extLst>
          </p:cNvPr>
          <p:cNvSpPr/>
          <p:nvPr/>
        </p:nvSpPr>
        <p:spPr>
          <a:xfrm>
            <a:off x="3587329" y="2292758"/>
            <a:ext cx="945339" cy="58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Train-Test split</a:t>
            </a:r>
          </a:p>
        </p:txBody>
      </p:sp>
      <p:cxnSp>
        <p:nvCxnSpPr>
          <p:cNvPr id="89" name="Straight Arrow Connector 88">
            <a:extLst>
              <a:ext uri="{FF2B5EF4-FFF2-40B4-BE49-F238E27FC236}">
                <a16:creationId xmlns:a16="http://schemas.microsoft.com/office/drawing/2014/main" id="{425D2C22-7CE1-4700-BEC8-08B3985D18B3}"/>
              </a:ext>
            </a:extLst>
          </p:cNvPr>
          <p:cNvCxnSpPr>
            <a:cxnSpLocks/>
            <a:stCxn id="85" idx="1"/>
            <a:endCxn id="87" idx="3"/>
          </p:cNvCxnSpPr>
          <p:nvPr/>
        </p:nvCxnSpPr>
        <p:spPr>
          <a:xfrm flipH="1">
            <a:off x="4532668" y="2587112"/>
            <a:ext cx="3112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942A1BD5-165D-4156-B38F-67208C4D3DA6}"/>
              </a:ext>
            </a:extLst>
          </p:cNvPr>
          <p:cNvCxnSpPr>
            <a:stCxn id="38" idx="2"/>
            <a:endCxn id="68" idx="0"/>
          </p:cNvCxnSpPr>
          <p:nvPr/>
        </p:nvCxnSpPr>
        <p:spPr>
          <a:xfrm flipH="1">
            <a:off x="10348451" y="3050461"/>
            <a:ext cx="3436" cy="29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253C732D-6342-4E2A-A7DC-A63D8795EF8C}"/>
              </a:ext>
            </a:extLst>
          </p:cNvPr>
          <p:cNvSpPr/>
          <p:nvPr/>
        </p:nvSpPr>
        <p:spPr>
          <a:xfrm>
            <a:off x="37828" y="3102607"/>
            <a:ext cx="1956620" cy="28606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Rectangle: Rounded Corners 106">
            <a:extLst>
              <a:ext uri="{FF2B5EF4-FFF2-40B4-BE49-F238E27FC236}">
                <a16:creationId xmlns:a16="http://schemas.microsoft.com/office/drawing/2014/main" id="{63F82674-FE07-42C0-A3D0-87C720FAB21C}"/>
              </a:ext>
            </a:extLst>
          </p:cNvPr>
          <p:cNvSpPr/>
          <p:nvPr/>
        </p:nvSpPr>
        <p:spPr>
          <a:xfrm>
            <a:off x="2325290" y="4392561"/>
            <a:ext cx="1532210" cy="58870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Auto Encoder Model</a:t>
            </a:r>
          </a:p>
        </p:txBody>
      </p:sp>
      <p:sp>
        <p:nvSpPr>
          <p:cNvPr id="108" name="Rectangle: Rounded Corners 107">
            <a:extLst>
              <a:ext uri="{FF2B5EF4-FFF2-40B4-BE49-F238E27FC236}">
                <a16:creationId xmlns:a16="http://schemas.microsoft.com/office/drawing/2014/main" id="{7C7C8224-DB48-4B77-8177-FB80373F7CD3}"/>
              </a:ext>
            </a:extLst>
          </p:cNvPr>
          <p:cNvSpPr/>
          <p:nvPr/>
        </p:nvSpPr>
        <p:spPr>
          <a:xfrm>
            <a:off x="85058" y="3333897"/>
            <a:ext cx="1753578" cy="4957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Time Series params</a:t>
            </a:r>
          </a:p>
          <a:p>
            <a:pPr algn="ctr"/>
            <a:r>
              <a:rPr lang="en-IN" sz="1000" dirty="0">
                <a:solidFill>
                  <a:schemeClr val="tx1"/>
                </a:solidFill>
              </a:rPr>
              <a:t>(</a:t>
            </a:r>
            <a:r>
              <a:rPr lang="en-IN" sz="1000" dirty="0" err="1">
                <a:solidFill>
                  <a:schemeClr val="tx1"/>
                </a:solidFill>
              </a:rPr>
              <a:t>input_width</a:t>
            </a:r>
            <a:r>
              <a:rPr lang="en-IN" sz="1000" dirty="0">
                <a:solidFill>
                  <a:schemeClr val="tx1"/>
                </a:solidFill>
              </a:rPr>
              <a:t>)</a:t>
            </a:r>
          </a:p>
        </p:txBody>
      </p:sp>
      <p:sp>
        <p:nvSpPr>
          <p:cNvPr id="109" name="Rectangle: Rounded Corners 108">
            <a:extLst>
              <a:ext uri="{FF2B5EF4-FFF2-40B4-BE49-F238E27FC236}">
                <a16:creationId xmlns:a16="http://schemas.microsoft.com/office/drawing/2014/main" id="{E7FFD25E-319E-45CD-ACED-F5EA675942B5}"/>
              </a:ext>
            </a:extLst>
          </p:cNvPr>
          <p:cNvSpPr/>
          <p:nvPr/>
        </p:nvSpPr>
        <p:spPr>
          <a:xfrm>
            <a:off x="85058" y="3940271"/>
            <a:ext cx="1753578" cy="7674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Model Params</a:t>
            </a:r>
          </a:p>
          <a:p>
            <a:pPr marL="171450" indent="-171450">
              <a:buFont typeface="Arial" panose="020B0604020202020204" pitchFamily="34" charset="0"/>
              <a:buChar char="•"/>
            </a:pPr>
            <a:r>
              <a:rPr lang="en-IN" sz="1000" dirty="0">
                <a:solidFill>
                  <a:schemeClr val="tx1"/>
                </a:solidFill>
              </a:rPr>
              <a:t>Latent Dimension</a:t>
            </a:r>
          </a:p>
          <a:p>
            <a:pPr marL="171450" indent="-171450">
              <a:buFont typeface="Arial" panose="020B0604020202020204" pitchFamily="34" charset="0"/>
              <a:buChar char="•"/>
            </a:pPr>
            <a:r>
              <a:rPr lang="en-IN" sz="1000" dirty="0">
                <a:solidFill>
                  <a:schemeClr val="tx1"/>
                </a:solidFill>
              </a:rPr>
              <a:t>Encoder Activations</a:t>
            </a:r>
          </a:p>
          <a:p>
            <a:pPr marL="171450" indent="-171450">
              <a:buFont typeface="Arial" panose="020B0604020202020204" pitchFamily="34" charset="0"/>
              <a:buChar char="•"/>
            </a:pPr>
            <a:r>
              <a:rPr lang="en-IN" sz="1000" dirty="0">
                <a:solidFill>
                  <a:schemeClr val="tx1"/>
                </a:solidFill>
              </a:rPr>
              <a:t>Decoder Activations</a:t>
            </a:r>
          </a:p>
          <a:p>
            <a:pPr marL="171450" indent="-171450">
              <a:buFont typeface="Arial" panose="020B0604020202020204" pitchFamily="34" charset="0"/>
              <a:buChar char="•"/>
            </a:pPr>
            <a:r>
              <a:rPr lang="en-IN" sz="1000" dirty="0">
                <a:solidFill>
                  <a:schemeClr val="tx1"/>
                </a:solidFill>
              </a:rPr>
              <a:t>Optimizer </a:t>
            </a:r>
          </a:p>
        </p:txBody>
      </p:sp>
      <p:sp>
        <p:nvSpPr>
          <p:cNvPr id="110" name="Rectangle: Rounded Corners 109">
            <a:extLst>
              <a:ext uri="{FF2B5EF4-FFF2-40B4-BE49-F238E27FC236}">
                <a16:creationId xmlns:a16="http://schemas.microsoft.com/office/drawing/2014/main" id="{C9625C24-2FAA-45F1-9B18-39B58520639E}"/>
              </a:ext>
            </a:extLst>
          </p:cNvPr>
          <p:cNvSpPr/>
          <p:nvPr/>
        </p:nvSpPr>
        <p:spPr>
          <a:xfrm>
            <a:off x="111356" y="4821330"/>
            <a:ext cx="1753578" cy="8666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Training Params</a:t>
            </a:r>
          </a:p>
          <a:p>
            <a:pPr marL="171450" indent="-171450">
              <a:buFont typeface="Arial" panose="020B0604020202020204" pitchFamily="34" charset="0"/>
              <a:buChar char="•"/>
            </a:pPr>
            <a:r>
              <a:rPr lang="en-IN" sz="1000" dirty="0">
                <a:solidFill>
                  <a:schemeClr val="tx1"/>
                </a:solidFill>
              </a:rPr>
              <a:t>Learning rate</a:t>
            </a:r>
          </a:p>
          <a:p>
            <a:pPr marL="171450" indent="-171450">
              <a:buFont typeface="Arial" panose="020B0604020202020204" pitchFamily="34" charset="0"/>
              <a:buChar char="•"/>
            </a:pPr>
            <a:r>
              <a:rPr lang="en-IN" sz="1000" dirty="0">
                <a:solidFill>
                  <a:schemeClr val="tx1"/>
                </a:solidFill>
              </a:rPr>
              <a:t>Batch size</a:t>
            </a:r>
          </a:p>
          <a:p>
            <a:pPr marL="171450" indent="-171450">
              <a:buFont typeface="Arial" panose="020B0604020202020204" pitchFamily="34" charset="0"/>
              <a:buChar char="•"/>
            </a:pPr>
            <a:r>
              <a:rPr lang="en-IN" sz="1000" dirty="0" err="1">
                <a:solidFill>
                  <a:schemeClr val="tx1"/>
                </a:solidFill>
              </a:rPr>
              <a:t>N_splits</a:t>
            </a:r>
            <a:endParaRPr lang="en-IN" sz="1000" dirty="0">
              <a:solidFill>
                <a:schemeClr val="tx1"/>
              </a:solidFill>
            </a:endParaRPr>
          </a:p>
          <a:p>
            <a:pPr marL="171450" indent="-171450">
              <a:buFont typeface="Arial" panose="020B0604020202020204" pitchFamily="34" charset="0"/>
              <a:buChar char="•"/>
            </a:pPr>
            <a:r>
              <a:rPr lang="en-IN" sz="1000" dirty="0">
                <a:solidFill>
                  <a:schemeClr val="tx1"/>
                </a:solidFill>
              </a:rPr>
              <a:t>Epochs </a:t>
            </a:r>
          </a:p>
        </p:txBody>
      </p:sp>
      <p:sp>
        <p:nvSpPr>
          <p:cNvPr id="115" name="Rectangle: Rounded Corners 114">
            <a:extLst>
              <a:ext uri="{FF2B5EF4-FFF2-40B4-BE49-F238E27FC236}">
                <a16:creationId xmlns:a16="http://schemas.microsoft.com/office/drawing/2014/main" id="{9E8F9A35-1D85-4109-9FD6-CBFC317BF51C}"/>
              </a:ext>
            </a:extLst>
          </p:cNvPr>
          <p:cNvSpPr/>
          <p:nvPr/>
        </p:nvSpPr>
        <p:spPr>
          <a:xfrm>
            <a:off x="2113099" y="2314858"/>
            <a:ext cx="894733" cy="2408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Train Set</a:t>
            </a:r>
          </a:p>
        </p:txBody>
      </p:sp>
      <p:sp>
        <p:nvSpPr>
          <p:cNvPr id="124" name="Rectangle: Rounded Corners 123">
            <a:extLst>
              <a:ext uri="{FF2B5EF4-FFF2-40B4-BE49-F238E27FC236}">
                <a16:creationId xmlns:a16="http://schemas.microsoft.com/office/drawing/2014/main" id="{E7740F92-5198-4EC0-AA46-A0846E7179EF}"/>
              </a:ext>
            </a:extLst>
          </p:cNvPr>
          <p:cNvSpPr/>
          <p:nvPr/>
        </p:nvSpPr>
        <p:spPr>
          <a:xfrm>
            <a:off x="2515089" y="3400408"/>
            <a:ext cx="1151095" cy="567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Time Series </a:t>
            </a:r>
          </a:p>
          <a:p>
            <a:pPr algn="ctr"/>
            <a:r>
              <a:rPr lang="en-IN" sz="1000" b="1" dirty="0">
                <a:solidFill>
                  <a:schemeClr val="tx1"/>
                </a:solidFill>
              </a:rPr>
              <a:t>Window generator</a:t>
            </a:r>
          </a:p>
        </p:txBody>
      </p:sp>
      <p:cxnSp>
        <p:nvCxnSpPr>
          <p:cNvPr id="128" name="Connector: Elbow 127">
            <a:extLst>
              <a:ext uri="{FF2B5EF4-FFF2-40B4-BE49-F238E27FC236}">
                <a16:creationId xmlns:a16="http://schemas.microsoft.com/office/drawing/2014/main" id="{250B387F-CCF6-4049-BC49-45BCA4416309}"/>
              </a:ext>
            </a:extLst>
          </p:cNvPr>
          <p:cNvCxnSpPr>
            <a:cxnSpLocks/>
            <a:stCxn id="109" idx="3"/>
            <a:endCxn id="107" idx="1"/>
          </p:cNvCxnSpPr>
          <p:nvPr/>
        </p:nvCxnSpPr>
        <p:spPr>
          <a:xfrm>
            <a:off x="1838636" y="4323998"/>
            <a:ext cx="486654" cy="36291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B00A0227-CCF6-4CF4-A5E9-F87D9E098878}"/>
              </a:ext>
            </a:extLst>
          </p:cNvPr>
          <p:cNvCxnSpPr>
            <a:cxnSpLocks/>
            <a:stCxn id="110" idx="3"/>
            <a:endCxn id="107" idx="2"/>
          </p:cNvCxnSpPr>
          <p:nvPr/>
        </p:nvCxnSpPr>
        <p:spPr>
          <a:xfrm flipV="1">
            <a:off x="1864934" y="4981267"/>
            <a:ext cx="1226461" cy="273377"/>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A4BB2068-CECC-43B8-A193-75D2FF54E026}"/>
              </a:ext>
            </a:extLst>
          </p:cNvPr>
          <p:cNvSpPr txBox="1"/>
          <p:nvPr/>
        </p:nvSpPr>
        <p:spPr>
          <a:xfrm>
            <a:off x="9835" y="5963252"/>
            <a:ext cx="1760867" cy="461665"/>
          </a:xfrm>
          <a:prstGeom prst="rect">
            <a:avLst/>
          </a:prstGeom>
          <a:noFill/>
        </p:spPr>
        <p:txBody>
          <a:bodyPr wrap="none" rtlCol="0">
            <a:spAutoFit/>
          </a:bodyPr>
          <a:lstStyle/>
          <a:p>
            <a:pPr algn="ctr"/>
            <a:r>
              <a:rPr lang="en-IN" sz="1200" b="1" dirty="0"/>
              <a:t>AUTOML HYPERPARAMS</a:t>
            </a:r>
          </a:p>
          <a:p>
            <a:pPr algn="ctr"/>
            <a:r>
              <a:rPr lang="en-IN" sz="1200" b="1" dirty="0"/>
              <a:t> TUNNING</a:t>
            </a:r>
          </a:p>
        </p:txBody>
      </p:sp>
      <p:cxnSp>
        <p:nvCxnSpPr>
          <p:cNvPr id="140" name="Connector: Elbow 139">
            <a:extLst>
              <a:ext uri="{FF2B5EF4-FFF2-40B4-BE49-F238E27FC236}">
                <a16:creationId xmlns:a16="http://schemas.microsoft.com/office/drawing/2014/main" id="{FFF156AF-AE19-4BBB-BF9F-CCCB82640E95}"/>
              </a:ext>
            </a:extLst>
          </p:cNvPr>
          <p:cNvCxnSpPr>
            <a:cxnSpLocks/>
            <a:stCxn id="124" idx="2"/>
            <a:endCxn id="107" idx="0"/>
          </p:cNvCxnSpPr>
          <p:nvPr/>
        </p:nvCxnSpPr>
        <p:spPr>
          <a:xfrm rot="16200000" flipH="1">
            <a:off x="2878554" y="4179720"/>
            <a:ext cx="424924" cy="758"/>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4" name="Rectangle: Rounded Corners 143">
            <a:extLst>
              <a:ext uri="{FF2B5EF4-FFF2-40B4-BE49-F238E27FC236}">
                <a16:creationId xmlns:a16="http://schemas.microsoft.com/office/drawing/2014/main" id="{988D4889-5C95-4430-AE21-D38C0C90F77C}"/>
              </a:ext>
            </a:extLst>
          </p:cNvPr>
          <p:cNvSpPr/>
          <p:nvPr/>
        </p:nvSpPr>
        <p:spPr>
          <a:xfrm>
            <a:off x="2133656" y="2638422"/>
            <a:ext cx="894734" cy="2332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Test Set</a:t>
            </a:r>
          </a:p>
        </p:txBody>
      </p:sp>
      <p:sp>
        <p:nvSpPr>
          <p:cNvPr id="154" name="Rectangle: Rounded Corners 153">
            <a:extLst>
              <a:ext uri="{FF2B5EF4-FFF2-40B4-BE49-F238E27FC236}">
                <a16:creationId xmlns:a16="http://schemas.microsoft.com/office/drawing/2014/main" id="{69B747EA-4DFD-4073-9383-B95945AC1901}"/>
              </a:ext>
            </a:extLst>
          </p:cNvPr>
          <p:cNvSpPr/>
          <p:nvPr/>
        </p:nvSpPr>
        <p:spPr>
          <a:xfrm>
            <a:off x="2072542" y="5732287"/>
            <a:ext cx="1612533" cy="8749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dirty="0">
              <a:solidFill>
                <a:schemeClr val="tx1"/>
              </a:solidFill>
            </a:endParaRPr>
          </a:p>
          <a:p>
            <a:pPr algn="ctr"/>
            <a:r>
              <a:rPr lang="en-IN" sz="1400" b="1" dirty="0">
                <a:solidFill>
                  <a:schemeClr val="tx1"/>
                </a:solidFill>
              </a:rPr>
              <a:t>Model Registry</a:t>
            </a:r>
          </a:p>
          <a:p>
            <a:pPr algn="ctr"/>
            <a:r>
              <a:rPr lang="en-IN" sz="1400" dirty="0">
                <a:solidFill>
                  <a:schemeClr val="tx1"/>
                </a:solidFill>
              </a:rPr>
              <a:t>(Logging model artifacts, params, evaluation metric)</a:t>
            </a:r>
          </a:p>
          <a:p>
            <a:pPr algn="ctr"/>
            <a:endParaRPr lang="en-IN" sz="1400" b="1" dirty="0">
              <a:solidFill>
                <a:schemeClr val="tx1"/>
              </a:solidFill>
            </a:endParaRPr>
          </a:p>
        </p:txBody>
      </p:sp>
      <p:cxnSp>
        <p:nvCxnSpPr>
          <p:cNvPr id="156" name="Straight Arrow Connector 155">
            <a:extLst>
              <a:ext uri="{FF2B5EF4-FFF2-40B4-BE49-F238E27FC236}">
                <a16:creationId xmlns:a16="http://schemas.microsoft.com/office/drawing/2014/main" id="{29507011-AB10-41E3-B739-99D0ABA655AB}"/>
              </a:ext>
            </a:extLst>
          </p:cNvPr>
          <p:cNvCxnSpPr>
            <a:cxnSpLocks/>
          </p:cNvCxnSpPr>
          <p:nvPr/>
        </p:nvCxnSpPr>
        <p:spPr>
          <a:xfrm>
            <a:off x="3249226" y="4976353"/>
            <a:ext cx="0" cy="7559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9" name="Rectangle: Rounded Corners 158">
            <a:extLst>
              <a:ext uri="{FF2B5EF4-FFF2-40B4-BE49-F238E27FC236}">
                <a16:creationId xmlns:a16="http://schemas.microsoft.com/office/drawing/2014/main" id="{F56631F8-AFEF-4744-B191-B031F0F4C8AF}"/>
              </a:ext>
            </a:extLst>
          </p:cNvPr>
          <p:cNvSpPr/>
          <p:nvPr/>
        </p:nvSpPr>
        <p:spPr>
          <a:xfrm>
            <a:off x="3904486" y="5823466"/>
            <a:ext cx="1087909" cy="69263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Best performing  Model</a:t>
            </a:r>
          </a:p>
        </p:txBody>
      </p:sp>
      <p:cxnSp>
        <p:nvCxnSpPr>
          <p:cNvPr id="169" name="Straight Arrow Connector 168">
            <a:extLst>
              <a:ext uri="{FF2B5EF4-FFF2-40B4-BE49-F238E27FC236}">
                <a16:creationId xmlns:a16="http://schemas.microsoft.com/office/drawing/2014/main" id="{38E70A82-C1AD-4410-9F50-863ED1E573B4}"/>
              </a:ext>
            </a:extLst>
          </p:cNvPr>
          <p:cNvCxnSpPr>
            <a:cxnSpLocks/>
            <a:stCxn id="154" idx="3"/>
            <a:endCxn id="159" idx="1"/>
          </p:cNvCxnSpPr>
          <p:nvPr/>
        </p:nvCxnSpPr>
        <p:spPr>
          <a:xfrm>
            <a:off x="3685075" y="6169781"/>
            <a:ext cx="21941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1" name="Rectangle: Rounded Corners 170">
            <a:extLst>
              <a:ext uri="{FF2B5EF4-FFF2-40B4-BE49-F238E27FC236}">
                <a16:creationId xmlns:a16="http://schemas.microsoft.com/office/drawing/2014/main" id="{81C5B6E5-F496-495E-ABE0-A16DB0CF7117}"/>
              </a:ext>
            </a:extLst>
          </p:cNvPr>
          <p:cNvSpPr/>
          <p:nvPr/>
        </p:nvSpPr>
        <p:spPr>
          <a:xfrm>
            <a:off x="3974803" y="4519756"/>
            <a:ext cx="945339" cy="603148"/>
          </a:xfrm>
          <a:prstGeom prst="round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Model </a:t>
            </a:r>
          </a:p>
          <a:p>
            <a:pPr algn="ctr"/>
            <a:r>
              <a:rPr lang="en-IN" sz="1400" b="1" dirty="0">
                <a:solidFill>
                  <a:schemeClr val="tx1"/>
                </a:solidFill>
              </a:rPr>
              <a:t>Inference</a:t>
            </a:r>
          </a:p>
        </p:txBody>
      </p:sp>
      <p:cxnSp>
        <p:nvCxnSpPr>
          <p:cNvPr id="182" name="Connector: Elbow 181">
            <a:extLst>
              <a:ext uri="{FF2B5EF4-FFF2-40B4-BE49-F238E27FC236}">
                <a16:creationId xmlns:a16="http://schemas.microsoft.com/office/drawing/2014/main" id="{B98D986E-497C-40F5-B2D5-EF70EDAF90B5}"/>
              </a:ext>
            </a:extLst>
          </p:cNvPr>
          <p:cNvCxnSpPr>
            <a:stCxn id="108" idx="3"/>
            <a:endCxn id="124" idx="1"/>
          </p:cNvCxnSpPr>
          <p:nvPr/>
        </p:nvCxnSpPr>
        <p:spPr>
          <a:xfrm>
            <a:off x="1838636" y="3581778"/>
            <a:ext cx="676453" cy="10224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E9E61104-D98C-45C3-A42A-1440B704649B}"/>
              </a:ext>
            </a:extLst>
          </p:cNvPr>
          <p:cNvCxnSpPr>
            <a:stCxn id="159" idx="0"/>
            <a:endCxn id="171" idx="2"/>
          </p:cNvCxnSpPr>
          <p:nvPr/>
        </p:nvCxnSpPr>
        <p:spPr>
          <a:xfrm rot="16200000" flipV="1">
            <a:off x="4097676" y="5472701"/>
            <a:ext cx="700562" cy="968"/>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3" name="Rectangle: Rounded Corners 202">
            <a:extLst>
              <a:ext uri="{FF2B5EF4-FFF2-40B4-BE49-F238E27FC236}">
                <a16:creationId xmlns:a16="http://schemas.microsoft.com/office/drawing/2014/main" id="{A03C2BAC-AC7A-4A52-82BC-5670D7790299}"/>
              </a:ext>
            </a:extLst>
          </p:cNvPr>
          <p:cNvSpPr/>
          <p:nvPr/>
        </p:nvSpPr>
        <p:spPr>
          <a:xfrm>
            <a:off x="5610817" y="4978592"/>
            <a:ext cx="2639733" cy="328196"/>
          </a:xfrm>
          <a:prstGeom prst="roundRect">
            <a:avLst>
              <a:gd name="adj" fmla="val 3809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b="1" dirty="0">
                <a:solidFill>
                  <a:schemeClr val="tx1"/>
                </a:solidFill>
              </a:rPr>
              <a:t>Identify: Points with large reconstruction loss </a:t>
            </a:r>
          </a:p>
        </p:txBody>
      </p:sp>
      <p:sp>
        <p:nvSpPr>
          <p:cNvPr id="204" name="Rectangle: Rounded Corners 203">
            <a:extLst>
              <a:ext uri="{FF2B5EF4-FFF2-40B4-BE49-F238E27FC236}">
                <a16:creationId xmlns:a16="http://schemas.microsoft.com/office/drawing/2014/main" id="{3551B7BB-00B8-4519-BF3E-32421DF44CEC}"/>
              </a:ext>
            </a:extLst>
          </p:cNvPr>
          <p:cNvSpPr/>
          <p:nvPr/>
        </p:nvSpPr>
        <p:spPr>
          <a:xfrm>
            <a:off x="5619268" y="5381996"/>
            <a:ext cx="2639733" cy="91447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b="1" dirty="0">
                <a:solidFill>
                  <a:schemeClr val="tx1"/>
                </a:solidFill>
              </a:rPr>
              <a:t>Diagnose </a:t>
            </a:r>
          </a:p>
          <a:p>
            <a:pPr marL="171450" indent="-171450">
              <a:buFontTx/>
              <a:buChar char="-"/>
            </a:pPr>
            <a:r>
              <a:rPr lang="en-IN" sz="1000" b="1" dirty="0">
                <a:solidFill>
                  <a:schemeClr val="tx1"/>
                </a:solidFill>
              </a:rPr>
              <a:t>Point specific loss</a:t>
            </a:r>
          </a:p>
          <a:p>
            <a:pPr marL="171450" indent="-171450">
              <a:buFontTx/>
              <a:buChar char="-"/>
            </a:pPr>
            <a:r>
              <a:rPr lang="en-IN" sz="1000" b="1" dirty="0">
                <a:solidFill>
                  <a:schemeClr val="tx1"/>
                </a:solidFill>
              </a:rPr>
              <a:t>Feature Specific loss</a:t>
            </a:r>
          </a:p>
          <a:p>
            <a:pPr marL="171450" indent="-171450">
              <a:buFontTx/>
              <a:buChar char="-"/>
            </a:pPr>
            <a:r>
              <a:rPr lang="en-IN" sz="1000" b="1" dirty="0">
                <a:solidFill>
                  <a:schemeClr val="tx1"/>
                </a:solidFill>
              </a:rPr>
              <a:t>Latent vector specific representation</a:t>
            </a:r>
          </a:p>
          <a:p>
            <a:pPr marL="171450" indent="-171450">
              <a:buFontTx/>
              <a:buChar char="-"/>
            </a:pPr>
            <a:r>
              <a:rPr lang="en-IN" sz="1000" b="1" dirty="0">
                <a:solidFill>
                  <a:schemeClr val="tx1"/>
                </a:solidFill>
              </a:rPr>
              <a:t>Model specific errors</a:t>
            </a:r>
          </a:p>
          <a:p>
            <a:pPr marL="171450" indent="-171450">
              <a:buFontTx/>
              <a:buChar char="-"/>
            </a:pPr>
            <a:r>
              <a:rPr lang="en-IN" sz="1000" b="1" dirty="0">
                <a:solidFill>
                  <a:schemeClr val="tx1"/>
                </a:solidFill>
              </a:rPr>
              <a:t>Data specific errors</a:t>
            </a:r>
          </a:p>
        </p:txBody>
      </p:sp>
      <p:cxnSp>
        <p:nvCxnSpPr>
          <p:cNvPr id="210" name="Straight Arrow Connector 209">
            <a:extLst>
              <a:ext uri="{FF2B5EF4-FFF2-40B4-BE49-F238E27FC236}">
                <a16:creationId xmlns:a16="http://schemas.microsoft.com/office/drawing/2014/main" id="{3E55575B-1123-482E-A944-807B05B9A72A}"/>
              </a:ext>
            </a:extLst>
          </p:cNvPr>
          <p:cNvCxnSpPr>
            <a:stCxn id="208" idx="1"/>
            <a:endCxn id="86" idx="3"/>
          </p:cNvCxnSpPr>
          <p:nvPr/>
        </p:nvCxnSpPr>
        <p:spPr>
          <a:xfrm flipH="1">
            <a:off x="1815533" y="2591755"/>
            <a:ext cx="180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Connector: Elbow 213">
            <a:extLst>
              <a:ext uri="{FF2B5EF4-FFF2-40B4-BE49-F238E27FC236}">
                <a16:creationId xmlns:a16="http://schemas.microsoft.com/office/drawing/2014/main" id="{A8566BCC-C411-419A-BE38-7BF9DD165411}"/>
              </a:ext>
            </a:extLst>
          </p:cNvPr>
          <p:cNvCxnSpPr>
            <a:stCxn id="86" idx="2"/>
            <a:endCxn id="124" idx="0"/>
          </p:cNvCxnSpPr>
          <p:nvPr/>
        </p:nvCxnSpPr>
        <p:spPr>
          <a:xfrm rot="16200000" flipH="1">
            <a:off x="1774070" y="2083840"/>
            <a:ext cx="620611" cy="201252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6" name="Rectangle: Rounded Corners 215">
            <a:extLst>
              <a:ext uri="{FF2B5EF4-FFF2-40B4-BE49-F238E27FC236}">
                <a16:creationId xmlns:a16="http://schemas.microsoft.com/office/drawing/2014/main" id="{C1A452AA-F21F-4C9A-B122-ACBD8FD4024B}"/>
              </a:ext>
            </a:extLst>
          </p:cNvPr>
          <p:cNvSpPr/>
          <p:nvPr/>
        </p:nvSpPr>
        <p:spPr>
          <a:xfrm>
            <a:off x="5610817" y="6399983"/>
            <a:ext cx="2639733" cy="3281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b="1" dirty="0">
                <a:solidFill>
                  <a:schemeClr val="tx1"/>
                </a:solidFill>
              </a:rPr>
              <a:t>Mitigation of issues identified during diagnosis</a:t>
            </a:r>
          </a:p>
        </p:txBody>
      </p:sp>
      <p:sp>
        <p:nvSpPr>
          <p:cNvPr id="217" name="Rectangle: Rounded Corners 216">
            <a:extLst>
              <a:ext uri="{FF2B5EF4-FFF2-40B4-BE49-F238E27FC236}">
                <a16:creationId xmlns:a16="http://schemas.microsoft.com/office/drawing/2014/main" id="{6D9FA9FC-6729-47B6-AC34-CEE70E1F2F0B}"/>
              </a:ext>
            </a:extLst>
          </p:cNvPr>
          <p:cNvSpPr/>
          <p:nvPr/>
        </p:nvSpPr>
        <p:spPr>
          <a:xfrm>
            <a:off x="5532945" y="4896538"/>
            <a:ext cx="2803222" cy="1935149"/>
          </a:xfrm>
          <a:prstGeom prst="roundRect">
            <a:avLst>
              <a:gd name="adj" fmla="val 99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TextBox 217">
            <a:extLst>
              <a:ext uri="{FF2B5EF4-FFF2-40B4-BE49-F238E27FC236}">
                <a16:creationId xmlns:a16="http://schemas.microsoft.com/office/drawing/2014/main" id="{8B1623FA-9B1F-44C3-9298-E2E5DC533052}"/>
              </a:ext>
            </a:extLst>
          </p:cNvPr>
          <p:cNvSpPr txBox="1"/>
          <p:nvPr/>
        </p:nvSpPr>
        <p:spPr>
          <a:xfrm rot="5400000">
            <a:off x="11278050" y="4570933"/>
            <a:ext cx="927626" cy="369332"/>
          </a:xfrm>
          <a:prstGeom prst="rect">
            <a:avLst/>
          </a:prstGeom>
          <a:noFill/>
        </p:spPr>
        <p:txBody>
          <a:bodyPr wrap="none" rtlCol="0">
            <a:spAutoFit/>
          </a:bodyPr>
          <a:lstStyle/>
          <a:p>
            <a:r>
              <a:rPr lang="en-IN" b="1" dirty="0"/>
              <a:t>Triggers</a:t>
            </a:r>
          </a:p>
        </p:txBody>
      </p:sp>
      <p:sp>
        <p:nvSpPr>
          <p:cNvPr id="228" name="Arrow: Right 227">
            <a:extLst>
              <a:ext uri="{FF2B5EF4-FFF2-40B4-BE49-F238E27FC236}">
                <a16:creationId xmlns:a16="http://schemas.microsoft.com/office/drawing/2014/main" id="{035E41E2-4B6A-4F59-BCBC-A5CE05DFF4C4}"/>
              </a:ext>
            </a:extLst>
          </p:cNvPr>
          <p:cNvSpPr/>
          <p:nvPr/>
        </p:nvSpPr>
        <p:spPr>
          <a:xfrm>
            <a:off x="8401323" y="5614219"/>
            <a:ext cx="319546" cy="538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5" name="Connector: Elbow 234">
            <a:extLst>
              <a:ext uri="{FF2B5EF4-FFF2-40B4-BE49-F238E27FC236}">
                <a16:creationId xmlns:a16="http://schemas.microsoft.com/office/drawing/2014/main" id="{AA080005-9400-4209-84BD-545B634FA064}"/>
              </a:ext>
            </a:extLst>
          </p:cNvPr>
          <p:cNvCxnSpPr>
            <a:stCxn id="124" idx="3"/>
            <a:endCxn id="171" idx="0"/>
          </p:cNvCxnSpPr>
          <p:nvPr/>
        </p:nvCxnSpPr>
        <p:spPr>
          <a:xfrm>
            <a:off x="3666184" y="3684023"/>
            <a:ext cx="781289" cy="83573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7" name="Connector: Elbow 236">
            <a:extLst>
              <a:ext uri="{FF2B5EF4-FFF2-40B4-BE49-F238E27FC236}">
                <a16:creationId xmlns:a16="http://schemas.microsoft.com/office/drawing/2014/main" id="{E3F9221A-0FC2-4ADE-80B4-158E2B0799C8}"/>
              </a:ext>
            </a:extLst>
          </p:cNvPr>
          <p:cNvCxnSpPr>
            <a:cxnSpLocks/>
            <a:stCxn id="171" idx="3"/>
            <a:endCxn id="217" idx="1"/>
          </p:cNvCxnSpPr>
          <p:nvPr/>
        </p:nvCxnSpPr>
        <p:spPr>
          <a:xfrm>
            <a:off x="4920142" y="4821330"/>
            <a:ext cx="612803" cy="104278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9D2F21E9-B27D-48A8-A66B-41C9E037F33B}"/>
              </a:ext>
            </a:extLst>
          </p:cNvPr>
          <p:cNvCxnSpPr>
            <a:cxnSpLocks/>
            <a:stCxn id="87" idx="1"/>
            <a:endCxn id="208" idx="3"/>
          </p:cNvCxnSpPr>
          <p:nvPr/>
        </p:nvCxnSpPr>
        <p:spPr>
          <a:xfrm flipH="1">
            <a:off x="3137209" y="2587112"/>
            <a:ext cx="450120" cy="464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5" name="TextBox 254">
            <a:extLst>
              <a:ext uri="{FF2B5EF4-FFF2-40B4-BE49-F238E27FC236}">
                <a16:creationId xmlns:a16="http://schemas.microsoft.com/office/drawing/2014/main" id="{5D5E9A3A-4A28-41AB-A01D-A2284DA3F7BE}"/>
              </a:ext>
            </a:extLst>
          </p:cNvPr>
          <p:cNvSpPr txBox="1"/>
          <p:nvPr/>
        </p:nvSpPr>
        <p:spPr>
          <a:xfrm>
            <a:off x="6779160" y="2084999"/>
            <a:ext cx="1249060" cy="246221"/>
          </a:xfrm>
          <a:prstGeom prst="rect">
            <a:avLst/>
          </a:prstGeom>
          <a:noFill/>
        </p:spPr>
        <p:txBody>
          <a:bodyPr wrap="none" rtlCol="0">
            <a:spAutoFit/>
          </a:bodyPr>
          <a:lstStyle/>
          <a:p>
            <a:r>
              <a:rPr lang="en-IN" sz="1000" b="1" dirty="0"/>
              <a:t>Time Series Clusters</a:t>
            </a:r>
          </a:p>
        </p:txBody>
      </p:sp>
      <p:cxnSp>
        <p:nvCxnSpPr>
          <p:cNvPr id="260" name="Straight Arrow Connector 259">
            <a:extLst>
              <a:ext uri="{FF2B5EF4-FFF2-40B4-BE49-F238E27FC236}">
                <a16:creationId xmlns:a16="http://schemas.microsoft.com/office/drawing/2014/main" id="{9DA1BD07-B53A-4323-8A5C-32CD99E048BB}"/>
              </a:ext>
            </a:extLst>
          </p:cNvPr>
          <p:cNvCxnSpPr>
            <a:stCxn id="72" idx="0"/>
          </p:cNvCxnSpPr>
          <p:nvPr/>
        </p:nvCxnSpPr>
        <p:spPr>
          <a:xfrm flipV="1">
            <a:off x="7525193" y="3050461"/>
            <a:ext cx="0" cy="185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1" name="Rectangle: Rounded Corners 260">
            <a:extLst>
              <a:ext uri="{FF2B5EF4-FFF2-40B4-BE49-F238E27FC236}">
                <a16:creationId xmlns:a16="http://schemas.microsoft.com/office/drawing/2014/main" id="{5B559403-BACC-477E-A060-A47BA67000B9}"/>
              </a:ext>
            </a:extLst>
          </p:cNvPr>
          <p:cNvSpPr/>
          <p:nvPr/>
        </p:nvSpPr>
        <p:spPr>
          <a:xfrm>
            <a:off x="4701935" y="3723971"/>
            <a:ext cx="1524589" cy="70249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tx1"/>
                </a:solidFill>
              </a:rPr>
              <a:t>if Loss &gt; Threshold: Anomaly; </a:t>
            </a:r>
          </a:p>
          <a:p>
            <a:r>
              <a:rPr lang="en-IN" sz="1200" b="1" dirty="0">
                <a:solidFill>
                  <a:schemeClr val="tx1"/>
                </a:solidFill>
              </a:rPr>
              <a:t>else Normal</a:t>
            </a:r>
          </a:p>
        </p:txBody>
      </p:sp>
      <p:cxnSp>
        <p:nvCxnSpPr>
          <p:cNvPr id="263" name="Connector: Elbow 262">
            <a:extLst>
              <a:ext uri="{FF2B5EF4-FFF2-40B4-BE49-F238E27FC236}">
                <a16:creationId xmlns:a16="http://schemas.microsoft.com/office/drawing/2014/main" id="{648184D2-3BE4-44D9-BCE4-DB1CE1ADA0BA}"/>
              </a:ext>
            </a:extLst>
          </p:cNvPr>
          <p:cNvCxnSpPr>
            <a:endCxn id="261" idx="2"/>
          </p:cNvCxnSpPr>
          <p:nvPr/>
        </p:nvCxnSpPr>
        <p:spPr>
          <a:xfrm flipV="1">
            <a:off x="4920142" y="4426466"/>
            <a:ext cx="544088" cy="17352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5" name="TextBox 264">
            <a:extLst>
              <a:ext uri="{FF2B5EF4-FFF2-40B4-BE49-F238E27FC236}">
                <a16:creationId xmlns:a16="http://schemas.microsoft.com/office/drawing/2014/main" id="{81A1D603-25A8-45B2-B44A-13FB1EAC4889}"/>
              </a:ext>
            </a:extLst>
          </p:cNvPr>
          <p:cNvSpPr txBox="1"/>
          <p:nvPr/>
        </p:nvSpPr>
        <p:spPr>
          <a:xfrm>
            <a:off x="-13774" y="-19665"/>
            <a:ext cx="12205774" cy="461665"/>
          </a:xfrm>
          <a:prstGeom prst="rect">
            <a:avLst/>
          </a:prstGeom>
          <a:solidFill>
            <a:schemeClr val="accent5">
              <a:lumMod val="50000"/>
            </a:schemeClr>
          </a:solidFill>
        </p:spPr>
        <p:txBody>
          <a:bodyPr wrap="square">
            <a:spAutoFit/>
          </a:bodyPr>
          <a:lstStyle>
            <a:defPPr>
              <a:defRPr lang="en-US"/>
            </a:defPPr>
            <a:lvl1pPr>
              <a:defRPr sz="2400" b="1" i="0">
                <a:solidFill>
                  <a:schemeClr val="bg1"/>
                </a:solidFill>
                <a:effectLst/>
                <a:latin typeface="Calibri" panose="020F0502020204030204" pitchFamily="34" charset="0"/>
              </a:defRPr>
            </a:lvl1pPr>
          </a:lstStyle>
          <a:p>
            <a:r>
              <a:rPr lang="en-IN" dirty="0"/>
              <a:t>USAD for Multivariate Time Series : Model Lifecycle</a:t>
            </a:r>
          </a:p>
        </p:txBody>
      </p:sp>
    </p:spTree>
    <p:extLst>
      <p:ext uri="{BB962C8B-B14F-4D97-AF65-F5344CB8AC3E}">
        <p14:creationId xmlns:p14="http://schemas.microsoft.com/office/powerpoint/2010/main" val="298039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52654F-4C00-4F94-94E6-E1CD14A8648A}"/>
              </a:ext>
            </a:extLst>
          </p:cNvPr>
          <p:cNvSpPr txBox="1"/>
          <p:nvPr/>
        </p:nvSpPr>
        <p:spPr>
          <a:xfrm>
            <a:off x="-13774" y="-19665"/>
            <a:ext cx="12205774" cy="461665"/>
          </a:xfrm>
          <a:prstGeom prst="rect">
            <a:avLst/>
          </a:prstGeom>
          <a:solidFill>
            <a:schemeClr val="accent5">
              <a:lumMod val="50000"/>
            </a:schemeClr>
          </a:solidFill>
        </p:spPr>
        <p:txBody>
          <a:bodyPr wrap="square">
            <a:spAutoFit/>
          </a:bodyPr>
          <a:lstStyle>
            <a:defPPr>
              <a:defRPr lang="en-US"/>
            </a:defPPr>
            <a:lvl1pPr>
              <a:defRPr sz="2400" b="1" i="0">
                <a:solidFill>
                  <a:schemeClr val="bg1"/>
                </a:solidFill>
                <a:effectLst/>
                <a:latin typeface="Calibri" panose="020F0502020204030204" pitchFamily="34" charset="0"/>
              </a:defRPr>
            </a:lvl1pPr>
          </a:lstStyle>
          <a:p>
            <a:r>
              <a:rPr lang="en-IN" dirty="0"/>
              <a:t>USAD for Multivariate Time Series : Evaluation</a:t>
            </a:r>
          </a:p>
        </p:txBody>
      </p:sp>
      <p:sp>
        <p:nvSpPr>
          <p:cNvPr id="5" name="TextBox 4">
            <a:extLst>
              <a:ext uri="{FF2B5EF4-FFF2-40B4-BE49-F238E27FC236}">
                <a16:creationId xmlns:a16="http://schemas.microsoft.com/office/drawing/2014/main" id="{5B5B0B64-2835-43E0-905D-5B89AA8BA35A}"/>
              </a:ext>
            </a:extLst>
          </p:cNvPr>
          <p:cNvSpPr txBox="1"/>
          <p:nvPr/>
        </p:nvSpPr>
        <p:spPr>
          <a:xfrm>
            <a:off x="914400" y="963561"/>
            <a:ext cx="10363200" cy="3693319"/>
          </a:xfrm>
          <a:prstGeom prst="rect">
            <a:avLst/>
          </a:prstGeom>
          <a:noFill/>
        </p:spPr>
        <p:txBody>
          <a:bodyPr wrap="square" rtlCol="0">
            <a:spAutoFit/>
          </a:bodyPr>
          <a:lstStyle/>
          <a:p>
            <a:pPr marL="342900" indent="-342900">
              <a:buAutoNum type="arabicPeriod"/>
            </a:pPr>
            <a:r>
              <a:rPr lang="en-IN" dirty="0"/>
              <a:t>Stage 1: Evaluation based on reconstruction loss for train and test data set</a:t>
            </a:r>
          </a:p>
          <a:p>
            <a:pPr marL="342900" indent="-342900">
              <a:buAutoNum type="arabicPeriod"/>
            </a:pPr>
            <a:r>
              <a:rPr lang="en-IN" dirty="0"/>
              <a:t>Stage 2: Evaluation based on annotated ground truth.</a:t>
            </a:r>
          </a:p>
          <a:p>
            <a:pPr marL="342900" indent="-342900">
              <a:buAutoNum type="arabicPeriod"/>
            </a:pPr>
            <a:endParaRPr lang="en-IN" dirty="0"/>
          </a:p>
          <a:p>
            <a:pPr marL="342900" indent="-342900">
              <a:buAutoNum type="arabicPeriod"/>
            </a:pPr>
            <a:endParaRPr lang="en-IN" dirty="0"/>
          </a:p>
          <a:p>
            <a:r>
              <a:rPr lang="en-IN" b="1" dirty="0"/>
              <a:t>Model Final Performance Evaluation Metric:</a:t>
            </a:r>
            <a:r>
              <a:rPr lang="en-IN" dirty="0"/>
              <a:t> Precision, Recall and F-Score based on annotated data.</a:t>
            </a:r>
          </a:p>
          <a:p>
            <a:endParaRPr lang="en-IN" dirty="0"/>
          </a:p>
          <a:p>
            <a:r>
              <a:rPr lang="en-IN" dirty="0"/>
              <a:t>Based on business needs the threshold needs to be adjusted. Example in case we want our model to be highly sensitive to any anomaly, we reduce the threshold by certain limits. This can also result in many False Positives. Another possibility would be to make lesser sensitive for which we can increase threshold. Demerit of this method would be missing out actual anomaly.</a:t>
            </a:r>
          </a:p>
          <a:p>
            <a:endParaRPr lang="en-IN" dirty="0"/>
          </a:p>
          <a:p>
            <a:r>
              <a:rPr lang="en-IN" dirty="0"/>
              <a:t>Trade off between FP and FN would be crucial depending on the severity of triggers and need to be analysed before deployment.</a:t>
            </a:r>
          </a:p>
        </p:txBody>
      </p:sp>
    </p:spTree>
    <p:extLst>
      <p:ext uri="{BB962C8B-B14F-4D97-AF65-F5344CB8AC3E}">
        <p14:creationId xmlns:p14="http://schemas.microsoft.com/office/powerpoint/2010/main" val="207466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63C22A-A62D-40F0-BA02-BA97B4FCE0CB}"/>
              </a:ext>
            </a:extLst>
          </p:cNvPr>
          <p:cNvSpPr txBox="1"/>
          <p:nvPr/>
        </p:nvSpPr>
        <p:spPr>
          <a:xfrm>
            <a:off x="415754" y="-5791"/>
            <a:ext cx="2038700" cy="369332"/>
          </a:xfrm>
          <a:prstGeom prst="rect">
            <a:avLst/>
          </a:prstGeom>
          <a:noFill/>
        </p:spPr>
        <p:txBody>
          <a:bodyPr wrap="none" rtlCol="0">
            <a:spAutoFit/>
          </a:bodyPr>
          <a:lstStyle/>
          <a:p>
            <a:r>
              <a:rPr lang="en-IN" b="1" dirty="0"/>
              <a:t>Model Architecture</a:t>
            </a:r>
          </a:p>
        </p:txBody>
      </p:sp>
      <p:sp>
        <p:nvSpPr>
          <p:cNvPr id="5" name="Rectangle 4">
            <a:extLst>
              <a:ext uri="{FF2B5EF4-FFF2-40B4-BE49-F238E27FC236}">
                <a16:creationId xmlns:a16="http://schemas.microsoft.com/office/drawing/2014/main" id="{6096F8E1-E351-4758-A59D-3B14BB2D440E}"/>
              </a:ext>
            </a:extLst>
          </p:cNvPr>
          <p:cNvSpPr/>
          <p:nvPr/>
        </p:nvSpPr>
        <p:spPr>
          <a:xfrm>
            <a:off x="7803503" y="3609325"/>
            <a:ext cx="765110" cy="2248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Input</a:t>
            </a:r>
          </a:p>
        </p:txBody>
      </p:sp>
      <p:sp>
        <p:nvSpPr>
          <p:cNvPr id="6" name="Rectangle 5">
            <a:extLst>
              <a:ext uri="{FF2B5EF4-FFF2-40B4-BE49-F238E27FC236}">
                <a16:creationId xmlns:a16="http://schemas.microsoft.com/office/drawing/2014/main" id="{0BB6FAD6-03A1-4CB8-AF60-13BF97C4A5E0}"/>
              </a:ext>
            </a:extLst>
          </p:cNvPr>
          <p:cNvSpPr/>
          <p:nvPr/>
        </p:nvSpPr>
        <p:spPr>
          <a:xfrm>
            <a:off x="9577874" y="4187823"/>
            <a:ext cx="503853" cy="1091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6734242-0F7D-4DAA-896D-A9931B5402EE}"/>
              </a:ext>
            </a:extLst>
          </p:cNvPr>
          <p:cNvSpPr/>
          <p:nvPr/>
        </p:nvSpPr>
        <p:spPr>
          <a:xfrm>
            <a:off x="11090988" y="3609325"/>
            <a:ext cx="765110" cy="2248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Output</a:t>
            </a:r>
          </a:p>
        </p:txBody>
      </p:sp>
      <p:cxnSp>
        <p:nvCxnSpPr>
          <p:cNvPr id="9" name="Straight Connector 8">
            <a:extLst>
              <a:ext uri="{FF2B5EF4-FFF2-40B4-BE49-F238E27FC236}">
                <a16:creationId xmlns:a16="http://schemas.microsoft.com/office/drawing/2014/main" id="{A8721307-72AF-4807-B87B-6695B395F2E4}"/>
              </a:ext>
            </a:extLst>
          </p:cNvPr>
          <p:cNvCxnSpPr>
            <a:cxnSpLocks/>
          </p:cNvCxnSpPr>
          <p:nvPr/>
        </p:nvCxnSpPr>
        <p:spPr>
          <a:xfrm>
            <a:off x="8568613" y="3609325"/>
            <a:ext cx="1009261" cy="578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D16CA47-5BF5-4AF5-8FFB-92B0FCBD8B37}"/>
              </a:ext>
            </a:extLst>
          </p:cNvPr>
          <p:cNvCxnSpPr>
            <a:cxnSpLocks/>
          </p:cNvCxnSpPr>
          <p:nvPr/>
        </p:nvCxnSpPr>
        <p:spPr>
          <a:xfrm flipV="1">
            <a:off x="8568613" y="5279505"/>
            <a:ext cx="1009261" cy="578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178A70-601D-4E56-8C11-F9D9D1867C56}"/>
              </a:ext>
            </a:extLst>
          </p:cNvPr>
          <p:cNvCxnSpPr/>
          <p:nvPr/>
        </p:nvCxnSpPr>
        <p:spPr>
          <a:xfrm flipV="1">
            <a:off x="10081727" y="3609325"/>
            <a:ext cx="1009261" cy="578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F575BC-0C3E-4D90-8CF7-9821610B59DE}"/>
              </a:ext>
            </a:extLst>
          </p:cNvPr>
          <p:cNvCxnSpPr/>
          <p:nvPr/>
        </p:nvCxnSpPr>
        <p:spPr>
          <a:xfrm>
            <a:off x="10081727" y="5279505"/>
            <a:ext cx="1009261" cy="57849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EFA553A-F4FF-4E48-87DB-C7D33625440B}"/>
              </a:ext>
            </a:extLst>
          </p:cNvPr>
          <p:cNvSpPr txBox="1"/>
          <p:nvPr/>
        </p:nvSpPr>
        <p:spPr>
          <a:xfrm>
            <a:off x="7815287" y="3176843"/>
            <a:ext cx="389850" cy="369332"/>
          </a:xfrm>
          <a:prstGeom prst="rect">
            <a:avLst/>
          </a:prstGeom>
          <a:noFill/>
        </p:spPr>
        <p:txBody>
          <a:bodyPr wrap="none" rtlCol="0">
            <a:spAutoFit/>
          </a:bodyPr>
          <a:lstStyle/>
          <a:p>
            <a:r>
              <a:rPr lang="en-IN" dirty="0"/>
              <a:t>W</a:t>
            </a:r>
          </a:p>
        </p:txBody>
      </p:sp>
      <p:sp>
        <p:nvSpPr>
          <p:cNvPr id="24" name="TextBox 23">
            <a:extLst>
              <a:ext uri="{FF2B5EF4-FFF2-40B4-BE49-F238E27FC236}">
                <a16:creationId xmlns:a16="http://schemas.microsoft.com/office/drawing/2014/main" id="{29420007-66A6-4CF6-BEC0-63639F86D20D}"/>
              </a:ext>
            </a:extLst>
          </p:cNvPr>
          <p:cNvSpPr txBox="1"/>
          <p:nvPr/>
        </p:nvSpPr>
        <p:spPr>
          <a:xfrm>
            <a:off x="9235728" y="5331426"/>
            <a:ext cx="1188146" cy="646331"/>
          </a:xfrm>
          <a:prstGeom prst="rect">
            <a:avLst/>
          </a:prstGeom>
          <a:noFill/>
        </p:spPr>
        <p:txBody>
          <a:bodyPr wrap="none" rtlCol="0">
            <a:spAutoFit/>
          </a:bodyPr>
          <a:lstStyle/>
          <a:p>
            <a:pPr algn="ctr"/>
            <a:r>
              <a:rPr lang="en-IN" dirty="0"/>
              <a:t>Latent </a:t>
            </a:r>
          </a:p>
          <a:p>
            <a:pPr algn="ctr"/>
            <a:r>
              <a:rPr lang="en-IN" dirty="0"/>
              <a:t>Dimension</a:t>
            </a:r>
          </a:p>
        </p:txBody>
      </p:sp>
      <p:sp>
        <p:nvSpPr>
          <p:cNvPr id="25" name="TextBox 24">
            <a:extLst>
              <a:ext uri="{FF2B5EF4-FFF2-40B4-BE49-F238E27FC236}">
                <a16:creationId xmlns:a16="http://schemas.microsoft.com/office/drawing/2014/main" id="{CE13C293-712E-4BEA-B604-422EB092E2CA}"/>
              </a:ext>
            </a:extLst>
          </p:cNvPr>
          <p:cNvSpPr txBox="1"/>
          <p:nvPr/>
        </p:nvSpPr>
        <p:spPr>
          <a:xfrm>
            <a:off x="11408228" y="3176843"/>
            <a:ext cx="292068" cy="369332"/>
          </a:xfrm>
          <a:prstGeom prst="rect">
            <a:avLst/>
          </a:prstGeom>
          <a:noFill/>
        </p:spPr>
        <p:txBody>
          <a:bodyPr wrap="none" rtlCol="0">
            <a:spAutoFit/>
          </a:bodyPr>
          <a:lstStyle/>
          <a:p>
            <a:r>
              <a:rPr lang="en-IN" dirty="0"/>
              <a:t>Z</a:t>
            </a:r>
          </a:p>
        </p:txBody>
      </p:sp>
      <p:sp>
        <p:nvSpPr>
          <p:cNvPr id="26" name="TextBox 25">
            <a:extLst>
              <a:ext uri="{FF2B5EF4-FFF2-40B4-BE49-F238E27FC236}">
                <a16:creationId xmlns:a16="http://schemas.microsoft.com/office/drawing/2014/main" id="{EEF06EDC-076A-4609-A69E-B3BBA8E4DF61}"/>
              </a:ext>
            </a:extLst>
          </p:cNvPr>
          <p:cNvSpPr txBox="1"/>
          <p:nvPr/>
        </p:nvSpPr>
        <p:spPr>
          <a:xfrm>
            <a:off x="9076354" y="6043674"/>
            <a:ext cx="1838965" cy="400110"/>
          </a:xfrm>
          <a:prstGeom prst="rect">
            <a:avLst/>
          </a:prstGeom>
          <a:noFill/>
        </p:spPr>
        <p:txBody>
          <a:bodyPr wrap="none" rtlCol="0">
            <a:spAutoFit/>
          </a:bodyPr>
          <a:lstStyle/>
          <a:p>
            <a:r>
              <a:rPr lang="en-IN" b="1" dirty="0"/>
              <a:t>Loss = |W – Z</a:t>
            </a:r>
            <a:r>
              <a:rPr lang="en-IN" sz="2000" b="1" dirty="0"/>
              <a:t>|</a:t>
            </a:r>
            <a:r>
              <a:rPr lang="en-IN" sz="2000" b="1" baseline="30000" dirty="0"/>
              <a:t>**2</a:t>
            </a:r>
            <a:endParaRPr lang="en-IN" b="1" baseline="30000" dirty="0"/>
          </a:p>
        </p:txBody>
      </p:sp>
      <p:graphicFrame>
        <p:nvGraphicFramePr>
          <p:cNvPr id="27" name="Table 27">
            <a:extLst>
              <a:ext uri="{FF2B5EF4-FFF2-40B4-BE49-F238E27FC236}">
                <a16:creationId xmlns:a16="http://schemas.microsoft.com/office/drawing/2014/main" id="{EE0B17DE-22A2-448B-B642-6B348CAD159A}"/>
              </a:ext>
            </a:extLst>
          </p:cNvPr>
          <p:cNvGraphicFramePr>
            <a:graphicFrameLocks noGrp="1"/>
          </p:cNvGraphicFramePr>
          <p:nvPr>
            <p:extLst>
              <p:ext uri="{D42A27DB-BD31-4B8C-83A1-F6EECF244321}">
                <p14:modId xmlns:p14="http://schemas.microsoft.com/office/powerpoint/2010/main" val="4269082710"/>
              </p:ext>
            </p:extLst>
          </p:nvPr>
        </p:nvGraphicFramePr>
        <p:xfrm>
          <a:off x="1002069" y="698436"/>
          <a:ext cx="2202025" cy="1854200"/>
        </p:xfrm>
        <a:graphic>
          <a:graphicData uri="http://schemas.openxmlformats.org/drawingml/2006/table">
            <a:tbl>
              <a:tblPr firstRow="1" bandRow="1">
                <a:tableStyleId>{5C22544A-7EE6-4342-B048-85BDC9FD1C3A}</a:tableStyleId>
              </a:tblPr>
              <a:tblGrid>
                <a:gridCol w="440405">
                  <a:extLst>
                    <a:ext uri="{9D8B030D-6E8A-4147-A177-3AD203B41FA5}">
                      <a16:colId xmlns:a16="http://schemas.microsoft.com/office/drawing/2014/main" val="2787570943"/>
                    </a:ext>
                  </a:extLst>
                </a:gridCol>
                <a:gridCol w="440405">
                  <a:extLst>
                    <a:ext uri="{9D8B030D-6E8A-4147-A177-3AD203B41FA5}">
                      <a16:colId xmlns:a16="http://schemas.microsoft.com/office/drawing/2014/main" val="751592158"/>
                    </a:ext>
                  </a:extLst>
                </a:gridCol>
                <a:gridCol w="440405">
                  <a:extLst>
                    <a:ext uri="{9D8B030D-6E8A-4147-A177-3AD203B41FA5}">
                      <a16:colId xmlns:a16="http://schemas.microsoft.com/office/drawing/2014/main" val="1297939422"/>
                    </a:ext>
                  </a:extLst>
                </a:gridCol>
                <a:gridCol w="440405">
                  <a:extLst>
                    <a:ext uri="{9D8B030D-6E8A-4147-A177-3AD203B41FA5}">
                      <a16:colId xmlns:a16="http://schemas.microsoft.com/office/drawing/2014/main" val="2650222192"/>
                    </a:ext>
                  </a:extLst>
                </a:gridCol>
                <a:gridCol w="440405">
                  <a:extLst>
                    <a:ext uri="{9D8B030D-6E8A-4147-A177-3AD203B41FA5}">
                      <a16:colId xmlns:a16="http://schemas.microsoft.com/office/drawing/2014/main" val="1427885347"/>
                    </a:ext>
                  </a:extLst>
                </a:gridCol>
              </a:tblGrid>
              <a:tr h="370840">
                <a:tc>
                  <a:txBody>
                    <a:bodyPr/>
                    <a:lstStyle/>
                    <a:p>
                      <a:endParaRPr lang="en-IN" dirty="0"/>
                    </a:p>
                  </a:txBody>
                  <a:tcPr/>
                </a:tc>
                <a:tc>
                  <a:txBody>
                    <a:bodyPr/>
                    <a:lstStyle/>
                    <a:p>
                      <a:r>
                        <a:rPr lang="en-IN" dirty="0"/>
                        <a:t>F1</a:t>
                      </a:r>
                    </a:p>
                  </a:txBody>
                  <a:tcPr/>
                </a:tc>
                <a:tc>
                  <a:txBody>
                    <a:bodyPr/>
                    <a:lstStyle/>
                    <a:p>
                      <a:r>
                        <a:rPr lang="en-IN" dirty="0"/>
                        <a:t>F2</a:t>
                      </a:r>
                    </a:p>
                  </a:txBody>
                  <a:tcPr/>
                </a:tc>
                <a:tc>
                  <a:txBody>
                    <a:bodyPr/>
                    <a:lstStyle/>
                    <a:p>
                      <a:r>
                        <a:rPr lang="en-IN" dirty="0"/>
                        <a:t>….</a:t>
                      </a:r>
                    </a:p>
                  </a:txBody>
                  <a:tcPr/>
                </a:tc>
                <a:tc>
                  <a:txBody>
                    <a:bodyPr/>
                    <a:lstStyle/>
                    <a:p>
                      <a:r>
                        <a:rPr lang="en-IN" dirty="0" err="1"/>
                        <a:t>Fn</a:t>
                      </a:r>
                      <a:endParaRPr lang="en-IN" dirty="0"/>
                    </a:p>
                  </a:txBody>
                  <a:tcPr/>
                </a:tc>
                <a:extLst>
                  <a:ext uri="{0D108BD9-81ED-4DB2-BD59-A6C34878D82A}">
                    <a16:rowId xmlns:a16="http://schemas.microsoft.com/office/drawing/2014/main" val="1882824020"/>
                  </a:ext>
                </a:extLst>
              </a:tr>
              <a:tr h="370840">
                <a:tc>
                  <a:txBody>
                    <a:bodyPr/>
                    <a:lstStyle/>
                    <a:p>
                      <a:r>
                        <a:rPr lang="en-IN" dirty="0"/>
                        <a:t>T1</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828235316"/>
                  </a:ext>
                </a:extLst>
              </a:tr>
              <a:tr h="370840">
                <a:tc>
                  <a:txBody>
                    <a:bodyPr/>
                    <a:lstStyle/>
                    <a:p>
                      <a:r>
                        <a:rPr lang="en-IN" dirty="0"/>
                        <a:t>T2</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32336087"/>
                  </a:ext>
                </a:extLst>
              </a:tr>
              <a:tr h="370840">
                <a:tc>
                  <a:txBody>
                    <a:bodyPr/>
                    <a:lstStyle/>
                    <a:p>
                      <a:r>
                        <a:rPr lang="en-IN" dirty="0"/>
                        <a:t>….</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788987336"/>
                  </a:ext>
                </a:extLst>
              </a:tr>
              <a:tr h="370840">
                <a:tc>
                  <a:txBody>
                    <a:bodyPr/>
                    <a:lstStyle/>
                    <a:p>
                      <a:r>
                        <a:rPr lang="en-IN" dirty="0"/>
                        <a:t>Tn</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18313861"/>
                  </a:ext>
                </a:extLst>
              </a:tr>
            </a:tbl>
          </a:graphicData>
        </a:graphic>
      </p:graphicFrame>
      <p:graphicFrame>
        <p:nvGraphicFramePr>
          <p:cNvPr id="30" name="Table 30">
            <a:extLst>
              <a:ext uri="{FF2B5EF4-FFF2-40B4-BE49-F238E27FC236}">
                <a16:creationId xmlns:a16="http://schemas.microsoft.com/office/drawing/2014/main" id="{3AD27FBD-B7AF-4721-B8C6-C3DEA3FD719D}"/>
              </a:ext>
            </a:extLst>
          </p:cNvPr>
          <p:cNvGraphicFramePr>
            <a:graphicFrameLocks noGrp="1"/>
          </p:cNvGraphicFramePr>
          <p:nvPr>
            <p:extLst>
              <p:ext uri="{D42A27DB-BD31-4B8C-83A1-F6EECF244321}">
                <p14:modId xmlns:p14="http://schemas.microsoft.com/office/powerpoint/2010/main" val="4275622481"/>
              </p:ext>
            </p:extLst>
          </p:nvPr>
        </p:nvGraphicFramePr>
        <p:xfrm>
          <a:off x="332621" y="3044880"/>
          <a:ext cx="3636804" cy="370840"/>
        </p:xfrm>
        <a:graphic>
          <a:graphicData uri="http://schemas.openxmlformats.org/drawingml/2006/table">
            <a:tbl>
              <a:tblPr firstRow="1" bandRow="1">
                <a:tableStyleId>{5C22544A-7EE6-4342-B048-85BDC9FD1C3A}</a:tableStyleId>
              </a:tblPr>
              <a:tblGrid>
                <a:gridCol w="606134">
                  <a:extLst>
                    <a:ext uri="{9D8B030D-6E8A-4147-A177-3AD203B41FA5}">
                      <a16:colId xmlns:a16="http://schemas.microsoft.com/office/drawing/2014/main" val="1223331028"/>
                    </a:ext>
                  </a:extLst>
                </a:gridCol>
                <a:gridCol w="606134">
                  <a:extLst>
                    <a:ext uri="{9D8B030D-6E8A-4147-A177-3AD203B41FA5}">
                      <a16:colId xmlns:a16="http://schemas.microsoft.com/office/drawing/2014/main" val="3545568445"/>
                    </a:ext>
                  </a:extLst>
                </a:gridCol>
                <a:gridCol w="606134">
                  <a:extLst>
                    <a:ext uri="{9D8B030D-6E8A-4147-A177-3AD203B41FA5}">
                      <a16:colId xmlns:a16="http://schemas.microsoft.com/office/drawing/2014/main" val="1264132051"/>
                    </a:ext>
                  </a:extLst>
                </a:gridCol>
                <a:gridCol w="606134">
                  <a:extLst>
                    <a:ext uri="{9D8B030D-6E8A-4147-A177-3AD203B41FA5}">
                      <a16:colId xmlns:a16="http://schemas.microsoft.com/office/drawing/2014/main" val="2628298759"/>
                    </a:ext>
                  </a:extLst>
                </a:gridCol>
                <a:gridCol w="606134">
                  <a:extLst>
                    <a:ext uri="{9D8B030D-6E8A-4147-A177-3AD203B41FA5}">
                      <a16:colId xmlns:a16="http://schemas.microsoft.com/office/drawing/2014/main" val="327681026"/>
                    </a:ext>
                  </a:extLst>
                </a:gridCol>
                <a:gridCol w="606134">
                  <a:extLst>
                    <a:ext uri="{9D8B030D-6E8A-4147-A177-3AD203B41FA5}">
                      <a16:colId xmlns:a16="http://schemas.microsoft.com/office/drawing/2014/main" val="676314616"/>
                    </a:ext>
                  </a:extLst>
                </a:gridCol>
              </a:tblGrid>
              <a:tr h="370840">
                <a:tc>
                  <a:txBody>
                    <a:bodyPr/>
                    <a:lstStyle/>
                    <a:p>
                      <a:r>
                        <a:rPr lang="en-IN" dirty="0"/>
                        <a:t>T1</a:t>
                      </a:r>
                    </a:p>
                  </a:txBody>
                  <a:tcPr/>
                </a:tc>
                <a:tc>
                  <a:txBody>
                    <a:bodyPr/>
                    <a:lstStyle/>
                    <a:p>
                      <a:r>
                        <a:rPr lang="en-IN" dirty="0"/>
                        <a:t>T2</a:t>
                      </a:r>
                    </a:p>
                  </a:txBody>
                  <a:tcPr/>
                </a:tc>
                <a:tc>
                  <a:txBody>
                    <a:bodyPr/>
                    <a:lstStyle/>
                    <a:p>
                      <a:r>
                        <a:rPr lang="en-IN" dirty="0"/>
                        <a:t>T3</a:t>
                      </a:r>
                    </a:p>
                  </a:txBody>
                  <a:tcPr/>
                </a:tc>
                <a:tc>
                  <a:txBody>
                    <a:bodyPr/>
                    <a:lstStyle/>
                    <a:p>
                      <a:r>
                        <a:rPr lang="en-IN" dirty="0"/>
                        <a:t>…</a:t>
                      </a:r>
                    </a:p>
                  </a:txBody>
                  <a:tcPr/>
                </a:tc>
                <a:tc>
                  <a:txBody>
                    <a:bodyPr/>
                    <a:lstStyle/>
                    <a:p>
                      <a:r>
                        <a:rPr lang="en-IN" dirty="0"/>
                        <a:t>…</a:t>
                      </a:r>
                    </a:p>
                  </a:txBody>
                  <a:tcPr/>
                </a:tc>
                <a:tc>
                  <a:txBody>
                    <a:bodyPr/>
                    <a:lstStyle/>
                    <a:p>
                      <a:r>
                        <a:rPr lang="en-IN" dirty="0"/>
                        <a:t>Tn</a:t>
                      </a:r>
                    </a:p>
                  </a:txBody>
                  <a:tcPr/>
                </a:tc>
                <a:extLst>
                  <a:ext uri="{0D108BD9-81ED-4DB2-BD59-A6C34878D82A}">
                    <a16:rowId xmlns:a16="http://schemas.microsoft.com/office/drawing/2014/main" val="101796842"/>
                  </a:ext>
                </a:extLst>
              </a:tr>
            </a:tbl>
          </a:graphicData>
        </a:graphic>
      </p:graphicFrame>
      <p:sp>
        <p:nvSpPr>
          <p:cNvPr id="31" name="Rectangle 30">
            <a:extLst>
              <a:ext uri="{FF2B5EF4-FFF2-40B4-BE49-F238E27FC236}">
                <a16:creationId xmlns:a16="http://schemas.microsoft.com/office/drawing/2014/main" id="{EFAF8E32-D6CF-4767-B243-03DBB064CA6E}"/>
              </a:ext>
            </a:extLst>
          </p:cNvPr>
          <p:cNvSpPr/>
          <p:nvPr/>
        </p:nvSpPr>
        <p:spPr>
          <a:xfrm>
            <a:off x="332621" y="3610947"/>
            <a:ext cx="1822750" cy="27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Width</a:t>
            </a:r>
          </a:p>
        </p:txBody>
      </p:sp>
      <p:sp>
        <p:nvSpPr>
          <p:cNvPr id="32" name="Rectangle 31">
            <a:extLst>
              <a:ext uri="{FF2B5EF4-FFF2-40B4-BE49-F238E27FC236}">
                <a16:creationId xmlns:a16="http://schemas.microsoft.com/office/drawing/2014/main" id="{AABC7D23-A57B-4BCC-8A85-144B554FDAD7}"/>
              </a:ext>
            </a:extLst>
          </p:cNvPr>
          <p:cNvSpPr/>
          <p:nvPr/>
        </p:nvSpPr>
        <p:spPr>
          <a:xfrm>
            <a:off x="934407" y="4040194"/>
            <a:ext cx="1822750" cy="27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Width</a:t>
            </a:r>
          </a:p>
        </p:txBody>
      </p:sp>
      <p:sp>
        <p:nvSpPr>
          <p:cNvPr id="33" name="Rectangle 32">
            <a:extLst>
              <a:ext uri="{FF2B5EF4-FFF2-40B4-BE49-F238E27FC236}">
                <a16:creationId xmlns:a16="http://schemas.microsoft.com/office/drawing/2014/main" id="{2CF7528C-696E-417E-98D1-A421FFEE3137}"/>
              </a:ext>
            </a:extLst>
          </p:cNvPr>
          <p:cNvSpPr/>
          <p:nvPr/>
        </p:nvSpPr>
        <p:spPr>
          <a:xfrm>
            <a:off x="1614196" y="4443614"/>
            <a:ext cx="1822750" cy="27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Width</a:t>
            </a:r>
          </a:p>
        </p:txBody>
      </p:sp>
      <p:cxnSp>
        <p:nvCxnSpPr>
          <p:cNvPr id="36" name="Straight Connector 35">
            <a:extLst>
              <a:ext uri="{FF2B5EF4-FFF2-40B4-BE49-F238E27FC236}">
                <a16:creationId xmlns:a16="http://schemas.microsoft.com/office/drawing/2014/main" id="{925DA541-D10C-42A7-AEE4-935E3EA54B34}"/>
              </a:ext>
            </a:extLst>
          </p:cNvPr>
          <p:cNvCxnSpPr/>
          <p:nvPr/>
        </p:nvCxnSpPr>
        <p:spPr>
          <a:xfrm>
            <a:off x="332621" y="3885217"/>
            <a:ext cx="0" cy="2077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C4BD5C6-AA3A-45AF-ADD4-FA77E9B0F83C}"/>
              </a:ext>
            </a:extLst>
          </p:cNvPr>
          <p:cNvCxnSpPr>
            <a:stCxn id="31" idx="3"/>
          </p:cNvCxnSpPr>
          <p:nvPr/>
        </p:nvCxnSpPr>
        <p:spPr>
          <a:xfrm>
            <a:off x="2155371" y="3748082"/>
            <a:ext cx="0" cy="2214179"/>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1C35D88-E1A7-48FE-B5D0-E74C10B84D51}"/>
              </a:ext>
            </a:extLst>
          </p:cNvPr>
          <p:cNvSpPr txBox="1"/>
          <p:nvPr/>
        </p:nvSpPr>
        <p:spPr>
          <a:xfrm>
            <a:off x="498888" y="5673337"/>
            <a:ext cx="1490216" cy="369332"/>
          </a:xfrm>
          <a:prstGeom prst="rect">
            <a:avLst/>
          </a:prstGeom>
          <a:noFill/>
        </p:spPr>
        <p:txBody>
          <a:bodyPr wrap="none" rtlCol="0">
            <a:spAutoFit/>
          </a:bodyPr>
          <a:lstStyle/>
          <a:p>
            <a:r>
              <a:rPr lang="en-IN" dirty="0"/>
              <a:t>Time Window</a:t>
            </a:r>
          </a:p>
        </p:txBody>
      </p:sp>
      <p:cxnSp>
        <p:nvCxnSpPr>
          <p:cNvPr id="41" name="Straight Arrow Connector 40">
            <a:extLst>
              <a:ext uri="{FF2B5EF4-FFF2-40B4-BE49-F238E27FC236}">
                <a16:creationId xmlns:a16="http://schemas.microsoft.com/office/drawing/2014/main" id="{33A89A12-C0C5-4807-A53A-D8E36EBCD7EB}"/>
              </a:ext>
            </a:extLst>
          </p:cNvPr>
          <p:cNvCxnSpPr>
            <a:stCxn id="39" idx="3"/>
          </p:cNvCxnSpPr>
          <p:nvPr/>
        </p:nvCxnSpPr>
        <p:spPr>
          <a:xfrm>
            <a:off x="1989104" y="5858003"/>
            <a:ext cx="166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32E93DD-BE3B-458A-BE2D-85372F432B41}"/>
              </a:ext>
            </a:extLst>
          </p:cNvPr>
          <p:cNvCxnSpPr>
            <a:stCxn id="39" idx="1"/>
          </p:cNvCxnSpPr>
          <p:nvPr/>
        </p:nvCxnSpPr>
        <p:spPr>
          <a:xfrm flipH="1">
            <a:off x="332621" y="5858003"/>
            <a:ext cx="166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F3793BB-CEE7-454A-9667-E38EF423925E}"/>
              </a:ext>
            </a:extLst>
          </p:cNvPr>
          <p:cNvSpPr txBox="1"/>
          <p:nvPr/>
        </p:nvSpPr>
        <p:spPr>
          <a:xfrm>
            <a:off x="5055458" y="3391411"/>
            <a:ext cx="2293000" cy="276999"/>
          </a:xfrm>
          <a:prstGeom prst="rect">
            <a:avLst/>
          </a:prstGeom>
          <a:noFill/>
        </p:spPr>
        <p:txBody>
          <a:bodyPr wrap="none" rtlCol="0">
            <a:spAutoFit/>
          </a:bodyPr>
          <a:lstStyle/>
          <a:p>
            <a:r>
              <a:rPr lang="en-IN" sz="1200" dirty="0"/>
              <a:t>[</a:t>
            </a:r>
            <a:r>
              <a:rPr lang="en-IN" sz="1200" dirty="0" err="1"/>
              <a:t>batch_size</a:t>
            </a:r>
            <a:r>
              <a:rPr lang="en-IN" sz="1200" dirty="0"/>
              <a:t>, </a:t>
            </a:r>
            <a:r>
              <a:rPr lang="en-IN" sz="1200" dirty="0" err="1"/>
              <a:t>input_width</a:t>
            </a:r>
            <a:r>
              <a:rPr lang="en-IN" sz="1200" dirty="0"/>
              <a:t>, feature]</a:t>
            </a:r>
          </a:p>
        </p:txBody>
      </p:sp>
      <p:sp>
        <p:nvSpPr>
          <p:cNvPr id="45" name="Arrow: Right 44">
            <a:extLst>
              <a:ext uri="{FF2B5EF4-FFF2-40B4-BE49-F238E27FC236}">
                <a16:creationId xmlns:a16="http://schemas.microsoft.com/office/drawing/2014/main" id="{DB732316-6191-4C72-BF39-16BAAE31DE3D}"/>
              </a:ext>
            </a:extLst>
          </p:cNvPr>
          <p:cNvSpPr/>
          <p:nvPr/>
        </p:nvSpPr>
        <p:spPr>
          <a:xfrm rot="5400000">
            <a:off x="2179832" y="2576172"/>
            <a:ext cx="375684" cy="42460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B2323F04-1A6B-4378-93AF-2978B699DF49}"/>
              </a:ext>
            </a:extLst>
          </p:cNvPr>
          <p:cNvSpPr txBox="1"/>
          <p:nvPr/>
        </p:nvSpPr>
        <p:spPr>
          <a:xfrm>
            <a:off x="1445276" y="363541"/>
            <a:ext cx="1266565" cy="369332"/>
          </a:xfrm>
          <a:prstGeom prst="rect">
            <a:avLst/>
          </a:prstGeom>
          <a:noFill/>
        </p:spPr>
        <p:txBody>
          <a:bodyPr wrap="none" rtlCol="0">
            <a:spAutoFit/>
          </a:bodyPr>
          <a:lstStyle/>
          <a:p>
            <a:r>
              <a:rPr lang="en-IN" dirty="0"/>
              <a:t>Actual Data</a:t>
            </a:r>
          </a:p>
        </p:txBody>
      </p:sp>
      <p:sp>
        <p:nvSpPr>
          <p:cNvPr id="48" name="TextBox 47">
            <a:extLst>
              <a:ext uri="{FF2B5EF4-FFF2-40B4-BE49-F238E27FC236}">
                <a16:creationId xmlns:a16="http://schemas.microsoft.com/office/drawing/2014/main" id="{E70049D7-7848-486A-B4A9-BD07BBC3DADB}"/>
              </a:ext>
            </a:extLst>
          </p:cNvPr>
          <p:cNvSpPr txBox="1"/>
          <p:nvPr/>
        </p:nvSpPr>
        <p:spPr>
          <a:xfrm>
            <a:off x="1435104" y="6227335"/>
            <a:ext cx="3537981" cy="369332"/>
          </a:xfrm>
          <a:prstGeom prst="rect">
            <a:avLst/>
          </a:prstGeom>
          <a:noFill/>
        </p:spPr>
        <p:txBody>
          <a:bodyPr wrap="square" rtlCol="0">
            <a:spAutoFit/>
          </a:bodyPr>
          <a:lstStyle/>
          <a:p>
            <a:r>
              <a:rPr lang="en-IN" b="1" dirty="0"/>
              <a:t>Time Series Window Generator</a:t>
            </a:r>
          </a:p>
        </p:txBody>
      </p:sp>
      <p:sp>
        <p:nvSpPr>
          <p:cNvPr id="51" name="TextBox 50">
            <a:extLst>
              <a:ext uri="{FF2B5EF4-FFF2-40B4-BE49-F238E27FC236}">
                <a16:creationId xmlns:a16="http://schemas.microsoft.com/office/drawing/2014/main" id="{FA33AA7B-6CFE-458E-8618-1B15A6C5E405}"/>
              </a:ext>
            </a:extLst>
          </p:cNvPr>
          <p:cNvSpPr txBox="1"/>
          <p:nvPr/>
        </p:nvSpPr>
        <p:spPr>
          <a:xfrm>
            <a:off x="8606885" y="4373494"/>
            <a:ext cx="994055" cy="646331"/>
          </a:xfrm>
          <a:prstGeom prst="rect">
            <a:avLst/>
          </a:prstGeom>
          <a:noFill/>
        </p:spPr>
        <p:txBody>
          <a:bodyPr wrap="none" rtlCol="0">
            <a:spAutoFit/>
          </a:bodyPr>
          <a:lstStyle/>
          <a:p>
            <a:r>
              <a:rPr lang="en-IN" dirty="0"/>
              <a:t>Encoder</a:t>
            </a:r>
          </a:p>
          <a:p>
            <a:r>
              <a:rPr lang="en-IN" dirty="0"/>
              <a:t>Network</a:t>
            </a:r>
          </a:p>
        </p:txBody>
      </p:sp>
      <p:sp>
        <p:nvSpPr>
          <p:cNvPr id="52" name="TextBox 51">
            <a:extLst>
              <a:ext uri="{FF2B5EF4-FFF2-40B4-BE49-F238E27FC236}">
                <a16:creationId xmlns:a16="http://schemas.microsoft.com/office/drawing/2014/main" id="{C11F93A6-2CEB-41C6-A6BC-08AF8E667E6D}"/>
              </a:ext>
            </a:extLst>
          </p:cNvPr>
          <p:cNvSpPr txBox="1"/>
          <p:nvPr/>
        </p:nvSpPr>
        <p:spPr>
          <a:xfrm>
            <a:off x="10124116" y="4269094"/>
            <a:ext cx="994055" cy="646331"/>
          </a:xfrm>
          <a:prstGeom prst="rect">
            <a:avLst/>
          </a:prstGeom>
          <a:noFill/>
        </p:spPr>
        <p:txBody>
          <a:bodyPr wrap="none" rtlCol="0">
            <a:spAutoFit/>
          </a:bodyPr>
          <a:lstStyle/>
          <a:p>
            <a:r>
              <a:rPr lang="en-IN" dirty="0"/>
              <a:t>Decoder</a:t>
            </a:r>
          </a:p>
          <a:p>
            <a:r>
              <a:rPr lang="en-IN" dirty="0"/>
              <a:t>Network</a:t>
            </a:r>
          </a:p>
        </p:txBody>
      </p:sp>
      <p:graphicFrame>
        <p:nvGraphicFramePr>
          <p:cNvPr id="53" name="Table 27">
            <a:extLst>
              <a:ext uri="{FF2B5EF4-FFF2-40B4-BE49-F238E27FC236}">
                <a16:creationId xmlns:a16="http://schemas.microsoft.com/office/drawing/2014/main" id="{95C0D5E5-E304-4688-9E8A-AA98D6316513}"/>
              </a:ext>
            </a:extLst>
          </p:cNvPr>
          <p:cNvGraphicFramePr>
            <a:graphicFrameLocks noGrp="1"/>
          </p:cNvGraphicFramePr>
          <p:nvPr>
            <p:extLst>
              <p:ext uri="{D42A27DB-BD31-4B8C-83A1-F6EECF244321}">
                <p14:modId xmlns:p14="http://schemas.microsoft.com/office/powerpoint/2010/main" val="1361147842"/>
              </p:ext>
            </p:extLst>
          </p:nvPr>
        </p:nvGraphicFramePr>
        <p:xfrm>
          <a:off x="4717005" y="3747653"/>
          <a:ext cx="2919816" cy="2123440"/>
        </p:xfrm>
        <a:graphic>
          <a:graphicData uri="http://schemas.openxmlformats.org/drawingml/2006/table">
            <a:tbl>
              <a:tblPr firstRow="1" bandRow="1">
                <a:tableStyleId>{5C22544A-7EE6-4342-B048-85BDC9FD1C3A}</a:tableStyleId>
              </a:tblPr>
              <a:tblGrid>
                <a:gridCol w="729954">
                  <a:extLst>
                    <a:ext uri="{9D8B030D-6E8A-4147-A177-3AD203B41FA5}">
                      <a16:colId xmlns:a16="http://schemas.microsoft.com/office/drawing/2014/main" val="2787570943"/>
                    </a:ext>
                  </a:extLst>
                </a:gridCol>
                <a:gridCol w="729954">
                  <a:extLst>
                    <a:ext uri="{9D8B030D-6E8A-4147-A177-3AD203B41FA5}">
                      <a16:colId xmlns:a16="http://schemas.microsoft.com/office/drawing/2014/main" val="751592158"/>
                    </a:ext>
                  </a:extLst>
                </a:gridCol>
                <a:gridCol w="729954">
                  <a:extLst>
                    <a:ext uri="{9D8B030D-6E8A-4147-A177-3AD203B41FA5}">
                      <a16:colId xmlns:a16="http://schemas.microsoft.com/office/drawing/2014/main" val="1297939422"/>
                    </a:ext>
                  </a:extLst>
                </a:gridCol>
                <a:gridCol w="729954">
                  <a:extLst>
                    <a:ext uri="{9D8B030D-6E8A-4147-A177-3AD203B41FA5}">
                      <a16:colId xmlns:a16="http://schemas.microsoft.com/office/drawing/2014/main" val="142788534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a:t>
                      </a:r>
                      <a:r>
                        <a:rPr lang="en-IN" baseline="-25000" dirty="0"/>
                        <a:t>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a:t>
                      </a:r>
                      <a:r>
                        <a:rPr lang="en-IN" baseline="-25000" dirty="0"/>
                        <a:t>(t+1)-</a:t>
                      </a:r>
                      <a:r>
                        <a:rPr lang="en-IN" baseline="-25000" dirty="0" err="1"/>
                        <a:t>i</a:t>
                      </a:r>
                      <a:endParaRPr lang="en-IN" baseline="-25000" dirty="0"/>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X</a:t>
                      </a:r>
                      <a:r>
                        <a:rPr lang="en-IN" baseline="-25000" dirty="0" err="1"/>
                        <a:t>t</a:t>
                      </a:r>
                      <a:endParaRPr lang="en-IN" baseline="-25000" dirty="0"/>
                    </a:p>
                    <a:p>
                      <a:endParaRPr lang="en-IN" dirty="0"/>
                    </a:p>
                  </a:txBody>
                  <a:tcPr/>
                </a:tc>
                <a:extLst>
                  <a:ext uri="{0D108BD9-81ED-4DB2-BD59-A6C34878D82A}">
                    <a16:rowId xmlns:a16="http://schemas.microsoft.com/office/drawing/2014/main" val="18828240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a:t>
                      </a:r>
                      <a:r>
                        <a:rPr lang="en-IN" baseline="-25000" dirty="0"/>
                        <a:t>t+1-i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a:t>
                      </a:r>
                      <a:r>
                        <a:rPr lang="en-IN" baseline="-25000" dirty="0"/>
                        <a:t>t+2-i</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a:t>
                      </a:r>
                      <a:r>
                        <a:rPr lang="en-IN" baseline="-25000" dirty="0"/>
                        <a:t>t+1</a:t>
                      </a:r>
                    </a:p>
                  </a:txBody>
                  <a:tcPr/>
                </a:tc>
                <a:extLst>
                  <a:ext uri="{0D108BD9-81ED-4DB2-BD59-A6C34878D82A}">
                    <a16:rowId xmlns:a16="http://schemas.microsoft.com/office/drawing/2014/main" val="1828235316"/>
                  </a:ext>
                </a:extLst>
              </a:tr>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32336087"/>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788987336"/>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18313861"/>
                  </a:ext>
                </a:extLst>
              </a:tr>
            </a:tbl>
          </a:graphicData>
        </a:graphic>
      </p:graphicFrame>
      <p:sp>
        <p:nvSpPr>
          <p:cNvPr id="58" name="Arrow: Right 57">
            <a:extLst>
              <a:ext uri="{FF2B5EF4-FFF2-40B4-BE49-F238E27FC236}">
                <a16:creationId xmlns:a16="http://schemas.microsoft.com/office/drawing/2014/main" id="{F2BFDE2C-E7B4-4560-989B-35AAAABB28B7}"/>
              </a:ext>
            </a:extLst>
          </p:cNvPr>
          <p:cNvSpPr/>
          <p:nvPr/>
        </p:nvSpPr>
        <p:spPr>
          <a:xfrm>
            <a:off x="4063282" y="4226610"/>
            <a:ext cx="523783" cy="594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D77CF41F-7CC2-4374-B6EA-B9D2E66D15AA}"/>
              </a:ext>
            </a:extLst>
          </p:cNvPr>
          <p:cNvSpPr txBox="1"/>
          <p:nvPr/>
        </p:nvSpPr>
        <p:spPr>
          <a:xfrm>
            <a:off x="-13774" y="-19665"/>
            <a:ext cx="12205774" cy="461665"/>
          </a:xfrm>
          <a:prstGeom prst="rect">
            <a:avLst/>
          </a:prstGeom>
          <a:solidFill>
            <a:schemeClr val="accent5">
              <a:lumMod val="50000"/>
            </a:schemeClr>
          </a:solidFill>
        </p:spPr>
        <p:txBody>
          <a:bodyPr wrap="square">
            <a:spAutoFit/>
          </a:bodyPr>
          <a:lstStyle>
            <a:defPPr>
              <a:defRPr lang="en-US"/>
            </a:defPPr>
            <a:lvl1pPr>
              <a:defRPr sz="2400" b="1" i="0">
                <a:solidFill>
                  <a:schemeClr val="bg1"/>
                </a:solidFill>
                <a:effectLst/>
                <a:latin typeface="Calibri" panose="020F0502020204030204" pitchFamily="34" charset="0"/>
              </a:defRPr>
            </a:lvl1pPr>
          </a:lstStyle>
          <a:p>
            <a:r>
              <a:rPr lang="en-IN" dirty="0"/>
              <a:t>USAD for Multivariate Time Series : Model Architecture</a:t>
            </a:r>
          </a:p>
        </p:txBody>
      </p:sp>
    </p:spTree>
    <p:extLst>
      <p:ext uri="{BB962C8B-B14F-4D97-AF65-F5344CB8AC3E}">
        <p14:creationId xmlns:p14="http://schemas.microsoft.com/office/powerpoint/2010/main" val="261099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1F312B-018E-4C15-93DA-A520A0E5D885}"/>
              </a:ext>
            </a:extLst>
          </p:cNvPr>
          <p:cNvPicPr>
            <a:picLocks noChangeAspect="1"/>
          </p:cNvPicPr>
          <p:nvPr/>
        </p:nvPicPr>
        <p:blipFill>
          <a:blip r:embed="rId2"/>
          <a:stretch>
            <a:fillRect/>
          </a:stretch>
        </p:blipFill>
        <p:spPr>
          <a:xfrm>
            <a:off x="417972" y="1487951"/>
            <a:ext cx="11356056" cy="2589978"/>
          </a:xfrm>
          <a:prstGeom prst="rect">
            <a:avLst/>
          </a:prstGeom>
        </p:spPr>
      </p:pic>
      <p:sp>
        <p:nvSpPr>
          <p:cNvPr id="6" name="TextBox 5">
            <a:extLst>
              <a:ext uri="{FF2B5EF4-FFF2-40B4-BE49-F238E27FC236}">
                <a16:creationId xmlns:a16="http://schemas.microsoft.com/office/drawing/2014/main" id="{DF888505-B2C1-4825-8069-CD140E8307EC}"/>
              </a:ext>
            </a:extLst>
          </p:cNvPr>
          <p:cNvSpPr txBox="1"/>
          <p:nvPr/>
        </p:nvSpPr>
        <p:spPr>
          <a:xfrm>
            <a:off x="409846" y="807549"/>
            <a:ext cx="8233280" cy="369332"/>
          </a:xfrm>
          <a:prstGeom prst="rect">
            <a:avLst/>
          </a:prstGeom>
          <a:noFill/>
        </p:spPr>
        <p:txBody>
          <a:bodyPr wrap="none" rtlCol="0">
            <a:spAutoFit/>
          </a:bodyPr>
          <a:lstStyle/>
          <a:p>
            <a:r>
              <a:rPr lang="en-IN" b="1" dirty="0"/>
              <a:t>State-of-the-art approach taking care of adversarial training samples in training stage</a:t>
            </a:r>
          </a:p>
        </p:txBody>
      </p:sp>
      <p:sp>
        <p:nvSpPr>
          <p:cNvPr id="9" name="TextBox 8">
            <a:extLst>
              <a:ext uri="{FF2B5EF4-FFF2-40B4-BE49-F238E27FC236}">
                <a16:creationId xmlns:a16="http://schemas.microsoft.com/office/drawing/2014/main" id="{EC657DA5-91AD-47AF-8CE8-8B67FD22B879}"/>
              </a:ext>
            </a:extLst>
          </p:cNvPr>
          <p:cNvSpPr txBox="1"/>
          <p:nvPr/>
        </p:nvSpPr>
        <p:spPr>
          <a:xfrm>
            <a:off x="3047223" y="4204333"/>
            <a:ext cx="6097554" cy="369332"/>
          </a:xfrm>
          <a:prstGeom prst="rect">
            <a:avLst/>
          </a:prstGeom>
          <a:noFill/>
        </p:spPr>
        <p:txBody>
          <a:bodyPr wrap="square">
            <a:spAutoFit/>
          </a:bodyPr>
          <a:lstStyle/>
          <a:p>
            <a:r>
              <a:rPr lang="en-IN" dirty="0"/>
              <a:t>https://dl.acm.org/doi/10.1145/3394486.3403392</a:t>
            </a:r>
          </a:p>
        </p:txBody>
      </p:sp>
      <p:sp>
        <p:nvSpPr>
          <p:cNvPr id="10" name="TextBox 9">
            <a:extLst>
              <a:ext uri="{FF2B5EF4-FFF2-40B4-BE49-F238E27FC236}">
                <a16:creationId xmlns:a16="http://schemas.microsoft.com/office/drawing/2014/main" id="{1EF39180-04AF-4D52-AC02-67FFF2DC2893}"/>
              </a:ext>
            </a:extLst>
          </p:cNvPr>
          <p:cNvSpPr txBox="1"/>
          <p:nvPr/>
        </p:nvSpPr>
        <p:spPr>
          <a:xfrm>
            <a:off x="409845" y="4885026"/>
            <a:ext cx="10665591" cy="923330"/>
          </a:xfrm>
          <a:prstGeom prst="rect">
            <a:avLst/>
          </a:prstGeom>
          <a:noFill/>
        </p:spPr>
        <p:txBody>
          <a:bodyPr wrap="square" rtlCol="0">
            <a:spAutoFit/>
          </a:bodyPr>
          <a:lstStyle/>
          <a:p>
            <a:r>
              <a:rPr lang="en-IN" dirty="0"/>
              <a:t>Other architectures to try out</a:t>
            </a:r>
          </a:p>
          <a:p>
            <a:r>
              <a:rPr lang="en-IN" dirty="0"/>
              <a:t>1. CNN based Auto encoder </a:t>
            </a:r>
          </a:p>
          <a:p>
            <a:r>
              <a:rPr lang="en-IN" dirty="0"/>
              <a:t>2. LSTM VAE Model</a:t>
            </a:r>
          </a:p>
        </p:txBody>
      </p:sp>
    </p:spTree>
    <p:extLst>
      <p:ext uri="{BB962C8B-B14F-4D97-AF65-F5344CB8AC3E}">
        <p14:creationId xmlns:p14="http://schemas.microsoft.com/office/powerpoint/2010/main" val="149148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96B473-D7BC-4D16-8F44-248B42B8E7D4}"/>
              </a:ext>
            </a:extLst>
          </p:cNvPr>
          <p:cNvSpPr txBox="1"/>
          <p:nvPr/>
        </p:nvSpPr>
        <p:spPr>
          <a:xfrm>
            <a:off x="191055" y="347964"/>
            <a:ext cx="11342971" cy="2431435"/>
          </a:xfrm>
          <a:prstGeom prst="rect">
            <a:avLst/>
          </a:prstGeom>
          <a:noFill/>
        </p:spPr>
        <p:txBody>
          <a:bodyPr wrap="square" rtlCol="0">
            <a:spAutoFit/>
          </a:bodyPr>
          <a:lstStyle/>
          <a:p>
            <a:r>
              <a:rPr lang="en-IN" dirty="0"/>
              <a:t>Initial Assumptions:</a:t>
            </a:r>
          </a:p>
          <a:p>
            <a:endParaRPr lang="en-IN" sz="1400" dirty="0"/>
          </a:p>
          <a:p>
            <a:pPr marL="342900" indent="-342900">
              <a:buAutoNum type="arabicPeriod"/>
            </a:pPr>
            <a:r>
              <a:rPr lang="en-IN" sz="1400" dirty="0"/>
              <a:t>USAD works on basic assumption that the data used to train model does not have any abnormalities. So the objective in data analysis phase is to clearly identify the abnormality triggers in the data set and group them for post anomaly detection assignment of trigger categories. </a:t>
            </a:r>
          </a:p>
          <a:p>
            <a:pPr marL="342900" indent="-342900">
              <a:buAutoNum type="arabicPeriod"/>
            </a:pPr>
            <a:r>
              <a:rPr lang="en-IN" sz="1400" dirty="0"/>
              <a:t>Data generated from device is pushed based on event triggers. If nothing changes for a minimum buffer time then the data is repushed automatically. In this dataset we assume the buffer time is less than 1 hr. Ideally this varies for device to device and requires attention during data collection process.</a:t>
            </a:r>
          </a:p>
          <a:p>
            <a:pPr marL="342900" indent="-342900">
              <a:buAutoNum type="arabicPeriod"/>
            </a:pPr>
            <a:r>
              <a:rPr lang="en-IN" sz="1400" dirty="0"/>
              <a:t>The trained model should make prediction based on event sequence.</a:t>
            </a:r>
          </a:p>
          <a:p>
            <a:pPr marL="342900" indent="-342900">
              <a:buAutoNum type="arabicPeriod"/>
            </a:pPr>
            <a:endParaRPr lang="en-IN" sz="1200" dirty="0"/>
          </a:p>
          <a:p>
            <a:pPr marL="342900" indent="-342900">
              <a:buAutoNum type="arabicPeriod"/>
            </a:pPr>
            <a:endParaRPr lang="en-IN" sz="1200" dirty="0"/>
          </a:p>
          <a:p>
            <a:pPr marL="342900" indent="-342900">
              <a:buAutoNum type="arabicPeriod"/>
            </a:pPr>
            <a:endParaRPr lang="en-IN" sz="1200" dirty="0"/>
          </a:p>
        </p:txBody>
      </p:sp>
    </p:spTree>
    <p:extLst>
      <p:ext uri="{BB962C8B-B14F-4D97-AF65-F5344CB8AC3E}">
        <p14:creationId xmlns:p14="http://schemas.microsoft.com/office/powerpoint/2010/main" val="175714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1925</TotalTime>
  <Words>723</Words>
  <Application>Microsoft Office PowerPoint</Application>
  <PresentationFormat>Widescreen</PresentationFormat>
  <Paragraphs>140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Lokesh Sharma</dc:creator>
  <cp:lastModifiedBy>Lokesh Sharma</cp:lastModifiedBy>
  <cp:revision>268</cp:revision>
  <dcterms:created xsi:type="dcterms:W3CDTF">2022-02-08T08:46:47Z</dcterms:created>
  <dcterms:modified xsi:type="dcterms:W3CDTF">2022-02-10T07:12:52Z</dcterms:modified>
</cp:coreProperties>
</file>