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5"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esh Sharma" initials="LS" lastIdx="1" clrIdx="0">
    <p:extLst>
      <p:ext uri="{19B8F6BF-5375-455C-9EA6-DF929625EA0E}">
        <p15:presenceInfo xmlns:p15="http://schemas.microsoft.com/office/powerpoint/2012/main" userId="4b327d28ab20fd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281BE-7395-49FF-B2A4-20ABF90F5FFE}"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IN"/>
        </a:p>
      </dgm:t>
    </dgm:pt>
    <dgm:pt modelId="{F7B93687-26D3-4912-AEA7-89CC998E71AB}">
      <dgm:prSet phldrT="[Text]"/>
      <dgm:spPr/>
      <dgm:t>
        <a:bodyPr/>
        <a:lstStyle/>
        <a:p>
          <a:r>
            <a:rPr lang="en-IN" b="1" u="none" dirty="0"/>
            <a:t>Device Constraints</a:t>
          </a:r>
          <a:endParaRPr lang="en-IN" u="none" dirty="0"/>
        </a:p>
      </dgm:t>
    </dgm:pt>
    <dgm:pt modelId="{C81903D0-8EF4-4199-A5EA-3EB024560E14}" type="parTrans" cxnId="{5A0145CF-F6C3-4C3F-B3A0-B0B2CD3531AC}">
      <dgm:prSet/>
      <dgm:spPr/>
      <dgm:t>
        <a:bodyPr/>
        <a:lstStyle/>
        <a:p>
          <a:endParaRPr lang="en-IN"/>
        </a:p>
      </dgm:t>
    </dgm:pt>
    <dgm:pt modelId="{EA303055-F431-4332-BBB0-E23ACFAF3A33}" type="sibTrans" cxnId="{5A0145CF-F6C3-4C3F-B3A0-B0B2CD3531AC}">
      <dgm:prSet/>
      <dgm:spPr/>
      <dgm:t>
        <a:bodyPr/>
        <a:lstStyle/>
        <a:p>
          <a:endParaRPr lang="en-IN"/>
        </a:p>
      </dgm:t>
    </dgm:pt>
    <dgm:pt modelId="{73E258E6-2BEA-4423-8E39-169D73112F89}">
      <dgm:prSet phldrT="[Text]"/>
      <dgm:spPr/>
      <dgm:t>
        <a:bodyPr/>
        <a:lstStyle/>
        <a:p>
          <a:r>
            <a:rPr lang="en-IN" dirty="0"/>
            <a:t>Loss of sensor data due to failure, attacks, breakdown, low power devices etc. leading to inaccurate data</a:t>
          </a:r>
        </a:p>
      </dgm:t>
    </dgm:pt>
    <dgm:pt modelId="{EB1F26BC-8C3F-4F0F-A03F-60EE0CC7FACE}" type="parTrans" cxnId="{D4FDB0B8-B201-43B4-BD62-93EA8DF279C7}">
      <dgm:prSet/>
      <dgm:spPr/>
      <dgm:t>
        <a:bodyPr/>
        <a:lstStyle/>
        <a:p>
          <a:endParaRPr lang="en-IN"/>
        </a:p>
      </dgm:t>
    </dgm:pt>
    <dgm:pt modelId="{BD12E855-BDB1-430D-BBEA-3A38CBF377A2}" type="sibTrans" cxnId="{D4FDB0B8-B201-43B4-BD62-93EA8DF279C7}">
      <dgm:prSet/>
      <dgm:spPr/>
      <dgm:t>
        <a:bodyPr/>
        <a:lstStyle/>
        <a:p>
          <a:endParaRPr lang="en-IN"/>
        </a:p>
      </dgm:t>
    </dgm:pt>
    <dgm:pt modelId="{FBFD33B2-AB30-4BFD-9A4F-7904FE99227E}">
      <dgm:prSet phldrT="[Text]"/>
      <dgm:spPr/>
      <dgm:t>
        <a:bodyPr/>
        <a:lstStyle/>
        <a:p>
          <a:r>
            <a:rPr lang="en-IN" b="1" u="none" dirty="0"/>
            <a:t>Data Constraints </a:t>
          </a:r>
        </a:p>
      </dgm:t>
    </dgm:pt>
    <dgm:pt modelId="{E24177CE-1DD9-4432-B273-712EE62693BC}" type="parTrans" cxnId="{169FB9ED-E87D-4A64-A5C4-78E695540F13}">
      <dgm:prSet/>
      <dgm:spPr/>
      <dgm:t>
        <a:bodyPr/>
        <a:lstStyle/>
        <a:p>
          <a:endParaRPr lang="en-IN"/>
        </a:p>
      </dgm:t>
    </dgm:pt>
    <dgm:pt modelId="{C7810E59-F7E5-41D4-9FED-178ABEFE1E13}" type="sibTrans" cxnId="{169FB9ED-E87D-4A64-A5C4-78E695540F13}">
      <dgm:prSet/>
      <dgm:spPr/>
      <dgm:t>
        <a:bodyPr/>
        <a:lstStyle/>
        <a:p>
          <a:endParaRPr lang="en-IN"/>
        </a:p>
      </dgm:t>
    </dgm:pt>
    <dgm:pt modelId="{F8DBADE2-C3AD-4645-94BE-1CC523E59DD5}">
      <dgm:prSet phldrT="[Text]"/>
      <dgm:spPr/>
      <dgm:t>
        <a:bodyPr/>
        <a:lstStyle/>
        <a:p>
          <a:r>
            <a:rPr lang="en-IN" dirty="0"/>
            <a:t>Availability of accurate planned activity data at node as well as network level</a:t>
          </a:r>
        </a:p>
      </dgm:t>
    </dgm:pt>
    <dgm:pt modelId="{29C49D70-370E-4348-BA58-8D90908C3372}" type="parTrans" cxnId="{109966B2-75BE-4757-934B-D0AA87FD954E}">
      <dgm:prSet/>
      <dgm:spPr/>
      <dgm:t>
        <a:bodyPr/>
        <a:lstStyle/>
        <a:p>
          <a:endParaRPr lang="en-IN"/>
        </a:p>
      </dgm:t>
    </dgm:pt>
    <dgm:pt modelId="{33873433-CD8A-4FCA-929F-97273425B835}" type="sibTrans" cxnId="{109966B2-75BE-4757-934B-D0AA87FD954E}">
      <dgm:prSet/>
      <dgm:spPr/>
      <dgm:t>
        <a:bodyPr/>
        <a:lstStyle/>
        <a:p>
          <a:endParaRPr lang="en-IN"/>
        </a:p>
      </dgm:t>
    </dgm:pt>
    <dgm:pt modelId="{DCAAD4C3-8248-4B28-B441-D52198011869}">
      <dgm:prSet phldrT="[Text]"/>
      <dgm:spPr/>
      <dgm:t>
        <a:bodyPr/>
        <a:lstStyle/>
        <a:p>
          <a:r>
            <a:rPr lang="en-IN" b="1" dirty="0"/>
            <a:t>Security </a:t>
          </a:r>
        </a:p>
      </dgm:t>
    </dgm:pt>
    <dgm:pt modelId="{E8B69C4C-D0EC-451D-AB9C-E9C23B1B4A6E}" type="parTrans" cxnId="{238B1B62-D39D-416A-9592-AF19D20C13B0}">
      <dgm:prSet/>
      <dgm:spPr/>
      <dgm:t>
        <a:bodyPr/>
        <a:lstStyle/>
        <a:p>
          <a:endParaRPr lang="en-IN"/>
        </a:p>
      </dgm:t>
    </dgm:pt>
    <dgm:pt modelId="{3C1982E0-74A3-4B0D-88A6-6E21419CDB49}" type="sibTrans" cxnId="{238B1B62-D39D-416A-9592-AF19D20C13B0}">
      <dgm:prSet/>
      <dgm:spPr/>
      <dgm:t>
        <a:bodyPr/>
        <a:lstStyle/>
        <a:p>
          <a:endParaRPr lang="en-IN"/>
        </a:p>
      </dgm:t>
    </dgm:pt>
    <dgm:pt modelId="{C9305E90-F446-4B1F-8F19-5BCECBC1843A}">
      <dgm:prSet phldrT="[Text]"/>
      <dgm:spPr/>
      <dgm:t>
        <a:bodyPr/>
        <a:lstStyle/>
        <a:p>
          <a:r>
            <a:rPr lang="en-IN" dirty="0"/>
            <a:t>Increased security risk due to expansion of communication links</a:t>
          </a:r>
        </a:p>
      </dgm:t>
    </dgm:pt>
    <dgm:pt modelId="{A13E26C2-DE2E-4925-A960-64EE254B9349}" type="parTrans" cxnId="{81D65261-6BF0-4826-B220-2A7AE144F121}">
      <dgm:prSet/>
      <dgm:spPr/>
      <dgm:t>
        <a:bodyPr/>
        <a:lstStyle/>
        <a:p>
          <a:endParaRPr lang="en-IN"/>
        </a:p>
      </dgm:t>
    </dgm:pt>
    <dgm:pt modelId="{6DEC6A36-D227-4689-8122-100D550DA4D0}" type="sibTrans" cxnId="{81D65261-6BF0-4826-B220-2A7AE144F121}">
      <dgm:prSet/>
      <dgm:spPr/>
      <dgm:t>
        <a:bodyPr/>
        <a:lstStyle/>
        <a:p>
          <a:endParaRPr lang="en-IN"/>
        </a:p>
      </dgm:t>
    </dgm:pt>
    <dgm:pt modelId="{7A34B3DE-86F4-4C6D-90F9-CD58A7462D78}">
      <dgm:prSet phldrT="[Text]"/>
      <dgm:spPr/>
      <dgm:t>
        <a:bodyPr/>
        <a:lstStyle/>
        <a:p>
          <a:r>
            <a:rPr lang="en-IN" b="1" dirty="0"/>
            <a:t>Data Fusion</a:t>
          </a:r>
        </a:p>
      </dgm:t>
    </dgm:pt>
    <dgm:pt modelId="{1C112A18-9DBC-4C1B-A004-C2A95FCCB170}" type="parTrans" cxnId="{6FF85E01-69A9-46F0-9BDD-D8A0BEC53552}">
      <dgm:prSet/>
      <dgm:spPr/>
      <dgm:t>
        <a:bodyPr/>
        <a:lstStyle/>
        <a:p>
          <a:endParaRPr lang="en-IN"/>
        </a:p>
      </dgm:t>
    </dgm:pt>
    <dgm:pt modelId="{7CFA673C-0A09-4DC6-9969-A5EF44A769D2}" type="sibTrans" cxnId="{6FF85E01-69A9-46F0-9BDD-D8A0BEC53552}">
      <dgm:prSet/>
      <dgm:spPr/>
      <dgm:t>
        <a:bodyPr/>
        <a:lstStyle/>
        <a:p>
          <a:endParaRPr lang="en-IN"/>
        </a:p>
      </dgm:t>
    </dgm:pt>
    <dgm:pt modelId="{B933617C-BD4C-4B28-9F42-67095D1157E3}">
      <dgm:prSet phldrT="[Text]"/>
      <dgm:spPr/>
      <dgm:t>
        <a:bodyPr/>
        <a:lstStyle/>
        <a:p>
          <a:r>
            <a:rPr lang="en-IN" dirty="0"/>
            <a:t>Data Fusion risk due to data challenges generated by several heterogenous sensor devices</a:t>
          </a:r>
        </a:p>
      </dgm:t>
    </dgm:pt>
    <dgm:pt modelId="{4EA482E8-F5E2-4D46-9D40-02F4A2C7C3FA}" type="parTrans" cxnId="{EA8191FB-CCE8-4290-A117-A01F981C372C}">
      <dgm:prSet/>
      <dgm:spPr/>
      <dgm:t>
        <a:bodyPr/>
        <a:lstStyle/>
        <a:p>
          <a:endParaRPr lang="en-IN"/>
        </a:p>
      </dgm:t>
    </dgm:pt>
    <dgm:pt modelId="{6FA3BC80-E126-4DC9-98AE-B0A1BFCBDA61}" type="sibTrans" cxnId="{EA8191FB-CCE8-4290-A117-A01F981C372C}">
      <dgm:prSet/>
      <dgm:spPr/>
      <dgm:t>
        <a:bodyPr/>
        <a:lstStyle/>
        <a:p>
          <a:endParaRPr lang="en-IN"/>
        </a:p>
      </dgm:t>
    </dgm:pt>
    <dgm:pt modelId="{705C4863-9D79-4E6F-8DB4-FE3A16ADC163}">
      <dgm:prSet phldrT="[Text]"/>
      <dgm:spPr/>
      <dgm:t>
        <a:bodyPr/>
        <a:lstStyle/>
        <a:p>
          <a:r>
            <a:rPr lang="en-IN" b="1" dirty="0"/>
            <a:t>Adaptation</a:t>
          </a:r>
        </a:p>
      </dgm:t>
    </dgm:pt>
    <dgm:pt modelId="{BCC1BD4F-36FB-45F5-94C5-EC1FF9F62819}" type="parTrans" cxnId="{F73D820B-8C5A-4648-99A4-A85261BF4BC2}">
      <dgm:prSet/>
      <dgm:spPr/>
      <dgm:t>
        <a:bodyPr/>
        <a:lstStyle/>
        <a:p>
          <a:endParaRPr lang="en-IN"/>
        </a:p>
      </dgm:t>
    </dgm:pt>
    <dgm:pt modelId="{7BBD0A99-2ECE-4355-B7AA-47E88B166723}" type="sibTrans" cxnId="{F73D820B-8C5A-4648-99A4-A85261BF4BC2}">
      <dgm:prSet/>
      <dgm:spPr/>
      <dgm:t>
        <a:bodyPr/>
        <a:lstStyle/>
        <a:p>
          <a:endParaRPr lang="en-IN"/>
        </a:p>
      </dgm:t>
    </dgm:pt>
    <dgm:pt modelId="{7F71656F-7F5D-4217-AB18-5A40635E39DD}">
      <dgm:prSet phldrT="[Text]"/>
      <dgm:spPr/>
      <dgm:t>
        <a:bodyPr/>
        <a:lstStyle/>
        <a:p>
          <a:r>
            <a:rPr lang="en-IN" dirty="0"/>
            <a:t>AI solution needs to adapt faster to changing dynamics of grid in terms of microgrid integration, new sensor installation, ever changing demand and response</a:t>
          </a:r>
        </a:p>
      </dgm:t>
    </dgm:pt>
    <dgm:pt modelId="{B01532C6-C7B8-49C9-824D-EBCD0583A6FF}" type="parTrans" cxnId="{0D32B75D-B2EF-452D-AABF-DED82B0201A1}">
      <dgm:prSet/>
      <dgm:spPr/>
      <dgm:t>
        <a:bodyPr/>
        <a:lstStyle/>
        <a:p>
          <a:endParaRPr lang="en-IN"/>
        </a:p>
      </dgm:t>
    </dgm:pt>
    <dgm:pt modelId="{397F44F1-254D-4C06-BC4F-68B7FF4582EC}" type="sibTrans" cxnId="{0D32B75D-B2EF-452D-AABF-DED82B0201A1}">
      <dgm:prSet/>
      <dgm:spPr/>
      <dgm:t>
        <a:bodyPr/>
        <a:lstStyle/>
        <a:p>
          <a:endParaRPr lang="en-IN"/>
        </a:p>
      </dgm:t>
    </dgm:pt>
    <dgm:pt modelId="{D1700D2F-2B1F-4158-86E5-B8112E4B0C80}">
      <dgm:prSet phldrT="[Text]"/>
      <dgm:spPr/>
      <dgm:t>
        <a:bodyPr/>
        <a:lstStyle/>
        <a:p>
          <a:r>
            <a:rPr lang="en-IN" dirty="0"/>
            <a:t> High Quality Demographic data</a:t>
          </a:r>
        </a:p>
      </dgm:t>
    </dgm:pt>
    <dgm:pt modelId="{9DDA8EA8-BFDD-49C2-A87D-7F074FE06B02}" type="parTrans" cxnId="{E103F30A-C891-443C-ACCC-3E871A0FF0CC}">
      <dgm:prSet/>
      <dgm:spPr/>
      <dgm:t>
        <a:bodyPr/>
        <a:lstStyle/>
        <a:p>
          <a:endParaRPr lang="en-IN"/>
        </a:p>
      </dgm:t>
    </dgm:pt>
    <dgm:pt modelId="{7DA72641-80C1-4ACA-940D-DF67B02A0F5C}" type="sibTrans" cxnId="{E103F30A-C891-443C-ACCC-3E871A0FF0CC}">
      <dgm:prSet/>
      <dgm:spPr/>
      <dgm:t>
        <a:bodyPr/>
        <a:lstStyle/>
        <a:p>
          <a:endParaRPr lang="en-IN"/>
        </a:p>
      </dgm:t>
    </dgm:pt>
    <dgm:pt modelId="{788B5CA7-794D-4460-92C7-3A6ABBDC98D4}">
      <dgm:prSet phldrT="[Text]"/>
      <dgm:spPr/>
      <dgm:t>
        <a:bodyPr/>
        <a:lstStyle/>
        <a:p>
          <a:r>
            <a:rPr lang="en-IN" dirty="0"/>
            <a:t>Knowledge</a:t>
          </a:r>
        </a:p>
      </dgm:t>
    </dgm:pt>
    <dgm:pt modelId="{30545554-D86A-4481-BEC8-8371E3865572}" type="parTrans" cxnId="{29972A55-94A6-4130-8586-6CC7F118379C}">
      <dgm:prSet/>
      <dgm:spPr/>
      <dgm:t>
        <a:bodyPr/>
        <a:lstStyle/>
        <a:p>
          <a:endParaRPr lang="en-IN"/>
        </a:p>
      </dgm:t>
    </dgm:pt>
    <dgm:pt modelId="{57A4AA27-0AB2-44B1-9F09-192F5EF843CA}" type="sibTrans" cxnId="{29972A55-94A6-4130-8586-6CC7F118379C}">
      <dgm:prSet/>
      <dgm:spPr/>
      <dgm:t>
        <a:bodyPr/>
        <a:lstStyle/>
        <a:p>
          <a:endParaRPr lang="en-IN"/>
        </a:p>
      </dgm:t>
    </dgm:pt>
    <dgm:pt modelId="{90593681-B4DA-4691-BBFA-6EA5AAABAC61}">
      <dgm:prSet phldrT="[Text]"/>
      <dgm:spPr/>
      <dgm:t>
        <a:bodyPr/>
        <a:lstStyle/>
        <a:p>
          <a:r>
            <a:rPr lang="en-IN" dirty="0"/>
            <a:t>Risk associated with talent, domain know-how and future proofing performance  </a:t>
          </a:r>
        </a:p>
      </dgm:t>
    </dgm:pt>
    <dgm:pt modelId="{6123BA96-6684-41BF-9EAD-2B506A57E642}" type="parTrans" cxnId="{43988F64-35E7-4333-BCE9-0771B4257B76}">
      <dgm:prSet/>
      <dgm:spPr/>
      <dgm:t>
        <a:bodyPr/>
        <a:lstStyle/>
        <a:p>
          <a:endParaRPr lang="en-IN"/>
        </a:p>
      </dgm:t>
    </dgm:pt>
    <dgm:pt modelId="{5D4D289E-FB72-4380-9BBB-116B13576D91}" type="sibTrans" cxnId="{43988F64-35E7-4333-BCE9-0771B4257B76}">
      <dgm:prSet/>
      <dgm:spPr/>
      <dgm:t>
        <a:bodyPr/>
        <a:lstStyle/>
        <a:p>
          <a:endParaRPr lang="en-IN"/>
        </a:p>
      </dgm:t>
    </dgm:pt>
    <dgm:pt modelId="{1620AB3E-5FFF-4114-9E20-566E640B1C09}" type="pres">
      <dgm:prSet presAssocID="{7E8281BE-7395-49FF-B2A4-20ABF90F5FFE}" presName="linearFlow" presStyleCnt="0">
        <dgm:presLayoutVars>
          <dgm:dir/>
          <dgm:animLvl val="lvl"/>
          <dgm:resizeHandles val="exact"/>
        </dgm:presLayoutVars>
      </dgm:prSet>
      <dgm:spPr/>
    </dgm:pt>
    <dgm:pt modelId="{5AE6D38F-69DC-43AE-887A-F83B9C68D6B1}" type="pres">
      <dgm:prSet presAssocID="{F7B93687-26D3-4912-AEA7-89CC998E71AB}" presName="composite" presStyleCnt="0"/>
      <dgm:spPr/>
    </dgm:pt>
    <dgm:pt modelId="{E4FC7829-54A3-4F59-8661-7A41557D9BDB}" type="pres">
      <dgm:prSet presAssocID="{F7B93687-26D3-4912-AEA7-89CC998E71AB}" presName="parentText" presStyleLbl="alignNode1" presStyleIdx="0" presStyleCnt="6">
        <dgm:presLayoutVars>
          <dgm:chMax val="1"/>
          <dgm:bulletEnabled val="1"/>
        </dgm:presLayoutVars>
      </dgm:prSet>
      <dgm:spPr/>
    </dgm:pt>
    <dgm:pt modelId="{0E151EFF-8C35-4507-8B8C-8B9DB2B41652}" type="pres">
      <dgm:prSet presAssocID="{F7B93687-26D3-4912-AEA7-89CC998E71AB}" presName="descendantText" presStyleLbl="alignAcc1" presStyleIdx="0" presStyleCnt="6">
        <dgm:presLayoutVars>
          <dgm:bulletEnabled val="1"/>
        </dgm:presLayoutVars>
      </dgm:prSet>
      <dgm:spPr/>
    </dgm:pt>
    <dgm:pt modelId="{3D006D3A-51FF-4CDD-97E0-6B52DE7B2534}" type="pres">
      <dgm:prSet presAssocID="{EA303055-F431-4332-BBB0-E23ACFAF3A33}" presName="sp" presStyleCnt="0"/>
      <dgm:spPr/>
    </dgm:pt>
    <dgm:pt modelId="{7F9C5C18-A358-40F4-A01C-C781EEC8D38D}" type="pres">
      <dgm:prSet presAssocID="{FBFD33B2-AB30-4BFD-9A4F-7904FE99227E}" presName="composite" presStyleCnt="0"/>
      <dgm:spPr/>
    </dgm:pt>
    <dgm:pt modelId="{C78CF787-9744-4B3B-A9AC-1647E83CD2F6}" type="pres">
      <dgm:prSet presAssocID="{FBFD33B2-AB30-4BFD-9A4F-7904FE99227E}" presName="parentText" presStyleLbl="alignNode1" presStyleIdx="1" presStyleCnt="6">
        <dgm:presLayoutVars>
          <dgm:chMax val="1"/>
          <dgm:bulletEnabled val="1"/>
        </dgm:presLayoutVars>
      </dgm:prSet>
      <dgm:spPr/>
    </dgm:pt>
    <dgm:pt modelId="{C4CC566E-06AF-4486-B358-B5062CFF6D4B}" type="pres">
      <dgm:prSet presAssocID="{FBFD33B2-AB30-4BFD-9A4F-7904FE99227E}" presName="descendantText" presStyleLbl="alignAcc1" presStyleIdx="1" presStyleCnt="6">
        <dgm:presLayoutVars>
          <dgm:bulletEnabled val="1"/>
        </dgm:presLayoutVars>
      </dgm:prSet>
      <dgm:spPr/>
    </dgm:pt>
    <dgm:pt modelId="{0844FAE7-DFEE-47E7-8F84-A117A851D532}" type="pres">
      <dgm:prSet presAssocID="{C7810E59-F7E5-41D4-9FED-178ABEFE1E13}" presName="sp" presStyleCnt="0"/>
      <dgm:spPr/>
    </dgm:pt>
    <dgm:pt modelId="{48459D9B-E9B6-470A-8635-5B3F5E3F2ED3}" type="pres">
      <dgm:prSet presAssocID="{DCAAD4C3-8248-4B28-B441-D52198011869}" presName="composite" presStyleCnt="0"/>
      <dgm:spPr/>
    </dgm:pt>
    <dgm:pt modelId="{1F28F7EF-067C-4D59-853C-7DF40B817FB2}" type="pres">
      <dgm:prSet presAssocID="{DCAAD4C3-8248-4B28-B441-D52198011869}" presName="parentText" presStyleLbl="alignNode1" presStyleIdx="2" presStyleCnt="6">
        <dgm:presLayoutVars>
          <dgm:chMax val="1"/>
          <dgm:bulletEnabled val="1"/>
        </dgm:presLayoutVars>
      </dgm:prSet>
      <dgm:spPr/>
    </dgm:pt>
    <dgm:pt modelId="{0EB85956-74A4-4F51-91B6-B29ED8FCDE70}" type="pres">
      <dgm:prSet presAssocID="{DCAAD4C3-8248-4B28-B441-D52198011869}" presName="descendantText" presStyleLbl="alignAcc1" presStyleIdx="2" presStyleCnt="6">
        <dgm:presLayoutVars>
          <dgm:bulletEnabled val="1"/>
        </dgm:presLayoutVars>
      </dgm:prSet>
      <dgm:spPr/>
    </dgm:pt>
    <dgm:pt modelId="{F0E1424F-8E6C-4A64-9FF8-385D88902B5B}" type="pres">
      <dgm:prSet presAssocID="{3C1982E0-74A3-4B0D-88A6-6E21419CDB49}" presName="sp" presStyleCnt="0"/>
      <dgm:spPr/>
    </dgm:pt>
    <dgm:pt modelId="{4CB4B218-9A5D-4815-B83A-64C9E328CB66}" type="pres">
      <dgm:prSet presAssocID="{7A34B3DE-86F4-4C6D-90F9-CD58A7462D78}" presName="composite" presStyleCnt="0"/>
      <dgm:spPr/>
    </dgm:pt>
    <dgm:pt modelId="{FD30C649-6D78-4FB1-9141-3E9263CAB544}" type="pres">
      <dgm:prSet presAssocID="{7A34B3DE-86F4-4C6D-90F9-CD58A7462D78}" presName="parentText" presStyleLbl="alignNode1" presStyleIdx="3" presStyleCnt="6">
        <dgm:presLayoutVars>
          <dgm:chMax val="1"/>
          <dgm:bulletEnabled val="1"/>
        </dgm:presLayoutVars>
      </dgm:prSet>
      <dgm:spPr/>
    </dgm:pt>
    <dgm:pt modelId="{953CEED1-A629-4AA6-8AFB-7325C4C7392E}" type="pres">
      <dgm:prSet presAssocID="{7A34B3DE-86F4-4C6D-90F9-CD58A7462D78}" presName="descendantText" presStyleLbl="alignAcc1" presStyleIdx="3" presStyleCnt="6">
        <dgm:presLayoutVars>
          <dgm:bulletEnabled val="1"/>
        </dgm:presLayoutVars>
      </dgm:prSet>
      <dgm:spPr/>
    </dgm:pt>
    <dgm:pt modelId="{A004754C-43D9-4944-A361-5B5606D2BE1E}" type="pres">
      <dgm:prSet presAssocID="{7CFA673C-0A09-4DC6-9969-A5EF44A769D2}" presName="sp" presStyleCnt="0"/>
      <dgm:spPr/>
    </dgm:pt>
    <dgm:pt modelId="{23C89151-6986-4918-AA0B-A94CE67C209D}" type="pres">
      <dgm:prSet presAssocID="{705C4863-9D79-4E6F-8DB4-FE3A16ADC163}" presName="composite" presStyleCnt="0"/>
      <dgm:spPr/>
    </dgm:pt>
    <dgm:pt modelId="{429CE829-16ED-4D3C-82C4-0B1D47CE64CA}" type="pres">
      <dgm:prSet presAssocID="{705C4863-9D79-4E6F-8DB4-FE3A16ADC163}" presName="parentText" presStyleLbl="alignNode1" presStyleIdx="4" presStyleCnt="6">
        <dgm:presLayoutVars>
          <dgm:chMax val="1"/>
          <dgm:bulletEnabled val="1"/>
        </dgm:presLayoutVars>
      </dgm:prSet>
      <dgm:spPr/>
    </dgm:pt>
    <dgm:pt modelId="{8282DC71-FCE8-408E-9024-0A241099CA97}" type="pres">
      <dgm:prSet presAssocID="{705C4863-9D79-4E6F-8DB4-FE3A16ADC163}" presName="descendantText" presStyleLbl="alignAcc1" presStyleIdx="4" presStyleCnt="6">
        <dgm:presLayoutVars>
          <dgm:bulletEnabled val="1"/>
        </dgm:presLayoutVars>
      </dgm:prSet>
      <dgm:spPr/>
    </dgm:pt>
    <dgm:pt modelId="{814144B0-1F88-4BAD-B2AA-59AF156731BF}" type="pres">
      <dgm:prSet presAssocID="{7BBD0A99-2ECE-4355-B7AA-47E88B166723}" presName="sp" presStyleCnt="0"/>
      <dgm:spPr/>
    </dgm:pt>
    <dgm:pt modelId="{486E01D7-A13C-4B49-8ACC-FDB64C0D870E}" type="pres">
      <dgm:prSet presAssocID="{788B5CA7-794D-4460-92C7-3A6ABBDC98D4}" presName="composite" presStyleCnt="0"/>
      <dgm:spPr/>
    </dgm:pt>
    <dgm:pt modelId="{D8646B0D-9036-4CE5-B35A-FE17E6BD3A53}" type="pres">
      <dgm:prSet presAssocID="{788B5CA7-794D-4460-92C7-3A6ABBDC98D4}" presName="parentText" presStyleLbl="alignNode1" presStyleIdx="5" presStyleCnt="6">
        <dgm:presLayoutVars>
          <dgm:chMax val="1"/>
          <dgm:bulletEnabled val="1"/>
        </dgm:presLayoutVars>
      </dgm:prSet>
      <dgm:spPr/>
    </dgm:pt>
    <dgm:pt modelId="{26E4CCCC-DB6F-43D2-B874-9A05F90EEB80}" type="pres">
      <dgm:prSet presAssocID="{788B5CA7-794D-4460-92C7-3A6ABBDC98D4}" presName="descendantText" presStyleLbl="alignAcc1" presStyleIdx="5" presStyleCnt="6">
        <dgm:presLayoutVars>
          <dgm:bulletEnabled val="1"/>
        </dgm:presLayoutVars>
      </dgm:prSet>
      <dgm:spPr/>
    </dgm:pt>
  </dgm:ptLst>
  <dgm:cxnLst>
    <dgm:cxn modelId="{6FF85E01-69A9-46F0-9BDD-D8A0BEC53552}" srcId="{7E8281BE-7395-49FF-B2A4-20ABF90F5FFE}" destId="{7A34B3DE-86F4-4C6D-90F9-CD58A7462D78}" srcOrd="3" destOrd="0" parTransId="{1C112A18-9DBC-4C1B-A004-C2A95FCCB170}" sibTransId="{7CFA673C-0A09-4DC6-9969-A5EF44A769D2}"/>
    <dgm:cxn modelId="{E103F30A-C891-443C-ACCC-3E871A0FF0CC}" srcId="{FBFD33B2-AB30-4BFD-9A4F-7904FE99227E}" destId="{D1700D2F-2B1F-4158-86E5-B8112E4B0C80}" srcOrd="1" destOrd="0" parTransId="{9DDA8EA8-BFDD-49C2-A87D-7F074FE06B02}" sibTransId="{7DA72641-80C1-4ACA-940D-DF67B02A0F5C}"/>
    <dgm:cxn modelId="{F73D820B-8C5A-4648-99A4-A85261BF4BC2}" srcId="{7E8281BE-7395-49FF-B2A4-20ABF90F5FFE}" destId="{705C4863-9D79-4E6F-8DB4-FE3A16ADC163}" srcOrd="4" destOrd="0" parTransId="{BCC1BD4F-36FB-45F5-94C5-EC1FF9F62819}" sibTransId="{7BBD0A99-2ECE-4355-B7AA-47E88B166723}"/>
    <dgm:cxn modelId="{47B49A2A-5F6A-45B8-BC77-A8DDDACBEA71}" type="presOf" srcId="{90593681-B4DA-4691-BBFA-6EA5AAABAC61}" destId="{26E4CCCC-DB6F-43D2-B874-9A05F90EEB80}" srcOrd="0" destOrd="0" presId="urn:microsoft.com/office/officeart/2005/8/layout/chevron2"/>
    <dgm:cxn modelId="{F474552B-99E3-49D2-A865-5544C8CB3DB4}" type="presOf" srcId="{F8DBADE2-C3AD-4645-94BE-1CC523E59DD5}" destId="{C4CC566E-06AF-4486-B358-B5062CFF6D4B}" srcOrd="0" destOrd="0" presId="urn:microsoft.com/office/officeart/2005/8/layout/chevron2"/>
    <dgm:cxn modelId="{2CA0562C-D7C4-427A-8853-E21B6C4871A9}" type="presOf" srcId="{D1700D2F-2B1F-4158-86E5-B8112E4B0C80}" destId="{C4CC566E-06AF-4486-B358-B5062CFF6D4B}" srcOrd="0" destOrd="1" presId="urn:microsoft.com/office/officeart/2005/8/layout/chevron2"/>
    <dgm:cxn modelId="{92A7EC2C-4355-4F23-8C48-9A12307EC9F3}" type="presOf" srcId="{B933617C-BD4C-4B28-9F42-67095D1157E3}" destId="{953CEED1-A629-4AA6-8AFB-7325C4C7392E}" srcOrd="0" destOrd="0" presId="urn:microsoft.com/office/officeart/2005/8/layout/chevron2"/>
    <dgm:cxn modelId="{FB0FE736-BCA2-4817-991F-653C44F42E2C}" type="presOf" srcId="{FBFD33B2-AB30-4BFD-9A4F-7904FE99227E}" destId="{C78CF787-9744-4B3B-A9AC-1647E83CD2F6}" srcOrd="0" destOrd="0" presId="urn:microsoft.com/office/officeart/2005/8/layout/chevron2"/>
    <dgm:cxn modelId="{0D32B75D-B2EF-452D-AABF-DED82B0201A1}" srcId="{705C4863-9D79-4E6F-8DB4-FE3A16ADC163}" destId="{7F71656F-7F5D-4217-AB18-5A40635E39DD}" srcOrd="0" destOrd="0" parTransId="{B01532C6-C7B8-49C9-824D-EBCD0583A6FF}" sibTransId="{397F44F1-254D-4C06-BC4F-68B7FF4582EC}"/>
    <dgm:cxn modelId="{81D65261-6BF0-4826-B220-2A7AE144F121}" srcId="{DCAAD4C3-8248-4B28-B441-D52198011869}" destId="{C9305E90-F446-4B1F-8F19-5BCECBC1843A}" srcOrd="0" destOrd="0" parTransId="{A13E26C2-DE2E-4925-A960-64EE254B9349}" sibTransId="{6DEC6A36-D227-4689-8122-100D550DA4D0}"/>
    <dgm:cxn modelId="{238B1B62-D39D-416A-9592-AF19D20C13B0}" srcId="{7E8281BE-7395-49FF-B2A4-20ABF90F5FFE}" destId="{DCAAD4C3-8248-4B28-B441-D52198011869}" srcOrd="2" destOrd="0" parTransId="{E8B69C4C-D0EC-451D-AB9C-E9C23B1B4A6E}" sibTransId="{3C1982E0-74A3-4B0D-88A6-6E21419CDB49}"/>
    <dgm:cxn modelId="{17961863-4E8E-4E07-BED9-62D3C606585F}" type="presOf" srcId="{F7B93687-26D3-4912-AEA7-89CC998E71AB}" destId="{E4FC7829-54A3-4F59-8661-7A41557D9BDB}" srcOrd="0" destOrd="0" presId="urn:microsoft.com/office/officeart/2005/8/layout/chevron2"/>
    <dgm:cxn modelId="{43988F64-35E7-4333-BCE9-0771B4257B76}" srcId="{788B5CA7-794D-4460-92C7-3A6ABBDC98D4}" destId="{90593681-B4DA-4691-BBFA-6EA5AAABAC61}" srcOrd="0" destOrd="0" parTransId="{6123BA96-6684-41BF-9EAD-2B506A57E642}" sibTransId="{5D4D289E-FB72-4380-9BBB-116B13576D91}"/>
    <dgm:cxn modelId="{9FD3F64B-7B98-41CA-8387-00DED0CD8969}" type="presOf" srcId="{7F71656F-7F5D-4217-AB18-5A40635E39DD}" destId="{8282DC71-FCE8-408E-9024-0A241099CA97}" srcOrd="0" destOrd="0" presId="urn:microsoft.com/office/officeart/2005/8/layout/chevron2"/>
    <dgm:cxn modelId="{29972A55-94A6-4130-8586-6CC7F118379C}" srcId="{7E8281BE-7395-49FF-B2A4-20ABF90F5FFE}" destId="{788B5CA7-794D-4460-92C7-3A6ABBDC98D4}" srcOrd="5" destOrd="0" parTransId="{30545554-D86A-4481-BEC8-8371E3865572}" sibTransId="{57A4AA27-0AB2-44B1-9F09-192F5EF843CA}"/>
    <dgm:cxn modelId="{CF9ED07F-CB83-4B49-BF49-120A95DD732B}" type="presOf" srcId="{705C4863-9D79-4E6F-8DB4-FE3A16ADC163}" destId="{429CE829-16ED-4D3C-82C4-0B1D47CE64CA}" srcOrd="0" destOrd="0" presId="urn:microsoft.com/office/officeart/2005/8/layout/chevron2"/>
    <dgm:cxn modelId="{7EF8858F-6F39-4F9C-B33E-28499CBC9A5D}" type="presOf" srcId="{7E8281BE-7395-49FF-B2A4-20ABF90F5FFE}" destId="{1620AB3E-5FFF-4114-9E20-566E640B1C09}" srcOrd="0" destOrd="0" presId="urn:microsoft.com/office/officeart/2005/8/layout/chevron2"/>
    <dgm:cxn modelId="{1204A69E-D68B-4B32-B7DE-5B5FD2CCBA43}" type="presOf" srcId="{788B5CA7-794D-4460-92C7-3A6ABBDC98D4}" destId="{D8646B0D-9036-4CE5-B35A-FE17E6BD3A53}" srcOrd="0" destOrd="0" presId="urn:microsoft.com/office/officeart/2005/8/layout/chevron2"/>
    <dgm:cxn modelId="{BC98B4A1-7A17-4272-80C4-93C49B3F7EBB}" type="presOf" srcId="{C9305E90-F446-4B1F-8F19-5BCECBC1843A}" destId="{0EB85956-74A4-4F51-91B6-B29ED8FCDE70}" srcOrd="0" destOrd="0" presId="urn:microsoft.com/office/officeart/2005/8/layout/chevron2"/>
    <dgm:cxn modelId="{532CB2B0-2F56-40EB-A33B-DB7B043BA9CA}" type="presOf" srcId="{73E258E6-2BEA-4423-8E39-169D73112F89}" destId="{0E151EFF-8C35-4507-8B8C-8B9DB2B41652}" srcOrd="0" destOrd="0" presId="urn:microsoft.com/office/officeart/2005/8/layout/chevron2"/>
    <dgm:cxn modelId="{109966B2-75BE-4757-934B-D0AA87FD954E}" srcId="{FBFD33B2-AB30-4BFD-9A4F-7904FE99227E}" destId="{F8DBADE2-C3AD-4645-94BE-1CC523E59DD5}" srcOrd="0" destOrd="0" parTransId="{29C49D70-370E-4348-BA58-8D90908C3372}" sibTransId="{33873433-CD8A-4FCA-929F-97273425B835}"/>
    <dgm:cxn modelId="{D4FDB0B8-B201-43B4-BD62-93EA8DF279C7}" srcId="{F7B93687-26D3-4912-AEA7-89CC998E71AB}" destId="{73E258E6-2BEA-4423-8E39-169D73112F89}" srcOrd="0" destOrd="0" parTransId="{EB1F26BC-8C3F-4F0F-A03F-60EE0CC7FACE}" sibTransId="{BD12E855-BDB1-430D-BBEA-3A38CBF377A2}"/>
    <dgm:cxn modelId="{29D396CA-991C-47FA-BD60-EF8C51C98A0F}" type="presOf" srcId="{7A34B3DE-86F4-4C6D-90F9-CD58A7462D78}" destId="{FD30C649-6D78-4FB1-9141-3E9263CAB544}" srcOrd="0" destOrd="0" presId="urn:microsoft.com/office/officeart/2005/8/layout/chevron2"/>
    <dgm:cxn modelId="{5A0145CF-F6C3-4C3F-B3A0-B0B2CD3531AC}" srcId="{7E8281BE-7395-49FF-B2A4-20ABF90F5FFE}" destId="{F7B93687-26D3-4912-AEA7-89CC998E71AB}" srcOrd="0" destOrd="0" parTransId="{C81903D0-8EF4-4199-A5EA-3EB024560E14}" sibTransId="{EA303055-F431-4332-BBB0-E23ACFAF3A33}"/>
    <dgm:cxn modelId="{507E63D5-C6E4-438E-A0D9-0A5AA696684D}" type="presOf" srcId="{DCAAD4C3-8248-4B28-B441-D52198011869}" destId="{1F28F7EF-067C-4D59-853C-7DF40B817FB2}" srcOrd="0" destOrd="0" presId="urn:microsoft.com/office/officeart/2005/8/layout/chevron2"/>
    <dgm:cxn modelId="{169FB9ED-E87D-4A64-A5C4-78E695540F13}" srcId="{7E8281BE-7395-49FF-B2A4-20ABF90F5FFE}" destId="{FBFD33B2-AB30-4BFD-9A4F-7904FE99227E}" srcOrd="1" destOrd="0" parTransId="{E24177CE-1DD9-4432-B273-712EE62693BC}" sibTransId="{C7810E59-F7E5-41D4-9FED-178ABEFE1E13}"/>
    <dgm:cxn modelId="{EA8191FB-CCE8-4290-A117-A01F981C372C}" srcId="{7A34B3DE-86F4-4C6D-90F9-CD58A7462D78}" destId="{B933617C-BD4C-4B28-9F42-67095D1157E3}" srcOrd="0" destOrd="0" parTransId="{4EA482E8-F5E2-4D46-9D40-02F4A2C7C3FA}" sibTransId="{6FA3BC80-E126-4DC9-98AE-B0A1BFCBDA61}"/>
    <dgm:cxn modelId="{490DC320-2093-4531-97E7-8B3C227E6F02}" type="presParOf" srcId="{1620AB3E-5FFF-4114-9E20-566E640B1C09}" destId="{5AE6D38F-69DC-43AE-887A-F83B9C68D6B1}" srcOrd="0" destOrd="0" presId="urn:microsoft.com/office/officeart/2005/8/layout/chevron2"/>
    <dgm:cxn modelId="{2144F404-29DA-4AFA-B50C-6D9134D9AF26}" type="presParOf" srcId="{5AE6D38F-69DC-43AE-887A-F83B9C68D6B1}" destId="{E4FC7829-54A3-4F59-8661-7A41557D9BDB}" srcOrd="0" destOrd="0" presId="urn:microsoft.com/office/officeart/2005/8/layout/chevron2"/>
    <dgm:cxn modelId="{E4684178-F2BB-4CFB-A066-345D984AAD64}" type="presParOf" srcId="{5AE6D38F-69DC-43AE-887A-F83B9C68D6B1}" destId="{0E151EFF-8C35-4507-8B8C-8B9DB2B41652}" srcOrd="1" destOrd="0" presId="urn:microsoft.com/office/officeart/2005/8/layout/chevron2"/>
    <dgm:cxn modelId="{0876A504-2E96-4007-84EB-8CB62753A686}" type="presParOf" srcId="{1620AB3E-5FFF-4114-9E20-566E640B1C09}" destId="{3D006D3A-51FF-4CDD-97E0-6B52DE7B2534}" srcOrd="1" destOrd="0" presId="urn:microsoft.com/office/officeart/2005/8/layout/chevron2"/>
    <dgm:cxn modelId="{9E6CD044-ABB4-4AB1-9315-EE445F63A22F}" type="presParOf" srcId="{1620AB3E-5FFF-4114-9E20-566E640B1C09}" destId="{7F9C5C18-A358-40F4-A01C-C781EEC8D38D}" srcOrd="2" destOrd="0" presId="urn:microsoft.com/office/officeart/2005/8/layout/chevron2"/>
    <dgm:cxn modelId="{53FF1BFD-67FA-42D0-8DA4-66116D3E014A}" type="presParOf" srcId="{7F9C5C18-A358-40F4-A01C-C781EEC8D38D}" destId="{C78CF787-9744-4B3B-A9AC-1647E83CD2F6}" srcOrd="0" destOrd="0" presId="urn:microsoft.com/office/officeart/2005/8/layout/chevron2"/>
    <dgm:cxn modelId="{FA4B98BE-D78D-436D-A11E-6ED812EA61A1}" type="presParOf" srcId="{7F9C5C18-A358-40F4-A01C-C781EEC8D38D}" destId="{C4CC566E-06AF-4486-B358-B5062CFF6D4B}" srcOrd="1" destOrd="0" presId="urn:microsoft.com/office/officeart/2005/8/layout/chevron2"/>
    <dgm:cxn modelId="{5581E97E-81E2-4E7F-A313-46DBE136AB22}" type="presParOf" srcId="{1620AB3E-5FFF-4114-9E20-566E640B1C09}" destId="{0844FAE7-DFEE-47E7-8F84-A117A851D532}" srcOrd="3" destOrd="0" presId="urn:microsoft.com/office/officeart/2005/8/layout/chevron2"/>
    <dgm:cxn modelId="{8BEC8641-83C8-4BAA-8B5D-489DBAA242FF}" type="presParOf" srcId="{1620AB3E-5FFF-4114-9E20-566E640B1C09}" destId="{48459D9B-E9B6-470A-8635-5B3F5E3F2ED3}" srcOrd="4" destOrd="0" presId="urn:microsoft.com/office/officeart/2005/8/layout/chevron2"/>
    <dgm:cxn modelId="{FC969798-C6F3-4BA2-BE83-70DADE3C336E}" type="presParOf" srcId="{48459D9B-E9B6-470A-8635-5B3F5E3F2ED3}" destId="{1F28F7EF-067C-4D59-853C-7DF40B817FB2}" srcOrd="0" destOrd="0" presId="urn:microsoft.com/office/officeart/2005/8/layout/chevron2"/>
    <dgm:cxn modelId="{9F0F24F8-85EF-4FE7-8498-721731D35818}" type="presParOf" srcId="{48459D9B-E9B6-470A-8635-5B3F5E3F2ED3}" destId="{0EB85956-74A4-4F51-91B6-B29ED8FCDE70}" srcOrd="1" destOrd="0" presId="urn:microsoft.com/office/officeart/2005/8/layout/chevron2"/>
    <dgm:cxn modelId="{E23E302F-1DFB-44B0-9CD3-777AE041D326}" type="presParOf" srcId="{1620AB3E-5FFF-4114-9E20-566E640B1C09}" destId="{F0E1424F-8E6C-4A64-9FF8-385D88902B5B}" srcOrd="5" destOrd="0" presId="urn:microsoft.com/office/officeart/2005/8/layout/chevron2"/>
    <dgm:cxn modelId="{69950F6A-8E19-41C5-8600-2A112049EF59}" type="presParOf" srcId="{1620AB3E-5FFF-4114-9E20-566E640B1C09}" destId="{4CB4B218-9A5D-4815-B83A-64C9E328CB66}" srcOrd="6" destOrd="0" presId="urn:microsoft.com/office/officeart/2005/8/layout/chevron2"/>
    <dgm:cxn modelId="{A088BA49-3F16-4513-85D6-0AB5DAE94D51}" type="presParOf" srcId="{4CB4B218-9A5D-4815-B83A-64C9E328CB66}" destId="{FD30C649-6D78-4FB1-9141-3E9263CAB544}" srcOrd="0" destOrd="0" presId="urn:microsoft.com/office/officeart/2005/8/layout/chevron2"/>
    <dgm:cxn modelId="{12743D55-6CC7-4B13-A01A-2391F52AE564}" type="presParOf" srcId="{4CB4B218-9A5D-4815-B83A-64C9E328CB66}" destId="{953CEED1-A629-4AA6-8AFB-7325C4C7392E}" srcOrd="1" destOrd="0" presId="urn:microsoft.com/office/officeart/2005/8/layout/chevron2"/>
    <dgm:cxn modelId="{790528ED-6179-4FB9-B513-A9B0893285FD}" type="presParOf" srcId="{1620AB3E-5FFF-4114-9E20-566E640B1C09}" destId="{A004754C-43D9-4944-A361-5B5606D2BE1E}" srcOrd="7" destOrd="0" presId="urn:microsoft.com/office/officeart/2005/8/layout/chevron2"/>
    <dgm:cxn modelId="{7396C35F-E336-4753-9368-A294953EDB1A}" type="presParOf" srcId="{1620AB3E-5FFF-4114-9E20-566E640B1C09}" destId="{23C89151-6986-4918-AA0B-A94CE67C209D}" srcOrd="8" destOrd="0" presId="urn:microsoft.com/office/officeart/2005/8/layout/chevron2"/>
    <dgm:cxn modelId="{787EE411-F5A2-4E6E-92C4-EFD32191EA96}" type="presParOf" srcId="{23C89151-6986-4918-AA0B-A94CE67C209D}" destId="{429CE829-16ED-4D3C-82C4-0B1D47CE64CA}" srcOrd="0" destOrd="0" presId="urn:microsoft.com/office/officeart/2005/8/layout/chevron2"/>
    <dgm:cxn modelId="{331715B2-E905-43B0-8B7A-250EE4CC4ED7}" type="presParOf" srcId="{23C89151-6986-4918-AA0B-A94CE67C209D}" destId="{8282DC71-FCE8-408E-9024-0A241099CA97}" srcOrd="1" destOrd="0" presId="urn:microsoft.com/office/officeart/2005/8/layout/chevron2"/>
    <dgm:cxn modelId="{CADEA753-A81A-44EF-A88E-F5B0A4E4C2FF}" type="presParOf" srcId="{1620AB3E-5FFF-4114-9E20-566E640B1C09}" destId="{814144B0-1F88-4BAD-B2AA-59AF156731BF}" srcOrd="9" destOrd="0" presId="urn:microsoft.com/office/officeart/2005/8/layout/chevron2"/>
    <dgm:cxn modelId="{B92A2A4A-6280-4AFF-BF63-445361B63E60}" type="presParOf" srcId="{1620AB3E-5FFF-4114-9E20-566E640B1C09}" destId="{486E01D7-A13C-4B49-8ACC-FDB64C0D870E}" srcOrd="10" destOrd="0" presId="urn:microsoft.com/office/officeart/2005/8/layout/chevron2"/>
    <dgm:cxn modelId="{48C99455-65D4-4CCC-95C1-744350BF833E}" type="presParOf" srcId="{486E01D7-A13C-4B49-8ACC-FDB64C0D870E}" destId="{D8646B0D-9036-4CE5-B35A-FE17E6BD3A53}" srcOrd="0" destOrd="0" presId="urn:microsoft.com/office/officeart/2005/8/layout/chevron2"/>
    <dgm:cxn modelId="{A8DACF43-0F2D-46ED-A98C-D87EAEB5B160}" type="presParOf" srcId="{486E01D7-A13C-4B49-8ACC-FDB64C0D870E}" destId="{26E4CCCC-DB6F-43D2-B874-9A05F90EEB8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C7829-54A3-4F59-8661-7A41557D9BDB}">
      <dsp:nvSpPr>
        <dsp:cNvPr id="0" name=""/>
        <dsp:cNvSpPr/>
      </dsp:nvSpPr>
      <dsp:spPr>
        <a:xfrm rot="5400000">
          <a:off x="-130887" y="132574"/>
          <a:ext cx="872581" cy="61080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u="none" kern="1200" dirty="0"/>
            <a:t>Device Constraints</a:t>
          </a:r>
          <a:endParaRPr lang="en-IN" sz="800" u="none" kern="1200" dirty="0"/>
        </a:p>
      </dsp:txBody>
      <dsp:txXfrm rot="-5400000">
        <a:off x="1" y="307089"/>
        <a:ext cx="610806" cy="261775"/>
      </dsp:txXfrm>
    </dsp:sp>
    <dsp:sp modelId="{0E151EFF-8C35-4507-8B8C-8B9DB2B41652}">
      <dsp:nvSpPr>
        <dsp:cNvPr id="0" name=""/>
        <dsp:cNvSpPr/>
      </dsp:nvSpPr>
      <dsp:spPr>
        <a:xfrm rot="5400000">
          <a:off x="4241060" y="-3628566"/>
          <a:ext cx="567177" cy="7827685"/>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Loss of sensor data due to failure, attacks, breakdown, low power devices etc. leading to inaccurate data</a:t>
          </a:r>
        </a:p>
      </dsp:txBody>
      <dsp:txXfrm rot="-5400000">
        <a:off x="610807" y="29374"/>
        <a:ext cx="7799998" cy="511803"/>
      </dsp:txXfrm>
    </dsp:sp>
    <dsp:sp modelId="{C78CF787-9744-4B3B-A9AC-1647E83CD2F6}">
      <dsp:nvSpPr>
        <dsp:cNvPr id="0" name=""/>
        <dsp:cNvSpPr/>
      </dsp:nvSpPr>
      <dsp:spPr>
        <a:xfrm rot="5400000">
          <a:off x="-130887" y="906677"/>
          <a:ext cx="872581" cy="61080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u="none" kern="1200" dirty="0"/>
            <a:t>Data Constraints </a:t>
          </a:r>
        </a:p>
      </dsp:txBody>
      <dsp:txXfrm rot="-5400000">
        <a:off x="1" y="1081192"/>
        <a:ext cx="610806" cy="261775"/>
      </dsp:txXfrm>
    </dsp:sp>
    <dsp:sp modelId="{C4CC566E-06AF-4486-B358-B5062CFF6D4B}">
      <dsp:nvSpPr>
        <dsp:cNvPr id="0" name=""/>
        <dsp:cNvSpPr/>
      </dsp:nvSpPr>
      <dsp:spPr>
        <a:xfrm rot="5400000">
          <a:off x="4241060" y="-2854462"/>
          <a:ext cx="567177" cy="7827685"/>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Availability of accurate planned activity data at node as well as network level</a:t>
          </a:r>
        </a:p>
        <a:p>
          <a:pPr marL="171450" lvl="1" indent="-171450" algn="l" defTabSz="711200">
            <a:lnSpc>
              <a:spcPct val="90000"/>
            </a:lnSpc>
            <a:spcBef>
              <a:spcPct val="0"/>
            </a:spcBef>
            <a:spcAft>
              <a:spcPct val="15000"/>
            </a:spcAft>
            <a:buChar char="•"/>
          </a:pPr>
          <a:r>
            <a:rPr lang="en-IN" sz="1600" kern="1200" dirty="0"/>
            <a:t> High Quality Demographic data</a:t>
          </a:r>
        </a:p>
      </dsp:txBody>
      <dsp:txXfrm rot="-5400000">
        <a:off x="610807" y="803478"/>
        <a:ext cx="7799998" cy="511803"/>
      </dsp:txXfrm>
    </dsp:sp>
    <dsp:sp modelId="{1F28F7EF-067C-4D59-853C-7DF40B817FB2}">
      <dsp:nvSpPr>
        <dsp:cNvPr id="0" name=""/>
        <dsp:cNvSpPr/>
      </dsp:nvSpPr>
      <dsp:spPr>
        <a:xfrm rot="5400000">
          <a:off x="-130887" y="1680780"/>
          <a:ext cx="872581" cy="61080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Security </a:t>
          </a:r>
        </a:p>
      </dsp:txBody>
      <dsp:txXfrm rot="-5400000">
        <a:off x="1" y="1855295"/>
        <a:ext cx="610806" cy="261775"/>
      </dsp:txXfrm>
    </dsp:sp>
    <dsp:sp modelId="{0EB85956-74A4-4F51-91B6-B29ED8FCDE70}">
      <dsp:nvSpPr>
        <dsp:cNvPr id="0" name=""/>
        <dsp:cNvSpPr/>
      </dsp:nvSpPr>
      <dsp:spPr>
        <a:xfrm rot="5400000">
          <a:off x="4241060" y="-2080359"/>
          <a:ext cx="567177" cy="7827685"/>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Increased security risk due to expansion of communication links</a:t>
          </a:r>
        </a:p>
      </dsp:txBody>
      <dsp:txXfrm rot="-5400000">
        <a:off x="610807" y="1577581"/>
        <a:ext cx="7799998" cy="511803"/>
      </dsp:txXfrm>
    </dsp:sp>
    <dsp:sp modelId="{FD30C649-6D78-4FB1-9141-3E9263CAB544}">
      <dsp:nvSpPr>
        <dsp:cNvPr id="0" name=""/>
        <dsp:cNvSpPr/>
      </dsp:nvSpPr>
      <dsp:spPr>
        <a:xfrm rot="5400000">
          <a:off x="-130887" y="2454884"/>
          <a:ext cx="872581" cy="61080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Data Fusion</a:t>
          </a:r>
        </a:p>
      </dsp:txBody>
      <dsp:txXfrm rot="-5400000">
        <a:off x="1" y="2629399"/>
        <a:ext cx="610806" cy="261775"/>
      </dsp:txXfrm>
    </dsp:sp>
    <dsp:sp modelId="{953CEED1-A629-4AA6-8AFB-7325C4C7392E}">
      <dsp:nvSpPr>
        <dsp:cNvPr id="0" name=""/>
        <dsp:cNvSpPr/>
      </dsp:nvSpPr>
      <dsp:spPr>
        <a:xfrm rot="5400000">
          <a:off x="4241060" y="-1306256"/>
          <a:ext cx="567177" cy="7827685"/>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Data Fusion risk due to data challenges generated by several heterogenous sensor devices</a:t>
          </a:r>
        </a:p>
      </dsp:txBody>
      <dsp:txXfrm rot="-5400000">
        <a:off x="610807" y="2351684"/>
        <a:ext cx="7799998" cy="511803"/>
      </dsp:txXfrm>
    </dsp:sp>
    <dsp:sp modelId="{429CE829-16ED-4D3C-82C4-0B1D47CE64CA}">
      <dsp:nvSpPr>
        <dsp:cNvPr id="0" name=""/>
        <dsp:cNvSpPr/>
      </dsp:nvSpPr>
      <dsp:spPr>
        <a:xfrm rot="5400000">
          <a:off x="-130887" y="3228987"/>
          <a:ext cx="872581" cy="61080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Adaptation</a:t>
          </a:r>
        </a:p>
      </dsp:txBody>
      <dsp:txXfrm rot="-5400000">
        <a:off x="1" y="3403502"/>
        <a:ext cx="610806" cy="261775"/>
      </dsp:txXfrm>
    </dsp:sp>
    <dsp:sp modelId="{8282DC71-FCE8-408E-9024-0A241099CA97}">
      <dsp:nvSpPr>
        <dsp:cNvPr id="0" name=""/>
        <dsp:cNvSpPr/>
      </dsp:nvSpPr>
      <dsp:spPr>
        <a:xfrm rot="5400000">
          <a:off x="4241060" y="-532153"/>
          <a:ext cx="567177" cy="7827685"/>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AI solution needs to adapt faster to changing dynamics of grid in terms of microgrid integration, new sensor installation, ever changing demand and response</a:t>
          </a:r>
        </a:p>
      </dsp:txBody>
      <dsp:txXfrm rot="-5400000">
        <a:off x="610807" y="3125787"/>
        <a:ext cx="7799998" cy="511803"/>
      </dsp:txXfrm>
    </dsp:sp>
    <dsp:sp modelId="{D8646B0D-9036-4CE5-B35A-FE17E6BD3A53}">
      <dsp:nvSpPr>
        <dsp:cNvPr id="0" name=""/>
        <dsp:cNvSpPr/>
      </dsp:nvSpPr>
      <dsp:spPr>
        <a:xfrm rot="5400000">
          <a:off x="-130887" y="4003090"/>
          <a:ext cx="872581" cy="61080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dirty="0"/>
            <a:t>Knowledge</a:t>
          </a:r>
        </a:p>
      </dsp:txBody>
      <dsp:txXfrm rot="-5400000">
        <a:off x="1" y="4177605"/>
        <a:ext cx="610806" cy="261775"/>
      </dsp:txXfrm>
    </dsp:sp>
    <dsp:sp modelId="{26E4CCCC-DB6F-43D2-B874-9A05F90EEB80}">
      <dsp:nvSpPr>
        <dsp:cNvPr id="0" name=""/>
        <dsp:cNvSpPr/>
      </dsp:nvSpPr>
      <dsp:spPr>
        <a:xfrm rot="5400000">
          <a:off x="4241060" y="241949"/>
          <a:ext cx="567177" cy="7827685"/>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Risk associated with talent, domain know-how and future proofing performance  </a:t>
          </a:r>
        </a:p>
      </dsp:txBody>
      <dsp:txXfrm rot="-5400000">
        <a:off x="610807" y="3899890"/>
        <a:ext cx="7799998" cy="5118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44BCE-3275-4EF6-9EE5-F03F1599DCCE}" type="datetimeFigureOut">
              <a:rPr lang="en-IN" smtClean="0"/>
              <a:t>10-02-2022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4AC88-26FA-4A38-B2CC-E18A7CDA5459}" type="slidenum">
              <a:rPr lang="en-IN" smtClean="0"/>
              <a:t>‹#›</a:t>
            </a:fld>
            <a:endParaRPr lang="en-IN"/>
          </a:p>
        </p:txBody>
      </p:sp>
    </p:spTree>
    <p:extLst>
      <p:ext uri="{BB962C8B-B14F-4D97-AF65-F5344CB8AC3E}">
        <p14:creationId xmlns:p14="http://schemas.microsoft.com/office/powerpoint/2010/main" val="106514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A4AC88-26FA-4A38-B2CC-E18A7CDA5459}" type="slidenum">
              <a:rPr lang="en-IN" smtClean="0"/>
              <a:t>6</a:t>
            </a:fld>
            <a:endParaRPr lang="en-IN"/>
          </a:p>
        </p:txBody>
      </p:sp>
    </p:spTree>
    <p:extLst>
      <p:ext uri="{BB962C8B-B14F-4D97-AF65-F5344CB8AC3E}">
        <p14:creationId xmlns:p14="http://schemas.microsoft.com/office/powerpoint/2010/main" val="217474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3D7A-DB02-4877-A17C-F16DEC7B5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02C0AB-BC39-4D60-B1A4-8CCD87191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63DC58-05C8-40FF-BA2C-CE06632EEAA5}"/>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5" name="Footer Placeholder 4">
            <a:extLst>
              <a:ext uri="{FF2B5EF4-FFF2-40B4-BE49-F238E27FC236}">
                <a16:creationId xmlns:a16="http://schemas.microsoft.com/office/drawing/2014/main" id="{0DA3E430-6D0E-4099-A29C-9F5EBF8E1B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435B5-0284-443B-BEC1-F88D5E83167A}"/>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106809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040B-B398-49F6-BF96-D4919E9FF0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11A87-A4D7-48C6-9A34-EE743499E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DCEAC-3782-4662-93C6-78596D1D3DD8}"/>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5" name="Footer Placeholder 4">
            <a:extLst>
              <a:ext uri="{FF2B5EF4-FFF2-40B4-BE49-F238E27FC236}">
                <a16:creationId xmlns:a16="http://schemas.microsoft.com/office/drawing/2014/main" id="{EF4A1D40-73D5-4BBC-824D-842C3F095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17FEF-E212-48E3-96DF-1A4E4645529E}"/>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114551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97B03-230D-4D6D-BCBD-95AFDC0F1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7A3B40-0DC5-495E-AB88-784B164ED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D600A-7F5F-4DA8-B292-C72060176F2F}"/>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5" name="Footer Placeholder 4">
            <a:extLst>
              <a:ext uri="{FF2B5EF4-FFF2-40B4-BE49-F238E27FC236}">
                <a16:creationId xmlns:a16="http://schemas.microsoft.com/office/drawing/2014/main" id="{40350572-A974-4254-9D32-D5FDF40EC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FC3C6C-3E05-4E7D-BFD5-3E13DCE65C40}"/>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111333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C568-0D5C-4DE6-AC57-0F8A24373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31E8E5-817C-445B-A1CB-602F5AAE8C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3CBA4-24E0-4CCD-B616-ECBB23545AA1}"/>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5" name="Footer Placeholder 4">
            <a:extLst>
              <a:ext uri="{FF2B5EF4-FFF2-40B4-BE49-F238E27FC236}">
                <a16:creationId xmlns:a16="http://schemas.microsoft.com/office/drawing/2014/main" id="{1D93FCFA-20EB-4721-B9FB-DC20F9D0B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DD99A-C6C9-44EC-A0E5-CE6394EDF5F7}"/>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376717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5A62-5048-4A95-9E2A-F36FEC29F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1FBBA4-CDE9-40F2-A07F-BDA92EE42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1A2D3-933E-47F6-8A94-D454906E82C6}"/>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5" name="Footer Placeholder 4">
            <a:extLst>
              <a:ext uri="{FF2B5EF4-FFF2-40B4-BE49-F238E27FC236}">
                <a16:creationId xmlns:a16="http://schemas.microsoft.com/office/drawing/2014/main" id="{6C429D20-9B8F-4540-AD1D-F04557227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4256E-B36E-40F1-A1F8-B2712A6548AC}"/>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418097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EFC4-2962-4E64-BE42-2705711DE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B877A4-C750-4515-A88B-5574D451B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9F06A4-32D9-44C6-8166-2C75FD9E59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32165F-8217-43F1-B736-03D69D1D4BC8}"/>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6" name="Footer Placeholder 5">
            <a:extLst>
              <a:ext uri="{FF2B5EF4-FFF2-40B4-BE49-F238E27FC236}">
                <a16:creationId xmlns:a16="http://schemas.microsoft.com/office/drawing/2014/main" id="{45E54D3A-6CC4-425D-B322-F1913DEEC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984B6C-FD23-42A7-8516-3C15B2AE6ACD}"/>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123314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5B73-E090-42F8-B704-25AE35BB3D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D39C17-39D0-4A6C-A2FE-1C644B8BB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824AB-7F25-4A66-8B9B-3BBF56F60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2F8FE8-7274-4A44-9555-A92EB088C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8A754-A2A4-4E16-A179-7D0D8232D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4AE56F-DEE6-403D-A3AC-64DD8E85C77F}"/>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8" name="Footer Placeholder 7">
            <a:extLst>
              <a:ext uri="{FF2B5EF4-FFF2-40B4-BE49-F238E27FC236}">
                <a16:creationId xmlns:a16="http://schemas.microsoft.com/office/drawing/2014/main" id="{48FC0E91-CC19-4B84-B655-AA034F6667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1C9914-F39E-4595-BE3B-E7AA9DE98E57}"/>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156028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C692-F300-437D-8698-05048837F7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0182BC-47DC-4726-9ABA-0BD660EC59C5}"/>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4" name="Footer Placeholder 3">
            <a:extLst>
              <a:ext uri="{FF2B5EF4-FFF2-40B4-BE49-F238E27FC236}">
                <a16:creationId xmlns:a16="http://schemas.microsoft.com/office/drawing/2014/main" id="{6D3E6C1B-B7DE-4759-AC00-58221FAD2F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F9403E-BD3B-47F0-9975-F80D078365AD}"/>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194118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32579-024F-4408-AD59-4BFEBFCE6FE8}"/>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3" name="Footer Placeholder 2">
            <a:extLst>
              <a:ext uri="{FF2B5EF4-FFF2-40B4-BE49-F238E27FC236}">
                <a16:creationId xmlns:a16="http://schemas.microsoft.com/office/drawing/2014/main" id="{EFC328E8-6A5F-4306-8FF1-17B3C8F908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6F30B5-44AA-4B69-857D-E0CC711710DE}"/>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227430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E13B-DB46-4976-B834-9CE080B29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0CEB00-5D20-465C-B76C-55026CC00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275254-C339-4927-B5C1-A6EB09FFD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01BB1-314B-4572-B406-A28FED108036}"/>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6" name="Footer Placeholder 5">
            <a:extLst>
              <a:ext uri="{FF2B5EF4-FFF2-40B4-BE49-F238E27FC236}">
                <a16:creationId xmlns:a16="http://schemas.microsoft.com/office/drawing/2014/main" id="{9CDF335C-3BB6-4F4B-A567-3D9141ADB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5058C8-1CBA-48D9-8BBE-752AB76E6D06}"/>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380140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3F1D-6BD9-4138-8895-36081187F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CB61FB-2D9F-4D18-A317-9EB864C98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51C65-6BE9-45C7-BB90-A24188E3C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7818D-6BEE-4FF5-B46B-172989B7339F}"/>
              </a:ext>
            </a:extLst>
          </p:cNvPr>
          <p:cNvSpPr>
            <a:spLocks noGrp="1"/>
          </p:cNvSpPr>
          <p:nvPr>
            <p:ph type="dt" sz="half" idx="10"/>
          </p:nvPr>
        </p:nvSpPr>
        <p:spPr/>
        <p:txBody>
          <a:bodyPr/>
          <a:lstStyle/>
          <a:p>
            <a:fld id="{AE782AF4-49F8-49B5-9B9F-96DF5157F6E4}" type="datetimeFigureOut">
              <a:rPr lang="en-IN" smtClean="0"/>
              <a:t>10-02-2022</a:t>
            </a:fld>
            <a:endParaRPr lang="en-IN"/>
          </a:p>
        </p:txBody>
      </p:sp>
      <p:sp>
        <p:nvSpPr>
          <p:cNvPr id="6" name="Footer Placeholder 5">
            <a:extLst>
              <a:ext uri="{FF2B5EF4-FFF2-40B4-BE49-F238E27FC236}">
                <a16:creationId xmlns:a16="http://schemas.microsoft.com/office/drawing/2014/main" id="{DB37E0B4-839F-46EF-8E7A-9136DCE33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75369F-E9C6-4193-B0E2-A54C590F39D7}"/>
              </a:ext>
            </a:extLst>
          </p:cNvPr>
          <p:cNvSpPr>
            <a:spLocks noGrp="1"/>
          </p:cNvSpPr>
          <p:nvPr>
            <p:ph type="sldNum" sz="quarter" idx="12"/>
          </p:nvPr>
        </p:nvSpPr>
        <p:spPr/>
        <p:txBody>
          <a:bodyPr/>
          <a:lstStyle/>
          <a:p>
            <a:fld id="{BE34D738-BED4-480C-9C4F-7B1CE017B4E3}" type="slidenum">
              <a:rPr lang="en-IN" smtClean="0"/>
              <a:t>‹#›</a:t>
            </a:fld>
            <a:endParaRPr lang="en-IN"/>
          </a:p>
        </p:txBody>
      </p:sp>
    </p:spTree>
    <p:extLst>
      <p:ext uri="{BB962C8B-B14F-4D97-AF65-F5344CB8AC3E}">
        <p14:creationId xmlns:p14="http://schemas.microsoft.com/office/powerpoint/2010/main" val="379397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248A95-1452-4B19-934F-79CAB9A92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E3C5BB-9975-42BE-BD5A-6A035000F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0A615-D54A-48D9-81D9-8293D43D8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82AF4-49F8-49B5-9B9F-96DF5157F6E4}" type="datetimeFigureOut">
              <a:rPr lang="en-IN" smtClean="0"/>
              <a:t>10-02-2022</a:t>
            </a:fld>
            <a:endParaRPr lang="en-IN"/>
          </a:p>
        </p:txBody>
      </p:sp>
      <p:sp>
        <p:nvSpPr>
          <p:cNvPr id="5" name="Footer Placeholder 4">
            <a:extLst>
              <a:ext uri="{FF2B5EF4-FFF2-40B4-BE49-F238E27FC236}">
                <a16:creationId xmlns:a16="http://schemas.microsoft.com/office/drawing/2014/main" id="{278C8C4C-99EA-426A-A77A-54C506BDF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7656C9-2F3B-48B9-B2F1-E5E0738F0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4D738-BED4-480C-9C4F-7B1CE017B4E3}" type="slidenum">
              <a:rPr lang="en-IN" smtClean="0"/>
              <a:t>‹#›</a:t>
            </a:fld>
            <a:endParaRPr lang="en-IN"/>
          </a:p>
        </p:txBody>
      </p:sp>
    </p:spTree>
    <p:extLst>
      <p:ext uri="{BB962C8B-B14F-4D97-AF65-F5344CB8AC3E}">
        <p14:creationId xmlns:p14="http://schemas.microsoft.com/office/powerpoint/2010/main" val="50552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Rounded Corners 112">
            <a:extLst>
              <a:ext uri="{FF2B5EF4-FFF2-40B4-BE49-F238E27FC236}">
                <a16:creationId xmlns:a16="http://schemas.microsoft.com/office/drawing/2014/main" id="{99E09677-4875-4B2B-872A-2AB0F39BF8D8}"/>
              </a:ext>
            </a:extLst>
          </p:cNvPr>
          <p:cNvSpPr/>
          <p:nvPr/>
        </p:nvSpPr>
        <p:spPr>
          <a:xfrm>
            <a:off x="102630" y="5782342"/>
            <a:ext cx="6378660" cy="101412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76B48EDF-4064-405A-8C4E-17DF0063FCD8}"/>
              </a:ext>
            </a:extLst>
          </p:cNvPr>
          <p:cNvSpPr/>
          <p:nvPr/>
        </p:nvSpPr>
        <p:spPr>
          <a:xfrm>
            <a:off x="2300922" y="3964984"/>
            <a:ext cx="3825551" cy="905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BCFA719-312A-400B-AEAB-2C4354732888}"/>
              </a:ext>
            </a:extLst>
          </p:cNvPr>
          <p:cNvSpPr/>
          <p:nvPr/>
        </p:nvSpPr>
        <p:spPr>
          <a:xfrm>
            <a:off x="2522136" y="4123602"/>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24" name="Rectangle 23">
            <a:extLst>
              <a:ext uri="{FF2B5EF4-FFF2-40B4-BE49-F238E27FC236}">
                <a16:creationId xmlns:a16="http://schemas.microsoft.com/office/drawing/2014/main" id="{60A8CFC0-3A1D-4F01-8F07-150B452671EA}"/>
              </a:ext>
            </a:extLst>
          </p:cNvPr>
          <p:cNvSpPr/>
          <p:nvPr/>
        </p:nvSpPr>
        <p:spPr>
          <a:xfrm>
            <a:off x="3387162" y="4123603"/>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25" name="Rectangle 24">
            <a:extLst>
              <a:ext uri="{FF2B5EF4-FFF2-40B4-BE49-F238E27FC236}">
                <a16:creationId xmlns:a16="http://schemas.microsoft.com/office/drawing/2014/main" id="{EAB657CC-7496-4047-B446-7B59CD389F2E}"/>
              </a:ext>
            </a:extLst>
          </p:cNvPr>
          <p:cNvSpPr/>
          <p:nvPr/>
        </p:nvSpPr>
        <p:spPr>
          <a:xfrm>
            <a:off x="4286788" y="4123603"/>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26" name="Rectangle 25">
            <a:extLst>
              <a:ext uri="{FF2B5EF4-FFF2-40B4-BE49-F238E27FC236}">
                <a16:creationId xmlns:a16="http://schemas.microsoft.com/office/drawing/2014/main" id="{36BD8AA1-AB6E-4831-9077-4462F3827135}"/>
              </a:ext>
            </a:extLst>
          </p:cNvPr>
          <p:cNvSpPr/>
          <p:nvPr/>
        </p:nvSpPr>
        <p:spPr>
          <a:xfrm>
            <a:off x="5236955" y="4123604"/>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33" name="Rectangle 32">
            <a:extLst>
              <a:ext uri="{FF2B5EF4-FFF2-40B4-BE49-F238E27FC236}">
                <a16:creationId xmlns:a16="http://schemas.microsoft.com/office/drawing/2014/main" id="{8EC02CA4-AE8A-4E50-B583-0167EBD998B4}"/>
              </a:ext>
            </a:extLst>
          </p:cNvPr>
          <p:cNvSpPr/>
          <p:nvPr/>
        </p:nvSpPr>
        <p:spPr>
          <a:xfrm>
            <a:off x="3783713" y="3367824"/>
            <a:ext cx="321906" cy="3452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Connector: Elbow 34">
            <a:extLst>
              <a:ext uri="{FF2B5EF4-FFF2-40B4-BE49-F238E27FC236}">
                <a16:creationId xmlns:a16="http://schemas.microsoft.com/office/drawing/2014/main" id="{72873E0E-073C-4A9C-9313-965710A07213}"/>
              </a:ext>
            </a:extLst>
          </p:cNvPr>
          <p:cNvCxnSpPr>
            <a:stCxn id="9" idx="0"/>
            <a:endCxn id="33" idx="1"/>
          </p:cNvCxnSpPr>
          <p:nvPr/>
        </p:nvCxnSpPr>
        <p:spPr>
          <a:xfrm rot="5400000" flipH="1" flipV="1">
            <a:off x="3022297" y="3362187"/>
            <a:ext cx="583161" cy="939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AE118C42-0F48-4410-A21E-30CD7EC5E208}"/>
              </a:ext>
            </a:extLst>
          </p:cNvPr>
          <p:cNvCxnSpPr>
            <a:stCxn id="24" idx="0"/>
            <a:endCxn id="33" idx="2"/>
          </p:cNvCxnSpPr>
          <p:nvPr/>
        </p:nvCxnSpPr>
        <p:spPr>
          <a:xfrm rot="5400000" flipH="1" flipV="1">
            <a:off x="3621594" y="3800531"/>
            <a:ext cx="410546" cy="2355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B8A970A-CB83-471E-9FFD-5B56D02AA64B}"/>
              </a:ext>
            </a:extLst>
          </p:cNvPr>
          <p:cNvCxnSpPr>
            <a:stCxn id="25" idx="0"/>
            <a:endCxn id="33" idx="2"/>
          </p:cNvCxnSpPr>
          <p:nvPr/>
        </p:nvCxnSpPr>
        <p:spPr>
          <a:xfrm rot="16200000" flipV="1">
            <a:off x="4071407" y="3586316"/>
            <a:ext cx="410546" cy="664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EE3FE45-BD30-4709-A578-758DCA37F18C}"/>
              </a:ext>
            </a:extLst>
          </p:cNvPr>
          <p:cNvCxnSpPr>
            <a:stCxn id="26" idx="0"/>
            <a:endCxn id="33" idx="3"/>
          </p:cNvCxnSpPr>
          <p:nvPr/>
        </p:nvCxnSpPr>
        <p:spPr>
          <a:xfrm rot="16200000" flipV="1">
            <a:off x="4540659" y="3105402"/>
            <a:ext cx="583163" cy="1453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B2356D2-4A6B-4BBA-AC55-9A2E8BF2185E}"/>
              </a:ext>
            </a:extLst>
          </p:cNvPr>
          <p:cNvCxnSpPr>
            <a:cxnSpLocks/>
            <a:stCxn id="33" idx="0"/>
          </p:cNvCxnSpPr>
          <p:nvPr/>
        </p:nvCxnSpPr>
        <p:spPr>
          <a:xfrm flipV="1">
            <a:off x="3944666" y="3199871"/>
            <a:ext cx="0" cy="16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1D71E33-0D5E-4AB0-B70D-B7431B7D000E}"/>
              </a:ext>
            </a:extLst>
          </p:cNvPr>
          <p:cNvSpPr txBox="1"/>
          <p:nvPr/>
        </p:nvSpPr>
        <p:spPr>
          <a:xfrm>
            <a:off x="2934526" y="4851460"/>
            <a:ext cx="2569742" cy="369332"/>
          </a:xfrm>
          <a:prstGeom prst="rect">
            <a:avLst/>
          </a:prstGeom>
          <a:noFill/>
        </p:spPr>
        <p:txBody>
          <a:bodyPr wrap="none" rtlCol="0">
            <a:spAutoFit/>
          </a:bodyPr>
          <a:lstStyle/>
          <a:p>
            <a:r>
              <a:rPr lang="en-IN" dirty="0"/>
              <a:t>Substation / Field devices</a:t>
            </a:r>
          </a:p>
        </p:txBody>
      </p:sp>
      <p:sp>
        <p:nvSpPr>
          <p:cNvPr id="47" name="TextBox 46">
            <a:extLst>
              <a:ext uri="{FF2B5EF4-FFF2-40B4-BE49-F238E27FC236}">
                <a16:creationId xmlns:a16="http://schemas.microsoft.com/office/drawing/2014/main" id="{AF03E16D-C51E-47A6-873E-822655AAB561}"/>
              </a:ext>
            </a:extLst>
          </p:cNvPr>
          <p:cNvSpPr txBox="1"/>
          <p:nvPr/>
        </p:nvSpPr>
        <p:spPr>
          <a:xfrm>
            <a:off x="2491960" y="3265167"/>
            <a:ext cx="1342099" cy="523220"/>
          </a:xfrm>
          <a:prstGeom prst="rect">
            <a:avLst/>
          </a:prstGeom>
          <a:noFill/>
        </p:spPr>
        <p:txBody>
          <a:bodyPr wrap="none" rtlCol="0">
            <a:spAutoFit/>
          </a:bodyPr>
          <a:lstStyle/>
          <a:p>
            <a:pPr algn="ctr"/>
            <a:r>
              <a:rPr lang="en-IN" sz="1400" dirty="0"/>
              <a:t>Communication</a:t>
            </a:r>
          </a:p>
          <a:p>
            <a:pPr algn="ctr"/>
            <a:r>
              <a:rPr lang="en-IN" sz="1400" dirty="0"/>
              <a:t> unit</a:t>
            </a:r>
          </a:p>
        </p:txBody>
      </p:sp>
      <p:sp>
        <p:nvSpPr>
          <p:cNvPr id="48" name="Rectangle: Rounded Corners 47">
            <a:extLst>
              <a:ext uri="{FF2B5EF4-FFF2-40B4-BE49-F238E27FC236}">
                <a16:creationId xmlns:a16="http://schemas.microsoft.com/office/drawing/2014/main" id="{397E3505-2D15-4876-A04C-01DEAE834F1B}"/>
              </a:ext>
            </a:extLst>
          </p:cNvPr>
          <p:cNvSpPr/>
          <p:nvPr/>
        </p:nvSpPr>
        <p:spPr>
          <a:xfrm>
            <a:off x="6449172" y="3964984"/>
            <a:ext cx="3825551" cy="905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1F35F6DA-AB12-4998-A514-B2521521A705}"/>
              </a:ext>
            </a:extLst>
          </p:cNvPr>
          <p:cNvSpPr/>
          <p:nvPr/>
        </p:nvSpPr>
        <p:spPr>
          <a:xfrm>
            <a:off x="6670386" y="4123602"/>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50" name="Rectangle 49">
            <a:extLst>
              <a:ext uri="{FF2B5EF4-FFF2-40B4-BE49-F238E27FC236}">
                <a16:creationId xmlns:a16="http://schemas.microsoft.com/office/drawing/2014/main" id="{E3418719-8781-42C3-8B3C-876B2A2919C4}"/>
              </a:ext>
            </a:extLst>
          </p:cNvPr>
          <p:cNvSpPr/>
          <p:nvPr/>
        </p:nvSpPr>
        <p:spPr>
          <a:xfrm>
            <a:off x="7535412" y="4123603"/>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51" name="Rectangle 50">
            <a:extLst>
              <a:ext uri="{FF2B5EF4-FFF2-40B4-BE49-F238E27FC236}">
                <a16:creationId xmlns:a16="http://schemas.microsoft.com/office/drawing/2014/main" id="{45CF5C5A-AB1A-4CD3-83EF-59CC8A04B4E9}"/>
              </a:ext>
            </a:extLst>
          </p:cNvPr>
          <p:cNvSpPr/>
          <p:nvPr/>
        </p:nvSpPr>
        <p:spPr>
          <a:xfrm>
            <a:off x="8435038" y="4123603"/>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52" name="Rectangle 51">
            <a:extLst>
              <a:ext uri="{FF2B5EF4-FFF2-40B4-BE49-F238E27FC236}">
                <a16:creationId xmlns:a16="http://schemas.microsoft.com/office/drawing/2014/main" id="{5AC605C7-FF7B-492E-90B3-7AB6A3FA45B0}"/>
              </a:ext>
            </a:extLst>
          </p:cNvPr>
          <p:cNvSpPr/>
          <p:nvPr/>
        </p:nvSpPr>
        <p:spPr>
          <a:xfrm>
            <a:off x="9385205" y="4123604"/>
            <a:ext cx="643812" cy="587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PMU</a:t>
            </a:r>
          </a:p>
        </p:txBody>
      </p:sp>
      <p:sp>
        <p:nvSpPr>
          <p:cNvPr id="53" name="Rectangle: Rounded Corners 52">
            <a:extLst>
              <a:ext uri="{FF2B5EF4-FFF2-40B4-BE49-F238E27FC236}">
                <a16:creationId xmlns:a16="http://schemas.microsoft.com/office/drawing/2014/main" id="{1837A43D-7E65-4991-B620-8E2266D0AD39}"/>
              </a:ext>
            </a:extLst>
          </p:cNvPr>
          <p:cNvSpPr/>
          <p:nvPr/>
        </p:nvSpPr>
        <p:spPr>
          <a:xfrm>
            <a:off x="7085584" y="2553540"/>
            <a:ext cx="2011927" cy="646331"/>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Phasor Data </a:t>
            </a:r>
          </a:p>
          <a:p>
            <a:pPr algn="ctr"/>
            <a:r>
              <a:rPr lang="en-IN" dirty="0"/>
              <a:t>concentrator</a:t>
            </a:r>
          </a:p>
          <a:p>
            <a:pPr algn="ctr"/>
            <a:endParaRPr lang="en-IN" dirty="0"/>
          </a:p>
        </p:txBody>
      </p:sp>
      <p:sp>
        <p:nvSpPr>
          <p:cNvPr id="54" name="Rectangle 53">
            <a:extLst>
              <a:ext uri="{FF2B5EF4-FFF2-40B4-BE49-F238E27FC236}">
                <a16:creationId xmlns:a16="http://schemas.microsoft.com/office/drawing/2014/main" id="{37480BAD-3E4E-48D8-817C-763602AC69E1}"/>
              </a:ext>
            </a:extLst>
          </p:cNvPr>
          <p:cNvSpPr/>
          <p:nvPr/>
        </p:nvSpPr>
        <p:spPr>
          <a:xfrm>
            <a:off x="7931963" y="3367824"/>
            <a:ext cx="321906" cy="3452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Connector: Elbow 54">
            <a:extLst>
              <a:ext uri="{FF2B5EF4-FFF2-40B4-BE49-F238E27FC236}">
                <a16:creationId xmlns:a16="http://schemas.microsoft.com/office/drawing/2014/main" id="{9DAC1BA8-E5A7-4754-A919-A5340AEA4F8C}"/>
              </a:ext>
            </a:extLst>
          </p:cNvPr>
          <p:cNvCxnSpPr>
            <a:stCxn id="49" idx="0"/>
            <a:endCxn id="54" idx="1"/>
          </p:cNvCxnSpPr>
          <p:nvPr/>
        </p:nvCxnSpPr>
        <p:spPr>
          <a:xfrm rot="5400000" flipH="1" flipV="1">
            <a:off x="7170547" y="3362187"/>
            <a:ext cx="583161" cy="939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45EF58D-5611-46E4-9E9F-4CF5E4982D74}"/>
              </a:ext>
            </a:extLst>
          </p:cNvPr>
          <p:cNvCxnSpPr>
            <a:stCxn id="50" idx="0"/>
            <a:endCxn id="54" idx="2"/>
          </p:cNvCxnSpPr>
          <p:nvPr/>
        </p:nvCxnSpPr>
        <p:spPr>
          <a:xfrm rot="5400000" flipH="1" flipV="1">
            <a:off x="7769844" y="3800531"/>
            <a:ext cx="410546" cy="2355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E67D99F-4D0D-469F-BFA5-4A829430C8C9}"/>
              </a:ext>
            </a:extLst>
          </p:cNvPr>
          <p:cNvCxnSpPr>
            <a:stCxn id="51" idx="0"/>
            <a:endCxn id="54" idx="2"/>
          </p:cNvCxnSpPr>
          <p:nvPr/>
        </p:nvCxnSpPr>
        <p:spPr>
          <a:xfrm rot="16200000" flipV="1">
            <a:off x="8219657" y="3586316"/>
            <a:ext cx="410546" cy="664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875DEB7-38C3-4286-A50B-5C193EFA33AE}"/>
              </a:ext>
            </a:extLst>
          </p:cNvPr>
          <p:cNvCxnSpPr>
            <a:stCxn id="52" idx="0"/>
            <a:endCxn id="54" idx="3"/>
          </p:cNvCxnSpPr>
          <p:nvPr/>
        </p:nvCxnSpPr>
        <p:spPr>
          <a:xfrm rot="16200000" flipV="1">
            <a:off x="8688909" y="3105402"/>
            <a:ext cx="583163" cy="1453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E5B6DA4-465D-4174-B833-BEDAC703429C}"/>
              </a:ext>
            </a:extLst>
          </p:cNvPr>
          <p:cNvCxnSpPr>
            <a:cxnSpLocks/>
            <a:stCxn id="54" idx="0"/>
            <a:endCxn id="53" idx="2"/>
          </p:cNvCxnSpPr>
          <p:nvPr/>
        </p:nvCxnSpPr>
        <p:spPr>
          <a:xfrm flipH="1" flipV="1">
            <a:off x="8091548" y="3199871"/>
            <a:ext cx="1368" cy="16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C50B5E6-7F7D-4C2C-AD97-E6CFEA5363C3}"/>
              </a:ext>
            </a:extLst>
          </p:cNvPr>
          <p:cNvSpPr txBox="1"/>
          <p:nvPr/>
        </p:nvSpPr>
        <p:spPr>
          <a:xfrm>
            <a:off x="7167234" y="4866157"/>
            <a:ext cx="2569742" cy="369332"/>
          </a:xfrm>
          <a:prstGeom prst="rect">
            <a:avLst/>
          </a:prstGeom>
          <a:noFill/>
        </p:spPr>
        <p:txBody>
          <a:bodyPr wrap="none" rtlCol="0">
            <a:spAutoFit/>
          </a:bodyPr>
          <a:lstStyle/>
          <a:p>
            <a:r>
              <a:rPr lang="en-IN" dirty="0"/>
              <a:t>Substation / Field devices</a:t>
            </a:r>
          </a:p>
        </p:txBody>
      </p:sp>
      <p:sp>
        <p:nvSpPr>
          <p:cNvPr id="61" name="TextBox 60">
            <a:extLst>
              <a:ext uri="{FF2B5EF4-FFF2-40B4-BE49-F238E27FC236}">
                <a16:creationId xmlns:a16="http://schemas.microsoft.com/office/drawing/2014/main" id="{ED56097D-D42D-4801-9AD9-408D8032F1E3}"/>
              </a:ext>
            </a:extLst>
          </p:cNvPr>
          <p:cNvSpPr txBox="1"/>
          <p:nvPr/>
        </p:nvSpPr>
        <p:spPr>
          <a:xfrm>
            <a:off x="6564826" y="3246591"/>
            <a:ext cx="1342098" cy="523220"/>
          </a:xfrm>
          <a:prstGeom prst="rect">
            <a:avLst/>
          </a:prstGeom>
          <a:noFill/>
        </p:spPr>
        <p:txBody>
          <a:bodyPr wrap="none" rtlCol="0">
            <a:spAutoFit/>
          </a:bodyPr>
          <a:lstStyle/>
          <a:p>
            <a:pPr algn="ctr"/>
            <a:r>
              <a:rPr lang="en-IN" sz="1400" dirty="0"/>
              <a:t>Communication</a:t>
            </a:r>
          </a:p>
          <a:p>
            <a:pPr algn="ctr"/>
            <a:r>
              <a:rPr lang="en-IN" sz="1400" dirty="0"/>
              <a:t> unit</a:t>
            </a:r>
          </a:p>
        </p:txBody>
      </p:sp>
      <p:sp>
        <p:nvSpPr>
          <p:cNvPr id="62" name="Oval 61">
            <a:extLst>
              <a:ext uri="{FF2B5EF4-FFF2-40B4-BE49-F238E27FC236}">
                <a16:creationId xmlns:a16="http://schemas.microsoft.com/office/drawing/2014/main" id="{1AB7C78E-55B9-46DE-8DB5-B54AF03D581E}"/>
              </a:ext>
            </a:extLst>
          </p:cNvPr>
          <p:cNvSpPr/>
          <p:nvPr/>
        </p:nvSpPr>
        <p:spPr>
          <a:xfrm>
            <a:off x="8463900" y="741649"/>
            <a:ext cx="998376" cy="64381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GPS </a:t>
            </a:r>
          </a:p>
        </p:txBody>
      </p:sp>
      <p:sp>
        <p:nvSpPr>
          <p:cNvPr id="72" name="Rectangle: Rounded Corners 71">
            <a:extLst>
              <a:ext uri="{FF2B5EF4-FFF2-40B4-BE49-F238E27FC236}">
                <a16:creationId xmlns:a16="http://schemas.microsoft.com/office/drawing/2014/main" id="{1A8659F0-5948-44B2-8443-66F5D660FE00}"/>
              </a:ext>
            </a:extLst>
          </p:cNvPr>
          <p:cNvSpPr/>
          <p:nvPr/>
        </p:nvSpPr>
        <p:spPr>
          <a:xfrm>
            <a:off x="3025010" y="2540620"/>
            <a:ext cx="2011927" cy="646331"/>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Phasor Data </a:t>
            </a:r>
          </a:p>
          <a:p>
            <a:pPr algn="ctr"/>
            <a:r>
              <a:rPr lang="en-IN" dirty="0"/>
              <a:t>concentrator</a:t>
            </a:r>
          </a:p>
          <a:p>
            <a:pPr algn="ctr"/>
            <a:endParaRPr lang="en-IN" dirty="0"/>
          </a:p>
        </p:txBody>
      </p:sp>
      <p:sp>
        <p:nvSpPr>
          <p:cNvPr id="73" name="Rectangle: Rounded Corners 72">
            <a:extLst>
              <a:ext uri="{FF2B5EF4-FFF2-40B4-BE49-F238E27FC236}">
                <a16:creationId xmlns:a16="http://schemas.microsoft.com/office/drawing/2014/main" id="{A5ABBE1B-DCDA-475A-B24F-885BA9F76CE9}"/>
              </a:ext>
            </a:extLst>
          </p:cNvPr>
          <p:cNvSpPr/>
          <p:nvPr/>
        </p:nvSpPr>
        <p:spPr>
          <a:xfrm>
            <a:off x="5236955" y="652615"/>
            <a:ext cx="2011927" cy="619713"/>
          </a:xfrm>
          <a:prstGeom prst="roundRect">
            <a:avLst/>
          </a:prstGeom>
          <a:solidFill>
            <a:schemeClr val="tx2"/>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Wide Area Monitoring System</a:t>
            </a:r>
          </a:p>
        </p:txBody>
      </p:sp>
      <p:cxnSp>
        <p:nvCxnSpPr>
          <p:cNvPr id="75" name="Connector: Elbow 74">
            <a:extLst>
              <a:ext uri="{FF2B5EF4-FFF2-40B4-BE49-F238E27FC236}">
                <a16:creationId xmlns:a16="http://schemas.microsoft.com/office/drawing/2014/main" id="{0BA48FB0-AAA0-4F97-BA92-A846761740C8}"/>
              </a:ext>
            </a:extLst>
          </p:cNvPr>
          <p:cNvCxnSpPr>
            <a:stCxn id="72" idx="0"/>
            <a:endCxn id="73" idx="2"/>
          </p:cNvCxnSpPr>
          <p:nvPr/>
        </p:nvCxnSpPr>
        <p:spPr>
          <a:xfrm rot="5400000" flipH="1" flipV="1">
            <a:off x="4502800" y="800502"/>
            <a:ext cx="1268292" cy="221194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1116F99-6A1C-41B2-BC3A-689DCFCA06F3}"/>
              </a:ext>
            </a:extLst>
          </p:cNvPr>
          <p:cNvCxnSpPr>
            <a:stCxn id="53" idx="0"/>
            <a:endCxn id="73" idx="2"/>
          </p:cNvCxnSpPr>
          <p:nvPr/>
        </p:nvCxnSpPr>
        <p:spPr>
          <a:xfrm rot="16200000" flipV="1">
            <a:off x="6526628" y="988619"/>
            <a:ext cx="1281212" cy="184862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Cylinder 77">
            <a:extLst>
              <a:ext uri="{FF2B5EF4-FFF2-40B4-BE49-F238E27FC236}">
                <a16:creationId xmlns:a16="http://schemas.microsoft.com/office/drawing/2014/main" id="{B60D1CA6-BC0A-4693-B4D0-513AC758E7B2}"/>
              </a:ext>
            </a:extLst>
          </p:cNvPr>
          <p:cNvSpPr/>
          <p:nvPr/>
        </p:nvSpPr>
        <p:spPr>
          <a:xfrm>
            <a:off x="2052868" y="2313464"/>
            <a:ext cx="791174" cy="760444"/>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PDC Server</a:t>
            </a:r>
          </a:p>
        </p:txBody>
      </p:sp>
      <p:sp>
        <p:nvSpPr>
          <p:cNvPr id="79" name="Cylinder 78">
            <a:extLst>
              <a:ext uri="{FF2B5EF4-FFF2-40B4-BE49-F238E27FC236}">
                <a16:creationId xmlns:a16="http://schemas.microsoft.com/office/drawing/2014/main" id="{CFFEC2BB-DC77-4163-AC8C-F8B369EB04F7}"/>
              </a:ext>
            </a:extLst>
          </p:cNvPr>
          <p:cNvSpPr/>
          <p:nvPr/>
        </p:nvSpPr>
        <p:spPr>
          <a:xfrm>
            <a:off x="9311524" y="2340197"/>
            <a:ext cx="791174" cy="760444"/>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PDC Server</a:t>
            </a:r>
          </a:p>
        </p:txBody>
      </p:sp>
      <p:cxnSp>
        <p:nvCxnSpPr>
          <p:cNvPr id="83" name="Connector: Elbow 82">
            <a:extLst>
              <a:ext uri="{FF2B5EF4-FFF2-40B4-BE49-F238E27FC236}">
                <a16:creationId xmlns:a16="http://schemas.microsoft.com/office/drawing/2014/main" id="{CC59DAAE-36CD-4D9A-8BED-C05E5F71B33C}"/>
              </a:ext>
            </a:extLst>
          </p:cNvPr>
          <p:cNvCxnSpPr>
            <a:stCxn id="72" idx="1"/>
            <a:endCxn id="78" idx="4"/>
          </p:cNvCxnSpPr>
          <p:nvPr/>
        </p:nvCxnSpPr>
        <p:spPr>
          <a:xfrm rot="10800000">
            <a:off x="2844042" y="2693686"/>
            <a:ext cx="180968" cy="170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C895024D-C779-4DD9-A62A-BB83FD5573A2}"/>
              </a:ext>
            </a:extLst>
          </p:cNvPr>
          <p:cNvCxnSpPr>
            <a:stCxn id="53" idx="3"/>
            <a:endCxn id="79" idx="2"/>
          </p:cNvCxnSpPr>
          <p:nvPr/>
        </p:nvCxnSpPr>
        <p:spPr>
          <a:xfrm flipV="1">
            <a:off x="9097511" y="2720419"/>
            <a:ext cx="214013" cy="156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BEAE10B-79B1-46BC-B330-E77A5562EB7B}"/>
              </a:ext>
            </a:extLst>
          </p:cNvPr>
          <p:cNvSpPr txBox="1"/>
          <p:nvPr/>
        </p:nvSpPr>
        <p:spPr>
          <a:xfrm>
            <a:off x="4062976" y="3355744"/>
            <a:ext cx="1377948" cy="400110"/>
          </a:xfrm>
          <a:prstGeom prst="rect">
            <a:avLst/>
          </a:prstGeom>
          <a:noFill/>
        </p:spPr>
        <p:txBody>
          <a:bodyPr wrap="square" rtlCol="0">
            <a:spAutoFit/>
          </a:bodyPr>
          <a:lstStyle/>
          <a:p>
            <a:pPr algn="ctr"/>
            <a:r>
              <a:rPr lang="en-IN" sz="1000" dirty="0"/>
              <a:t>Communication</a:t>
            </a:r>
          </a:p>
          <a:p>
            <a:pPr algn="ctr"/>
            <a:r>
              <a:rPr lang="en-IN" sz="1000" dirty="0"/>
              <a:t>Protocol</a:t>
            </a:r>
          </a:p>
        </p:txBody>
      </p:sp>
      <p:sp>
        <p:nvSpPr>
          <p:cNvPr id="88" name="TextBox 87">
            <a:extLst>
              <a:ext uri="{FF2B5EF4-FFF2-40B4-BE49-F238E27FC236}">
                <a16:creationId xmlns:a16="http://schemas.microsoft.com/office/drawing/2014/main" id="{595AB0B3-2960-4B1A-865E-3E62F79B49D7}"/>
              </a:ext>
            </a:extLst>
          </p:cNvPr>
          <p:cNvSpPr txBox="1"/>
          <p:nvPr/>
        </p:nvSpPr>
        <p:spPr>
          <a:xfrm>
            <a:off x="8228923" y="3346784"/>
            <a:ext cx="1377948" cy="400110"/>
          </a:xfrm>
          <a:prstGeom prst="rect">
            <a:avLst/>
          </a:prstGeom>
          <a:noFill/>
        </p:spPr>
        <p:txBody>
          <a:bodyPr wrap="square" rtlCol="0">
            <a:spAutoFit/>
          </a:bodyPr>
          <a:lstStyle/>
          <a:p>
            <a:pPr algn="ctr"/>
            <a:r>
              <a:rPr lang="en-IN" sz="1000" dirty="0"/>
              <a:t>Communication</a:t>
            </a:r>
          </a:p>
          <a:p>
            <a:pPr algn="ctr"/>
            <a:r>
              <a:rPr lang="en-IN" sz="1000" dirty="0"/>
              <a:t>Protocol</a:t>
            </a:r>
          </a:p>
        </p:txBody>
      </p:sp>
      <p:sp>
        <p:nvSpPr>
          <p:cNvPr id="93" name="Rectangle: Rounded Corners 92">
            <a:extLst>
              <a:ext uri="{FF2B5EF4-FFF2-40B4-BE49-F238E27FC236}">
                <a16:creationId xmlns:a16="http://schemas.microsoft.com/office/drawing/2014/main" id="{234CCE04-D7E1-4722-826D-834823675150}"/>
              </a:ext>
            </a:extLst>
          </p:cNvPr>
          <p:cNvSpPr/>
          <p:nvPr/>
        </p:nvSpPr>
        <p:spPr>
          <a:xfrm>
            <a:off x="251142" y="6089489"/>
            <a:ext cx="967761"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Voltage</a:t>
            </a:r>
          </a:p>
          <a:p>
            <a:pPr algn="ctr"/>
            <a:r>
              <a:rPr lang="en-IN" sz="1400" b="1" dirty="0">
                <a:solidFill>
                  <a:schemeClr val="tx1"/>
                </a:solidFill>
              </a:rPr>
              <a:t>Sensor </a:t>
            </a:r>
          </a:p>
        </p:txBody>
      </p:sp>
      <p:sp>
        <p:nvSpPr>
          <p:cNvPr id="94" name="Rectangle: Rounded Corners 93">
            <a:extLst>
              <a:ext uri="{FF2B5EF4-FFF2-40B4-BE49-F238E27FC236}">
                <a16:creationId xmlns:a16="http://schemas.microsoft.com/office/drawing/2014/main" id="{71F37F24-6052-4027-8200-F624630C8A2A}"/>
              </a:ext>
            </a:extLst>
          </p:cNvPr>
          <p:cNvSpPr/>
          <p:nvPr/>
        </p:nvSpPr>
        <p:spPr>
          <a:xfrm>
            <a:off x="1317748" y="6102604"/>
            <a:ext cx="1186932"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Current</a:t>
            </a:r>
          </a:p>
          <a:p>
            <a:pPr algn="ctr"/>
            <a:r>
              <a:rPr lang="en-IN" sz="1400" b="1" dirty="0">
                <a:solidFill>
                  <a:schemeClr val="tx1"/>
                </a:solidFill>
              </a:rPr>
              <a:t>Sensor </a:t>
            </a:r>
          </a:p>
        </p:txBody>
      </p:sp>
      <p:sp>
        <p:nvSpPr>
          <p:cNvPr id="95" name="Rectangle: Rounded Corners 94">
            <a:extLst>
              <a:ext uri="{FF2B5EF4-FFF2-40B4-BE49-F238E27FC236}">
                <a16:creationId xmlns:a16="http://schemas.microsoft.com/office/drawing/2014/main" id="{A4BAF7F8-F9BC-4E0B-9C9B-8157B389D29E}"/>
              </a:ext>
            </a:extLst>
          </p:cNvPr>
          <p:cNvSpPr/>
          <p:nvPr/>
        </p:nvSpPr>
        <p:spPr>
          <a:xfrm>
            <a:off x="2571458" y="6102603"/>
            <a:ext cx="1186932"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Frequency</a:t>
            </a:r>
          </a:p>
          <a:p>
            <a:pPr algn="ctr"/>
            <a:r>
              <a:rPr lang="en-IN" sz="1400" b="1" dirty="0">
                <a:solidFill>
                  <a:schemeClr val="tx1"/>
                </a:solidFill>
              </a:rPr>
              <a:t>Sensor </a:t>
            </a:r>
          </a:p>
        </p:txBody>
      </p:sp>
      <p:sp>
        <p:nvSpPr>
          <p:cNvPr id="96" name="Rectangle: Rounded Corners 95">
            <a:extLst>
              <a:ext uri="{FF2B5EF4-FFF2-40B4-BE49-F238E27FC236}">
                <a16:creationId xmlns:a16="http://schemas.microsoft.com/office/drawing/2014/main" id="{3E577A7A-07C1-4EBF-83C0-406B0ECBE52B}"/>
              </a:ext>
            </a:extLst>
          </p:cNvPr>
          <p:cNvSpPr/>
          <p:nvPr/>
        </p:nvSpPr>
        <p:spPr>
          <a:xfrm>
            <a:off x="3866553" y="6102603"/>
            <a:ext cx="1186932"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Signal (CB)</a:t>
            </a:r>
          </a:p>
          <a:p>
            <a:pPr algn="ctr"/>
            <a:r>
              <a:rPr lang="en-IN" sz="1400" b="1" dirty="0">
                <a:solidFill>
                  <a:schemeClr val="tx1"/>
                </a:solidFill>
              </a:rPr>
              <a:t>Sensor </a:t>
            </a:r>
          </a:p>
        </p:txBody>
      </p:sp>
      <p:sp>
        <p:nvSpPr>
          <p:cNvPr id="97" name="Rectangle: Rounded Corners 96">
            <a:extLst>
              <a:ext uri="{FF2B5EF4-FFF2-40B4-BE49-F238E27FC236}">
                <a16:creationId xmlns:a16="http://schemas.microsoft.com/office/drawing/2014/main" id="{666E45A0-8637-4EFC-8B66-3C6C05D44F0C}"/>
              </a:ext>
            </a:extLst>
          </p:cNvPr>
          <p:cNvSpPr/>
          <p:nvPr/>
        </p:nvSpPr>
        <p:spPr>
          <a:xfrm>
            <a:off x="5121752" y="6120869"/>
            <a:ext cx="1275556"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Transducers</a:t>
            </a:r>
          </a:p>
          <a:p>
            <a:pPr algn="ctr"/>
            <a:r>
              <a:rPr lang="en-IN" sz="1400" b="1" dirty="0">
                <a:solidFill>
                  <a:schemeClr val="tx1"/>
                </a:solidFill>
              </a:rPr>
              <a:t>Sensor </a:t>
            </a:r>
          </a:p>
        </p:txBody>
      </p:sp>
      <p:cxnSp>
        <p:nvCxnSpPr>
          <p:cNvPr id="100" name="Straight Arrow Connector 99">
            <a:extLst>
              <a:ext uri="{FF2B5EF4-FFF2-40B4-BE49-F238E27FC236}">
                <a16:creationId xmlns:a16="http://schemas.microsoft.com/office/drawing/2014/main" id="{06D0CF68-C5D3-45A9-A01B-8D5A5E5E9386}"/>
              </a:ext>
            </a:extLst>
          </p:cNvPr>
          <p:cNvCxnSpPr>
            <a:cxnSpLocks/>
            <a:stCxn id="73" idx="3"/>
            <a:endCxn id="62" idx="2"/>
          </p:cNvCxnSpPr>
          <p:nvPr/>
        </p:nvCxnSpPr>
        <p:spPr>
          <a:xfrm>
            <a:off x="7248882" y="962472"/>
            <a:ext cx="1215018" cy="1010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72D9D29-78BF-4482-9A01-AE4ED4D1D721}"/>
              </a:ext>
            </a:extLst>
          </p:cNvPr>
          <p:cNvCxnSpPr>
            <a:endCxn id="62" idx="3"/>
          </p:cNvCxnSpPr>
          <p:nvPr/>
        </p:nvCxnSpPr>
        <p:spPr>
          <a:xfrm flipV="1">
            <a:off x="7981041" y="1291177"/>
            <a:ext cx="629068" cy="162801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6" name="Cylinder 105">
            <a:extLst>
              <a:ext uri="{FF2B5EF4-FFF2-40B4-BE49-F238E27FC236}">
                <a16:creationId xmlns:a16="http://schemas.microsoft.com/office/drawing/2014/main" id="{B5336028-1F45-42EF-8D01-B780D7FC6287}"/>
              </a:ext>
            </a:extLst>
          </p:cNvPr>
          <p:cNvSpPr/>
          <p:nvPr/>
        </p:nvSpPr>
        <p:spPr>
          <a:xfrm>
            <a:off x="4211387" y="531639"/>
            <a:ext cx="742929" cy="675715"/>
          </a:xfrm>
          <a:prstGeom prst="ca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WAMS Server</a:t>
            </a:r>
          </a:p>
        </p:txBody>
      </p:sp>
      <p:cxnSp>
        <p:nvCxnSpPr>
          <p:cNvPr id="108" name="Connector: Elbow 107">
            <a:extLst>
              <a:ext uri="{FF2B5EF4-FFF2-40B4-BE49-F238E27FC236}">
                <a16:creationId xmlns:a16="http://schemas.microsoft.com/office/drawing/2014/main" id="{644D5BF0-E0FD-422A-8E99-1AF3F7A84C66}"/>
              </a:ext>
            </a:extLst>
          </p:cNvPr>
          <p:cNvCxnSpPr>
            <a:cxnSpLocks/>
            <a:stCxn id="73" idx="1"/>
            <a:endCxn id="106" idx="4"/>
          </p:cNvCxnSpPr>
          <p:nvPr/>
        </p:nvCxnSpPr>
        <p:spPr>
          <a:xfrm rot="10800000">
            <a:off x="4954317" y="869498"/>
            <a:ext cx="282639" cy="929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EBA8CC7A-26D6-4E61-9259-7041E4A16552}"/>
              </a:ext>
            </a:extLst>
          </p:cNvPr>
          <p:cNvSpPr txBox="1"/>
          <p:nvPr/>
        </p:nvSpPr>
        <p:spPr>
          <a:xfrm flipH="1">
            <a:off x="216386" y="5751250"/>
            <a:ext cx="4744524" cy="369332"/>
          </a:xfrm>
          <a:prstGeom prst="rect">
            <a:avLst/>
          </a:prstGeom>
          <a:noFill/>
        </p:spPr>
        <p:txBody>
          <a:bodyPr wrap="square" rtlCol="0">
            <a:spAutoFit/>
          </a:bodyPr>
          <a:lstStyle/>
          <a:p>
            <a:r>
              <a:rPr lang="en-IN" dirty="0"/>
              <a:t>Node specific data source</a:t>
            </a:r>
          </a:p>
        </p:txBody>
      </p:sp>
      <p:sp>
        <p:nvSpPr>
          <p:cNvPr id="117" name="TextBox 116">
            <a:extLst>
              <a:ext uri="{FF2B5EF4-FFF2-40B4-BE49-F238E27FC236}">
                <a16:creationId xmlns:a16="http://schemas.microsoft.com/office/drawing/2014/main" id="{3D7AD853-BFCC-452A-A365-FBE36DF88C1C}"/>
              </a:ext>
            </a:extLst>
          </p:cNvPr>
          <p:cNvSpPr txBox="1"/>
          <p:nvPr/>
        </p:nvSpPr>
        <p:spPr>
          <a:xfrm flipH="1">
            <a:off x="2685634" y="1791796"/>
            <a:ext cx="1503747" cy="646331"/>
          </a:xfrm>
          <a:prstGeom prst="rect">
            <a:avLst/>
          </a:prstGeom>
          <a:noFill/>
        </p:spPr>
        <p:txBody>
          <a:bodyPr wrap="square" rtlCol="0">
            <a:spAutoFit/>
          </a:bodyPr>
          <a:lstStyle/>
          <a:p>
            <a:r>
              <a:rPr lang="en-IN" dirty="0"/>
              <a:t>Phasor Data </a:t>
            </a:r>
          </a:p>
          <a:p>
            <a:r>
              <a:rPr lang="en-IN" dirty="0"/>
              <a:t>(P,V,Q, delta)</a:t>
            </a:r>
          </a:p>
        </p:txBody>
      </p:sp>
      <p:sp>
        <p:nvSpPr>
          <p:cNvPr id="119" name="Rectangle: Rounded Corners 118">
            <a:extLst>
              <a:ext uri="{FF2B5EF4-FFF2-40B4-BE49-F238E27FC236}">
                <a16:creationId xmlns:a16="http://schemas.microsoft.com/office/drawing/2014/main" id="{FEDE3316-1C68-4B6F-B5AE-C9DBB0B8A5A7}"/>
              </a:ext>
            </a:extLst>
          </p:cNvPr>
          <p:cNvSpPr/>
          <p:nvPr/>
        </p:nvSpPr>
        <p:spPr>
          <a:xfrm>
            <a:off x="6626185" y="5755896"/>
            <a:ext cx="4874227" cy="103130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0" name="Rectangle: Rounded Corners 119">
            <a:extLst>
              <a:ext uri="{FF2B5EF4-FFF2-40B4-BE49-F238E27FC236}">
                <a16:creationId xmlns:a16="http://schemas.microsoft.com/office/drawing/2014/main" id="{DAA55052-F86B-4577-B48B-144A3487A9CE}"/>
              </a:ext>
            </a:extLst>
          </p:cNvPr>
          <p:cNvSpPr/>
          <p:nvPr/>
        </p:nvSpPr>
        <p:spPr>
          <a:xfrm>
            <a:off x="6768793" y="6092593"/>
            <a:ext cx="1087884"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Demand</a:t>
            </a:r>
          </a:p>
          <a:p>
            <a:pPr algn="ctr"/>
            <a:r>
              <a:rPr lang="en-IN" sz="1400" b="1" dirty="0">
                <a:solidFill>
                  <a:schemeClr val="tx1"/>
                </a:solidFill>
              </a:rPr>
              <a:t>Forecasting</a:t>
            </a:r>
          </a:p>
        </p:txBody>
      </p:sp>
      <p:sp>
        <p:nvSpPr>
          <p:cNvPr id="121" name="Rectangle: Rounded Corners 120">
            <a:extLst>
              <a:ext uri="{FF2B5EF4-FFF2-40B4-BE49-F238E27FC236}">
                <a16:creationId xmlns:a16="http://schemas.microsoft.com/office/drawing/2014/main" id="{8614F830-DE48-4B95-88B0-1DE58495BE7F}"/>
              </a:ext>
            </a:extLst>
          </p:cNvPr>
          <p:cNvSpPr/>
          <p:nvPr/>
        </p:nvSpPr>
        <p:spPr>
          <a:xfrm>
            <a:off x="7928495" y="6092593"/>
            <a:ext cx="1085882"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Weather</a:t>
            </a:r>
          </a:p>
          <a:p>
            <a:pPr algn="ctr"/>
            <a:r>
              <a:rPr lang="en-IN" sz="1400" b="1" dirty="0">
                <a:solidFill>
                  <a:schemeClr val="tx1"/>
                </a:solidFill>
              </a:rPr>
              <a:t>Forecasting</a:t>
            </a:r>
          </a:p>
        </p:txBody>
      </p:sp>
      <p:sp>
        <p:nvSpPr>
          <p:cNvPr id="122" name="Rectangle: Rounded Corners 121">
            <a:extLst>
              <a:ext uri="{FF2B5EF4-FFF2-40B4-BE49-F238E27FC236}">
                <a16:creationId xmlns:a16="http://schemas.microsoft.com/office/drawing/2014/main" id="{D8292713-178E-41E4-97EB-59F063ECEC73}"/>
              </a:ext>
            </a:extLst>
          </p:cNvPr>
          <p:cNvSpPr/>
          <p:nvPr/>
        </p:nvSpPr>
        <p:spPr>
          <a:xfrm>
            <a:off x="9101609" y="6045938"/>
            <a:ext cx="1085882"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Planned</a:t>
            </a:r>
          </a:p>
          <a:p>
            <a:pPr algn="ctr"/>
            <a:r>
              <a:rPr lang="en-IN" sz="1400" b="1" dirty="0">
                <a:solidFill>
                  <a:schemeClr val="tx1"/>
                </a:solidFill>
              </a:rPr>
              <a:t>Operations</a:t>
            </a:r>
          </a:p>
        </p:txBody>
      </p:sp>
      <p:sp>
        <p:nvSpPr>
          <p:cNvPr id="123" name="TextBox 122">
            <a:extLst>
              <a:ext uri="{FF2B5EF4-FFF2-40B4-BE49-F238E27FC236}">
                <a16:creationId xmlns:a16="http://schemas.microsoft.com/office/drawing/2014/main" id="{0B3D7E88-2625-4D16-B010-CF82876BCF63}"/>
              </a:ext>
            </a:extLst>
          </p:cNvPr>
          <p:cNvSpPr txBox="1"/>
          <p:nvPr/>
        </p:nvSpPr>
        <p:spPr>
          <a:xfrm flipH="1">
            <a:off x="6751916" y="5726469"/>
            <a:ext cx="3825549" cy="369332"/>
          </a:xfrm>
          <a:prstGeom prst="rect">
            <a:avLst/>
          </a:prstGeom>
          <a:noFill/>
        </p:spPr>
        <p:txBody>
          <a:bodyPr wrap="square" rtlCol="0">
            <a:spAutoFit/>
          </a:bodyPr>
          <a:lstStyle/>
          <a:p>
            <a:r>
              <a:rPr lang="en-IN" dirty="0"/>
              <a:t>Extrinsic Signals (Demography Based) </a:t>
            </a:r>
          </a:p>
        </p:txBody>
      </p:sp>
      <p:sp>
        <p:nvSpPr>
          <p:cNvPr id="125" name="TextBox 124">
            <a:extLst>
              <a:ext uri="{FF2B5EF4-FFF2-40B4-BE49-F238E27FC236}">
                <a16:creationId xmlns:a16="http://schemas.microsoft.com/office/drawing/2014/main" id="{0BD1EBE5-A484-4411-87DB-79A40C5198CA}"/>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IN" dirty="0"/>
              <a:t>IoT SENSORS</a:t>
            </a:r>
          </a:p>
        </p:txBody>
      </p:sp>
      <p:sp>
        <p:nvSpPr>
          <p:cNvPr id="126" name="Rectangle: Rounded Corners 125">
            <a:extLst>
              <a:ext uri="{FF2B5EF4-FFF2-40B4-BE49-F238E27FC236}">
                <a16:creationId xmlns:a16="http://schemas.microsoft.com/office/drawing/2014/main" id="{34031AC5-78F5-49EE-A618-EA087D5A4FA2}"/>
              </a:ext>
            </a:extLst>
          </p:cNvPr>
          <p:cNvSpPr/>
          <p:nvPr/>
        </p:nvSpPr>
        <p:spPr>
          <a:xfrm>
            <a:off x="10274723" y="6045937"/>
            <a:ext cx="1085882" cy="5332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endParaRPr>
          </a:p>
          <a:p>
            <a:pPr algn="ctr"/>
            <a:r>
              <a:rPr lang="en-IN" sz="1400" b="1" dirty="0">
                <a:solidFill>
                  <a:schemeClr val="tx1"/>
                </a:solidFill>
              </a:rPr>
              <a:t>Disruptive</a:t>
            </a:r>
          </a:p>
          <a:p>
            <a:pPr algn="ctr"/>
            <a:r>
              <a:rPr lang="en-IN" sz="1400" b="1" dirty="0">
                <a:solidFill>
                  <a:schemeClr val="tx1"/>
                </a:solidFill>
              </a:rPr>
              <a:t>Events</a:t>
            </a:r>
          </a:p>
          <a:p>
            <a:pPr algn="ctr"/>
            <a:endParaRPr lang="en-IN" sz="1400" b="1" dirty="0">
              <a:solidFill>
                <a:schemeClr val="tx1"/>
              </a:solidFill>
            </a:endParaRPr>
          </a:p>
        </p:txBody>
      </p:sp>
      <p:sp>
        <p:nvSpPr>
          <p:cNvPr id="127" name="Arrow: Right 126">
            <a:extLst>
              <a:ext uri="{FF2B5EF4-FFF2-40B4-BE49-F238E27FC236}">
                <a16:creationId xmlns:a16="http://schemas.microsoft.com/office/drawing/2014/main" id="{9B640D3A-D22C-441C-89EE-8B041B279059}"/>
              </a:ext>
            </a:extLst>
          </p:cNvPr>
          <p:cNvSpPr/>
          <p:nvPr/>
        </p:nvSpPr>
        <p:spPr>
          <a:xfrm rot="16200000">
            <a:off x="6182039" y="5010178"/>
            <a:ext cx="307424" cy="678927"/>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0" name="Straight Arrow Connector 129">
            <a:extLst>
              <a:ext uri="{FF2B5EF4-FFF2-40B4-BE49-F238E27FC236}">
                <a16:creationId xmlns:a16="http://schemas.microsoft.com/office/drawing/2014/main" id="{DF1F045F-80CC-4BCA-A147-0804CA5ACD96}"/>
              </a:ext>
            </a:extLst>
          </p:cNvPr>
          <p:cNvCxnSpPr>
            <a:cxnSpLocks/>
          </p:cNvCxnSpPr>
          <p:nvPr/>
        </p:nvCxnSpPr>
        <p:spPr>
          <a:xfrm flipH="1">
            <a:off x="10274723" y="4450703"/>
            <a:ext cx="429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F15BA5F9-F370-441D-96FB-0A467BEA1365}"/>
              </a:ext>
            </a:extLst>
          </p:cNvPr>
          <p:cNvSpPr txBox="1"/>
          <p:nvPr/>
        </p:nvSpPr>
        <p:spPr>
          <a:xfrm>
            <a:off x="10703931" y="4123602"/>
            <a:ext cx="1310952" cy="646331"/>
          </a:xfrm>
          <a:prstGeom prst="rect">
            <a:avLst/>
          </a:prstGeom>
          <a:noFill/>
        </p:spPr>
        <p:txBody>
          <a:bodyPr wrap="square" rtlCol="0">
            <a:spAutoFit/>
          </a:bodyPr>
          <a:lstStyle/>
          <a:p>
            <a:r>
              <a:rPr lang="en-IN" sz="1200" dirty="0"/>
              <a:t>Sensors  may also include RTU, PQ devices etc.</a:t>
            </a:r>
          </a:p>
        </p:txBody>
      </p:sp>
    </p:spTree>
    <p:extLst>
      <p:ext uri="{BB962C8B-B14F-4D97-AF65-F5344CB8AC3E}">
        <p14:creationId xmlns:p14="http://schemas.microsoft.com/office/powerpoint/2010/main" val="349239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B62623-52EC-4222-91E9-5F56BFA2301A}"/>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US" dirty="0"/>
              <a:t>Assumptions</a:t>
            </a:r>
            <a:endParaRPr lang="en-IN" dirty="0"/>
          </a:p>
        </p:txBody>
      </p:sp>
      <p:sp>
        <p:nvSpPr>
          <p:cNvPr id="5" name="Rectangle: Rounded Corners 4">
            <a:extLst>
              <a:ext uri="{FF2B5EF4-FFF2-40B4-BE49-F238E27FC236}">
                <a16:creationId xmlns:a16="http://schemas.microsoft.com/office/drawing/2014/main" id="{26C1CBC5-0D37-4400-8767-FFE69BC4BCD7}"/>
              </a:ext>
            </a:extLst>
          </p:cNvPr>
          <p:cNvSpPr/>
          <p:nvPr/>
        </p:nvSpPr>
        <p:spPr>
          <a:xfrm>
            <a:off x="609601" y="934065"/>
            <a:ext cx="4699820" cy="334296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sz="1100" dirty="0">
                <a:solidFill>
                  <a:schemeClr val="tx1"/>
                </a:solidFill>
              </a:rPr>
              <a:t>Develop business and data understanding</a:t>
            </a:r>
          </a:p>
          <a:p>
            <a:pPr marL="171450" indent="-171450">
              <a:buFont typeface="Arial" panose="020B0604020202020204" pitchFamily="34" charset="0"/>
              <a:buChar char="•"/>
            </a:pPr>
            <a:r>
              <a:rPr lang="en-IN" sz="1100" dirty="0">
                <a:solidFill>
                  <a:schemeClr val="tx1"/>
                </a:solidFill>
              </a:rPr>
              <a:t>Data collection and Data quality check for accuracy and completeness of data</a:t>
            </a:r>
          </a:p>
          <a:p>
            <a:pPr marL="171450" indent="-171450">
              <a:buFont typeface="Arial" panose="020B0604020202020204" pitchFamily="34" charset="0"/>
              <a:buChar char="•"/>
            </a:pPr>
            <a:r>
              <a:rPr lang="en-IN" sz="1100" dirty="0">
                <a:solidFill>
                  <a:schemeClr val="tx1"/>
                </a:solidFill>
              </a:rPr>
              <a:t>Identifying validation criteria</a:t>
            </a:r>
          </a:p>
          <a:p>
            <a:pPr marL="171450" indent="-171450">
              <a:buFont typeface="Arial" panose="020B0604020202020204" pitchFamily="34" charset="0"/>
              <a:buChar char="•"/>
            </a:pPr>
            <a:r>
              <a:rPr lang="en-IN" sz="1100" dirty="0">
                <a:solidFill>
                  <a:schemeClr val="tx1"/>
                </a:solidFill>
              </a:rPr>
              <a:t>Identifying system integration possibilities and architecture</a:t>
            </a:r>
          </a:p>
          <a:p>
            <a:pPr marL="171450" indent="-171450">
              <a:buFont typeface="Arial" panose="020B0604020202020204" pitchFamily="34" charset="0"/>
              <a:buChar char="•"/>
            </a:pPr>
            <a:r>
              <a:rPr lang="en-IN" sz="1100" dirty="0">
                <a:solidFill>
                  <a:schemeClr val="tx1"/>
                </a:solidFill>
              </a:rPr>
              <a:t>Perform data analysis on both intrinsic and extrinsic data sources</a:t>
            </a:r>
          </a:p>
          <a:p>
            <a:pPr marL="171450" indent="-171450">
              <a:buFont typeface="Arial" panose="020B0604020202020204" pitchFamily="34" charset="0"/>
              <a:buChar char="•"/>
            </a:pPr>
            <a:r>
              <a:rPr lang="en-IN" sz="1100" dirty="0">
                <a:solidFill>
                  <a:schemeClr val="tx1"/>
                </a:solidFill>
              </a:rPr>
              <a:t>Taking care of data ingestion for model building and continuous learning of the model</a:t>
            </a:r>
          </a:p>
          <a:p>
            <a:pPr marL="171450" indent="-171450">
              <a:buFont typeface="Arial" panose="020B0604020202020204" pitchFamily="34" charset="0"/>
              <a:buChar char="•"/>
            </a:pPr>
            <a:r>
              <a:rPr lang="en-IN" sz="1100" dirty="0">
                <a:solidFill>
                  <a:schemeClr val="tx1"/>
                </a:solidFill>
              </a:rPr>
              <a:t>Performing data fusion from the various data sources</a:t>
            </a:r>
          </a:p>
          <a:p>
            <a:pPr marL="171450" indent="-171450">
              <a:buFont typeface="Arial" panose="020B0604020202020204" pitchFamily="34" charset="0"/>
              <a:buChar char="•"/>
            </a:pPr>
            <a:r>
              <a:rPr lang="en-IN" sz="1100" dirty="0">
                <a:solidFill>
                  <a:schemeClr val="tx1"/>
                </a:solidFill>
              </a:rPr>
              <a:t>Data pipeline building, model training and optimization</a:t>
            </a:r>
          </a:p>
          <a:p>
            <a:pPr marL="171450" indent="-171450">
              <a:buFont typeface="Arial" panose="020B0604020202020204" pitchFamily="34" charset="0"/>
              <a:buChar char="•"/>
            </a:pPr>
            <a:r>
              <a:rPr lang="en-IN" sz="1100" dirty="0">
                <a:solidFill>
                  <a:schemeClr val="tx1"/>
                </a:solidFill>
              </a:rPr>
              <a:t>Model inferences, explainability and recommendations</a:t>
            </a:r>
          </a:p>
          <a:p>
            <a:pPr marL="171450" indent="-171450">
              <a:buFont typeface="Arial" panose="020B0604020202020204" pitchFamily="34" charset="0"/>
              <a:buChar char="•"/>
            </a:pPr>
            <a:r>
              <a:rPr lang="en-IN" sz="1100" dirty="0">
                <a:solidFill>
                  <a:schemeClr val="tx1"/>
                </a:solidFill>
              </a:rPr>
              <a:t>User interface based on different business personas as well as solution maintenance engineer</a:t>
            </a:r>
          </a:p>
          <a:p>
            <a:pPr marL="171450" indent="-171450">
              <a:buFont typeface="Arial" panose="020B0604020202020204" pitchFamily="34" charset="0"/>
              <a:buChar char="•"/>
            </a:pPr>
            <a:r>
              <a:rPr lang="en-IN" sz="1100" dirty="0">
                <a:solidFill>
                  <a:schemeClr val="tx1"/>
                </a:solidFill>
              </a:rPr>
              <a:t>Solution will be built at a single node level first for a single trigger point and then upon proving the proof of value will be scaled in both horizontal and vertical directions. Choice of trigger will be based on business interest and the value proposition of the trigger to the business</a:t>
            </a:r>
          </a:p>
          <a:p>
            <a:pPr marL="171450" indent="-171450">
              <a:buFont typeface="Arial" panose="020B0604020202020204" pitchFamily="34" charset="0"/>
              <a:buChar char="•"/>
            </a:pPr>
            <a:endParaRPr lang="en-IN" sz="1100" dirty="0">
              <a:solidFill>
                <a:schemeClr val="tx1"/>
              </a:solidFill>
            </a:endParaRPr>
          </a:p>
        </p:txBody>
      </p:sp>
      <p:sp>
        <p:nvSpPr>
          <p:cNvPr id="6" name="Rectangle: Rounded Corners 5">
            <a:extLst>
              <a:ext uri="{FF2B5EF4-FFF2-40B4-BE49-F238E27FC236}">
                <a16:creationId xmlns:a16="http://schemas.microsoft.com/office/drawing/2014/main" id="{F6252C27-9EBD-421C-9943-D791DD58ECA3}"/>
              </a:ext>
            </a:extLst>
          </p:cNvPr>
          <p:cNvSpPr/>
          <p:nvPr/>
        </p:nvSpPr>
        <p:spPr>
          <a:xfrm>
            <a:off x="6459794" y="988764"/>
            <a:ext cx="4699820" cy="334296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100" dirty="0">
                <a:solidFill>
                  <a:schemeClr val="tx1"/>
                </a:solidFill>
              </a:rPr>
              <a:t>Other</a:t>
            </a:r>
            <a:r>
              <a:rPr lang="en-IN" dirty="0"/>
              <a:t> </a:t>
            </a:r>
            <a:r>
              <a:rPr lang="en-IN" sz="1100" dirty="0">
                <a:solidFill>
                  <a:schemeClr val="tx1"/>
                </a:solidFill>
              </a:rPr>
              <a:t>than the triggers identified within in-scope</a:t>
            </a:r>
          </a:p>
          <a:p>
            <a:pPr marL="285750" indent="-285750">
              <a:buFont typeface="Arial" panose="020B0604020202020204" pitchFamily="34" charset="0"/>
              <a:buChar char="•"/>
            </a:pPr>
            <a:r>
              <a:rPr lang="en-IN" sz="1100" dirty="0">
                <a:solidFill>
                  <a:schemeClr val="tx1"/>
                </a:solidFill>
              </a:rPr>
              <a:t>Additional interfaces for factors not identified and agreed during discovery phase</a:t>
            </a:r>
          </a:p>
          <a:p>
            <a:pPr marL="285750" indent="-285750">
              <a:buFont typeface="Arial" panose="020B0604020202020204" pitchFamily="34" charset="0"/>
              <a:buChar char="•"/>
            </a:pPr>
            <a:r>
              <a:rPr lang="en-IN" sz="1100" dirty="0">
                <a:solidFill>
                  <a:schemeClr val="tx1"/>
                </a:solidFill>
              </a:rPr>
              <a:t>Language support apart from English</a:t>
            </a:r>
          </a:p>
          <a:p>
            <a:pPr marL="285750" indent="-285750">
              <a:buFont typeface="Arial" panose="020B0604020202020204" pitchFamily="34" charset="0"/>
              <a:buChar char="•"/>
            </a:pPr>
            <a:r>
              <a:rPr lang="en-IN" sz="1100" dirty="0">
                <a:solidFill>
                  <a:schemeClr val="tx1"/>
                </a:solidFill>
              </a:rPr>
              <a:t>Any activities not mentioned as In-scope shall be considered out of scope</a:t>
            </a: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p:txBody>
      </p:sp>
      <p:sp>
        <p:nvSpPr>
          <p:cNvPr id="7" name="TextBox 6">
            <a:extLst>
              <a:ext uri="{FF2B5EF4-FFF2-40B4-BE49-F238E27FC236}">
                <a16:creationId xmlns:a16="http://schemas.microsoft.com/office/drawing/2014/main" id="{9006B4EA-E895-4B3B-A03A-45C4650D9012}"/>
              </a:ext>
            </a:extLst>
          </p:cNvPr>
          <p:cNvSpPr txBox="1"/>
          <p:nvPr/>
        </p:nvSpPr>
        <p:spPr>
          <a:xfrm>
            <a:off x="1848465" y="599768"/>
            <a:ext cx="995465" cy="369332"/>
          </a:xfrm>
          <a:prstGeom prst="rect">
            <a:avLst/>
          </a:prstGeom>
          <a:noFill/>
        </p:spPr>
        <p:txBody>
          <a:bodyPr wrap="none" rtlCol="0">
            <a:spAutoFit/>
          </a:bodyPr>
          <a:lstStyle/>
          <a:p>
            <a:r>
              <a:rPr lang="en-IN" dirty="0"/>
              <a:t>In-Scope</a:t>
            </a:r>
          </a:p>
        </p:txBody>
      </p:sp>
      <p:sp>
        <p:nvSpPr>
          <p:cNvPr id="8" name="TextBox 7">
            <a:extLst>
              <a:ext uri="{FF2B5EF4-FFF2-40B4-BE49-F238E27FC236}">
                <a16:creationId xmlns:a16="http://schemas.microsoft.com/office/drawing/2014/main" id="{83F625DD-8A29-408D-98D4-3141EEB0A038}"/>
              </a:ext>
            </a:extLst>
          </p:cNvPr>
          <p:cNvSpPr txBox="1"/>
          <p:nvPr/>
        </p:nvSpPr>
        <p:spPr>
          <a:xfrm>
            <a:off x="7958009" y="564733"/>
            <a:ext cx="1166986" cy="369332"/>
          </a:xfrm>
          <a:prstGeom prst="rect">
            <a:avLst/>
          </a:prstGeom>
          <a:noFill/>
        </p:spPr>
        <p:txBody>
          <a:bodyPr wrap="none" rtlCol="0">
            <a:spAutoFit/>
          </a:bodyPr>
          <a:lstStyle/>
          <a:p>
            <a:r>
              <a:rPr lang="en-IN" dirty="0"/>
              <a:t>Out-Scope</a:t>
            </a:r>
          </a:p>
        </p:txBody>
      </p:sp>
      <p:sp>
        <p:nvSpPr>
          <p:cNvPr id="9" name="Rectangle: Rounded Corners 8">
            <a:extLst>
              <a:ext uri="{FF2B5EF4-FFF2-40B4-BE49-F238E27FC236}">
                <a16:creationId xmlns:a16="http://schemas.microsoft.com/office/drawing/2014/main" id="{50B70317-D8B3-4A02-8E17-5659BC22F531}"/>
              </a:ext>
            </a:extLst>
          </p:cNvPr>
          <p:cNvSpPr/>
          <p:nvPr/>
        </p:nvSpPr>
        <p:spPr>
          <a:xfrm>
            <a:off x="634839" y="5126674"/>
            <a:ext cx="10603431" cy="148512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sz="1100" dirty="0">
                <a:solidFill>
                  <a:schemeClr val="tx1"/>
                </a:solidFill>
              </a:rPr>
              <a:t>Support from customer SME – One full time and other experts opinions in form of short interactions, review and feedbacks on milestones.</a:t>
            </a:r>
          </a:p>
          <a:p>
            <a:pPr marL="171450" indent="-171450">
              <a:buFont typeface="Arial" panose="020B0604020202020204" pitchFamily="34" charset="0"/>
              <a:buChar char="•"/>
            </a:pPr>
            <a:endParaRPr lang="en-IN" sz="1100" dirty="0">
              <a:solidFill>
                <a:schemeClr val="tx1"/>
              </a:solidFill>
            </a:endParaRPr>
          </a:p>
          <a:p>
            <a:pPr marL="171450" indent="-171450">
              <a:buFont typeface="Arial" panose="020B0604020202020204" pitchFamily="34" charset="0"/>
              <a:buChar char="•"/>
            </a:pPr>
            <a:r>
              <a:rPr lang="en-IN" sz="1100" dirty="0">
                <a:solidFill>
                  <a:schemeClr val="tx1"/>
                </a:solidFill>
              </a:rPr>
              <a:t>Activities:</a:t>
            </a:r>
          </a:p>
          <a:p>
            <a:pPr marL="171450" indent="-171450">
              <a:buFont typeface="Arial" panose="020B0604020202020204" pitchFamily="34" charset="0"/>
              <a:buChar char="•"/>
            </a:pPr>
            <a:r>
              <a:rPr lang="en-IN" sz="1100" dirty="0">
                <a:solidFill>
                  <a:schemeClr val="tx1"/>
                </a:solidFill>
              </a:rPr>
              <a:t>Explanation/clarification of existing process and data</a:t>
            </a:r>
          </a:p>
          <a:p>
            <a:pPr marL="171450" indent="-171450">
              <a:buFont typeface="Arial" panose="020B0604020202020204" pitchFamily="34" charset="0"/>
              <a:buChar char="•"/>
            </a:pPr>
            <a:r>
              <a:rPr lang="en-IN" sz="1100" dirty="0">
                <a:solidFill>
                  <a:schemeClr val="tx1"/>
                </a:solidFill>
              </a:rPr>
              <a:t>Impact analysis on parameters</a:t>
            </a:r>
          </a:p>
          <a:p>
            <a:pPr marL="171450" indent="-171450">
              <a:buFont typeface="Arial" panose="020B0604020202020204" pitchFamily="34" charset="0"/>
              <a:buChar char="•"/>
            </a:pPr>
            <a:r>
              <a:rPr lang="en-IN" sz="1100" dirty="0">
                <a:solidFill>
                  <a:schemeClr val="tx1"/>
                </a:solidFill>
              </a:rPr>
              <a:t>Feedback on user experience from UI and insights from outcomes</a:t>
            </a:r>
          </a:p>
          <a:p>
            <a:pPr marL="171450" indent="-171450">
              <a:buFont typeface="Arial" panose="020B0604020202020204" pitchFamily="34" charset="0"/>
              <a:buChar char="•"/>
            </a:pPr>
            <a:r>
              <a:rPr lang="en-IN" sz="1100" dirty="0">
                <a:solidFill>
                  <a:schemeClr val="tx1"/>
                </a:solidFill>
              </a:rPr>
              <a:t>Support for data collection and identifying missing links in the data. Required for improving model performance</a:t>
            </a:r>
          </a:p>
          <a:p>
            <a:pPr marL="171450" indent="-171450">
              <a:buFont typeface="Arial" panose="020B0604020202020204" pitchFamily="34" charset="0"/>
              <a:buChar char="•"/>
            </a:pPr>
            <a:r>
              <a:rPr lang="en-IN" sz="1100" dirty="0">
                <a:solidFill>
                  <a:schemeClr val="tx1"/>
                </a:solidFill>
              </a:rPr>
              <a:t>Weekly cadence with all stake holders initially from first sprint.</a:t>
            </a:r>
          </a:p>
        </p:txBody>
      </p:sp>
      <p:sp>
        <p:nvSpPr>
          <p:cNvPr id="10" name="TextBox 9">
            <a:extLst>
              <a:ext uri="{FF2B5EF4-FFF2-40B4-BE49-F238E27FC236}">
                <a16:creationId xmlns:a16="http://schemas.microsoft.com/office/drawing/2014/main" id="{454A3DA7-B175-42B1-84FD-65C12F9B7F42}"/>
              </a:ext>
            </a:extLst>
          </p:cNvPr>
          <p:cNvSpPr txBox="1"/>
          <p:nvPr/>
        </p:nvSpPr>
        <p:spPr>
          <a:xfrm>
            <a:off x="961052" y="4702643"/>
            <a:ext cx="3765755" cy="369332"/>
          </a:xfrm>
          <a:prstGeom prst="rect">
            <a:avLst/>
          </a:prstGeom>
          <a:noFill/>
        </p:spPr>
        <p:txBody>
          <a:bodyPr wrap="square" rtlCol="0">
            <a:spAutoFit/>
          </a:bodyPr>
          <a:lstStyle/>
          <a:p>
            <a:r>
              <a:rPr lang="en-IN" dirty="0"/>
              <a:t>Additional Ask: </a:t>
            </a:r>
          </a:p>
        </p:txBody>
      </p:sp>
    </p:spTree>
    <p:extLst>
      <p:ext uri="{BB962C8B-B14F-4D97-AF65-F5344CB8AC3E}">
        <p14:creationId xmlns:p14="http://schemas.microsoft.com/office/powerpoint/2010/main" val="277788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8DABA6A7-C8F2-4BCE-AE24-52042610D350}"/>
              </a:ext>
            </a:extLst>
          </p:cNvPr>
          <p:cNvSpPr/>
          <p:nvPr/>
        </p:nvSpPr>
        <p:spPr>
          <a:xfrm>
            <a:off x="591376" y="5680580"/>
            <a:ext cx="1480020" cy="113806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F0C1BE6A-EBFE-40FD-86E5-48F611265D5B}"/>
              </a:ext>
            </a:extLst>
          </p:cNvPr>
          <p:cNvSpPr/>
          <p:nvPr/>
        </p:nvSpPr>
        <p:spPr>
          <a:xfrm>
            <a:off x="591376" y="3482773"/>
            <a:ext cx="1480020" cy="21318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7F0B8902-B4C4-4C4F-815D-900F7F708893}"/>
              </a:ext>
            </a:extLst>
          </p:cNvPr>
          <p:cNvSpPr/>
          <p:nvPr/>
        </p:nvSpPr>
        <p:spPr>
          <a:xfrm>
            <a:off x="591376" y="1129000"/>
            <a:ext cx="1480020" cy="22850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5A8F64B-4F84-4BE4-9E61-D0F9958C5F16}"/>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p>
            <a:r>
              <a:rPr lang="en-IN" sz="2400" b="1" i="0" dirty="0">
                <a:solidFill>
                  <a:schemeClr val="bg1"/>
                </a:solidFill>
                <a:effectLst/>
                <a:latin typeface="Calibri" panose="020F0502020204030204" pitchFamily="34" charset="0"/>
              </a:rPr>
              <a:t>Functional Diagram</a:t>
            </a:r>
            <a:endParaRPr lang="en-IN" sz="2400" b="1" dirty="0">
              <a:solidFill>
                <a:schemeClr val="bg1"/>
              </a:solidFill>
            </a:endParaRPr>
          </a:p>
        </p:txBody>
      </p:sp>
      <p:sp>
        <p:nvSpPr>
          <p:cNvPr id="7" name="Rectangle 6">
            <a:extLst>
              <a:ext uri="{FF2B5EF4-FFF2-40B4-BE49-F238E27FC236}">
                <a16:creationId xmlns:a16="http://schemas.microsoft.com/office/drawing/2014/main" id="{B0B1ECA9-B009-4DF1-A7D3-0140D52EF2FC}"/>
              </a:ext>
            </a:extLst>
          </p:cNvPr>
          <p:cNvSpPr/>
          <p:nvPr/>
        </p:nvSpPr>
        <p:spPr>
          <a:xfrm>
            <a:off x="2258008" y="541174"/>
            <a:ext cx="1871805" cy="5411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 Acquisition </a:t>
            </a:r>
          </a:p>
          <a:p>
            <a:pPr algn="ctr"/>
            <a:r>
              <a:rPr lang="en-IN" sz="1600" dirty="0"/>
              <a:t>&amp; Storage</a:t>
            </a:r>
          </a:p>
        </p:txBody>
      </p:sp>
      <p:sp>
        <p:nvSpPr>
          <p:cNvPr id="9" name="Rectangle 8">
            <a:extLst>
              <a:ext uri="{FF2B5EF4-FFF2-40B4-BE49-F238E27FC236}">
                <a16:creationId xmlns:a16="http://schemas.microsoft.com/office/drawing/2014/main" id="{39FF0698-3A38-442C-95EF-9959C7818569}"/>
              </a:ext>
            </a:extLst>
          </p:cNvPr>
          <p:cNvSpPr/>
          <p:nvPr/>
        </p:nvSpPr>
        <p:spPr>
          <a:xfrm>
            <a:off x="4238597" y="541173"/>
            <a:ext cx="1499730" cy="550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Trigger Points</a:t>
            </a:r>
          </a:p>
        </p:txBody>
      </p:sp>
      <p:sp>
        <p:nvSpPr>
          <p:cNvPr id="10" name="Rectangle 9">
            <a:extLst>
              <a:ext uri="{FF2B5EF4-FFF2-40B4-BE49-F238E27FC236}">
                <a16:creationId xmlns:a16="http://schemas.microsoft.com/office/drawing/2014/main" id="{E017D7E2-34FD-4572-A779-A7CE070CED46}"/>
              </a:ext>
            </a:extLst>
          </p:cNvPr>
          <p:cNvSpPr/>
          <p:nvPr/>
        </p:nvSpPr>
        <p:spPr>
          <a:xfrm>
            <a:off x="5847112" y="541174"/>
            <a:ext cx="2830358" cy="5411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AI Based Data Processing </a:t>
            </a:r>
          </a:p>
          <a:p>
            <a:pPr algn="ctr"/>
            <a:r>
              <a:rPr lang="en-IN" sz="1600" dirty="0"/>
              <a:t>&amp; Execution</a:t>
            </a:r>
          </a:p>
        </p:txBody>
      </p:sp>
      <p:sp>
        <p:nvSpPr>
          <p:cNvPr id="11" name="Rectangle 10">
            <a:extLst>
              <a:ext uri="{FF2B5EF4-FFF2-40B4-BE49-F238E27FC236}">
                <a16:creationId xmlns:a16="http://schemas.microsoft.com/office/drawing/2014/main" id="{CD685374-4BD5-4C9C-8BC9-F940A4FCF1F7}"/>
              </a:ext>
            </a:extLst>
          </p:cNvPr>
          <p:cNvSpPr/>
          <p:nvPr/>
        </p:nvSpPr>
        <p:spPr>
          <a:xfrm>
            <a:off x="8929396" y="541174"/>
            <a:ext cx="3088433" cy="5411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Insights, Explainability &amp; Recommended Actions</a:t>
            </a:r>
          </a:p>
        </p:txBody>
      </p:sp>
      <p:sp>
        <p:nvSpPr>
          <p:cNvPr id="18" name="Rectangle 17">
            <a:extLst>
              <a:ext uri="{FF2B5EF4-FFF2-40B4-BE49-F238E27FC236}">
                <a16:creationId xmlns:a16="http://schemas.microsoft.com/office/drawing/2014/main" id="{61C2141C-9A5C-42D1-A895-54732A2DC36A}"/>
              </a:ext>
            </a:extLst>
          </p:cNvPr>
          <p:cNvSpPr/>
          <p:nvPr/>
        </p:nvSpPr>
        <p:spPr>
          <a:xfrm>
            <a:off x="671930" y="541174"/>
            <a:ext cx="1324947" cy="5411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a:t>
            </a:r>
          </a:p>
          <a:p>
            <a:pPr algn="ctr"/>
            <a:r>
              <a:rPr lang="en-IN" sz="1600" dirty="0"/>
              <a:t> Source</a:t>
            </a:r>
          </a:p>
        </p:txBody>
      </p:sp>
      <p:sp>
        <p:nvSpPr>
          <p:cNvPr id="19" name="Rectangle: Rounded Corners 18">
            <a:extLst>
              <a:ext uri="{FF2B5EF4-FFF2-40B4-BE49-F238E27FC236}">
                <a16:creationId xmlns:a16="http://schemas.microsoft.com/office/drawing/2014/main" id="{5DCC4EB4-A7EA-4595-8A6D-6FFD85E05077}"/>
              </a:ext>
            </a:extLst>
          </p:cNvPr>
          <p:cNvSpPr/>
          <p:nvPr/>
        </p:nvSpPr>
        <p:spPr>
          <a:xfrm>
            <a:off x="671932" y="1153592"/>
            <a:ext cx="1324947"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Voltage Sensor </a:t>
            </a:r>
          </a:p>
        </p:txBody>
      </p:sp>
      <p:sp>
        <p:nvSpPr>
          <p:cNvPr id="20" name="Rectangle: Rounded Corners 19">
            <a:extLst>
              <a:ext uri="{FF2B5EF4-FFF2-40B4-BE49-F238E27FC236}">
                <a16:creationId xmlns:a16="http://schemas.microsoft.com/office/drawing/2014/main" id="{E0012FCB-D1E4-4D72-B011-01255B5FC227}"/>
              </a:ext>
            </a:extLst>
          </p:cNvPr>
          <p:cNvSpPr/>
          <p:nvPr/>
        </p:nvSpPr>
        <p:spPr>
          <a:xfrm>
            <a:off x="671931" y="1598633"/>
            <a:ext cx="1324947" cy="369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Current Sensor </a:t>
            </a:r>
          </a:p>
        </p:txBody>
      </p:sp>
      <p:sp>
        <p:nvSpPr>
          <p:cNvPr id="21" name="Rectangle: Rounded Corners 20">
            <a:extLst>
              <a:ext uri="{FF2B5EF4-FFF2-40B4-BE49-F238E27FC236}">
                <a16:creationId xmlns:a16="http://schemas.microsoft.com/office/drawing/2014/main" id="{CC07170B-875E-4695-A563-648EB61B3068}"/>
              </a:ext>
            </a:extLst>
          </p:cNvPr>
          <p:cNvSpPr/>
          <p:nvPr/>
        </p:nvSpPr>
        <p:spPr>
          <a:xfrm>
            <a:off x="671930" y="2055426"/>
            <a:ext cx="1324947" cy="369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Frequency</a:t>
            </a:r>
          </a:p>
          <a:p>
            <a:pPr algn="ctr"/>
            <a:r>
              <a:rPr lang="en-IN" sz="1400" b="1" dirty="0">
                <a:solidFill>
                  <a:schemeClr val="tx1"/>
                </a:solidFill>
              </a:rPr>
              <a:t>Sensor </a:t>
            </a:r>
          </a:p>
        </p:txBody>
      </p:sp>
      <p:sp>
        <p:nvSpPr>
          <p:cNvPr id="22" name="Rectangle: Rounded Corners 21">
            <a:extLst>
              <a:ext uri="{FF2B5EF4-FFF2-40B4-BE49-F238E27FC236}">
                <a16:creationId xmlns:a16="http://schemas.microsoft.com/office/drawing/2014/main" id="{436BB248-E090-4A61-AD35-AF893640656A}"/>
              </a:ext>
            </a:extLst>
          </p:cNvPr>
          <p:cNvSpPr/>
          <p:nvPr/>
        </p:nvSpPr>
        <p:spPr>
          <a:xfrm>
            <a:off x="671930" y="2568214"/>
            <a:ext cx="1324946" cy="389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Signal Sensor </a:t>
            </a:r>
          </a:p>
        </p:txBody>
      </p:sp>
      <p:sp>
        <p:nvSpPr>
          <p:cNvPr id="23" name="Rectangle: Rounded Corners 22">
            <a:extLst>
              <a:ext uri="{FF2B5EF4-FFF2-40B4-BE49-F238E27FC236}">
                <a16:creationId xmlns:a16="http://schemas.microsoft.com/office/drawing/2014/main" id="{15A490B0-3277-40DA-A96D-631641E3CBC7}"/>
              </a:ext>
            </a:extLst>
          </p:cNvPr>
          <p:cNvSpPr/>
          <p:nvPr/>
        </p:nvSpPr>
        <p:spPr>
          <a:xfrm>
            <a:off x="671930" y="3025020"/>
            <a:ext cx="1324946" cy="389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Transducers</a:t>
            </a:r>
          </a:p>
          <a:p>
            <a:pPr algn="ctr"/>
            <a:r>
              <a:rPr lang="en-IN" sz="1400" b="1" dirty="0">
                <a:solidFill>
                  <a:schemeClr val="tx1"/>
                </a:solidFill>
              </a:rPr>
              <a:t>Sensor </a:t>
            </a:r>
          </a:p>
        </p:txBody>
      </p:sp>
      <p:sp>
        <p:nvSpPr>
          <p:cNvPr id="25" name="Rectangle 24">
            <a:extLst>
              <a:ext uri="{FF2B5EF4-FFF2-40B4-BE49-F238E27FC236}">
                <a16:creationId xmlns:a16="http://schemas.microsoft.com/office/drawing/2014/main" id="{3209C86D-E60D-46A1-A083-4B0DE7262513}"/>
              </a:ext>
            </a:extLst>
          </p:cNvPr>
          <p:cNvSpPr/>
          <p:nvPr/>
        </p:nvSpPr>
        <p:spPr>
          <a:xfrm rot="16200000">
            <a:off x="-832259" y="1990433"/>
            <a:ext cx="2285067" cy="56220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NODE Specific Data</a:t>
            </a:r>
          </a:p>
        </p:txBody>
      </p:sp>
      <p:sp>
        <p:nvSpPr>
          <p:cNvPr id="26" name="Rectangle: Rounded Corners 25">
            <a:extLst>
              <a:ext uri="{FF2B5EF4-FFF2-40B4-BE49-F238E27FC236}">
                <a16:creationId xmlns:a16="http://schemas.microsoft.com/office/drawing/2014/main" id="{0F87B21F-583C-4F0F-B452-59249D7920FB}"/>
              </a:ext>
            </a:extLst>
          </p:cNvPr>
          <p:cNvSpPr/>
          <p:nvPr/>
        </p:nvSpPr>
        <p:spPr>
          <a:xfrm>
            <a:off x="671929" y="3541437"/>
            <a:ext cx="1324945" cy="4616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Demand</a:t>
            </a:r>
          </a:p>
          <a:p>
            <a:pPr algn="ctr"/>
            <a:r>
              <a:rPr lang="en-IN" sz="1400" b="1" dirty="0">
                <a:solidFill>
                  <a:schemeClr val="tx1"/>
                </a:solidFill>
              </a:rPr>
              <a:t>Forecasting</a:t>
            </a:r>
          </a:p>
        </p:txBody>
      </p:sp>
      <p:sp>
        <p:nvSpPr>
          <p:cNvPr id="27" name="Rectangle: Rounded Corners 26">
            <a:extLst>
              <a:ext uri="{FF2B5EF4-FFF2-40B4-BE49-F238E27FC236}">
                <a16:creationId xmlns:a16="http://schemas.microsoft.com/office/drawing/2014/main" id="{31969528-3952-4155-91A9-C597EE5531F2}"/>
              </a:ext>
            </a:extLst>
          </p:cNvPr>
          <p:cNvSpPr/>
          <p:nvPr/>
        </p:nvSpPr>
        <p:spPr>
          <a:xfrm>
            <a:off x="671929" y="4093685"/>
            <a:ext cx="1324944" cy="437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Weather</a:t>
            </a:r>
          </a:p>
          <a:p>
            <a:pPr algn="ctr"/>
            <a:r>
              <a:rPr lang="en-IN" sz="1400" b="1" dirty="0">
                <a:solidFill>
                  <a:schemeClr val="tx1"/>
                </a:solidFill>
              </a:rPr>
              <a:t>Forecasting</a:t>
            </a:r>
          </a:p>
        </p:txBody>
      </p:sp>
      <p:sp>
        <p:nvSpPr>
          <p:cNvPr id="28" name="Rectangle: Rounded Corners 27">
            <a:extLst>
              <a:ext uri="{FF2B5EF4-FFF2-40B4-BE49-F238E27FC236}">
                <a16:creationId xmlns:a16="http://schemas.microsoft.com/office/drawing/2014/main" id="{6CE9E332-819E-4D1E-B485-31180D12EB90}"/>
              </a:ext>
            </a:extLst>
          </p:cNvPr>
          <p:cNvSpPr/>
          <p:nvPr/>
        </p:nvSpPr>
        <p:spPr>
          <a:xfrm>
            <a:off x="671928" y="4625306"/>
            <a:ext cx="1324943" cy="437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Planned</a:t>
            </a:r>
          </a:p>
          <a:p>
            <a:pPr algn="ctr"/>
            <a:r>
              <a:rPr lang="en-IN" sz="1400" b="1" dirty="0">
                <a:solidFill>
                  <a:schemeClr val="tx1"/>
                </a:solidFill>
              </a:rPr>
              <a:t>Operations</a:t>
            </a:r>
          </a:p>
        </p:txBody>
      </p:sp>
      <p:sp>
        <p:nvSpPr>
          <p:cNvPr id="29" name="Rectangle: Rounded Corners 28">
            <a:extLst>
              <a:ext uri="{FF2B5EF4-FFF2-40B4-BE49-F238E27FC236}">
                <a16:creationId xmlns:a16="http://schemas.microsoft.com/office/drawing/2014/main" id="{24358C50-12F5-4268-95FE-67D2C7A384BF}"/>
              </a:ext>
            </a:extLst>
          </p:cNvPr>
          <p:cNvSpPr/>
          <p:nvPr/>
        </p:nvSpPr>
        <p:spPr>
          <a:xfrm>
            <a:off x="671928" y="5185658"/>
            <a:ext cx="1324942" cy="4289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endParaRPr>
          </a:p>
          <a:p>
            <a:pPr algn="ctr"/>
            <a:r>
              <a:rPr lang="en-IN" sz="1400" b="1" dirty="0">
                <a:solidFill>
                  <a:schemeClr val="tx1"/>
                </a:solidFill>
              </a:rPr>
              <a:t>Disruptive</a:t>
            </a:r>
          </a:p>
          <a:p>
            <a:pPr algn="ctr"/>
            <a:r>
              <a:rPr lang="en-IN" sz="1400" b="1" dirty="0">
                <a:solidFill>
                  <a:schemeClr val="tx1"/>
                </a:solidFill>
              </a:rPr>
              <a:t>Events</a:t>
            </a:r>
          </a:p>
          <a:p>
            <a:pPr algn="ctr"/>
            <a:endParaRPr lang="en-IN" sz="1400" b="1" dirty="0">
              <a:solidFill>
                <a:schemeClr val="tx1"/>
              </a:solidFill>
            </a:endParaRPr>
          </a:p>
        </p:txBody>
      </p:sp>
      <p:sp>
        <p:nvSpPr>
          <p:cNvPr id="30" name="Rectangle 29">
            <a:extLst>
              <a:ext uri="{FF2B5EF4-FFF2-40B4-BE49-F238E27FC236}">
                <a16:creationId xmlns:a16="http://schemas.microsoft.com/office/drawing/2014/main" id="{3B91E3B7-EDC6-4C62-9725-F85F8F38EEE2}"/>
              </a:ext>
            </a:extLst>
          </p:cNvPr>
          <p:cNvSpPr/>
          <p:nvPr/>
        </p:nvSpPr>
        <p:spPr>
          <a:xfrm rot="16200000">
            <a:off x="-755640" y="4267586"/>
            <a:ext cx="2131830" cy="56220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Demographic Data**</a:t>
            </a:r>
          </a:p>
        </p:txBody>
      </p:sp>
      <p:sp>
        <p:nvSpPr>
          <p:cNvPr id="35" name="Rectangle 34">
            <a:extLst>
              <a:ext uri="{FF2B5EF4-FFF2-40B4-BE49-F238E27FC236}">
                <a16:creationId xmlns:a16="http://schemas.microsoft.com/office/drawing/2014/main" id="{76715058-15D5-497A-91ED-A1C5C1B4DD6E}"/>
              </a:ext>
            </a:extLst>
          </p:cNvPr>
          <p:cNvSpPr/>
          <p:nvPr/>
        </p:nvSpPr>
        <p:spPr>
          <a:xfrm rot="16200000">
            <a:off x="-261882" y="5976624"/>
            <a:ext cx="1163225" cy="56220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Network</a:t>
            </a:r>
          </a:p>
        </p:txBody>
      </p:sp>
      <p:sp>
        <p:nvSpPr>
          <p:cNvPr id="37" name="Rectangle 36">
            <a:extLst>
              <a:ext uri="{FF2B5EF4-FFF2-40B4-BE49-F238E27FC236}">
                <a16:creationId xmlns:a16="http://schemas.microsoft.com/office/drawing/2014/main" id="{938D9EC8-CF23-4248-8B01-EC92767AE67F}"/>
              </a:ext>
            </a:extLst>
          </p:cNvPr>
          <p:cNvSpPr/>
          <p:nvPr/>
        </p:nvSpPr>
        <p:spPr>
          <a:xfrm>
            <a:off x="2285999" y="1387824"/>
            <a:ext cx="1843813" cy="59421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Phasor Data Concentrator Server</a:t>
            </a:r>
          </a:p>
        </p:txBody>
      </p:sp>
      <p:sp>
        <p:nvSpPr>
          <p:cNvPr id="38" name="Rectangle 37">
            <a:extLst>
              <a:ext uri="{FF2B5EF4-FFF2-40B4-BE49-F238E27FC236}">
                <a16:creationId xmlns:a16="http://schemas.microsoft.com/office/drawing/2014/main" id="{57F34CFB-9C75-4731-B53F-379960A6E994}"/>
              </a:ext>
            </a:extLst>
          </p:cNvPr>
          <p:cNvSpPr/>
          <p:nvPr/>
        </p:nvSpPr>
        <p:spPr>
          <a:xfrm>
            <a:off x="2285999" y="2218165"/>
            <a:ext cx="1843813" cy="59421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Wide Area Monitoring Server</a:t>
            </a:r>
          </a:p>
        </p:txBody>
      </p:sp>
      <p:sp>
        <p:nvSpPr>
          <p:cNvPr id="39" name="Rectangle 38">
            <a:extLst>
              <a:ext uri="{FF2B5EF4-FFF2-40B4-BE49-F238E27FC236}">
                <a16:creationId xmlns:a16="http://schemas.microsoft.com/office/drawing/2014/main" id="{EA791002-EB0A-4DD3-BA4E-07B116117464}"/>
              </a:ext>
            </a:extLst>
          </p:cNvPr>
          <p:cNvSpPr/>
          <p:nvPr/>
        </p:nvSpPr>
        <p:spPr>
          <a:xfrm>
            <a:off x="2285999" y="3536574"/>
            <a:ext cx="1843813" cy="447593"/>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Utility Forecasting System </a:t>
            </a:r>
          </a:p>
        </p:txBody>
      </p:sp>
      <p:sp>
        <p:nvSpPr>
          <p:cNvPr id="40" name="Rectangle 39">
            <a:extLst>
              <a:ext uri="{FF2B5EF4-FFF2-40B4-BE49-F238E27FC236}">
                <a16:creationId xmlns:a16="http://schemas.microsoft.com/office/drawing/2014/main" id="{6C18B7A7-88DC-4447-B655-D65302FF5BD6}"/>
              </a:ext>
            </a:extLst>
          </p:cNvPr>
          <p:cNvSpPr/>
          <p:nvPr/>
        </p:nvSpPr>
        <p:spPr>
          <a:xfrm>
            <a:off x="2285999" y="4048536"/>
            <a:ext cx="1843813" cy="43465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Weather Forecast API </a:t>
            </a:r>
          </a:p>
        </p:txBody>
      </p:sp>
      <p:sp>
        <p:nvSpPr>
          <p:cNvPr id="41" name="Rectangle 40">
            <a:extLst>
              <a:ext uri="{FF2B5EF4-FFF2-40B4-BE49-F238E27FC236}">
                <a16:creationId xmlns:a16="http://schemas.microsoft.com/office/drawing/2014/main" id="{3BD87DB3-72DA-44BC-A83E-CE9C222D1CE8}"/>
              </a:ext>
            </a:extLst>
          </p:cNvPr>
          <p:cNvSpPr/>
          <p:nvPr/>
        </p:nvSpPr>
        <p:spPr>
          <a:xfrm>
            <a:off x="2285999" y="4547562"/>
            <a:ext cx="1843813" cy="634762"/>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Node / Network Specific planned activities</a:t>
            </a:r>
          </a:p>
        </p:txBody>
      </p:sp>
      <p:sp>
        <p:nvSpPr>
          <p:cNvPr id="45" name="Rectangle 44">
            <a:extLst>
              <a:ext uri="{FF2B5EF4-FFF2-40B4-BE49-F238E27FC236}">
                <a16:creationId xmlns:a16="http://schemas.microsoft.com/office/drawing/2014/main" id="{C0A660AB-FDF3-4B07-B349-BEB2EFAE96CD}"/>
              </a:ext>
            </a:extLst>
          </p:cNvPr>
          <p:cNvSpPr/>
          <p:nvPr/>
        </p:nvSpPr>
        <p:spPr>
          <a:xfrm>
            <a:off x="2285999" y="5248592"/>
            <a:ext cx="1843813" cy="412665"/>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tx1"/>
                </a:solidFill>
              </a:rPr>
              <a:t>Events like COVID-19, grid failure, contingency etc</a:t>
            </a:r>
          </a:p>
        </p:txBody>
      </p:sp>
      <p:sp>
        <p:nvSpPr>
          <p:cNvPr id="46" name="Rectangle 45">
            <a:extLst>
              <a:ext uri="{FF2B5EF4-FFF2-40B4-BE49-F238E27FC236}">
                <a16:creationId xmlns:a16="http://schemas.microsoft.com/office/drawing/2014/main" id="{932C4D59-A130-4811-849F-AC9EC87AD3A8}"/>
              </a:ext>
            </a:extLst>
          </p:cNvPr>
          <p:cNvSpPr/>
          <p:nvPr/>
        </p:nvSpPr>
        <p:spPr>
          <a:xfrm>
            <a:off x="4284711" y="1387824"/>
            <a:ext cx="1453616" cy="59421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Voltage</a:t>
            </a:r>
          </a:p>
          <a:p>
            <a:pPr algn="ctr"/>
            <a:r>
              <a:rPr lang="en-IN" sz="1400" b="1" dirty="0">
                <a:solidFill>
                  <a:schemeClr val="tx1"/>
                </a:solidFill>
              </a:rPr>
              <a:t> stability</a:t>
            </a:r>
          </a:p>
        </p:txBody>
      </p:sp>
      <p:sp>
        <p:nvSpPr>
          <p:cNvPr id="47" name="Rectangle 46">
            <a:extLst>
              <a:ext uri="{FF2B5EF4-FFF2-40B4-BE49-F238E27FC236}">
                <a16:creationId xmlns:a16="http://schemas.microsoft.com/office/drawing/2014/main" id="{8231E477-DF27-4FA9-B90D-AFA1C4684486}"/>
              </a:ext>
            </a:extLst>
          </p:cNvPr>
          <p:cNvSpPr/>
          <p:nvPr/>
        </p:nvSpPr>
        <p:spPr>
          <a:xfrm>
            <a:off x="4238596" y="4141167"/>
            <a:ext cx="1476673" cy="4813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Demand </a:t>
            </a:r>
          </a:p>
          <a:p>
            <a:pPr algn="ctr"/>
            <a:r>
              <a:rPr lang="en-IN" sz="1400" b="1" dirty="0">
                <a:solidFill>
                  <a:schemeClr val="tx1"/>
                </a:solidFill>
              </a:rPr>
              <a:t>response</a:t>
            </a:r>
          </a:p>
        </p:txBody>
      </p:sp>
      <p:sp>
        <p:nvSpPr>
          <p:cNvPr id="48" name="Rectangle 47">
            <a:extLst>
              <a:ext uri="{FF2B5EF4-FFF2-40B4-BE49-F238E27FC236}">
                <a16:creationId xmlns:a16="http://schemas.microsoft.com/office/drawing/2014/main" id="{17B41C0D-D9B0-4024-8989-BC38491AF229}"/>
              </a:ext>
            </a:extLst>
          </p:cNvPr>
          <p:cNvSpPr/>
          <p:nvPr/>
        </p:nvSpPr>
        <p:spPr>
          <a:xfrm>
            <a:off x="4261654" y="2028730"/>
            <a:ext cx="1476673" cy="4813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Frequency</a:t>
            </a:r>
          </a:p>
          <a:p>
            <a:pPr algn="ctr"/>
            <a:r>
              <a:rPr lang="en-IN" sz="1400" b="1" dirty="0">
                <a:solidFill>
                  <a:schemeClr val="tx1"/>
                </a:solidFill>
              </a:rPr>
              <a:t> stability</a:t>
            </a:r>
          </a:p>
        </p:txBody>
      </p:sp>
      <p:sp>
        <p:nvSpPr>
          <p:cNvPr id="49" name="Rectangle 48">
            <a:extLst>
              <a:ext uri="{FF2B5EF4-FFF2-40B4-BE49-F238E27FC236}">
                <a16:creationId xmlns:a16="http://schemas.microsoft.com/office/drawing/2014/main" id="{2D034DD0-987F-4DD6-A4D4-9A7D16100ADE}"/>
              </a:ext>
            </a:extLst>
          </p:cNvPr>
          <p:cNvSpPr/>
          <p:nvPr/>
        </p:nvSpPr>
        <p:spPr>
          <a:xfrm>
            <a:off x="4250125" y="2557104"/>
            <a:ext cx="1476673" cy="4813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Transient stability</a:t>
            </a:r>
          </a:p>
        </p:txBody>
      </p:sp>
      <p:sp>
        <p:nvSpPr>
          <p:cNvPr id="50" name="Rectangle 49">
            <a:extLst>
              <a:ext uri="{FF2B5EF4-FFF2-40B4-BE49-F238E27FC236}">
                <a16:creationId xmlns:a16="http://schemas.microsoft.com/office/drawing/2014/main" id="{AE15643E-7C0D-420E-9EC4-14B99C55BE13}"/>
              </a:ext>
            </a:extLst>
          </p:cNvPr>
          <p:cNvSpPr/>
          <p:nvPr/>
        </p:nvSpPr>
        <p:spPr>
          <a:xfrm>
            <a:off x="4238597" y="3075836"/>
            <a:ext cx="1476673" cy="4813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Fault </a:t>
            </a:r>
          </a:p>
          <a:p>
            <a:pPr algn="ctr"/>
            <a:r>
              <a:rPr lang="en-IN" sz="1400" b="1" dirty="0">
                <a:solidFill>
                  <a:schemeClr val="tx1"/>
                </a:solidFill>
              </a:rPr>
              <a:t>stability</a:t>
            </a:r>
          </a:p>
        </p:txBody>
      </p:sp>
      <p:sp>
        <p:nvSpPr>
          <p:cNvPr id="51" name="Rectangle 50">
            <a:extLst>
              <a:ext uri="{FF2B5EF4-FFF2-40B4-BE49-F238E27FC236}">
                <a16:creationId xmlns:a16="http://schemas.microsoft.com/office/drawing/2014/main" id="{75080296-C8E9-45D7-939F-4011921FDDF6}"/>
              </a:ext>
            </a:extLst>
          </p:cNvPr>
          <p:cNvSpPr/>
          <p:nvPr/>
        </p:nvSpPr>
        <p:spPr>
          <a:xfrm>
            <a:off x="4238597" y="3603895"/>
            <a:ext cx="1499730" cy="4813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Network </a:t>
            </a:r>
          </a:p>
          <a:p>
            <a:pPr algn="ctr"/>
            <a:r>
              <a:rPr lang="en-IN" sz="1400" b="1" dirty="0">
                <a:solidFill>
                  <a:schemeClr val="tx1"/>
                </a:solidFill>
              </a:rPr>
              <a:t>stability</a:t>
            </a:r>
          </a:p>
        </p:txBody>
      </p:sp>
      <p:sp>
        <p:nvSpPr>
          <p:cNvPr id="52" name="Rectangle 51">
            <a:extLst>
              <a:ext uri="{FF2B5EF4-FFF2-40B4-BE49-F238E27FC236}">
                <a16:creationId xmlns:a16="http://schemas.microsoft.com/office/drawing/2014/main" id="{995C1AFA-07D8-413A-A1D7-8C68BE9EE2FF}"/>
              </a:ext>
            </a:extLst>
          </p:cNvPr>
          <p:cNvSpPr/>
          <p:nvPr/>
        </p:nvSpPr>
        <p:spPr>
          <a:xfrm>
            <a:off x="5894440" y="2391522"/>
            <a:ext cx="2783030" cy="59421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Identify Anomaly arising based on Triggers </a:t>
            </a:r>
          </a:p>
        </p:txBody>
      </p:sp>
      <p:sp>
        <p:nvSpPr>
          <p:cNvPr id="53" name="Rectangle 52">
            <a:extLst>
              <a:ext uri="{FF2B5EF4-FFF2-40B4-BE49-F238E27FC236}">
                <a16:creationId xmlns:a16="http://schemas.microsoft.com/office/drawing/2014/main" id="{A6005ED7-4FB8-4043-8312-70E3F4D91290}"/>
              </a:ext>
            </a:extLst>
          </p:cNvPr>
          <p:cNvSpPr/>
          <p:nvPr/>
        </p:nvSpPr>
        <p:spPr>
          <a:xfrm>
            <a:off x="5894440" y="3116960"/>
            <a:ext cx="2783030" cy="59421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Forecast Anomaly for each of the</a:t>
            </a:r>
          </a:p>
          <a:p>
            <a:pPr algn="ctr"/>
            <a:r>
              <a:rPr lang="en-IN" sz="1400" b="1" dirty="0">
                <a:solidFill>
                  <a:schemeClr val="tx1"/>
                </a:solidFill>
              </a:rPr>
              <a:t>Triggers  </a:t>
            </a:r>
          </a:p>
        </p:txBody>
      </p:sp>
      <p:sp>
        <p:nvSpPr>
          <p:cNvPr id="54" name="Rectangle 53">
            <a:extLst>
              <a:ext uri="{FF2B5EF4-FFF2-40B4-BE49-F238E27FC236}">
                <a16:creationId xmlns:a16="http://schemas.microsoft.com/office/drawing/2014/main" id="{E66203AB-52CE-4CC7-A2C6-748822E0CAA3}"/>
              </a:ext>
            </a:extLst>
          </p:cNvPr>
          <p:cNvSpPr/>
          <p:nvPr/>
        </p:nvSpPr>
        <p:spPr>
          <a:xfrm>
            <a:off x="4238597" y="6287152"/>
            <a:ext cx="4415816" cy="5622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Level and Network Level</a:t>
            </a:r>
          </a:p>
        </p:txBody>
      </p:sp>
      <p:sp>
        <p:nvSpPr>
          <p:cNvPr id="55" name="Rectangle: Rounded Corners 54">
            <a:extLst>
              <a:ext uri="{FF2B5EF4-FFF2-40B4-BE49-F238E27FC236}">
                <a16:creationId xmlns:a16="http://schemas.microsoft.com/office/drawing/2014/main" id="{2C4A86E3-C0E3-41A4-A8C9-18658BF602A3}"/>
              </a:ext>
            </a:extLst>
          </p:cNvPr>
          <p:cNvSpPr/>
          <p:nvPr/>
        </p:nvSpPr>
        <p:spPr>
          <a:xfrm>
            <a:off x="671928" y="5755586"/>
            <a:ext cx="1324942" cy="4289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endParaRPr>
          </a:p>
          <a:p>
            <a:pPr algn="ctr"/>
            <a:r>
              <a:rPr lang="en-IN" sz="1400" b="1" dirty="0">
                <a:solidFill>
                  <a:schemeClr val="tx1"/>
                </a:solidFill>
              </a:rPr>
              <a:t>Network Graph</a:t>
            </a:r>
          </a:p>
          <a:p>
            <a:pPr algn="ctr"/>
            <a:endParaRPr lang="en-IN" sz="1400" b="1" dirty="0">
              <a:solidFill>
                <a:schemeClr val="tx1"/>
              </a:solidFill>
            </a:endParaRPr>
          </a:p>
        </p:txBody>
      </p:sp>
      <p:sp>
        <p:nvSpPr>
          <p:cNvPr id="56" name="Rectangle: Rounded Corners 55">
            <a:extLst>
              <a:ext uri="{FF2B5EF4-FFF2-40B4-BE49-F238E27FC236}">
                <a16:creationId xmlns:a16="http://schemas.microsoft.com/office/drawing/2014/main" id="{3986F58F-76EF-4854-AACF-E513BB2DEE8E}"/>
              </a:ext>
            </a:extLst>
          </p:cNvPr>
          <p:cNvSpPr/>
          <p:nvPr/>
        </p:nvSpPr>
        <p:spPr>
          <a:xfrm>
            <a:off x="668915" y="6237692"/>
            <a:ext cx="1324942" cy="5474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endParaRPr>
          </a:p>
          <a:p>
            <a:pPr algn="ctr"/>
            <a:r>
              <a:rPr lang="en-IN" sz="1200" b="1" dirty="0">
                <a:solidFill>
                  <a:schemeClr val="tx1"/>
                </a:solidFill>
              </a:rPr>
              <a:t>Network Component</a:t>
            </a:r>
          </a:p>
          <a:p>
            <a:pPr algn="ctr"/>
            <a:endParaRPr lang="en-IN" sz="1200" b="1" dirty="0">
              <a:solidFill>
                <a:schemeClr val="tx1"/>
              </a:solidFill>
            </a:endParaRPr>
          </a:p>
        </p:txBody>
      </p:sp>
      <p:sp>
        <p:nvSpPr>
          <p:cNvPr id="58" name="Rectangle 57">
            <a:extLst>
              <a:ext uri="{FF2B5EF4-FFF2-40B4-BE49-F238E27FC236}">
                <a16:creationId xmlns:a16="http://schemas.microsoft.com/office/drawing/2014/main" id="{F7A164E5-611D-43BC-8561-CB7070D2C6E0}"/>
              </a:ext>
            </a:extLst>
          </p:cNvPr>
          <p:cNvSpPr/>
          <p:nvPr/>
        </p:nvSpPr>
        <p:spPr>
          <a:xfrm>
            <a:off x="8929396" y="1465514"/>
            <a:ext cx="3088432" cy="184502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400" b="1" dirty="0">
                <a:solidFill>
                  <a:schemeClr val="tx1"/>
                </a:solidFill>
              </a:rPr>
              <a:t>Flag Anomalies in Power system</a:t>
            </a:r>
          </a:p>
          <a:p>
            <a:pPr marL="285750" indent="-285750">
              <a:buFont typeface="Arial" panose="020B0604020202020204" pitchFamily="34" charset="0"/>
              <a:buChar char="•"/>
            </a:pPr>
            <a:r>
              <a:rPr lang="en-IN" sz="1400" b="1" dirty="0">
                <a:solidFill>
                  <a:schemeClr val="tx1"/>
                </a:solidFill>
              </a:rPr>
              <a:t>Identify Type of Anomaly in Power System based on system confidence</a:t>
            </a:r>
          </a:p>
          <a:p>
            <a:pPr marL="285750" indent="-285750">
              <a:buFont typeface="Arial" panose="020B0604020202020204" pitchFamily="34" charset="0"/>
              <a:buChar char="•"/>
            </a:pPr>
            <a:r>
              <a:rPr lang="en-IN" sz="1400" b="1" dirty="0">
                <a:solidFill>
                  <a:schemeClr val="tx1"/>
                </a:solidFill>
              </a:rPr>
              <a:t>Long-term and short-term estimation of potential Risk in Power System – Early Detection &amp; Remediation</a:t>
            </a:r>
          </a:p>
        </p:txBody>
      </p:sp>
      <p:sp>
        <p:nvSpPr>
          <p:cNvPr id="59" name="Rectangle 58">
            <a:extLst>
              <a:ext uri="{FF2B5EF4-FFF2-40B4-BE49-F238E27FC236}">
                <a16:creationId xmlns:a16="http://schemas.microsoft.com/office/drawing/2014/main" id="{F3A7273E-B779-4E57-80F3-7FE400B034FA}"/>
              </a:ext>
            </a:extLst>
          </p:cNvPr>
          <p:cNvSpPr/>
          <p:nvPr/>
        </p:nvSpPr>
        <p:spPr>
          <a:xfrm>
            <a:off x="8929395" y="1135892"/>
            <a:ext cx="3088433" cy="32962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Outcomes</a:t>
            </a:r>
          </a:p>
        </p:txBody>
      </p:sp>
      <p:sp>
        <p:nvSpPr>
          <p:cNvPr id="60" name="Rectangle 59">
            <a:extLst>
              <a:ext uri="{FF2B5EF4-FFF2-40B4-BE49-F238E27FC236}">
                <a16:creationId xmlns:a16="http://schemas.microsoft.com/office/drawing/2014/main" id="{9F886EB5-E4E0-46D1-8658-73BAF20E669C}"/>
              </a:ext>
            </a:extLst>
          </p:cNvPr>
          <p:cNvSpPr/>
          <p:nvPr/>
        </p:nvSpPr>
        <p:spPr>
          <a:xfrm>
            <a:off x="8929397" y="3764804"/>
            <a:ext cx="3088432" cy="18497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r>
              <a:rPr lang="en-IN" sz="1400" b="1" dirty="0">
                <a:solidFill>
                  <a:schemeClr val="tx1"/>
                </a:solidFill>
              </a:rPr>
              <a:t>Source of flagged anomaly</a:t>
            </a:r>
          </a:p>
          <a:p>
            <a:pPr marL="285750" indent="-285750">
              <a:buFont typeface="Arial" panose="020B0604020202020204" pitchFamily="34" charset="0"/>
              <a:buChar char="•"/>
            </a:pPr>
            <a:r>
              <a:rPr lang="en-IN" sz="1400" b="1" dirty="0">
                <a:solidFill>
                  <a:schemeClr val="tx1"/>
                </a:solidFill>
              </a:rPr>
              <a:t>Explanation and interpretability of flagged anomaly</a:t>
            </a:r>
          </a:p>
          <a:p>
            <a:pPr marL="285750" indent="-285750">
              <a:buFont typeface="Arial" panose="020B0604020202020204" pitchFamily="34" charset="0"/>
              <a:buChar char="•"/>
            </a:pPr>
            <a:r>
              <a:rPr lang="en-IN" sz="1400" b="1" dirty="0">
                <a:solidFill>
                  <a:schemeClr val="tx1"/>
                </a:solidFill>
              </a:rPr>
              <a:t>Financial implication of anomaly/ power system changes</a:t>
            </a:r>
          </a:p>
          <a:p>
            <a:pPr marL="285750" indent="-285750">
              <a:buFont typeface="Arial" panose="020B0604020202020204" pitchFamily="34" charset="0"/>
              <a:buChar char="•"/>
            </a:pPr>
            <a:r>
              <a:rPr lang="en-IN" sz="1400" b="1" dirty="0">
                <a:solidFill>
                  <a:schemeClr val="tx1"/>
                </a:solidFill>
              </a:rPr>
              <a:t>What-if-analysis to simulate various uncertainties</a:t>
            </a:r>
          </a:p>
          <a:p>
            <a:pPr marL="285750" indent="-285750">
              <a:buFont typeface="Arial" panose="020B0604020202020204" pitchFamily="34" charset="0"/>
              <a:buChar char="•"/>
            </a:pPr>
            <a:r>
              <a:rPr lang="en-IN" sz="1400" b="1" dirty="0">
                <a:solidFill>
                  <a:schemeClr val="tx1"/>
                </a:solidFill>
              </a:rPr>
              <a:t>Optimized operation of grid –efficient maintenance</a:t>
            </a:r>
          </a:p>
          <a:p>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lgn="ctr">
              <a:buFont typeface="Arial" panose="020B0604020202020204" pitchFamily="34" charset="0"/>
              <a:buChar char="•"/>
            </a:pPr>
            <a:endParaRPr lang="en-IN" sz="1400" b="1" dirty="0">
              <a:solidFill>
                <a:schemeClr val="tx1"/>
              </a:solidFill>
            </a:endParaRPr>
          </a:p>
        </p:txBody>
      </p:sp>
      <p:sp>
        <p:nvSpPr>
          <p:cNvPr id="61" name="Rectangle 60">
            <a:extLst>
              <a:ext uri="{FF2B5EF4-FFF2-40B4-BE49-F238E27FC236}">
                <a16:creationId xmlns:a16="http://schemas.microsoft.com/office/drawing/2014/main" id="{88B4C35C-4B09-45CC-BADF-EF7BB1935EFB}"/>
              </a:ext>
            </a:extLst>
          </p:cNvPr>
          <p:cNvSpPr/>
          <p:nvPr/>
        </p:nvSpPr>
        <p:spPr>
          <a:xfrm>
            <a:off x="8929396" y="3435182"/>
            <a:ext cx="3088433" cy="32962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
        <p:nvSpPr>
          <p:cNvPr id="62" name="Rectangle 61">
            <a:extLst>
              <a:ext uri="{FF2B5EF4-FFF2-40B4-BE49-F238E27FC236}">
                <a16:creationId xmlns:a16="http://schemas.microsoft.com/office/drawing/2014/main" id="{F4C2F2CC-9FBB-4439-B198-33796E959A77}"/>
              </a:ext>
            </a:extLst>
          </p:cNvPr>
          <p:cNvSpPr/>
          <p:nvPr/>
        </p:nvSpPr>
        <p:spPr>
          <a:xfrm>
            <a:off x="8929396" y="6046237"/>
            <a:ext cx="3088432" cy="643812"/>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buFont typeface="Arial" panose="020B0604020202020204" pitchFamily="34" charset="0"/>
              <a:buChar char="•"/>
            </a:pPr>
            <a:r>
              <a:rPr lang="en-IN" sz="1400" b="1" dirty="0">
                <a:solidFill>
                  <a:schemeClr val="tx1"/>
                </a:solidFill>
              </a:rPr>
              <a:t>Ranked list of Actions along with risk score associated with actions</a:t>
            </a:r>
          </a:p>
          <a:p>
            <a:endParaRPr lang="en-IN" sz="1400" b="1" dirty="0">
              <a:solidFill>
                <a:schemeClr val="tx1"/>
              </a:solidFill>
            </a:endParaRPr>
          </a:p>
          <a:p>
            <a:pPr marL="285750" indent="-285750">
              <a:buFont typeface="Arial" panose="020B0604020202020204" pitchFamily="34" charset="0"/>
              <a:buChar char="•"/>
            </a:pPr>
            <a:endParaRPr lang="en-IN" sz="1400" b="1" dirty="0">
              <a:solidFill>
                <a:schemeClr val="tx1"/>
              </a:solidFill>
            </a:endParaRPr>
          </a:p>
          <a:p>
            <a:pPr marL="285750" indent="-285750" algn="ctr">
              <a:buFont typeface="Arial" panose="020B0604020202020204" pitchFamily="34" charset="0"/>
              <a:buChar char="•"/>
            </a:pPr>
            <a:endParaRPr lang="en-IN" sz="1400" b="1" dirty="0">
              <a:solidFill>
                <a:schemeClr val="tx1"/>
              </a:solidFill>
            </a:endParaRPr>
          </a:p>
        </p:txBody>
      </p:sp>
      <p:sp>
        <p:nvSpPr>
          <p:cNvPr id="63" name="Rectangle 62">
            <a:extLst>
              <a:ext uri="{FF2B5EF4-FFF2-40B4-BE49-F238E27FC236}">
                <a16:creationId xmlns:a16="http://schemas.microsoft.com/office/drawing/2014/main" id="{A68CCF60-2E93-400A-B5B1-502F8DFFF2A0}"/>
              </a:ext>
            </a:extLst>
          </p:cNvPr>
          <p:cNvSpPr/>
          <p:nvPr/>
        </p:nvSpPr>
        <p:spPr>
          <a:xfrm>
            <a:off x="8929395" y="5696898"/>
            <a:ext cx="3088433" cy="32962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Recommendation</a:t>
            </a:r>
          </a:p>
        </p:txBody>
      </p:sp>
      <p:sp>
        <p:nvSpPr>
          <p:cNvPr id="64" name="Rectangle 63">
            <a:extLst>
              <a:ext uri="{FF2B5EF4-FFF2-40B4-BE49-F238E27FC236}">
                <a16:creationId xmlns:a16="http://schemas.microsoft.com/office/drawing/2014/main" id="{CD4373B1-8109-4B85-A99F-749EBB3D3D48}"/>
              </a:ext>
            </a:extLst>
          </p:cNvPr>
          <p:cNvSpPr/>
          <p:nvPr/>
        </p:nvSpPr>
        <p:spPr>
          <a:xfrm>
            <a:off x="4238596" y="4665801"/>
            <a:ext cx="1476673" cy="4813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Asset </a:t>
            </a:r>
          </a:p>
          <a:p>
            <a:pPr algn="ctr"/>
            <a:r>
              <a:rPr lang="en-IN" sz="1400" b="1" dirty="0">
                <a:solidFill>
                  <a:schemeClr val="tx1"/>
                </a:solidFill>
              </a:rPr>
              <a:t>management</a:t>
            </a:r>
          </a:p>
        </p:txBody>
      </p:sp>
      <p:sp>
        <p:nvSpPr>
          <p:cNvPr id="65" name="Rectangle 64">
            <a:extLst>
              <a:ext uri="{FF2B5EF4-FFF2-40B4-BE49-F238E27FC236}">
                <a16:creationId xmlns:a16="http://schemas.microsoft.com/office/drawing/2014/main" id="{5D4F854D-E4B4-4402-9D5A-0211D0F969DF}"/>
              </a:ext>
            </a:extLst>
          </p:cNvPr>
          <p:cNvSpPr/>
          <p:nvPr/>
        </p:nvSpPr>
        <p:spPr>
          <a:xfrm>
            <a:off x="4238595" y="5203856"/>
            <a:ext cx="1476673" cy="48136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Vulnerability </a:t>
            </a:r>
          </a:p>
          <a:p>
            <a:pPr algn="ctr"/>
            <a:r>
              <a:rPr lang="en-IN" sz="1400" b="1" dirty="0">
                <a:solidFill>
                  <a:schemeClr val="tx1"/>
                </a:solidFill>
              </a:rPr>
              <a:t>detection</a:t>
            </a:r>
          </a:p>
        </p:txBody>
      </p:sp>
    </p:spTree>
    <p:extLst>
      <p:ext uri="{BB962C8B-B14F-4D97-AF65-F5344CB8AC3E}">
        <p14:creationId xmlns:p14="http://schemas.microsoft.com/office/powerpoint/2010/main" val="416713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A441F25C-F66C-477D-AB50-9EEFF5F3C2E9}"/>
              </a:ext>
            </a:extLst>
          </p:cNvPr>
          <p:cNvSpPr/>
          <p:nvPr/>
        </p:nvSpPr>
        <p:spPr>
          <a:xfrm>
            <a:off x="3378273" y="1594599"/>
            <a:ext cx="1063537" cy="156318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B975B23-D6C2-4933-B7C9-EA5E223EB4D7}"/>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IN" dirty="0"/>
              <a:t>Deployment Architecture</a:t>
            </a:r>
          </a:p>
        </p:txBody>
      </p:sp>
      <p:sp>
        <p:nvSpPr>
          <p:cNvPr id="5" name="Rectangle: Rounded Corners 4">
            <a:extLst>
              <a:ext uri="{FF2B5EF4-FFF2-40B4-BE49-F238E27FC236}">
                <a16:creationId xmlns:a16="http://schemas.microsoft.com/office/drawing/2014/main" id="{5545E84C-DCEB-44E3-BAB7-5352857A8A2E}"/>
              </a:ext>
            </a:extLst>
          </p:cNvPr>
          <p:cNvSpPr/>
          <p:nvPr/>
        </p:nvSpPr>
        <p:spPr>
          <a:xfrm>
            <a:off x="653143" y="1184988"/>
            <a:ext cx="1399592" cy="207408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9E0AD8F-58E6-4B03-803C-94A8883DD263}"/>
              </a:ext>
            </a:extLst>
          </p:cNvPr>
          <p:cNvSpPr/>
          <p:nvPr/>
        </p:nvSpPr>
        <p:spPr>
          <a:xfrm>
            <a:off x="811763" y="1431011"/>
            <a:ext cx="1082351" cy="288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PMU’s</a:t>
            </a:r>
          </a:p>
        </p:txBody>
      </p:sp>
      <p:sp>
        <p:nvSpPr>
          <p:cNvPr id="7" name="Rectangle 6">
            <a:extLst>
              <a:ext uri="{FF2B5EF4-FFF2-40B4-BE49-F238E27FC236}">
                <a16:creationId xmlns:a16="http://schemas.microsoft.com/office/drawing/2014/main" id="{613F49B8-76E5-4DB3-B58F-7F47792E5728}"/>
              </a:ext>
            </a:extLst>
          </p:cNvPr>
          <p:cNvSpPr/>
          <p:nvPr/>
        </p:nvSpPr>
        <p:spPr>
          <a:xfrm>
            <a:off x="811762" y="2114221"/>
            <a:ext cx="1082351"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RTU’s</a:t>
            </a:r>
          </a:p>
        </p:txBody>
      </p:sp>
      <p:sp>
        <p:nvSpPr>
          <p:cNvPr id="8" name="Rectangle 7">
            <a:extLst>
              <a:ext uri="{FF2B5EF4-FFF2-40B4-BE49-F238E27FC236}">
                <a16:creationId xmlns:a16="http://schemas.microsoft.com/office/drawing/2014/main" id="{8D78211A-B173-4C96-90E9-1C162B3E6833}"/>
              </a:ext>
            </a:extLst>
          </p:cNvPr>
          <p:cNvSpPr/>
          <p:nvPr/>
        </p:nvSpPr>
        <p:spPr>
          <a:xfrm>
            <a:off x="811762" y="1772616"/>
            <a:ext cx="1082351" cy="288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PDC’s</a:t>
            </a:r>
          </a:p>
        </p:txBody>
      </p:sp>
      <p:sp>
        <p:nvSpPr>
          <p:cNvPr id="9" name="Rectangle 8">
            <a:extLst>
              <a:ext uri="{FF2B5EF4-FFF2-40B4-BE49-F238E27FC236}">
                <a16:creationId xmlns:a16="http://schemas.microsoft.com/office/drawing/2014/main" id="{B1BB5D7C-1FCE-42E8-8065-D2147AFAAFD1}"/>
              </a:ext>
            </a:extLst>
          </p:cNvPr>
          <p:cNvSpPr/>
          <p:nvPr/>
        </p:nvSpPr>
        <p:spPr>
          <a:xfrm>
            <a:off x="811762" y="2399670"/>
            <a:ext cx="1082351" cy="324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PQ Devices</a:t>
            </a:r>
          </a:p>
        </p:txBody>
      </p:sp>
      <p:sp>
        <p:nvSpPr>
          <p:cNvPr id="11" name="Rectangle 10">
            <a:extLst>
              <a:ext uri="{FF2B5EF4-FFF2-40B4-BE49-F238E27FC236}">
                <a16:creationId xmlns:a16="http://schemas.microsoft.com/office/drawing/2014/main" id="{FDD41A0B-F029-46C4-8989-B4221E34512A}"/>
              </a:ext>
            </a:extLst>
          </p:cNvPr>
          <p:cNvSpPr/>
          <p:nvPr/>
        </p:nvSpPr>
        <p:spPr>
          <a:xfrm rot="16200000">
            <a:off x="-573323" y="2082062"/>
            <a:ext cx="2066694" cy="2873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002060"/>
                </a:solidFill>
              </a:rPr>
              <a:t>IoT Sensors</a:t>
            </a:r>
          </a:p>
        </p:txBody>
      </p:sp>
      <p:sp>
        <p:nvSpPr>
          <p:cNvPr id="13" name="Rectangle 12">
            <a:extLst>
              <a:ext uri="{FF2B5EF4-FFF2-40B4-BE49-F238E27FC236}">
                <a16:creationId xmlns:a16="http://schemas.microsoft.com/office/drawing/2014/main" id="{473C8E0F-15CC-4FCB-99D7-9B2BECF93C51}"/>
              </a:ext>
            </a:extLst>
          </p:cNvPr>
          <p:cNvSpPr/>
          <p:nvPr/>
        </p:nvSpPr>
        <p:spPr>
          <a:xfrm>
            <a:off x="2282376" y="1431011"/>
            <a:ext cx="913850" cy="16834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rgbClr val="002060"/>
                </a:solidFill>
              </a:rPr>
              <a:t>IoT </a:t>
            </a:r>
          </a:p>
          <a:p>
            <a:pPr algn="ctr"/>
            <a:r>
              <a:rPr lang="en-IN" sz="1400" b="1" dirty="0">
                <a:solidFill>
                  <a:srgbClr val="002060"/>
                </a:solidFill>
              </a:rPr>
              <a:t>Gateway</a:t>
            </a:r>
          </a:p>
          <a:p>
            <a:pPr algn="ctr"/>
            <a:r>
              <a:rPr lang="en-IN" sz="1000" dirty="0">
                <a:solidFill>
                  <a:srgbClr val="002060"/>
                </a:solidFill>
              </a:rPr>
              <a:t>(Field</a:t>
            </a:r>
          </a:p>
          <a:p>
            <a:pPr algn="ctr"/>
            <a:r>
              <a:rPr lang="en-IN" sz="1000" dirty="0">
                <a:solidFill>
                  <a:srgbClr val="002060"/>
                </a:solidFill>
              </a:rPr>
              <a:t>&amp;</a:t>
            </a:r>
          </a:p>
          <a:p>
            <a:pPr algn="ctr"/>
            <a:r>
              <a:rPr lang="en-IN" sz="1000" dirty="0">
                <a:solidFill>
                  <a:srgbClr val="002060"/>
                </a:solidFill>
              </a:rPr>
              <a:t>Protocol gateway)</a:t>
            </a:r>
          </a:p>
        </p:txBody>
      </p:sp>
      <p:sp>
        <p:nvSpPr>
          <p:cNvPr id="15" name="Rectangle: Rounded Corners 14">
            <a:extLst>
              <a:ext uri="{FF2B5EF4-FFF2-40B4-BE49-F238E27FC236}">
                <a16:creationId xmlns:a16="http://schemas.microsoft.com/office/drawing/2014/main" id="{EBBA66F0-60D1-4D04-A5BE-908B49A7F618}"/>
              </a:ext>
            </a:extLst>
          </p:cNvPr>
          <p:cNvSpPr/>
          <p:nvPr/>
        </p:nvSpPr>
        <p:spPr>
          <a:xfrm>
            <a:off x="653141" y="3296181"/>
            <a:ext cx="1399592" cy="30274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Demographic Data</a:t>
            </a:r>
          </a:p>
        </p:txBody>
      </p:sp>
      <p:sp>
        <p:nvSpPr>
          <p:cNvPr id="16" name="Rectangle 15">
            <a:extLst>
              <a:ext uri="{FF2B5EF4-FFF2-40B4-BE49-F238E27FC236}">
                <a16:creationId xmlns:a16="http://schemas.microsoft.com/office/drawing/2014/main" id="{D024AB44-822A-4B3D-84AD-44F165E3EE20}"/>
              </a:ext>
            </a:extLst>
          </p:cNvPr>
          <p:cNvSpPr/>
          <p:nvPr/>
        </p:nvSpPr>
        <p:spPr>
          <a:xfrm>
            <a:off x="811762" y="2789587"/>
            <a:ext cx="1082351" cy="324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Other Tools</a:t>
            </a:r>
          </a:p>
        </p:txBody>
      </p:sp>
      <p:sp>
        <p:nvSpPr>
          <p:cNvPr id="17" name="Rectangle: Rounded Corners 16">
            <a:extLst>
              <a:ext uri="{FF2B5EF4-FFF2-40B4-BE49-F238E27FC236}">
                <a16:creationId xmlns:a16="http://schemas.microsoft.com/office/drawing/2014/main" id="{F8AB14AB-DFEB-410A-ACB9-6E53549C619D}"/>
              </a:ext>
            </a:extLst>
          </p:cNvPr>
          <p:cNvSpPr/>
          <p:nvPr/>
        </p:nvSpPr>
        <p:spPr>
          <a:xfrm>
            <a:off x="653141" y="3644166"/>
            <a:ext cx="1399592" cy="23472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Network Data</a:t>
            </a:r>
          </a:p>
        </p:txBody>
      </p:sp>
      <p:sp>
        <p:nvSpPr>
          <p:cNvPr id="19" name="Rectangle: Rounded Corners 18">
            <a:extLst>
              <a:ext uri="{FF2B5EF4-FFF2-40B4-BE49-F238E27FC236}">
                <a16:creationId xmlns:a16="http://schemas.microsoft.com/office/drawing/2014/main" id="{621F8B6C-53A9-447E-8946-FBD3DB9D6F01}"/>
              </a:ext>
            </a:extLst>
          </p:cNvPr>
          <p:cNvSpPr/>
          <p:nvPr/>
        </p:nvSpPr>
        <p:spPr>
          <a:xfrm>
            <a:off x="608431" y="4702488"/>
            <a:ext cx="3827328" cy="36489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Device Connectivity Layer</a:t>
            </a:r>
          </a:p>
        </p:txBody>
      </p:sp>
      <p:sp>
        <p:nvSpPr>
          <p:cNvPr id="20" name="Rectangle 19">
            <a:extLst>
              <a:ext uri="{FF2B5EF4-FFF2-40B4-BE49-F238E27FC236}">
                <a16:creationId xmlns:a16="http://schemas.microsoft.com/office/drawing/2014/main" id="{9B01DD43-78BB-4D26-A14E-1D941B61DBA9}"/>
              </a:ext>
            </a:extLst>
          </p:cNvPr>
          <p:cNvSpPr/>
          <p:nvPr/>
        </p:nvSpPr>
        <p:spPr>
          <a:xfrm>
            <a:off x="3480365" y="1847870"/>
            <a:ext cx="859352" cy="33511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b="1" dirty="0">
                <a:solidFill>
                  <a:schemeClr val="tx1"/>
                </a:solidFill>
              </a:rPr>
              <a:t>IoT</a:t>
            </a:r>
          </a:p>
          <a:p>
            <a:pPr algn="ctr"/>
            <a:r>
              <a:rPr lang="en-IN" sz="1200" b="1" dirty="0">
                <a:solidFill>
                  <a:schemeClr val="tx1"/>
                </a:solidFill>
              </a:rPr>
              <a:t>Hub</a:t>
            </a:r>
          </a:p>
        </p:txBody>
      </p:sp>
      <p:sp>
        <p:nvSpPr>
          <p:cNvPr id="21" name="Rectangle 20">
            <a:extLst>
              <a:ext uri="{FF2B5EF4-FFF2-40B4-BE49-F238E27FC236}">
                <a16:creationId xmlns:a16="http://schemas.microsoft.com/office/drawing/2014/main" id="{F591EC6A-A3B4-43C1-9250-29245BC57F71}"/>
              </a:ext>
            </a:extLst>
          </p:cNvPr>
          <p:cNvSpPr/>
          <p:nvPr/>
        </p:nvSpPr>
        <p:spPr>
          <a:xfrm>
            <a:off x="3480365" y="2278715"/>
            <a:ext cx="859352" cy="33511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200" b="1" dirty="0">
              <a:solidFill>
                <a:srgbClr val="002060"/>
              </a:solidFill>
            </a:endParaRPr>
          </a:p>
          <a:p>
            <a:pPr algn="ctr"/>
            <a:r>
              <a:rPr lang="en-IN" sz="1200" b="1" dirty="0">
                <a:solidFill>
                  <a:srgbClr val="002060"/>
                </a:solidFill>
              </a:rPr>
              <a:t>Event </a:t>
            </a:r>
          </a:p>
          <a:p>
            <a:pPr algn="ctr"/>
            <a:r>
              <a:rPr lang="en-IN" sz="1200" b="1" dirty="0">
                <a:solidFill>
                  <a:srgbClr val="002060"/>
                </a:solidFill>
              </a:rPr>
              <a:t>Hub</a:t>
            </a:r>
          </a:p>
          <a:p>
            <a:pPr algn="ctr"/>
            <a:endParaRPr lang="en-IN" sz="1200" b="1" dirty="0">
              <a:solidFill>
                <a:srgbClr val="002060"/>
              </a:solidFill>
            </a:endParaRPr>
          </a:p>
        </p:txBody>
      </p:sp>
      <p:sp>
        <p:nvSpPr>
          <p:cNvPr id="23" name="Rectangle 22">
            <a:extLst>
              <a:ext uri="{FF2B5EF4-FFF2-40B4-BE49-F238E27FC236}">
                <a16:creationId xmlns:a16="http://schemas.microsoft.com/office/drawing/2014/main" id="{5295497F-B5DD-43D8-A88C-F09FF6D38434}"/>
              </a:ext>
            </a:extLst>
          </p:cNvPr>
          <p:cNvSpPr/>
          <p:nvPr/>
        </p:nvSpPr>
        <p:spPr>
          <a:xfrm>
            <a:off x="3480365" y="2678951"/>
            <a:ext cx="859352" cy="36100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200" b="1" dirty="0">
              <a:solidFill>
                <a:srgbClr val="002060"/>
              </a:solidFill>
            </a:endParaRPr>
          </a:p>
          <a:p>
            <a:pPr algn="ctr"/>
            <a:r>
              <a:rPr lang="en-IN" sz="1200" b="1" dirty="0">
                <a:solidFill>
                  <a:srgbClr val="002060"/>
                </a:solidFill>
              </a:rPr>
              <a:t>Blob</a:t>
            </a:r>
          </a:p>
          <a:p>
            <a:pPr algn="ctr"/>
            <a:r>
              <a:rPr lang="en-IN" sz="1200" b="1" dirty="0">
                <a:solidFill>
                  <a:srgbClr val="002060"/>
                </a:solidFill>
              </a:rPr>
              <a:t>Storage</a:t>
            </a:r>
          </a:p>
          <a:p>
            <a:pPr algn="ctr"/>
            <a:endParaRPr lang="en-IN" sz="1200" b="1" dirty="0">
              <a:solidFill>
                <a:srgbClr val="002060"/>
              </a:solidFill>
            </a:endParaRPr>
          </a:p>
        </p:txBody>
      </p:sp>
      <p:sp>
        <p:nvSpPr>
          <p:cNvPr id="24" name="Rectangle: Rounded Corners 23">
            <a:extLst>
              <a:ext uri="{FF2B5EF4-FFF2-40B4-BE49-F238E27FC236}">
                <a16:creationId xmlns:a16="http://schemas.microsoft.com/office/drawing/2014/main" id="{B7BCA4C0-1EA1-4673-B711-7A403B0863EE}"/>
              </a:ext>
            </a:extLst>
          </p:cNvPr>
          <p:cNvSpPr/>
          <p:nvPr/>
        </p:nvSpPr>
        <p:spPr>
          <a:xfrm>
            <a:off x="624530" y="4271636"/>
            <a:ext cx="1399592" cy="30275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Event Producer</a:t>
            </a:r>
          </a:p>
        </p:txBody>
      </p:sp>
      <p:sp>
        <p:nvSpPr>
          <p:cNvPr id="25" name="Rectangle: Rounded Corners 24">
            <a:extLst>
              <a:ext uri="{FF2B5EF4-FFF2-40B4-BE49-F238E27FC236}">
                <a16:creationId xmlns:a16="http://schemas.microsoft.com/office/drawing/2014/main" id="{C8FB11AB-7908-4E2E-B29B-019A2C95C0FE}"/>
              </a:ext>
            </a:extLst>
          </p:cNvPr>
          <p:cNvSpPr/>
          <p:nvPr/>
        </p:nvSpPr>
        <p:spPr>
          <a:xfrm>
            <a:off x="2232256" y="4284151"/>
            <a:ext cx="2203503" cy="30275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Event Ingestion System</a:t>
            </a:r>
          </a:p>
        </p:txBody>
      </p:sp>
      <p:sp>
        <p:nvSpPr>
          <p:cNvPr id="26" name="Rectangle: Rounded Corners 25">
            <a:extLst>
              <a:ext uri="{FF2B5EF4-FFF2-40B4-BE49-F238E27FC236}">
                <a16:creationId xmlns:a16="http://schemas.microsoft.com/office/drawing/2014/main" id="{9E32E5DB-2F6E-45FD-9847-99889F4A0595}"/>
              </a:ext>
            </a:extLst>
          </p:cNvPr>
          <p:cNvSpPr/>
          <p:nvPr/>
        </p:nvSpPr>
        <p:spPr>
          <a:xfrm>
            <a:off x="653141" y="3933280"/>
            <a:ext cx="1399592" cy="21180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002060"/>
                </a:solidFill>
              </a:rPr>
              <a:t>Apps</a:t>
            </a:r>
          </a:p>
        </p:txBody>
      </p:sp>
      <p:pic>
        <p:nvPicPr>
          <p:cNvPr id="1026" name="Picture 2" descr="pbs.twimg.com/profile_images/932734446062641153...">
            <a:extLst>
              <a:ext uri="{FF2B5EF4-FFF2-40B4-BE49-F238E27FC236}">
                <a16:creationId xmlns:a16="http://schemas.microsoft.com/office/drawing/2014/main" id="{7A2C852E-C136-46B7-BC3B-1BB494435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327" y="1358468"/>
            <a:ext cx="985648" cy="9856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F3A41DC9-206C-4AF4-A6D7-948C75CCEBAF}"/>
              </a:ext>
            </a:extLst>
          </p:cNvPr>
          <p:cNvSpPr txBox="1"/>
          <p:nvPr/>
        </p:nvSpPr>
        <p:spPr>
          <a:xfrm>
            <a:off x="5286731" y="2236616"/>
            <a:ext cx="649537" cy="553998"/>
          </a:xfrm>
          <a:prstGeom prst="rect">
            <a:avLst/>
          </a:prstGeom>
          <a:noFill/>
        </p:spPr>
        <p:txBody>
          <a:bodyPr wrap="none" rtlCol="0">
            <a:spAutoFit/>
          </a:bodyPr>
          <a:lstStyle/>
          <a:p>
            <a:pPr algn="ctr"/>
            <a:r>
              <a:rPr lang="en-IN" sz="1000" dirty="0"/>
              <a:t>Stream</a:t>
            </a:r>
          </a:p>
          <a:p>
            <a:pPr algn="ctr"/>
            <a:r>
              <a:rPr lang="en-IN" sz="1000" dirty="0"/>
              <a:t>Analytics</a:t>
            </a:r>
          </a:p>
          <a:p>
            <a:pPr algn="ctr"/>
            <a:r>
              <a:rPr lang="en-IN" sz="1000" dirty="0"/>
              <a:t>cluster</a:t>
            </a:r>
          </a:p>
        </p:txBody>
      </p:sp>
      <p:pic>
        <p:nvPicPr>
          <p:cNvPr id="1028" name="Picture 4" descr="What is Microsoft Power BI? - ArcherPoint">
            <a:extLst>
              <a:ext uri="{FF2B5EF4-FFF2-40B4-BE49-F238E27FC236}">
                <a16:creationId xmlns:a16="http://schemas.microsoft.com/office/drawing/2014/main" id="{8B15DEB5-CB78-48B7-9BB4-4AAEF1747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838" y="818521"/>
            <a:ext cx="1350601" cy="737499"/>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nector: Elbow 30">
            <a:extLst>
              <a:ext uri="{FF2B5EF4-FFF2-40B4-BE49-F238E27FC236}">
                <a16:creationId xmlns:a16="http://schemas.microsoft.com/office/drawing/2014/main" id="{2CAD87CC-0CC7-4684-B863-B048BD03C859}"/>
              </a:ext>
            </a:extLst>
          </p:cNvPr>
          <p:cNvCxnSpPr>
            <a:cxnSpLocks/>
            <a:stCxn id="1026" idx="3"/>
            <a:endCxn id="1028" idx="1"/>
          </p:cNvCxnSpPr>
          <p:nvPr/>
        </p:nvCxnSpPr>
        <p:spPr>
          <a:xfrm flipV="1">
            <a:off x="6094975" y="1187271"/>
            <a:ext cx="971863" cy="66402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A5B3F80-DEE0-4980-B7D5-741E5361BF8C}"/>
              </a:ext>
            </a:extLst>
          </p:cNvPr>
          <p:cNvCxnSpPr>
            <a:cxnSpLocks/>
            <a:stCxn id="28" idx="2"/>
          </p:cNvCxnSpPr>
          <p:nvPr/>
        </p:nvCxnSpPr>
        <p:spPr>
          <a:xfrm flipH="1">
            <a:off x="5611499" y="2790614"/>
            <a:ext cx="1" cy="2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Database Examples - Wikiversity">
            <a:extLst>
              <a:ext uri="{FF2B5EF4-FFF2-40B4-BE49-F238E27FC236}">
                <a16:creationId xmlns:a16="http://schemas.microsoft.com/office/drawing/2014/main" id="{9215797B-7720-4C1B-94BC-8DFB07DAD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7078" y="3188613"/>
            <a:ext cx="406217" cy="406217"/>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Rounded Corners 38">
            <a:extLst>
              <a:ext uri="{FF2B5EF4-FFF2-40B4-BE49-F238E27FC236}">
                <a16:creationId xmlns:a16="http://schemas.microsoft.com/office/drawing/2014/main" id="{2AF96BBF-4151-4565-BEDA-C8398BF7A8E5}"/>
              </a:ext>
            </a:extLst>
          </p:cNvPr>
          <p:cNvSpPr/>
          <p:nvPr/>
        </p:nvSpPr>
        <p:spPr>
          <a:xfrm>
            <a:off x="7296403" y="5715094"/>
            <a:ext cx="3693111" cy="658255"/>
          </a:xfrm>
          <a:prstGeom prst="roundRect">
            <a:avLst/>
          </a:prstGeom>
          <a:no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3B0CB15A-BF03-4FF8-A580-449DBB0038E5}"/>
              </a:ext>
            </a:extLst>
          </p:cNvPr>
          <p:cNvSpPr/>
          <p:nvPr/>
        </p:nvSpPr>
        <p:spPr>
          <a:xfrm>
            <a:off x="7376588" y="5771160"/>
            <a:ext cx="967380" cy="360594"/>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Local Compute</a:t>
            </a:r>
          </a:p>
        </p:txBody>
      </p:sp>
      <p:sp>
        <p:nvSpPr>
          <p:cNvPr id="47" name="Rectangle: Rounded Corners 46">
            <a:extLst>
              <a:ext uri="{FF2B5EF4-FFF2-40B4-BE49-F238E27FC236}">
                <a16:creationId xmlns:a16="http://schemas.microsoft.com/office/drawing/2014/main" id="{491CA540-8992-4D18-B972-A2D33DC1EA2B}"/>
              </a:ext>
            </a:extLst>
          </p:cNvPr>
          <p:cNvSpPr/>
          <p:nvPr/>
        </p:nvSpPr>
        <p:spPr>
          <a:xfrm>
            <a:off x="8436586" y="5771160"/>
            <a:ext cx="967380" cy="36408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Cluster Compute</a:t>
            </a:r>
          </a:p>
        </p:txBody>
      </p:sp>
      <p:sp>
        <p:nvSpPr>
          <p:cNvPr id="48" name="Rectangle: Rounded Corners 47">
            <a:extLst>
              <a:ext uri="{FF2B5EF4-FFF2-40B4-BE49-F238E27FC236}">
                <a16:creationId xmlns:a16="http://schemas.microsoft.com/office/drawing/2014/main" id="{3960E524-D118-487E-9F3F-1C7C80415380}"/>
              </a:ext>
            </a:extLst>
          </p:cNvPr>
          <p:cNvSpPr/>
          <p:nvPr/>
        </p:nvSpPr>
        <p:spPr>
          <a:xfrm>
            <a:off x="9497859" y="5771160"/>
            <a:ext cx="1411755" cy="36408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Attached Compute like Databricks</a:t>
            </a:r>
          </a:p>
        </p:txBody>
      </p:sp>
      <p:sp>
        <p:nvSpPr>
          <p:cNvPr id="41" name="TextBox 40">
            <a:extLst>
              <a:ext uri="{FF2B5EF4-FFF2-40B4-BE49-F238E27FC236}">
                <a16:creationId xmlns:a16="http://schemas.microsoft.com/office/drawing/2014/main" id="{3CFAF943-4DF1-4CFA-8FF9-861FA3EC328D}"/>
              </a:ext>
            </a:extLst>
          </p:cNvPr>
          <p:cNvSpPr txBox="1"/>
          <p:nvPr/>
        </p:nvSpPr>
        <p:spPr>
          <a:xfrm>
            <a:off x="8263076" y="6125658"/>
            <a:ext cx="1314399" cy="307777"/>
          </a:xfrm>
          <a:prstGeom prst="rect">
            <a:avLst/>
          </a:prstGeom>
          <a:noFill/>
        </p:spPr>
        <p:txBody>
          <a:bodyPr wrap="none" rtlCol="0">
            <a:spAutoFit/>
          </a:bodyPr>
          <a:lstStyle/>
          <a:p>
            <a:r>
              <a:rPr lang="en-IN" sz="1400" dirty="0"/>
              <a:t>Azure Compute</a:t>
            </a:r>
          </a:p>
        </p:txBody>
      </p:sp>
      <p:sp>
        <p:nvSpPr>
          <p:cNvPr id="42" name="Rectangle: Rounded Corners 41">
            <a:extLst>
              <a:ext uri="{FF2B5EF4-FFF2-40B4-BE49-F238E27FC236}">
                <a16:creationId xmlns:a16="http://schemas.microsoft.com/office/drawing/2014/main" id="{4E46AFC1-A1CE-4658-AE46-C2987CC07218}"/>
              </a:ext>
            </a:extLst>
          </p:cNvPr>
          <p:cNvSpPr/>
          <p:nvPr/>
        </p:nvSpPr>
        <p:spPr>
          <a:xfrm>
            <a:off x="7296403" y="4928869"/>
            <a:ext cx="3693111" cy="727220"/>
          </a:xfrm>
          <a:prstGeom prst="roundRect">
            <a:avLst/>
          </a:prstGeom>
          <a:no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3D48CF90-654B-4665-B073-CA42A9E27E76}"/>
              </a:ext>
            </a:extLst>
          </p:cNvPr>
          <p:cNvSpPr txBox="1"/>
          <p:nvPr/>
        </p:nvSpPr>
        <p:spPr>
          <a:xfrm>
            <a:off x="8343968" y="5368607"/>
            <a:ext cx="1499065" cy="307777"/>
          </a:xfrm>
          <a:prstGeom prst="rect">
            <a:avLst/>
          </a:prstGeom>
          <a:noFill/>
        </p:spPr>
        <p:txBody>
          <a:bodyPr wrap="none" rtlCol="0">
            <a:spAutoFit/>
          </a:bodyPr>
          <a:lstStyle/>
          <a:p>
            <a:r>
              <a:rPr lang="en-IN" sz="1400" dirty="0"/>
              <a:t>Azure ML Pipeline</a:t>
            </a:r>
          </a:p>
        </p:txBody>
      </p:sp>
      <p:sp>
        <p:nvSpPr>
          <p:cNvPr id="57" name="Rectangle: Rounded Corners 56">
            <a:extLst>
              <a:ext uri="{FF2B5EF4-FFF2-40B4-BE49-F238E27FC236}">
                <a16:creationId xmlns:a16="http://schemas.microsoft.com/office/drawing/2014/main" id="{CE414F69-0E51-4360-8687-445CD8321EBE}"/>
              </a:ext>
            </a:extLst>
          </p:cNvPr>
          <p:cNvSpPr/>
          <p:nvPr/>
        </p:nvSpPr>
        <p:spPr>
          <a:xfrm>
            <a:off x="7376588" y="5020016"/>
            <a:ext cx="748258" cy="360594"/>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Train</a:t>
            </a:r>
          </a:p>
          <a:p>
            <a:pPr algn="ctr"/>
            <a:r>
              <a:rPr lang="en-IN" sz="1200" dirty="0">
                <a:solidFill>
                  <a:schemeClr val="bg1"/>
                </a:solidFill>
              </a:rPr>
              <a:t>Model</a:t>
            </a:r>
          </a:p>
        </p:txBody>
      </p:sp>
      <p:sp>
        <p:nvSpPr>
          <p:cNvPr id="58" name="Rectangle: Rounded Corners 57">
            <a:extLst>
              <a:ext uri="{FF2B5EF4-FFF2-40B4-BE49-F238E27FC236}">
                <a16:creationId xmlns:a16="http://schemas.microsoft.com/office/drawing/2014/main" id="{1E3DE7BD-E1B1-407A-84E5-1DF703EE894D}"/>
              </a:ext>
            </a:extLst>
          </p:cNvPr>
          <p:cNvSpPr/>
          <p:nvPr/>
        </p:nvSpPr>
        <p:spPr>
          <a:xfrm>
            <a:off x="8187246" y="5019760"/>
            <a:ext cx="967380" cy="36408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Validate</a:t>
            </a:r>
          </a:p>
          <a:p>
            <a:pPr algn="ctr"/>
            <a:r>
              <a:rPr lang="en-IN" sz="1200" dirty="0">
                <a:solidFill>
                  <a:schemeClr val="bg1"/>
                </a:solidFill>
              </a:rPr>
              <a:t>Model</a:t>
            </a:r>
          </a:p>
        </p:txBody>
      </p:sp>
      <p:sp>
        <p:nvSpPr>
          <p:cNvPr id="59" name="Rectangle: Rounded Corners 58">
            <a:extLst>
              <a:ext uri="{FF2B5EF4-FFF2-40B4-BE49-F238E27FC236}">
                <a16:creationId xmlns:a16="http://schemas.microsoft.com/office/drawing/2014/main" id="{1EC9FCBD-025E-46D4-8FE9-50792F25DF19}"/>
              </a:ext>
            </a:extLst>
          </p:cNvPr>
          <p:cNvSpPr/>
          <p:nvPr/>
        </p:nvSpPr>
        <p:spPr>
          <a:xfrm>
            <a:off x="10134219" y="5031145"/>
            <a:ext cx="770666" cy="36408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Deploy</a:t>
            </a:r>
          </a:p>
          <a:p>
            <a:pPr algn="ctr"/>
            <a:r>
              <a:rPr lang="en-IN" sz="1200" dirty="0">
                <a:solidFill>
                  <a:schemeClr val="bg1"/>
                </a:solidFill>
              </a:rPr>
              <a:t>Model</a:t>
            </a:r>
          </a:p>
        </p:txBody>
      </p:sp>
      <p:pic>
        <p:nvPicPr>
          <p:cNvPr id="1038" name="Picture 14" descr="The Definitive Guide to Git's Code">
            <a:extLst>
              <a:ext uri="{FF2B5EF4-FFF2-40B4-BE49-F238E27FC236}">
                <a16:creationId xmlns:a16="http://schemas.microsoft.com/office/drawing/2014/main" id="{401E18C3-1068-4B4F-8BCE-51F9917CB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722" y="5292183"/>
            <a:ext cx="1143794" cy="63459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9220E265-6066-444E-AB61-25CFD4455E3F}"/>
              </a:ext>
            </a:extLst>
          </p:cNvPr>
          <p:cNvPicPr>
            <a:picLocks noChangeAspect="1"/>
          </p:cNvPicPr>
          <p:nvPr/>
        </p:nvPicPr>
        <p:blipFill>
          <a:blip r:embed="rId6"/>
          <a:stretch>
            <a:fillRect/>
          </a:stretch>
        </p:blipFill>
        <p:spPr>
          <a:xfrm>
            <a:off x="6597636" y="3184522"/>
            <a:ext cx="897633" cy="414729"/>
          </a:xfrm>
          <a:prstGeom prst="rect">
            <a:avLst/>
          </a:prstGeom>
        </p:spPr>
      </p:pic>
      <p:cxnSp>
        <p:nvCxnSpPr>
          <p:cNvPr id="60" name="Connector: Elbow 59">
            <a:extLst>
              <a:ext uri="{FF2B5EF4-FFF2-40B4-BE49-F238E27FC236}">
                <a16:creationId xmlns:a16="http://schemas.microsoft.com/office/drawing/2014/main" id="{E48F41B6-7EF4-48EF-BE7A-926FDBE6921F}"/>
              </a:ext>
            </a:extLst>
          </p:cNvPr>
          <p:cNvCxnSpPr>
            <a:stCxn id="1036" idx="3"/>
            <a:endCxn id="49" idx="1"/>
          </p:cNvCxnSpPr>
          <p:nvPr/>
        </p:nvCxnSpPr>
        <p:spPr>
          <a:xfrm>
            <a:off x="5823295" y="3391722"/>
            <a:ext cx="774341" cy="16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7FBBB5E2-A4F9-4E13-ACE6-3D8FC5C7CFFA}"/>
              </a:ext>
            </a:extLst>
          </p:cNvPr>
          <p:cNvPicPr>
            <a:picLocks noChangeAspect="1"/>
          </p:cNvPicPr>
          <p:nvPr/>
        </p:nvPicPr>
        <p:blipFill>
          <a:blip r:embed="rId7"/>
          <a:stretch>
            <a:fillRect/>
          </a:stretch>
        </p:blipFill>
        <p:spPr>
          <a:xfrm>
            <a:off x="6619002" y="3901797"/>
            <a:ext cx="849549" cy="400110"/>
          </a:xfrm>
          <a:prstGeom prst="rect">
            <a:avLst/>
          </a:prstGeom>
        </p:spPr>
      </p:pic>
      <p:cxnSp>
        <p:nvCxnSpPr>
          <p:cNvPr id="1024" name="Straight Arrow Connector 1023">
            <a:extLst>
              <a:ext uri="{FF2B5EF4-FFF2-40B4-BE49-F238E27FC236}">
                <a16:creationId xmlns:a16="http://schemas.microsoft.com/office/drawing/2014/main" id="{55BE9671-62E4-4750-AE6A-FBED4EA5E233}"/>
              </a:ext>
            </a:extLst>
          </p:cNvPr>
          <p:cNvCxnSpPr>
            <a:stCxn id="49" idx="2"/>
            <a:endCxn id="62" idx="0"/>
          </p:cNvCxnSpPr>
          <p:nvPr/>
        </p:nvCxnSpPr>
        <p:spPr>
          <a:xfrm flipH="1">
            <a:off x="7043777" y="3599251"/>
            <a:ext cx="2676" cy="302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Connector: Elbow 1028">
            <a:extLst>
              <a:ext uri="{FF2B5EF4-FFF2-40B4-BE49-F238E27FC236}">
                <a16:creationId xmlns:a16="http://schemas.microsoft.com/office/drawing/2014/main" id="{CAF6F371-5365-4FB1-83CF-3C87D029B0FE}"/>
              </a:ext>
            </a:extLst>
          </p:cNvPr>
          <p:cNvCxnSpPr>
            <a:cxnSpLocks/>
            <a:stCxn id="62" idx="2"/>
          </p:cNvCxnSpPr>
          <p:nvPr/>
        </p:nvCxnSpPr>
        <p:spPr>
          <a:xfrm rot="16200000" flipH="1">
            <a:off x="6725756" y="4619927"/>
            <a:ext cx="872010" cy="235969"/>
          </a:xfrm>
          <a:prstGeom prst="bentConnector3">
            <a:avLst>
              <a:gd name="adj1" fmla="val 99886"/>
            </a:avLst>
          </a:prstGeom>
          <a:ln>
            <a:tailEnd type="triangle"/>
          </a:ln>
        </p:spPr>
        <p:style>
          <a:lnRef idx="1">
            <a:schemeClr val="accent1"/>
          </a:lnRef>
          <a:fillRef idx="0">
            <a:schemeClr val="accent1"/>
          </a:fillRef>
          <a:effectRef idx="0">
            <a:schemeClr val="accent1"/>
          </a:effectRef>
          <a:fontRef idx="minor">
            <a:schemeClr val="tx1"/>
          </a:fontRef>
        </p:style>
      </p:cxnSp>
      <p:sp>
        <p:nvSpPr>
          <p:cNvPr id="1031" name="Rectangle: Rounded Corners 1030">
            <a:extLst>
              <a:ext uri="{FF2B5EF4-FFF2-40B4-BE49-F238E27FC236}">
                <a16:creationId xmlns:a16="http://schemas.microsoft.com/office/drawing/2014/main" id="{AEDE0B7B-62F4-45F6-89D7-9785C910E026}"/>
              </a:ext>
            </a:extLst>
          </p:cNvPr>
          <p:cNvSpPr/>
          <p:nvPr/>
        </p:nvSpPr>
        <p:spPr>
          <a:xfrm>
            <a:off x="11147687" y="4016324"/>
            <a:ext cx="955722" cy="535654"/>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2060"/>
                </a:solidFill>
              </a:rPr>
              <a:t>Azure Model Management</a:t>
            </a:r>
          </a:p>
        </p:txBody>
      </p:sp>
      <p:sp>
        <p:nvSpPr>
          <p:cNvPr id="95" name="Rectangle: Rounded Corners 94">
            <a:extLst>
              <a:ext uri="{FF2B5EF4-FFF2-40B4-BE49-F238E27FC236}">
                <a16:creationId xmlns:a16="http://schemas.microsoft.com/office/drawing/2014/main" id="{F3D00DE1-FC1A-48A6-95E3-671A2787F952}"/>
              </a:ext>
            </a:extLst>
          </p:cNvPr>
          <p:cNvSpPr/>
          <p:nvPr/>
        </p:nvSpPr>
        <p:spPr>
          <a:xfrm>
            <a:off x="7694463" y="4147096"/>
            <a:ext cx="2967619" cy="674262"/>
          </a:xfrm>
          <a:prstGeom prst="roundRect">
            <a:avLst>
              <a:gd name="adj" fmla="val 12717"/>
            </a:avLst>
          </a:prstGeom>
          <a:no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extBox 95">
            <a:extLst>
              <a:ext uri="{FF2B5EF4-FFF2-40B4-BE49-F238E27FC236}">
                <a16:creationId xmlns:a16="http://schemas.microsoft.com/office/drawing/2014/main" id="{7949FAD8-4A1A-45B4-8455-28B09FE78E2A}"/>
              </a:ext>
            </a:extLst>
          </p:cNvPr>
          <p:cNvSpPr txBox="1"/>
          <p:nvPr/>
        </p:nvSpPr>
        <p:spPr>
          <a:xfrm>
            <a:off x="8311861" y="4553531"/>
            <a:ext cx="1832553" cy="307777"/>
          </a:xfrm>
          <a:prstGeom prst="rect">
            <a:avLst/>
          </a:prstGeom>
          <a:noFill/>
        </p:spPr>
        <p:txBody>
          <a:bodyPr wrap="none" rtlCol="0">
            <a:spAutoFit/>
          </a:bodyPr>
          <a:lstStyle/>
          <a:p>
            <a:r>
              <a:rPr lang="en-IN" sz="1400" dirty="0"/>
              <a:t>Azure Release Pipeline</a:t>
            </a:r>
          </a:p>
        </p:txBody>
      </p:sp>
      <p:sp>
        <p:nvSpPr>
          <p:cNvPr id="97" name="Rectangle: Rounded Corners 96">
            <a:extLst>
              <a:ext uri="{FF2B5EF4-FFF2-40B4-BE49-F238E27FC236}">
                <a16:creationId xmlns:a16="http://schemas.microsoft.com/office/drawing/2014/main" id="{70A9B9FD-FCA9-4AAB-B392-38B6F73D5AA2}"/>
              </a:ext>
            </a:extLst>
          </p:cNvPr>
          <p:cNvSpPr/>
          <p:nvPr/>
        </p:nvSpPr>
        <p:spPr>
          <a:xfrm>
            <a:off x="7756500" y="4201649"/>
            <a:ext cx="1397112" cy="4016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Azure Staging / Shadow Server</a:t>
            </a:r>
          </a:p>
        </p:txBody>
      </p:sp>
      <p:sp>
        <p:nvSpPr>
          <p:cNvPr id="98" name="Rectangle: Rounded Corners 97">
            <a:extLst>
              <a:ext uri="{FF2B5EF4-FFF2-40B4-BE49-F238E27FC236}">
                <a16:creationId xmlns:a16="http://schemas.microsoft.com/office/drawing/2014/main" id="{217B635F-53EF-4EA7-AE61-615B5DB26D42}"/>
              </a:ext>
            </a:extLst>
          </p:cNvPr>
          <p:cNvSpPr/>
          <p:nvPr/>
        </p:nvSpPr>
        <p:spPr>
          <a:xfrm>
            <a:off x="9348660" y="4199033"/>
            <a:ext cx="1242399" cy="390083"/>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Azure Production Server</a:t>
            </a:r>
          </a:p>
        </p:txBody>
      </p:sp>
      <p:cxnSp>
        <p:nvCxnSpPr>
          <p:cNvPr id="1056" name="Connector: Elbow 1055">
            <a:extLst>
              <a:ext uri="{FF2B5EF4-FFF2-40B4-BE49-F238E27FC236}">
                <a16:creationId xmlns:a16="http://schemas.microsoft.com/office/drawing/2014/main" id="{FB938F6D-9F55-4CAD-AA5D-69A57B420768}"/>
              </a:ext>
            </a:extLst>
          </p:cNvPr>
          <p:cNvCxnSpPr>
            <a:cxnSpLocks/>
            <a:stCxn id="42" idx="3"/>
          </p:cNvCxnSpPr>
          <p:nvPr/>
        </p:nvCxnSpPr>
        <p:spPr>
          <a:xfrm flipV="1">
            <a:off x="10989514" y="4602559"/>
            <a:ext cx="680424" cy="68992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58" name="Connector: Elbow 1057">
            <a:extLst>
              <a:ext uri="{FF2B5EF4-FFF2-40B4-BE49-F238E27FC236}">
                <a16:creationId xmlns:a16="http://schemas.microsoft.com/office/drawing/2014/main" id="{D272CF51-B64D-498D-932B-247B7350FDCE}"/>
              </a:ext>
            </a:extLst>
          </p:cNvPr>
          <p:cNvCxnSpPr>
            <a:stCxn id="1031" idx="1"/>
            <a:endCxn id="95" idx="3"/>
          </p:cNvCxnSpPr>
          <p:nvPr/>
        </p:nvCxnSpPr>
        <p:spPr>
          <a:xfrm rot="10800000" flipV="1">
            <a:off x="10662083" y="4284151"/>
            <a:ext cx="485605" cy="20007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069" name="Picture 18" descr="Azure Container Registry-icon | Brands AP - AZ">
            <a:extLst>
              <a:ext uri="{FF2B5EF4-FFF2-40B4-BE49-F238E27FC236}">
                <a16:creationId xmlns:a16="http://schemas.microsoft.com/office/drawing/2014/main" id="{DB5F0D94-BFC3-4CC6-B921-E7350D69D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1036" y="3191015"/>
            <a:ext cx="706531" cy="599393"/>
          </a:xfrm>
          <a:prstGeom prst="rect">
            <a:avLst/>
          </a:prstGeom>
          <a:noFill/>
          <a:extLst>
            <a:ext uri="{909E8E84-426E-40DD-AFC4-6F175D3DCCD1}">
              <a14:hiddenFill xmlns:a14="http://schemas.microsoft.com/office/drawing/2010/main">
                <a:solidFill>
                  <a:srgbClr val="FFFFFF"/>
                </a:solidFill>
              </a14:hiddenFill>
            </a:ext>
          </a:extLst>
        </p:spPr>
      </p:pic>
      <p:cxnSp>
        <p:nvCxnSpPr>
          <p:cNvPr id="1073" name="Straight Arrow Connector 1072">
            <a:extLst>
              <a:ext uri="{FF2B5EF4-FFF2-40B4-BE49-F238E27FC236}">
                <a16:creationId xmlns:a16="http://schemas.microsoft.com/office/drawing/2014/main" id="{01FD8716-864C-4B67-8E58-96C597423998}"/>
              </a:ext>
            </a:extLst>
          </p:cNvPr>
          <p:cNvCxnSpPr>
            <a:stCxn id="95" idx="0"/>
          </p:cNvCxnSpPr>
          <p:nvPr/>
        </p:nvCxnSpPr>
        <p:spPr>
          <a:xfrm flipH="1" flipV="1">
            <a:off x="9178272" y="3980949"/>
            <a:ext cx="1" cy="166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77A3A252-0531-4D4E-95D4-702BDB2EF0A9}"/>
              </a:ext>
            </a:extLst>
          </p:cNvPr>
          <p:cNvSpPr txBox="1"/>
          <p:nvPr/>
        </p:nvSpPr>
        <p:spPr>
          <a:xfrm>
            <a:off x="8324032" y="3754453"/>
            <a:ext cx="1721818" cy="276999"/>
          </a:xfrm>
          <a:prstGeom prst="rect">
            <a:avLst/>
          </a:prstGeom>
          <a:noFill/>
        </p:spPr>
        <p:txBody>
          <a:bodyPr wrap="none" rtlCol="0">
            <a:spAutoFit/>
          </a:bodyPr>
          <a:lstStyle/>
          <a:p>
            <a:r>
              <a:rPr lang="en-IN" sz="1200" dirty="0"/>
              <a:t>Azure Container Registry</a:t>
            </a:r>
          </a:p>
        </p:txBody>
      </p:sp>
      <p:sp>
        <p:nvSpPr>
          <p:cNvPr id="1076" name="Rectangle 1075">
            <a:extLst>
              <a:ext uri="{FF2B5EF4-FFF2-40B4-BE49-F238E27FC236}">
                <a16:creationId xmlns:a16="http://schemas.microsoft.com/office/drawing/2014/main" id="{DE279D8A-A7C3-448A-98E8-4DC98D83DAEB}"/>
              </a:ext>
            </a:extLst>
          </p:cNvPr>
          <p:cNvSpPr/>
          <p:nvPr/>
        </p:nvSpPr>
        <p:spPr>
          <a:xfrm>
            <a:off x="8533865" y="2114221"/>
            <a:ext cx="1827404" cy="731799"/>
          </a:xfrm>
          <a:prstGeom prst="rect">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1" name="Rectangle 120">
            <a:extLst>
              <a:ext uri="{FF2B5EF4-FFF2-40B4-BE49-F238E27FC236}">
                <a16:creationId xmlns:a16="http://schemas.microsoft.com/office/drawing/2014/main" id="{4DD98719-2831-4590-806E-1F194275003E}"/>
              </a:ext>
            </a:extLst>
          </p:cNvPr>
          <p:cNvSpPr/>
          <p:nvPr/>
        </p:nvSpPr>
        <p:spPr>
          <a:xfrm>
            <a:off x="8877991" y="2246053"/>
            <a:ext cx="1324659" cy="357305"/>
          </a:xfrm>
          <a:prstGeom prst="rect">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2060"/>
                </a:solidFill>
              </a:rPr>
              <a:t>Model as a service</a:t>
            </a:r>
          </a:p>
        </p:txBody>
      </p:sp>
      <p:sp>
        <p:nvSpPr>
          <p:cNvPr id="1077" name="TextBox 1076">
            <a:extLst>
              <a:ext uri="{FF2B5EF4-FFF2-40B4-BE49-F238E27FC236}">
                <a16:creationId xmlns:a16="http://schemas.microsoft.com/office/drawing/2014/main" id="{BDE466C1-AB96-4805-B9CD-3AD2A20FE503}"/>
              </a:ext>
            </a:extLst>
          </p:cNvPr>
          <p:cNvSpPr txBox="1"/>
          <p:nvPr/>
        </p:nvSpPr>
        <p:spPr>
          <a:xfrm>
            <a:off x="8465239" y="2080146"/>
            <a:ext cx="423642" cy="276999"/>
          </a:xfrm>
          <a:prstGeom prst="rect">
            <a:avLst/>
          </a:prstGeom>
          <a:noFill/>
        </p:spPr>
        <p:txBody>
          <a:bodyPr wrap="none" rtlCol="0">
            <a:spAutoFit/>
          </a:bodyPr>
          <a:lstStyle/>
          <a:p>
            <a:r>
              <a:rPr lang="en-IN" sz="1200" dirty="0"/>
              <a:t>Pod</a:t>
            </a:r>
          </a:p>
        </p:txBody>
      </p:sp>
      <p:sp>
        <p:nvSpPr>
          <p:cNvPr id="1078" name="TextBox 1077">
            <a:extLst>
              <a:ext uri="{FF2B5EF4-FFF2-40B4-BE49-F238E27FC236}">
                <a16:creationId xmlns:a16="http://schemas.microsoft.com/office/drawing/2014/main" id="{16992260-6998-4457-AC69-DBE0D5E2A493}"/>
              </a:ext>
            </a:extLst>
          </p:cNvPr>
          <p:cNvSpPr txBox="1"/>
          <p:nvPr/>
        </p:nvSpPr>
        <p:spPr>
          <a:xfrm>
            <a:off x="8652434" y="2587818"/>
            <a:ext cx="1773306" cy="276999"/>
          </a:xfrm>
          <a:prstGeom prst="rect">
            <a:avLst/>
          </a:prstGeom>
          <a:noFill/>
        </p:spPr>
        <p:txBody>
          <a:bodyPr wrap="none" rtlCol="0">
            <a:spAutoFit/>
          </a:bodyPr>
          <a:lstStyle/>
          <a:p>
            <a:r>
              <a:rPr lang="en-IN" sz="1200" dirty="0"/>
              <a:t>Azure Kubernetes Service</a:t>
            </a:r>
          </a:p>
        </p:txBody>
      </p:sp>
      <p:cxnSp>
        <p:nvCxnSpPr>
          <p:cNvPr id="1080" name="Connector: Elbow 1079">
            <a:extLst>
              <a:ext uri="{FF2B5EF4-FFF2-40B4-BE49-F238E27FC236}">
                <a16:creationId xmlns:a16="http://schemas.microsoft.com/office/drawing/2014/main" id="{FE023C02-C0A6-4AF2-8F2B-163ECAC69E56}"/>
              </a:ext>
            </a:extLst>
          </p:cNvPr>
          <p:cNvCxnSpPr>
            <a:stCxn id="1069" idx="0"/>
            <a:endCxn id="1076" idx="2"/>
          </p:cNvCxnSpPr>
          <p:nvPr/>
        </p:nvCxnSpPr>
        <p:spPr>
          <a:xfrm rot="5400000" flipH="1" flipV="1">
            <a:off x="9098437" y="2841886"/>
            <a:ext cx="344995" cy="353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9398029B-96F7-4ECE-B842-B3FBABBD3B5F}"/>
              </a:ext>
            </a:extLst>
          </p:cNvPr>
          <p:cNvCxnSpPr>
            <a:stCxn id="1076" idx="0"/>
            <a:endCxn id="1028" idx="2"/>
          </p:cNvCxnSpPr>
          <p:nvPr/>
        </p:nvCxnSpPr>
        <p:spPr>
          <a:xfrm rot="16200000" flipV="1">
            <a:off x="8315753" y="982407"/>
            <a:ext cx="558201" cy="170542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3" name="Rectangle: Rounded Corners 152">
            <a:extLst>
              <a:ext uri="{FF2B5EF4-FFF2-40B4-BE49-F238E27FC236}">
                <a16:creationId xmlns:a16="http://schemas.microsoft.com/office/drawing/2014/main" id="{C282189F-BFAA-4EF8-A803-3D88DA8FB0B3}"/>
              </a:ext>
            </a:extLst>
          </p:cNvPr>
          <p:cNvSpPr/>
          <p:nvPr/>
        </p:nvSpPr>
        <p:spPr>
          <a:xfrm>
            <a:off x="10669826" y="887767"/>
            <a:ext cx="1000112" cy="572439"/>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002060"/>
                </a:solidFill>
              </a:rPr>
              <a:t>Azure Application Insights</a:t>
            </a:r>
          </a:p>
        </p:txBody>
      </p:sp>
      <p:sp>
        <p:nvSpPr>
          <p:cNvPr id="84" name="TextBox 83">
            <a:extLst>
              <a:ext uri="{FF2B5EF4-FFF2-40B4-BE49-F238E27FC236}">
                <a16:creationId xmlns:a16="http://schemas.microsoft.com/office/drawing/2014/main" id="{793EF247-46AF-49A1-9362-6060246050B8}"/>
              </a:ext>
            </a:extLst>
          </p:cNvPr>
          <p:cNvSpPr txBox="1"/>
          <p:nvPr/>
        </p:nvSpPr>
        <p:spPr>
          <a:xfrm>
            <a:off x="10530161" y="1468074"/>
            <a:ext cx="1201098" cy="461665"/>
          </a:xfrm>
          <a:prstGeom prst="rect">
            <a:avLst/>
          </a:prstGeom>
          <a:noFill/>
        </p:spPr>
        <p:txBody>
          <a:bodyPr wrap="square" rtlCol="0">
            <a:spAutoFit/>
          </a:bodyPr>
          <a:lstStyle/>
          <a:p>
            <a:pPr algn="ctr"/>
            <a:r>
              <a:rPr lang="en-IN" sz="1200" b="1" dirty="0"/>
              <a:t>Monitor Model </a:t>
            </a:r>
          </a:p>
          <a:p>
            <a:pPr algn="ctr"/>
            <a:r>
              <a:rPr lang="en-IN" sz="1200" b="1" dirty="0"/>
              <a:t>&amp; Data Drifts</a:t>
            </a:r>
          </a:p>
        </p:txBody>
      </p:sp>
      <p:pic>
        <p:nvPicPr>
          <p:cNvPr id="156" name="Picture 12" descr="Database Examples - Wikiversity">
            <a:extLst>
              <a:ext uri="{FF2B5EF4-FFF2-40B4-BE49-F238E27FC236}">
                <a16:creationId xmlns:a16="http://schemas.microsoft.com/office/drawing/2014/main" id="{D14BBDB2-0959-4B91-A189-CEC273A720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3509" y="2272734"/>
            <a:ext cx="406217" cy="406217"/>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Arrow Connector 86">
            <a:extLst>
              <a:ext uri="{FF2B5EF4-FFF2-40B4-BE49-F238E27FC236}">
                <a16:creationId xmlns:a16="http://schemas.microsoft.com/office/drawing/2014/main" id="{E9075A55-64EB-4EC7-AA3A-F27546217395}"/>
              </a:ext>
            </a:extLst>
          </p:cNvPr>
          <p:cNvCxnSpPr>
            <a:stCxn id="1076" idx="3"/>
            <a:endCxn id="156" idx="1"/>
          </p:cNvCxnSpPr>
          <p:nvPr/>
        </p:nvCxnSpPr>
        <p:spPr>
          <a:xfrm flipV="1">
            <a:off x="10361269" y="2475843"/>
            <a:ext cx="562240" cy="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77AED43-9282-4389-9D7D-89821A8F85DF}"/>
              </a:ext>
            </a:extLst>
          </p:cNvPr>
          <p:cNvSpPr txBox="1"/>
          <p:nvPr/>
        </p:nvSpPr>
        <p:spPr>
          <a:xfrm>
            <a:off x="10568440" y="2741519"/>
            <a:ext cx="1387164" cy="461665"/>
          </a:xfrm>
          <a:prstGeom prst="rect">
            <a:avLst/>
          </a:prstGeom>
          <a:noFill/>
        </p:spPr>
        <p:txBody>
          <a:bodyPr wrap="square" rtlCol="0">
            <a:spAutoFit/>
          </a:bodyPr>
          <a:lstStyle/>
          <a:p>
            <a:r>
              <a:rPr lang="en-IN" sz="1200" b="1" dirty="0"/>
              <a:t>Azure SQL/storage</a:t>
            </a:r>
          </a:p>
          <a:p>
            <a:pPr algn="ctr"/>
            <a:r>
              <a:rPr lang="en-IN" sz="1200" b="1" dirty="0"/>
              <a:t>Inference Db</a:t>
            </a:r>
          </a:p>
        </p:txBody>
      </p:sp>
      <p:sp>
        <p:nvSpPr>
          <p:cNvPr id="99" name="Arrow: Right 98">
            <a:extLst>
              <a:ext uri="{FF2B5EF4-FFF2-40B4-BE49-F238E27FC236}">
                <a16:creationId xmlns:a16="http://schemas.microsoft.com/office/drawing/2014/main" id="{4AB20DBA-6720-48D0-98B2-7AC9ACC6588E}"/>
              </a:ext>
            </a:extLst>
          </p:cNvPr>
          <p:cNvSpPr/>
          <p:nvPr/>
        </p:nvSpPr>
        <p:spPr>
          <a:xfrm>
            <a:off x="2088070" y="2182980"/>
            <a:ext cx="185506" cy="292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Arrow: Right 166">
            <a:extLst>
              <a:ext uri="{FF2B5EF4-FFF2-40B4-BE49-F238E27FC236}">
                <a16:creationId xmlns:a16="http://schemas.microsoft.com/office/drawing/2014/main" id="{0C414E1B-5FC9-4615-84E1-94CD939EDDA6}"/>
              </a:ext>
            </a:extLst>
          </p:cNvPr>
          <p:cNvSpPr/>
          <p:nvPr/>
        </p:nvSpPr>
        <p:spPr>
          <a:xfrm>
            <a:off x="3200864" y="2239171"/>
            <a:ext cx="185506" cy="292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ectangle: Rounded Corners 167">
            <a:extLst>
              <a:ext uri="{FF2B5EF4-FFF2-40B4-BE49-F238E27FC236}">
                <a16:creationId xmlns:a16="http://schemas.microsoft.com/office/drawing/2014/main" id="{E320D8BE-29E0-4C84-B26B-DDAC414F1DDA}"/>
              </a:ext>
            </a:extLst>
          </p:cNvPr>
          <p:cNvSpPr/>
          <p:nvPr/>
        </p:nvSpPr>
        <p:spPr>
          <a:xfrm>
            <a:off x="4990283" y="6457188"/>
            <a:ext cx="7113126" cy="36489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Azure ML </a:t>
            </a:r>
          </a:p>
        </p:txBody>
      </p:sp>
      <p:sp>
        <p:nvSpPr>
          <p:cNvPr id="37" name="TextBox 36">
            <a:extLst>
              <a:ext uri="{FF2B5EF4-FFF2-40B4-BE49-F238E27FC236}">
                <a16:creationId xmlns:a16="http://schemas.microsoft.com/office/drawing/2014/main" id="{23775584-BC80-498F-9225-C2F88302A12B}"/>
              </a:ext>
            </a:extLst>
          </p:cNvPr>
          <p:cNvSpPr txBox="1"/>
          <p:nvPr/>
        </p:nvSpPr>
        <p:spPr>
          <a:xfrm>
            <a:off x="4990283" y="3650241"/>
            <a:ext cx="1144865" cy="707886"/>
          </a:xfrm>
          <a:prstGeom prst="rect">
            <a:avLst/>
          </a:prstGeom>
          <a:noFill/>
        </p:spPr>
        <p:txBody>
          <a:bodyPr wrap="none" rtlCol="0">
            <a:spAutoFit/>
          </a:bodyPr>
          <a:lstStyle/>
          <a:p>
            <a:r>
              <a:rPr lang="en-IN" sz="1000" dirty="0"/>
              <a:t>Azure Storage</a:t>
            </a:r>
          </a:p>
          <a:p>
            <a:r>
              <a:rPr lang="en-IN" sz="1000" dirty="0"/>
              <a:t>Blob Storage/ </a:t>
            </a:r>
          </a:p>
          <a:p>
            <a:r>
              <a:rPr lang="en-IN" sz="1000" dirty="0"/>
              <a:t>Azure Cosmos Db/</a:t>
            </a:r>
          </a:p>
          <a:p>
            <a:r>
              <a:rPr lang="en-IN" sz="1000" dirty="0"/>
              <a:t>Data Lake</a:t>
            </a:r>
          </a:p>
        </p:txBody>
      </p:sp>
      <p:cxnSp>
        <p:nvCxnSpPr>
          <p:cNvPr id="101" name="Straight Arrow Connector 100">
            <a:extLst>
              <a:ext uri="{FF2B5EF4-FFF2-40B4-BE49-F238E27FC236}">
                <a16:creationId xmlns:a16="http://schemas.microsoft.com/office/drawing/2014/main" id="{6062CB69-5F6D-4B42-B618-8EF0289DA110}"/>
              </a:ext>
            </a:extLst>
          </p:cNvPr>
          <p:cNvCxnSpPr>
            <a:cxnSpLocks/>
            <a:stCxn id="156" idx="0"/>
            <a:endCxn id="84" idx="2"/>
          </p:cNvCxnSpPr>
          <p:nvPr/>
        </p:nvCxnSpPr>
        <p:spPr>
          <a:xfrm flipV="1">
            <a:off x="11126618" y="1929739"/>
            <a:ext cx="4092" cy="34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31F2EB2-1703-41A9-A9C1-3EFDCC2B2BE1}"/>
              </a:ext>
            </a:extLst>
          </p:cNvPr>
          <p:cNvCxnSpPr>
            <a:cxnSpLocks/>
            <a:stCxn id="153" idx="1"/>
            <a:endCxn id="1028" idx="3"/>
          </p:cNvCxnSpPr>
          <p:nvPr/>
        </p:nvCxnSpPr>
        <p:spPr>
          <a:xfrm flipH="1">
            <a:off x="8417439" y="1173987"/>
            <a:ext cx="2252387" cy="1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Rectangle: Rounded Corners 183">
            <a:extLst>
              <a:ext uri="{FF2B5EF4-FFF2-40B4-BE49-F238E27FC236}">
                <a16:creationId xmlns:a16="http://schemas.microsoft.com/office/drawing/2014/main" id="{856256AA-C890-4875-9448-13A9C5A90B64}"/>
              </a:ext>
            </a:extLst>
          </p:cNvPr>
          <p:cNvSpPr/>
          <p:nvPr/>
        </p:nvSpPr>
        <p:spPr>
          <a:xfrm>
            <a:off x="9194718" y="5019760"/>
            <a:ext cx="867437" cy="36408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rPr>
              <a:t>Package</a:t>
            </a:r>
          </a:p>
          <a:p>
            <a:pPr algn="ctr"/>
            <a:r>
              <a:rPr lang="en-IN" sz="1200" dirty="0">
                <a:solidFill>
                  <a:schemeClr val="bg1"/>
                </a:solidFill>
              </a:rPr>
              <a:t>Model</a:t>
            </a:r>
          </a:p>
        </p:txBody>
      </p:sp>
      <p:cxnSp>
        <p:nvCxnSpPr>
          <p:cNvPr id="123" name="Connector: Elbow 122">
            <a:extLst>
              <a:ext uri="{FF2B5EF4-FFF2-40B4-BE49-F238E27FC236}">
                <a16:creationId xmlns:a16="http://schemas.microsoft.com/office/drawing/2014/main" id="{B85077F8-C7C4-4DF6-A5BE-64224D53817E}"/>
              </a:ext>
            </a:extLst>
          </p:cNvPr>
          <p:cNvCxnSpPr>
            <a:cxnSpLocks/>
            <a:endCxn id="1077" idx="1"/>
          </p:cNvCxnSpPr>
          <p:nvPr/>
        </p:nvCxnSpPr>
        <p:spPr>
          <a:xfrm>
            <a:off x="6094975" y="2046760"/>
            <a:ext cx="2370264" cy="1718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0" name="Arrow: Right 199">
            <a:extLst>
              <a:ext uri="{FF2B5EF4-FFF2-40B4-BE49-F238E27FC236}">
                <a16:creationId xmlns:a16="http://schemas.microsoft.com/office/drawing/2014/main" id="{B33664C1-87F5-4BA3-9464-4852A4F4975A}"/>
              </a:ext>
            </a:extLst>
          </p:cNvPr>
          <p:cNvSpPr/>
          <p:nvPr/>
        </p:nvSpPr>
        <p:spPr>
          <a:xfrm>
            <a:off x="4578473" y="1753897"/>
            <a:ext cx="372231" cy="292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ectangle: Rounded Corners 203">
            <a:extLst>
              <a:ext uri="{FF2B5EF4-FFF2-40B4-BE49-F238E27FC236}">
                <a16:creationId xmlns:a16="http://schemas.microsoft.com/office/drawing/2014/main" id="{F11C3439-FEB2-49E2-B163-B00B1B4A5870}"/>
              </a:ext>
            </a:extLst>
          </p:cNvPr>
          <p:cNvSpPr/>
          <p:nvPr/>
        </p:nvSpPr>
        <p:spPr>
          <a:xfrm>
            <a:off x="6271122" y="2518322"/>
            <a:ext cx="2017247" cy="452914"/>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rgbClr val="002060"/>
                </a:solidFill>
              </a:rPr>
              <a:t>Data Factory</a:t>
            </a:r>
          </a:p>
          <a:p>
            <a:pPr algn="ctr"/>
            <a:r>
              <a:rPr lang="en-IN" sz="900" b="1" dirty="0">
                <a:solidFill>
                  <a:srgbClr val="002060"/>
                </a:solidFill>
              </a:rPr>
              <a:t>(Batch Processing Pipeline)</a:t>
            </a:r>
          </a:p>
        </p:txBody>
      </p:sp>
      <p:cxnSp>
        <p:nvCxnSpPr>
          <p:cNvPr id="134" name="Connector: Elbow 133">
            <a:extLst>
              <a:ext uri="{FF2B5EF4-FFF2-40B4-BE49-F238E27FC236}">
                <a16:creationId xmlns:a16="http://schemas.microsoft.com/office/drawing/2014/main" id="{CB7E4DE8-25AF-489F-B7E8-3665DD57AD17}"/>
              </a:ext>
            </a:extLst>
          </p:cNvPr>
          <p:cNvCxnSpPr>
            <a:cxnSpLocks/>
            <a:stCxn id="1036" idx="3"/>
            <a:endCxn id="204" idx="1"/>
          </p:cNvCxnSpPr>
          <p:nvPr/>
        </p:nvCxnSpPr>
        <p:spPr>
          <a:xfrm flipV="1">
            <a:off x="5823295" y="2744779"/>
            <a:ext cx="447827" cy="64694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354337A-84AD-478D-82C1-6CE9759B39EA}"/>
              </a:ext>
            </a:extLst>
          </p:cNvPr>
          <p:cNvCxnSpPr>
            <a:cxnSpLocks/>
            <a:stCxn id="204" idx="3"/>
          </p:cNvCxnSpPr>
          <p:nvPr/>
        </p:nvCxnSpPr>
        <p:spPr>
          <a:xfrm>
            <a:off x="8288369" y="2744779"/>
            <a:ext cx="24549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0" name="Picture 2" descr="The 5 Components of Azure DevOps - ParkMyCloud">
            <a:extLst>
              <a:ext uri="{FF2B5EF4-FFF2-40B4-BE49-F238E27FC236}">
                <a16:creationId xmlns:a16="http://schemas.microsoft.com/office/drawing/2014/main" id="{24E10913-9E98-48F4-B996-B5AEF2FA3B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9221" y="4701878"/>
            <a:ext cx="981599" cy="61177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Connector: Elbow 26">
            <a:extLst>
              <a:ext uri="{FF2B5EF4-FFF2-40B4-BE49-F238E27FC236}">
                <a16:creationId xmlns:a16="http://schemas.microsoft.com/office/drawing/2014/main" id="{0647E8F0-771E-47EF-8B9D-AFC7D94A9AE6}"/>
              </a:ext>
            </a:extLst>
          </p:cNvPr>
          <p:cNvCxnSpPr>
            <a:endCxn id="10" idx="2"/>
          </p:cNvCxnSpPr>
          <p:nvPr/>
        </p:nvCxnSpPr>
        <p:spPr>
          <a:xfrm flipV="1">
            <a:off x="5620186" y="5313649"/>
            <a:ext cx="819835" cy="295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502C53B-6BC7-4BB5-B284-B9CE7FD31E19}"/>
              </a:ext>
            </a:extLst>
          </p:cNvPr>
          <p:cNvCxnSpPr>
            <a:endCxn id="42" idx="1"/>
          </p:cNvCxnSpPr>
          <p:nvPr/>
        </p:nvCxnSpPr>
        <p:spPr>
          <a:xfrm>
            <a:off x="6619002" y="4947519"/>
            <a:ext cx="677401" cy="344960"/>
          </a:xfrm>
          <a:prstGeom prst="bent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568ABAF-94F5-48BE-B72D-18BD00C82B13}"/>
              </a:ext>
            </a:extLst>
          </p:cNvPr>
          <p:cNvCxnSpPr>
            <a:endCxn id="95" idx="1"/>
          </p:cNvCxnSpPr>
          <p:nvPr/>
        </p:nvCxnSpPr>
        <p:spPr>
          <a:xfrm flipV="1">
            <a:off x="6619002" y="4484227"/>
            <a:ext cx="1075461" cy="463292"/>
          </a:xfrm>
          <a:prstGeom prst="bent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31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11CC2C-468F-4CCC-8835-95460A57ADEC}"/>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IN" dirty="0"/>
              <a:t>ROI &amp; Impact</a:t>
            </a:r>
          </a:p>
        </p:txBody>
      </p:sp>
      <p:pic>
        <p:nvPicPr>
          <p:cNvPr id="1026" name="Picture 2" descr="Safety and Security Zone - Home | Facebook">
            <a:extLst>
              <a:ext uri="{FF2B5EF4-FFF2-40B4-BE49-F238E27FC236}">
                <a16:creationId xmlns:a16="http://schemas.microsoft.com/office/drawing/2014/main" id="{E1C98B56-6B57-4A8C-B2EB-CD92795EB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796" y="5142210"/>
            <a:ext cx="843282" cy="6029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D0BBA4BF-8AD8-41A8-9271-59BCA1F8BB11}"/>
              </a:ext>
            </a:extLst>
          </p:cNvPr>
          <p:cNvSpPr/>
          <p:nvPr/>
        </p:nvSpPr>
        <p:spPr>
          <a:xfrm>
            <a:off x="159657" y="775253"/>
            <a:ext cx="5034135" cy="37044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ROI</a:t>
            </a:r>
          </a:p>
        </p:txBody>
      </p:sp>
      <p:sp>
        <p:nvSpPr>
          <p:cNvPr id="14" name="TextBox 13">
            <a:extLst>
              <a:ext uri="{FF2B5EF4-FFF2-40B4-BE49-F238E27FC236}">
                <a16:creationId xmlns:a16="http://schemas.microsoft.com/office/drawing/2014/main" id="{CA5FC59C-1341-492C-B722-44123E79056B}"/>
              </a:ext>
            </a:extLst>
          </p:cNvPr>
          <p:cNvSpPr txBox="1"/>
          <p:nvPr/>
        </p:nvSpPr>
        <p:spPr>
          <a:xfrm>
            <a:off x="6759985" y="5212845"/>
            <a:ext cx="3879091"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t>Enhanced vulnerability detection </a:t>
            </a:r>
          </a:p>
          <a:p>
            <a:pPr marL="171450" indent="-171450">
              <a:buFont typeface="Arial" panose="020B0604020202020204" pitchFamily="34" charset="0"/>
              <a:buChar char="•"/>
            </a:pPr>
            <a:r>
              <a:rPr lang="en-IN" sz="1200" dirty="0"/>
              <a:t>Secured Smart Grid</a:t>
            </a:r>
          </a:p>
        </p:txBody>
      </p:sp>
      <p:pic>
        <p:nvPicPr>
          <p:cNvPr id="1042" name="Picture 18" descr="Power Outages - Alabama Cooperative Extension System">
            <a:extLst>
              <a:ext uri="{FF2B5EF4-FFF2-40B4-BE49-F238E27FC236}">
                <a16:creationId xmlns:a16="http://schemas.microsoft.com/office/drawing/2014/main" id="{CFF849E4-6819-4BB6-A85C-FC6283AAC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796" y="4415618"/>
            <a:ext cx="884189" cy="4951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D15CEBB-D6BB-484F-BC5D-FCF355F09B04}"/>
              </a:ext>
            </a:extLst>
          </p:cNvPr>
          <p:cNvSpPr txBox="1"/>
          <p:nvPr/>
        </p:nvSpPr>
        <p:spPr>
          <a:xfrm>
            <a:off x="6744710" y="4393816"/>
            <a:ext cx="409611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t>Reduced Power Outages leading to Resilient Grid and thus enhanced customer experience</a:t>
            </a:r>
          </a:p>
        </p:txBody>
      </p:sp>
      <p:pic>
        <p:nvPicPr>
          <p:cNvPr id="2052" name="Picture 4" descr="Data curated by platforms leading to real time insights “the enterprise  nirvana*”">
            <a:extLst>
              <a:ext uri="{FF2B5EF4-FFF2-40B4-BE49-F238E27FC236}">
                <a16:creationId xmlns:a16="http://schemas.microsoft.com/office/drawing/2014/main" id="{898ACEFC-7AE6-4F3C-ABE2-6DB7DE358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451" y="1386207"/>
            <a:ext cx="690525" cy="51789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DED2663-1D99-4EA3-A29C-95700605ACFF}"/>
              </a:ext>
            </a:extLst>
          </p:cNvPr>
          <p:cNvSpPr txBox="1"/>
          <p:nvPr/>
        </p:nvSpPr>
        <p:spPr>
          <a:xfrm>
            <a:off x="1203792" y="1488603"/>
            <a:ext cx="3817916" cy="461665"/>
          </a:xfrm>
          <a:prstGeom prst="rect">
            <a:avLst/>
          </a:prstGeom>
          <a:noFill/>
        </p:spPr>
        <p:txBody>
          <a:bodyPr wrap="square">
            <a:spAutoFit/>
          </a:bodyPr>
          <a:lstStyle/>
          <a:p>
            <a:pPr marL="171450" indent="-171450">
              <a:buFont typeface="Arial" panose="020B0604020202020204" pitchFamily="34" charset="0"/>
              <a:buChar char="•"/>
            </a:pPr>
            <a:r>
              <a:rPr lang="en-IN" sz="1200" dirty="0"/>
              <a:t>Real Time Insights on risk , financial implications, demand and wastage of energy</a:t>
            </a:r>
          </a:p>
        </p:txBody>
      </p:sp>
      <p:pic>
        <p:nvPicPr>
          <p:cNvPr id="2054" name="Picture 6" descr="COST SAVINGS: Types and Examples( + 13 cost-saving ideas for workplace)">
            <a:extLst>
              <a:ext uri="{FF2B5EF4-FFF2-40B4-BE49-F238E27FC236}">
                <a16:creationId xmlns:a16="http://schemas.microsoft.com/office/drawing/2014/main" id="{6C73FA72-B2A7-424F-B1C2-E4B412FBB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53" y="2016105"/>
            <a:ext cx="993454" cy="53070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7562FE9-7B94-4DA7-9A02-17EA1DE59C9C}"/>
              </a:ext>
            </a:extLst>
          </p:cNvPr>
          <p:cNvSpPr txBox="1"/>
          <p:nvPr/>
        </p:nvSpPr>
        <p:spPr>
          <a:xfrm>
            <a:off x="1186320" y="1949969"/>
            <a:ext cx="3642211" cy="646331"/>
          </a:xfrm>
          <a:prstGeom prst="rect">
            <a:avLst/>
          </a:prstGeom>
          <a:noFill/>
        </p:spPr>
        <p:txBody>
          <a:bodyPr wrap="square">
            <a:spAutoFit/>
          </a:bodyPr>
          <a:lstStyle/>
          <a:p>
            <a:pPr marL="171450" indent="-171450">
              <a:buFont typeface="Arial" panose="020B0604020202020204" pitchFamily="34" charset="0"/>
              <a:buChar char="•"/>
            </a:pPr>
            <a:r>
              <a:rPr lang="en-IN" sz="1200" dirty="0"/>
              <a:t>Cost reduction in terms of maintenance over time</a:t>
            </a:r>
          </a:p>
          <a:p>
            <a:pPr marL="171450" indent="-171450">
              <a:buFont typeface="Arial" panose="020B0604020202020204" pitchFamily="34" charset="0"/>
              <a:buChar char="•"/>
            </a:pPr>
            <a:r>
              <a:rPr lang="en-IN" sz="1200" dirty="0"/>
              <a:t>Reduction in down time </a:t>
            </a:r>
          </a:p>
          <a:p>
            <a:pPr marL="171450" indent="-171450">
              <a:buFont typeface="Arial" panose="020B0604020202020204" pitchFamily="34" charset="0"/>
              <a:buChar char="•"/>
            </a:pPr>
            <a:r>
              <a:rPr lang="en-IN" sz="1200" dirty="0"/>
              <a:t>Improvement in level of service to end users</a:t>
            </a:r>
          </a:p>
        </p:txBody>
      </p:sp>
      <p:pic>
        <p:nvPicPr>
          <p:cNvPr id="2058" name="Picture 10" descr="How to Increase Your Revenue Potential -">
            <a:extLst>
              <a:ext uri="{FF2B5EF4-FFF2-40B4-BE49-F238E27FC236}">
                <a16:creationId xmlns:a16="http://schemas.microsoft.com/office/drawing/2014/main" id="{7597C841-1A01-4D94-83A2-D791DFC12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657" y="2752879"/>
            <a:ext cx="892111" cy="5936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8914F462-28B5-4FB7-9BA5-0DAE9A216A00}"/>
              </a:ext>
            </a:extLst>
          </p:cNvPr>
          <p:cNvSpPr txBox="1"/>
          <p:nvPr/>
        </p:nvSpPr>
        <p:spPr>
          <a:xfrm>
            <a:off x="1203792" y="2715670"/>
            <a:ext cx="4305812" cy="646331"/>
          </a:xfrm>
          <a:prstGeom prst="rect">
            <a:avLst/>
          </a:prstGeom>
          <a:noFill/>
        </p:spPr>
        <p:txBody>
          <a:bodyPr wrap="square">
            <a:spAutoFit/>
          </a:bodyPr>
          <a:lstStyle/>
          <a:p>
            <a:pPr marL="171450" indent="-171450">
              <a:buFont typeface="Arial" panose="020B0604020202020204" pitchFamily="34" charset="0"/>
              <a:buChar char="•"/>
            </a:pPr>
            <a:r>
              <a:rPr lang="en-IN" sz="1200" dirty="0"/>
              <a:t>Increased productivity</a:t>
            </a:r>
          </a:p>
          <a:p>
            <a:pPr marL="171450" indent="-171450">
              <a:buFont typeface="Arial" panose="020B0604020202020204" pitchFamily="34" charset="0"/>
              <a:buChar char="•"/>
            </a:pPr>
            <a:r>
              <a:rPr lang="en-IN" sz="1200" dirty="0"/>
              <a:t>Reduction in power theft</a:t>
            </a:r>
          </a:p>
          <a:p>
            <a:pPr marL="171450" indent="-171450">
              <a:buFont typeface="Arial" panose="020B0604020202020204" pitchFamily="34" charset="0"/>
              <a:buChar char="•"/>
            </a:pPr>
            <a:r>
              <a:rPr lang="en-IN" sz="1200" dirty="0"/>
              <a:t>Monitoring and collection of revenue directly from customers</a:t>
            </a:r>
          </a:p>
        </p:txBody>
      </p:sp>
      <p:pic>
        <p:nvPicPr>
          <p:cNvPr id="2060" name="Picture 12" descr="Strategic Planning that Produces Real Strategy | SDAHO">
            <a:extLst>
              <a:ext uri="{FF2B5EF4-FFF2-40B4-BE49-F238E27FC236}">
                <a16:creationId xmlns:a16="http://schemas.microsoft.com/office/drawing/2014/main" id="{8BDF53C1-84EF-4E75-AB74-934E0586DC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657" y="3523110"/>
            <a:ext cx="892111" cy="56899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8D4685D-2838-43BB-B2DB-52AF87DB2187}"/>
              </a:ext>
            </a:extLst>
          </p:cNvPr>
          <p:cNvSpPr txBox="1"/>
          <p:nvPr/>
        </p:nvSpPr>
        <p:spPr>
          <a:xfrm>
            <a:off x="1203792" y="3601511"/>
            <a:ext cx="3990000" cy="276999"/>
          </a:xfrm>
          <a:prstGeom prst="rect">
            <a:avLst/>
          </a:prstGeom>
          <a:noFill/>
        </p:spPr>
        <p:txBody>
          <a:bodyPr wrap="square">
            <a:spAutoFit/>
          </a:bodyPr>
          <a:lstStyle/>
          <a:p>
            <a:pPr marL="171450" indent="-171450">
              <a:buFont typeface="Arial" panose="020B0604020202020204" pitchFamily="34" charset="0"/>
              <a:buChar char="•"/>
            </a:pPr>
            <a:r>
              <a:rPr lang="en-IN" sz="1200" dirty="0"/>
              <a:t>Improved short-term and long-term planning and strategy</a:t>
            </a:r>
          </a:p>
        </p:txBody>
      </p:sp>
      <p:pic>
        <p:nvPicPr>
          <p:cNvPr id="2062" name="Picture 14" descr="What Is Continuous Improvement? Definition and Tools">
            <a:extLst>
              <a:ext uri="{FF2B5EF4-FFF2-40B4-BE49-F238E27FC236}">
                <a16:creationId xmlns:a16="http://schemas.microsoft.com/office/drawing/2014/main" id="{DBAF3979-3FFB-4D21-A167-183532486C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 y="4145318"/>
            <a:ext cx="1202057" cy="7587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FBDFA0D-DF1C-42B6-840F-15013E8B559D}"/>
              </a:ext>
            </a:extLst>
          </p:cNvPr>
          <p:cNvSpPr txBox="1"/>
          <p:nvPr/>
        </p:nvSpPr>
        <p:spPr>
          <a:xfrm>
            <a:off x="1203792" y="4386192"/>
            <a:ext cx="2465355" cy="276999"/>
          </a:xfrm>
          <a:prstGeom prst="rect">
            <a:avLst/>
          </a:prstGeom>
          <a:noFill/>
        </p:spPr>
        <p:txBody>
          <a:bodyPr wrap="none" rtlCol="0">
            <a:spAutoFit/>
          </a:bodyPr>
          <a:lstStyle/>
          <a:p>
            <a:pPr marL="171450" indent="-171450">
              <a:buFont typeface="Arial" panose="020B0604020202020204" pitchFamily="34" charset="0"/>
              <a:buChar char="•"/>
            </a:pPr>
            <a:r>
              <a:rPr lang="en-IN" sz="1200" dirty="0"/>
              <a:t>Continuous Improvement Process</a:t>
            </a:r>
          </a:p>
        </p:txBody>
      </p:sp>
      <p:sp>
        <p:nvSpPr>
          <p:cNvPr id="17" name="TextBox 16">
            <a:extLst>
              <a:ext uri="{FF2B5EF4-FFF2-40B4-BE49-F238E27FC236}">
                <a16:creationId xmlns:a16="http://schemas.microsoft.com/office/drawing/2014/main" id="{FF3B8074-643D-4ED7-9BD7-28EB6A71CBB2}"/>
              </a:ext>
            </a:extLst>
          </p:cNvPr>
          <p:cNvSpPr txBox="1"/>
          <p:nvPr/>
        </p:nvSpPr>
        <p:spPr>
          <a:xfrm>
            <a:off x="6577372" y="1414321"/>
            <a:ext cx="5449825" cy="461665"/>
          </a:xfrm>
          <a:prstGeom prst="rect">
            <a:avLst/>
          </a:prstGeom>
          <a:noFill/>
        </p:spPr>
        <p:txBody>
          <a:bodyPr wrap="none" rtlCol="0">
            <a:spAutoFit/>
          </a:bodyPr>
          <a:lstStyle/>
          <a:p>
            <a:pPr marL="171450" indent="-171450">
              <a:buFont typeface="Arial" panose="020B0604020202020204" pitchFamily="34" charset="0"/>
              <a:buChar char="•"/>
            </a:pPr>
            <a:r>
              <a:rPr lang="en-US" sz="1200" dirty="0"/>
              <a:t>Data-driven predictions help everyone in the supply chain better control spending</a:t>
            </a:r>
          </a:p>
          <a:p>
            <a:r>
              <a:rPr lang="en-US" sz="1200" dirty="0"/>
              <a:t>and investment and eliminate waste</a:t>
            </a:r>
            <a:endParaRPr lang="en-IN" sz="1200" dirty="0"/>
          </a:p>
        </p:txBody>
      </p:sp>
      <p:pic>
        <p:nvPicPr>
          <p:cNvPr id="2064" name="Picture 16" descr="8 Ways to Eliminate Waste With Lean Six Sigma, Part 1 - Six Sigma Daily">
            <a:extLst>
              <a:ext uri="{FF2B5EF4-FFF2-40B4-BE49-F238E27FC236}">
                <a16:creationId xmlns:a16="http://schemas.microsoft.com/office/drawing/2014/main" id="{1DBDC3EA-0DAE-4EA4-BE87-CE3F30F5CD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8344" y="1386207"/>
            <a:ext cx="689027" cy="565982"/>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Lower Your Carbon Footprint by Minimizing Heat Transfer Through Your Floors">
            <a:extLst>
              <a:ext uri="{FF2B5EF4-FFF2-40B4-BE49-F238E27FC236}">
                <a16:creationId xmlns:a16="http://schemas.microsoft.com/office/drawing/2014/main" id="{A9AABB16-FF26-4E18-B8BB-C858D38568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8100" y="2111424"/>
            <a:ext cx="742620" cy="4455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91716F1-F691-4359-9CFA-E5325B64EA84}"/>
              </a:ext>
            </a:extLst>
          </p:cNvPr>
          <p:cNvSpPr txBox="1"/>
          <p:nvPr/>
        </p:nvSpPr>
        <p:spPr>
          <a:xfrm>
            <a:off x="6703798" y="2075889"/>
            <a:ext cx="4999317" cy="461665"/>
          </a:xfrm>
          <a:prstGeom prst="rect">
            <a:avLst/>
          </a:prstGeom>
          <a:noFill/>
        </p:spPr>
        <p:txBody>
          <a:bodyPr wrap="none" rtlCol="0">
            <a:spAutoFit/>
          </a:bodyPr>
          <a:lstStyle/>
          <a:p>
            <a:pPr marL="171450" indent="-171450">
              <a:buFont typeface="Arial" panose="020B0604020202020204" pitchFamily="34" charset="0"/>
              <a:buChar char="•"/>
            </a:pPr>
            <a:r>
              <a:rPr lang="en-IN" sz="1200" dirty="0"/>
              <a:t>Optimize use of resources, measure and analyse their environment impact</a:t>
            </a:r>
          </a:p>
          <a:p>
            <a:r>
              <a:rPr lang="en-IN" sz="1200" dirty="0"/>
              <a:t>and be able to take corrective actions </a:t>
            </a:r>
          </a:p>
        </p:txBody>
      </p:sp>
      <p:pic>
        <p:nvPicPr>
          <p:cNvPr id="2070" name="Picture 22" descr="Solar turbines, integrating energy solutions">
            <a:extLst>
              <a:ext uri="{FF2B5EF4-FFF2-40B4-BE49-F238E27FC236}">
                <a16:creationId xmlns:a16="http://schemas.microsoft.com/office/drawing/2014/main" id="{2E225A21-62A0-4A6B-9ED3-0086B6E6FC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8345" y="2765208"/>
            <a:ext cx="742619" cy="5690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2AE8F77-4538-42D6-BEA7-367DB9D8636E}"/>
              </a:ext>
            </a:extLst>
          </p:cNvPr>
          <p:cNvSpPr txBox="1"/>
          <p:nvPr/>
        </p:nvSpPr>
        <p:spPr>
          <a:xfrm>
            <a:off x="6703798" y="2756194"/>
            <a:ext cx="5540235" cy="461665"/>
          </a:xfrm>
          <a:prstGeom prst="rect">
            <a:avLst/>
          </a:prstGeom>
          <a:noFill/>
        </p:spPr>
        <p:txBody>
          <a:bodyPr wrap="none" rtlCol="0">
            <a:spAutoFit/>
          </a:bodyPr>
          <a:lstStyle/>
          <a:p>
            <a:pPr marL="171450" indent="-171450">
              <a:buFont typeface="Arial" panose="020B0604020202020204" pitchFamily="34" charset="0"/>
              <a:buChar char="•"/>
            </a:pPr>
            <a:r>
              <a:rPr lang="en-IN" sz="1200" dirty="0"/>
              <a:t>Better understand how to maximize the use of renewable energy and adopt energy</a:t>
            </a:r>
          </a:p>
          <a:p>
            <a:r>
              <a:rPr lang="en-IN" sz="1200" dirty="0"/>
              <a:t>conservation strategies</a:t>
            </a:r>
          </a:p>
        </p:txBody>
      </p:sp>
      <p:pic>
        <p:nvPicPr>
          <p:cNvPr id="2072" name="Picture 24" descr="Line maintenance, maintenance, optimization, setting, technical settings  icon - Download on Iconfinder">
            <a:extLst>
              <a:ext uri="{FF2B5EF4-FFF2-40B4-BE49-F238E27FC236}">
                <a16:creationId xmlns:a16="http://schemas.microsoft.com/office/drawing/2014/main" id="{7315D90E-622F-42BF-87FE-EA1F52DB19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8345" y="3496488"/>
            <a:ext cx="754193" cy="75419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603F1D47-66BB-43A7-B588-19F20D1586F7}"/>
              </a:ext>
            </a:extLst>
          </p:cNvPr>
          <p:cNvSpPr txBox="1"/>
          <p:nvPr/>
        </p:nvSpPr>
        <p:spPr>
          <a:xfrm>
            <a:off x="6703798" y="3612967"/>
            <a:ext cx="3935180" cy="276999"/>
          </a:xfrm>
          <a:prstGeom prst="rect">
            <a:avLst/>
          </a:prstGeom>
          <a:noFill/>
        </p:spPr>
        <p:txBody>
          <a:bodyPr wrap="none" rtlCol="0">
            <a:spAutoFit/>
          </a:bodyPr>
          <a:lstStyle/>
          <a:p>
            <a:pPr marL="171450" indent="-171450">
              <a:buFont typeface="Arial" panose="020B0604020202020204" pitchFamily="34" charset="0"/>
              <a:buChar char="•"/>
            </a:pPr>
            <a:r>
              <a:rPr lang="en-IN" sz="1200" dirty="0"/>
              <a:t>Optimize asset maintenance and cut operational expense</a:t>
            </a:r>
          </a:p>
        </p:txBody>
      </p:sp>
      <p:cxnSp>
        <p:nvCxnSpPr>
          <p:cNvPr id="21" name="Straight Connector 20">
            <a:extLst>
              <a:ext uri="{FF2B5EF4-FFF2-40B4-BE49-F238E27FC236}">
                <a16:creationId xmlns:a16="http://schemas.microsoft.com/office/drawing/2014/main" id="{7679A345-5FEB-4596-BA2E-DAD91DB3A779}"/>
              </a:ext>
            </a:extLst>
          </p:cNvPr>
          <p:cNvCxnSpPr/>
          <p:nvPr/>
        </p:nvCxnSpPr>
        <p:spPr>
          <a:xfrm>
            <a:off x="5575593" y="775252"/>
            <a:ext cx="0" cy="519191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E2DCE134-93D4-469F-A2D7-67B0E175C310}"/>
              </a:ext>
            </a:extLst>
          </p:cNvPr>
          <p:cNvSpPr/>
          <p:nvPr/>
        </p:nvSpPr>
        <p:spPr>
          <a:xfrm>
            <a:off x="6317890" y="774485"/>
            <a:ext cx="5034135" cy="37044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IMPACT</a:t>
            </a:r>
          </a:p>
        </p:txBody>
      </p:sp>
    </p:spTree>
    <p:extLst>
      <p:ext uri="{BB962C8B-B14F-4D97-AF65-F5344CB8AC3E}">
        <p14:creationId xmlns:p14="http://schemas.microsoft.com/office/powerpoint/2010/main" val="55280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11CC2C-468F-4CCC-8835-95460A57ADEC}"/>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IN" dirty="0"/>
              <a:t>RISK</a:t>
            </a:r>
          </a:p>
        </p:txBody>
      </p:sp>
      <p:graphicFrame>
        <p:nvGraphicFramePr>
          <p:cNvPr id="7" name="Diagram 6">
            <a:extLst>
              <a:ext uri="{FF2B5EF4-FFF2-40B4-BE49-F238E27FC236}">
                <a16:creationId xmlns:a16="http://schemas.microsoft.com/office/drawing/2014/main" id="{0D73C2D1-BC15-4C87-9E24-35224764AF2D}"/>
              </a:ext>
            </a:extLst>
          </p:cNvPr>
          <p:cNvGraphicFramePr/>
          <p:nvPr>
            <p:extLst>
              <p:ext uri="{D42A27DB-BD31-4B8C-83A1-F6EECF244321}">
                <p14:modId xmlns:p14="http://schemas.microsoft.com/office/powerpoint/2010/main" val="299196779"/>
              </p:ext>
            </p:extLst>
          </p:nvPr>
        </p:nvGraphicFramePr>
        <p:xfrm>
          <a:off x="892120" y="851895"/>
          <a:ext cx="8438492" cy="4746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95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6F7500-BF8D-4DF8-99FE-51B19664FA83}"/>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US" dirty="0"/>
              <a:t>Project plan with mile stone for full-scale deployment </a:t>
            </a:r>
            <a:r>
              <a:rPr lang="en-US" sz="1000" dirty="0"/>
              <a:t>(** assuming one use case implementation from end-to-end, example voltage stability as trigger)</a:t>
            </a:r>
            <a:endParaRPr lang="en-IN" sz="1000" dirty="0"/>
          </a:p>
        </p:txBody>
      </p:sp>
      <p:sp>
        <p:nvSpPr>
          <p:cNvPr id="2" name="Arrow: Notched Right 1">
            <a:extLst>
              <a:ext uri="{FF2B5EF4-FFF2-40B4-BE49-F238E27FC236}">
                <a16:creationId xmlns:a16="http://schemas.microsoft.com/office/drawing/2014/main" id="{50662D80-9F2E-4E7C-8908-7498CFBE3BBC}"/>
              </a:ext>
            </a:extLst>
          </p:cNvPr>
          <p:cNvSpPr/>
          <p:nvPr/>
        </p:nvSpPr>
        <p:spPr>
          <a:xfrm>
            <a:off x="1033271" y="525674"/>
            <a:ext cx="1658903" cy="461665"/>
          </a:xfrm>
          <a:prstGeom prst="notchedRightArrow">
            <a:avLst>
              <a:gd name="adj1" fmla="val 50000"/>
              <a:gd name="adj2" fmla="val 38116"/>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Discovery</a:t>
            </a:r>
          </a:p>
        </p:txBody>
      </p:sp>
      <p:sp>
        <p:nvSpPr>
          <p:cNvPr id="4" name="Rectangle 3">
            <a:extLst>
              <a:ext uri="{FF2B5EF4-FFF2-40B4-BE49-F238E27FC236}">
                <a16:creationId xmlns:a16="http://schemas.microsoft.com/office/drawing/2014/main" id="{83352A5A-57C9-4C5A-875C-090FD7BA6BE5}"/>
              </a:ext>
            </a:extLst>
          </p:cNvPr>
          <p:cNvSpPr/>
          <p:nvPr/>
        </p:nvSpPr>
        <p:spPr>
          <a:xfrm>
            <a:off x="192024" y="1056025"/>
            <a:ext cx="475488" cy="2076280"/>
          </a:xfrm>
          <a:prstGeom prst="rect">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846A087-8174-4AE3-A5F8-D95BDF2B5A1C}"/>
              </a:ext>
            </a:extLst>
          </p:cNvPr>
          <p:cNvSpPr/>
          <p:nvPr/>
        </p:nvSpPr>
        <p:spPr>
          <a:xfrm>
            <a:off x="192022" y="3233379"/>
            <a:ext cx="475488" cy="1216166"/>
          </a:xfrm>
          <a:prstGeom prst="rect">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DB6CAA5-1A50-46CB-B7E0-2155342290E9}"/>
              </a:ext>
            </a:extLst>
          </p:cNvPr>
          <p:cNvSpPr/>
          <p:nvPr/>
        </p:nvSpPr>
        <p:spPr>
          <a:xfrm>
            <a:off x="175307" y="4513885"/>
            <a:ext cx="475488" cy="1956816"/>
          </a:xfrm>
          <a:prstGeom prst="rect">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38116AA-BC1E-490B-998E-FAC365BA0BD9}"/>
              </a:ext>
            </a:extLst>
          </p:cNvPr>
          <p:cNvSpPr txBox="1"/>
          <p:nvPr/>
        </p:nvSpPr>
        <p:spPr>
          <a:xfrm rot="16200000">
            <a:off x="87366" y="1849766"/>
            <a:ext cx="684803" cy="369332"/>
          </a:xfrm>
          <a:prstGeom prst="rect">
            <a:avLst/>
          </a:prstGeom>
          <a:noFill/>
        </p:spPr>
        <p:txBody>
          <a:bodyPr wrap="none" rtlCol="0">
            <a:spAutoFit/>
          </a:bodyPr>
          <a:lstStyle/>
          <a:p>
            <a:r>
              <a:rPr lang="en-IN" dirty="0">
                <a:solidFill>
                  <a:schemeClr val="bg1"/>
                </a:solidFill>
              </a:rPr>
              <a:t>Input</a:t>
            </a:r>
          </a:p>
        </p:txBody>
      </p:sp>
      <p:sp>
        <p:nvSpPr>
          <p:cNvPr id="8" name="TextBox 7">
            <a:extLst>
              <a:ext uri="{FF2B5EF4-FFF2-40B4-BE49-F238E27FC236}">
                <a16:creationId xmlns:a16="http://schemas.microsoft.com/office/drawing/2014/main" id="{6127B155-EBC7-49F8-8871-6E4FB28B5F82}"/>
              </a:ext>
            </a:extLst>
          </p:cNvPr>
          <p:cNvSpPr txBox="1"/>
          <p:nvPr/>
        </p:nvSpPr>
        <p:spPr>
          <a:xfrm rot="16200000">
            <a:off x="6235" y="3601557"/>
            <a:ext cx="740908" cy="369332"/>
          </a:xfrm>
          <a:prstGeom prst="rect">
            <a:avLst/>
          </a:prstGeom>
          <a:noFill/>
        </p:spPr>
        <p:txBody>
          <a:bodyPr wrap="none" rtlCol="0">
            <a:spAutoFit/>
          </a:bodyPr>
          <a:lstStyle/>
          <a:p>
            <a:r>
              <a:rPr lang="en-IN" dirty="0">
                <a:solidFill>
                  <a:schemeClr val="bg1"/>
                </a:solidFill>
              </a:rPr>
              <a:t>Phase</a:t>
            </a:r>
          </a:p>
        </p:txBody>
      </p:sp>
      <p:sp>
        <p:nvSpPr>
          <p:cNvPr id="9" name="TextBox 8">
            <a:extLst>
              <a:ext uri="{FF2B5EF4-FFF2-40B4-BE49-F238E27FC236}">
                <a16:creationId xmlns:a16="http://schemas.microsoft.com/office/drawing/2014/main" id="{805012A7-6954-42E9-8954-67D0FC337EA6}"/>
              </a:ext>
            </a:extLst>
          </p:cNvPr>
          <p:cNvSpPr txBox="1"/>
          <p:nvPr/>
        </p:nvSpPr>
        <p:spPr>
          <a:xfrm rot="16200000">
            <a:off x="-112125" y="5498815"/>
            <a:ext cx="1050352" cy="369332"/>
          </a:xfrm>
          <a:prstGeom prst="rect">
            <a:avLst/>
          </a:prstGeom>
          <a:noFill/>
        </p:spPr>
        <p:txBody>
          <a:bodyPr wrap="none" rtlCol="0">
            <a:spAutoFit/>
          </a:bodyPr>
          <a:lstStyle/>
          <a:p>
            <a:r>
              <a:rPr lang="en-IN" dirty="0">
                <a:solidFill>
                  <a:schemeClr val="bg1"/>
                </a:solidFill>
              </a:rPr>
              <a:t>Outcome</a:t>
            </a:r>
          </a:p>
        </p:txBody>
      </p:sp>
      <p:sp>
        <p:nvSpPr>
          <p:cNvPr id="10" name="Arrow: Notched Right 9">
            <a:extLst>
              <a:ext uri="{FF2B5EF4-FFF2-40B4-BE49-F238E27FC236}">
                <a16:creationId xmlns:a16="http://schemas.microsoft.com/office/drawing/2014/main" id="{057E3E65-F972-4AFA-8B16-EADB38E036FF}"/>
              </a:ext>
            </a:extLst>
          </p:cNvPr>
          <p:cNvSpPr/>
          <p:nvPr/>
        </p:nvSpPr>
        <p:spPr>
          <a:xfrm>
            <a:off x="2968751" y="525673"/>
            <a:ext cx="1658903" cy="461665"/>
          </a:xfrm>
          <a:prstGeom prst="notchedRightArrow">
            <a:avLst>
              <a:gd name="adj1" fmla="val 50000"/>
              <a:gd name="adj2" fmla="val 38116"/>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Exploration &amp; Design</a:t>
            </a:r>
          </a:p>
        </p:txBody>
      </p:sp>
      <p:sp>
        <p:nvSpPr>
          <p:cNvPr id="11" name="Arrow: Notched Right 10">
            <a:extLst>
              <a:ext uri="{FF2B5EF4-FFF2-40B4-BE49-F238E27FC236}">
                <a16:creationId xmlns:a16="http://schemas.microsoft.com/office/drawing/2014/main" id="{5D407EB9-5157-411F-854C-61591939BC1C}"/>
              </a:ext>
            </a:extLst>
          </p:cNvPr>
          <p:cNvSpPr/>
          <p:nvPr/>
        </p:nvSpPr>
        <p:spPr>
          <a:xfrm>
            <a:off x="4828825" y="523226"/>
            <a:ext cx="1658902" cy="461665"/>
          </a:xfrm>
          <a:prstGeom prst="notchedRightArrow">
            <a:avLst>
              <a:gd name="adj1" fmla="val 50000"/>
              <a:gd name="adj2" fmla="val 38116"/>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Development</a:t>
            </a:r>
          </a:p>
        </p:txBody>
      </p:sp>
      <p:sp>
        <p:nvSpPr>
          <p:cNvPr id="12" name="Arrow: Notched Right 11">
            <a:extLst>
              <a:ext uri="{FF2B5EF4-FFF2-40B4-BE49-F238E27FC236}">
                <a16:creationId xmlns:a16="http://schemas.microsoft.com/office/drawing/2014/main" id="{EEE29ACC-FC6D-4B85-98CE-331FAF522043}"/>
              </a:ext>
            </a:extLst>
          </p:cNvPr>
          <p:cNvSpPr/>
          <p:nvPr/>
        </p:nvSpPr>
        <p:spPr>
          <a:xfrm>
            <a:off x="6700973" y="523225"/>
            <a:ext cx="1726750" cy="461665"/>
          </a:xfrm>
          <a:prstGeom prst="notchedRightArrow">
            <a:avLst>
              <a:gd name="adj1" fmla="val 50000"/>
              <a:gd name="adj2" fmla="val 38116"/>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Improvement</a:t>
            </a:r>
          </a:p>
        </p:txBody>
      </p:sp>
      <p:sp>
        <p:nvSpPr>
          <p:cNvPr id="13" name="Arrow: Notched Right 12">
            <a:extLst>
              <a:ext uri="{FF2B5EF4-FFF2-40B4-BE49-F238E27FC236}">
                <a16:creationId xmlns:a16="http://schemas.microsoft.com/office/drawing/2014/main" id="{8CF48BE6-AEFE-4D92-A9A4-CC72ADFA4DB3}"/>
              </a:ext>
            </a:extLst>
          </p:cNvPr>
          <p:cNvSpPr/>
          <p:nvPr/>
        </p:nvSpPr>
        <p:spPr>
          <a:xfrm>
            <a:off x="8568658" y="523225"/>
            <a:ext cx="1726749" cy="461665"/>
          </a:xfrm>
          <a:prstGeom prst="notchedRightArrow">
            <a:avLst>
              <a:gd name="adj1" fmla="val 50000"/>
              <a:gd name="adj2" fmla="val 38116"/>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Deployment</a:t>
            </a:r>
            <a:r>
              <a:rPr lang="en-IN" dirty="0"/>
              <a:t>  </a:t>
            </a:r>
          </a:p>
        </p:txBody>
      </p:sp>
      <p:sp>
        <p:nvSpPr>
          <p:cNvPr id="14" name="Arrow: Notched Right 13">
            <a:extLst>
              <a:ext uri="{FF2B5EF4-FFF2-40B4-BE49-F238E27FC236}">
                <a16:creationId xmlns:a16="http://schemas.microsoft.com/office/drawing/2014/main" id="{73558D29-2ECF-41F1-B766-F2B44E626EDC}"/>
              </a:ext>
            </a:extLst>
          </p:cNvPr>
          <p:cNvSpPr/>
          <p:nvPr/>
        </p:nvSpPr>
        <p:spPr>
          <a:xfrm>
            <a:off x="10302243" y="523225"/>
            <a:ext cx="1726749" cy="461665"/>
          </a:xfrm>
          <a:prstGeom prst="notchedRightArrow">
            <a:avLst>
              <a:gd name="adj1" fmla="val 50000"/>
              <a:gd name="adj2" fmla="val 38116"/>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Maintenance</a:t>
            </a:r>
            <a:r>
              <a:rPr lang="en-IN" dirty="0"/>
              <a:t>  </a:t>
            </a:r>
          </a:p>
        </p:txBody>
      </p:sp>
      <p:sp>
        <p:nvSpPr>
          <p:cNvPr id="15" name="Rectangle 14">
            <a:extLst>
              <a:ext uri="{FF2B5EF4-FFF2-40B4-BE49-F238E27FC236}">
                <a16:creationId xmlns:a16="http://schemas.microsoft.com/office/drawing/2014/main" id="{E5DD52F8-DD78-4724-B089-6D1ADF940432}"/>
              </a:ext>
            </a:extLst>
          </p:cNvPr>
          <p:cNvSpPr/>
          <p:nvPr/>
        </p:nvSpPr>
        <p:spPr>
          <a:xfrm>
            <a:off x="1033271" y="1056025"/>
            <a:ext cx="1658903" cy="2076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16" name="Rectangle 15">
            <a:extLst>
              <a:ext uri="{FF2B5EF4-FFF2-40B4-BE49-F238E27FC236}">
                <a16:creationId xmlns:a16="http://schemas.microsoft.com/office/drawing/2014/main" id="{695B99A9-F6DC-48EB-9822-67E7F3D96453}"/>
              </a:ext>
            </a:extLst>
          </p:cNvPr>
          <p:cNvSpPr/>
          <p:nvPr/>
        </p:nvSpPr>
        <p:spPr>
          <a:xfrm>
            <a:off x="1033270" y="4513885"/>
            <a:ext cx="1658903" cy="19568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98BF5F47-BE1C-41DA-8F74-BDE0D7F38B33}"/>
              </a:ext>
            </a:extLst>
          </p:cNvPr>
          <p:cNvSpPr/>
          <p:nvPr/>
        </p:nvSpPr>
        <p:spPr>
          <a:xfrm>
            <a:off x="1033269" y="3233379"/>
            <a:ext cx="1658903" cy="1216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FA9D400-A7FA-43F5-AAE3-7953B7254FE8}"/>
              </a:ext>
            </a:extLst>
          </p:cNvPr>
          <p:cNvSpPr/>
          <p:nvPr/>
        </p:nvSpPr>
        <p:spPr>
          <a:xfrm>
            <a:off x="2968751" y="1056025"/>
            <a:ext cx="1658903" cy="2076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D6BFADD5-D548-4DA0-808B-4CCDEA6EF1C1}"/>
              </a:ext>
            </a:extLst>
          </p:cNvPr>
          <p:cNvSpPr/>
          <p:nvPr/>
        </p:nvSpPr>
        <p:spPr>
          <a:xfrm>
            <a:off x="2968750" y="4513885"/>
            <a:ext cx="1658903" cy="19568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061BF3D-C814-4347-9D7C-22F2E0E028C6}"/>
              </a:ext>
            </a:extLst>
          </p:cNvPr>
          <p:cNvSpPr/>
          <p:nvPr/>
        </p:nvSpPr>
        <p:spPr>
          <a:xfrm>
            <a:off x="2968749" y="3233379"/>
            <a:ext cx="1658903" cy="1216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DC452C87-2B9A-4C59-B514-0C17E1A0DABE}"/>
              </a:ext>
            </a:extLst>
          </p:cNvPr>
          <p:cNvSpPr/>
          <p:nvPr/>
        </p:nvSpPr>
        <p:spPr>
          <a:xfrm>
            <a:off x="4807031" y="1056025"/>
            <a:ext cx="1690066" cy="2076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1688C0D4-214D-4E7E-A8BD-720A63DCA3A3}"/>
              </a:ext>
            </a:extLst>
          </p:cNvPr>
          <p:cNvSpPr/>
          <p:nvPr/>
        </p:nvSpPr>
        <p:spPr>
          <a:xfrm>
            <a:off x="4828823" y="4513885"/>
            <a:ext cx="1658903" cy="19568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5649708-8504-469E-B3E0-230743C4AA01}"/>
              </a:ext>
            </a:extLst>
          </p:cNvPr>
          <p:cNvSpPr/>
          <p:nvPr/>
        </p:nvSpPr>
        <p:spPr>
          <a:xfrm>
            <a:off x="4828822" y="3233379"/>
            <a:ext cx="1658903" cy="1216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A12AC12E-BCA6-49B8-8183-5A77E7E1F21B}"/>
              </a:ext>
            </a:extLst>
          </p:cNvPr>
          <p:cNvSpPr/>
          <p:nvPr/>
        </p:nvSpPr>
        <p:spPr>
          <a:xfrm>
            <a:off x="6700975" y="1046450"/>
            <a:ext cx="1658903" cy="2076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53EAAEE1-6E66-4659-84DD-61AF27A6129D}"/>
              </a:ext>
            </a:extLst>
          </p:cNvPr>
          <p:cNvSpPr/>
          <p:nvPr/>
        </p:nvSpPr>
        <p:spPr>
          <a:xfrm>
            <a:off x="6673542" y="4504310"/>
            <a:ext cx="1658903" cy="19568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666ABC61-8B42-4381-BB16-EDF2780E46A1}"/>
              </a:ext>
            </a:extLst>
          </p:cNvPr>
          <p:cNvSpPr/>
          <p:nvPr/>
        </p:nvSpPr>
        <p:spPr>
          <a:xfrm>
            <a:off x="6700973" y="3223804"/>
            <a:ext cx="1658903" cy="1216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EE2ACC85-1719-46C7-B3F3-C65124DA5889}"/>
              </a:ext>
            </a:extLst>
          </p:cNvPr>
          <p:cNvSpPr/>
          <p:nvPr/>
        </p:nvSpPr>
        <p:spPr>
          <a:xfrm>
            <a:off x="8602584" y="1056025"/>
            <a:ext cx="1658903" cy="2076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DE100B6A-6079-4173-B818-0038A5F95852}"/>
              </a:ext>
            </a:extLst>
          </p:cNvPr>
          <p:cNvSpPr/>
          <p:nvPr/>
        </p:nvSpPr>
        <p:spPr>
          <a:xfrm>
            <a:off x="8602583" y="4513885"/>
            <a:ext cx="1658903" cy="19568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7F28E762-C5D0-4B8D-8672-6D09FA546FEA}"/>
              </a:ext>
            </a:extLst>
          </p:cNvPr>
          <p:cNvSpPr/>
          <p:nvPr/>
        </p:nvSpPr>
        <p:spPr>
          <a:xfrm>
            <a:off x="8602582" y="3233379"/>
            <a:ext cx="1658903" cy="1216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ECB3F22F-C0E6-49DA-A92B-BFCA4604BCF6}"/>
              </a:ext>
            </a:extLst>
          </p:cNvPr>
          <p:cNvSpPr/>
          <p:nvPr/>
        </p:nvSpPr>
        <p:spPr>
          <a:xfrm>
            <a:off x="10342657" y="1056025"/>
            <a:ext cx="1658903" cy="2076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D3944FDC-BF71-48DF-94AB-9402478697C4}"/>
              </a:ext>
            </a:extLst>
          </p:cNvPr>
          <p:cNvSpPr/>
          <p:nvPr/>
        </p:nvSpPr>
        <p:spPr>
          <a:xfrm>
            <a:off x="10370088" y="4513885"/>
            <a:ext cx="1658903" cy="19568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9C9AB66-E63A-4B3B-A781-F093A876643D}"/>
              </a:ext>
            </a:extLst>
          </p:cNvPr>
          <p:cNvSpPr/>
          <p:nvPr/>
        </p:nvSpPr>
        <p:spPr>
          <a:xfrm>
            <a:off x="10370087" y="3233379"/>
            <a:ext cx="1658903" cy="1216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95378CE2-3F4A-4169-A756-78FAC20CC928}"/>
              </a:ext>
            </a:extLst>
          </p:cNvPr>
          <p:cNvSpPr txBox="1"/>
          <p:nvPr/>
        </p:nvSpPr>
        <p:spPr>
          <a:xfrm>
            <a:off x="1030279" y="1182357"/>
            <a:ext cx="1563628" cy="1938992"/>
          </a:xfrm>
          <a:prstGeom prst="rect">
            <a:avLst/>
          </a:prstGeom>
          <a:noFill/>
        </p:spPr>
        <p:txBody>
          <a:bodyPr wrap="square" rtlCol="0">
            <a:spAutoFit/>
          </a:bodyPr>
          <a:lstStyle/>
          <a:p>
            <a:pPr marL="342900" indent="-342900" algn="just">
              <a:buAutoNum type="arabicPeriod"/>
            </a:pPr>
            <a:r>
              <a:rPr lang="en-IN" sz="900" dirty="0"/>
              <a:t>Identify problem and potential business outcomes – Statement of Work</a:t>
            </a:r>
          </a:p>
          <a:p>
            <a:pPr marL="342900" indent="-342900" algn="just">
              <a:buAutoNum type="arabicPeriod"/>
            </a:pPr>
            <a:r>
              <a:rPr lang="en-IN" sz="900" dirty="0"/>
              <a:t>Identify requirements and see if ML meets business goals</a:t>
            </a:r>
          </a:p>
          <a:p>
            <a:pPr marL="342900" indent="-342900" algn="just">
              <a:buAutoNum type="arabicPeriod"/>
            </a:pPr>
            <a:r>
              <a:rPr lang="en-IN" sz="900" dirty="0"/>
              <a:t>Expected timeline</a:t>
            </a:r>
          </a:p>
          <a:p>
            <a:pPr marL="342900" indent="-342900" algn="just">
              <a:buAutoNum type="arabicPeriod"/>
            </a:pPr>
            <a:r>
              <a:rPr lang="en-IN" sz="900" dirty="0"/>
              <a:t>Explore Data requirements from internal as well external source</a:t>
            </a:r>
          </a:p>
          <a:p>
            <a:pPr marL="342900" indent="-342900">
              <a:buAutoNum type="arabicPeriod"/>
            </a:pPr>
            <a:endParaRPr lang="en-IN" sz="1200" dirty="0"/>
          </a:p>
        </p:txBody>
      </p:sp>
      <p:sp>
        <p:nvSpPr>
          <p:cNvPr id="47" name="TextBox 46">
            <a:extLst>
              <a:ext uri="{FF2B5EF4-FFF2-40B4-BE49-F238E27FC236}">
                <a16:creationId xmlns:a16="http://schemas.microsoft.com/office/drawing/2014/main" id="{B07A71DE-4E41-4B2F-AE58-B9615EAB498E}"/>
              </a:ext>
            </a:extLst>
          </p:cNvPr>
          <p:cNvSpPr txBox="1"/>
          <p:nvPr/>
        </p:nvSpPr>
        <p:spPr>
          <a:xfrm>
            <a:off x="1030279" y="3403966"/>
            <a:ext cx="1627369" cy="646331"/>
          </a:xfrm>
          <a:prstGeom prst="rect">
            <a:avLst/>
          </a:prstGeom>
          <a:noFill/>
        </p:spPr>
        <p:txBody>
          <a:bodyPr wrap="none" rtlCol="0">
            <a:spAutoFit/>
          </a:bodyPr>
          <a:lstStyle/>
          <a:p>
            <a:pPr algn="ctr"/>
            <a:r>
              <a:rPr lang="en-IN" sz="900" b="1" dirty="0"/>
              <a:t>Stage 1: </a:t>
            </a:r>
          </a:p>
          <a:p>
            <a:pPr algn="ctr"/>
            <a:r>
              <a:rPr lang="en-IN" sz="900" dirty="0"/>
              <a:t>Clear definition of</a:t>
            </a:r>
          </a:p>
          <a:p>
            <a:pPr algn="ctr"/>
            <a:r>
              <a:rPr lang="en-IN" sz="900" dirty="0"/>
              <a:t> problem statement, potential </a:t>
            </a:r>
          </a:p>
          <a:p>
            <a:pPr algn="ctr"/>
            <a:r>
              <a:rPr lang="en-IN" sz="900" dirty="0"/>
              <a:t>outcomes and details on data  </a:t>
            </a:r>
          </a:p>
        </p:txBody>
      </p:sp>
      <p:sp>
        <p:nvSpPr>
          <p:cNvPr id="48" name="TextBox 47">
            <a:extLst>
              <a:ext uri="{FF2B5EF4-FFF2-40B4-BE49-F238E27FC236}">
                <a16:creationId xmlns:a16="http://schemas.microsoft.com/office/drawing/2014/main" id="{8255413B-E5A4-4EFA-8869-43EC41280FEE}"/>
              </a:ext>
            </a:extLst>
          </p:cNvPr>
          <p:cNvSpPr txBox="1"/>
          <p:nvPr/>
        </p:nvSpPr>
        <p:spPr>
          <a:xfrm>
            <a:off x="998745" y="4561939"/>
            <a:ext cx="1658903" cy="2031325"/>
          </a:xfrm>
          <a:prstGeom prst="rect">
            <a:avLst/>
          </a:prstGeom>
          <a:noFill/>
        </p:spPr>
        <p:txBody>
          <a:bodyPr wrap="square" rtlCol="0">
            <a:spAutoFit/>
          </a:bodyPr>
          <a:lstStyle/>
          <a:p>
            <a:pPr marL="228600" indent="-228600">
              <a:buAutoNum type="arabicPeriod"/>
            </a:pPr>
            <a:r>
              <a:rPr lang="en-IN" sz="900" dirty="0"/>
              <a:t>Initial requirement description with business challenges</a:t>
            </a:r>
          </a:p>
          <a:p>
            <a:pPr marL="228600" indent="-228600">
              <a:buAutoNum type="arabicPeriod"/>
            </a:pPr>
            <a:r>
              <a:rPr lang="en-IN" sz="900" dirty="0"/>
              <a:t>Intended market and audience</a:t>
            </a:r>
          </a:p>
          <a:p>
            <a:pPr marL="228600" indent="-228600">
              <a:buAutoNum type="arabicPeriod"/>
            </a:pPr>
            <a:r>
              <a:rPr lang="en-IN" sz="900" dirty="0"/>
              <a:t>Use cases to accomplish requirement</a:t>
            </a:r>
          </a:p>
          <a:p>
            <a:pPr marL="228600" indent="-228600">
              <a:buAutoNum type="arabicPeriod"/>
            </a:pPr>
            <a:r>
              <a:rPr lang="en-IN" sz="900" dirty="0"/>
              <a:t>Existing system/process challenges</a:t>
            </a:r>
          </a:p>
          <a:p>
            <a:pPr marL="228600" indent="-228600">
              <a:buAutoNum type="arabicPeriod"/>
            </a:pPr>
            <a:r>
              <a:rPr lang="en-IN" sz="900" dirty="0"/>
              <a:t>Identified Risks </a:t>
            </a:r>
          </a:p>
          <a:p>
            <a:pPr marL="228600" indent="-228600">
              <a:buAutoNum type="arabicPeriod"/>
            </a:pPr>
            <a:r>
              <a:rPr lang="en-IN" sz="900" dirty="0"/>
              <a:t>High level project plan review</a:t>
            </a:r>
          </a:p>
          <a:p>
            <a:endParaRPr lang="en-IN" sz="900" dirty="0"/>
          </a:p>
          <a:p>
            <a:endParaRPr lang="en-IN" sz="900" dirty="0"/>
          </a:p>
        </p:txBody>
      </p:sp>
      <p:sp>
        <p:nvSpPr>
          <p:cNvPr id="49" name="TextBox 48">
            <a:extLst>
              <a:ext uri="{FF2B5EF4-FFF2-40B4-BE49-F238E27FC236}">
                <a16:creationId xmlns:a16="http://schemas.microsoft.com/office/drawing/2014/main" id="{A824552D-9184-4896-B436-25BBF7D00861}"/>
              </a:ext>
            </a:extLst>
          </p:cNvPr>
          <p:cNvSpPr txBox="1"/>
          <p:nvPr/>
        </p:nvSpPr>
        <p:spPr>
          <a:xfrm>
            <a:off x="3000915" y="1072836"/>
            <a:ext cx="1563628" cy="2031325"/>
          </a:xfrm>
          <a:prstGeom prst="rect">
            <a:avLst/>
          </a:prstGeom>
          <a:noFill/>
        </p:spPr>
        <p:txBody>
          <a:bodyPr wrap="square" rtlCol="0">
            <a:spAutoFit/>
          </a:bodyPr>
          <a:lstStyle/>
          <a:p>
            <a:pPr marL="342900" indent="-342900">
              <a:buAutoNum type="arabicPeriod"/>
            </a:pPr>
            <a:r>
              <a:rPr lang="en-IN" sz="900" dirty="0"/>
              <a:t>Data analysis and Business analysis</a:t>
            </a:r>
          </a:p>
          <a:p>
            <a:pPr marL="342900" indent="-342900">
              <a:buAutoNum type="arabicPeriod"/>
            </a:pPr>
            <a:r>
              <a:rPr lang="en-IN" sz="900" dirty="0"/>
              <a:t>Identification of trigger points </a:t>
            </a:r>
          </a:p>
          <a:p>
            <a:pPr marL="342900" indent="-342900">
              <a:buAutoNum type="arabicPeriod"/>
            </a:pPr>
            <a:r>
              <a:rPr lang="en-IN" sz="900" dirty="0"/>
              <a:t>System Architecture and integration possibilities – concept of business process as well as their future state</a:t>
            </a:r>
          </a:p>
          <a:p>
            <a:pPr marL="342900" indent="-342900">
              <a:buAutoNum type="arabicPeriod"/>
            </a:pPr>
            <a:r>
              <a:rPr lang="en-IN" sz="900" dirty="0"/>
              <a:t>Size, budget, timeframe of project</a:t>
            </a:r>
          </a:p>
          <a:p>
            <a:pPr marL="342900" indent="-342900">
              <a:buAutoNum type="arabicPeriod"/>
            </a:pPr>
            <a:r>
              <a:rPr lang="en-IN" sz="900" dirty="0"/>
              <a:t>Ranked list of requirements</a:t>
            </a:r>
          </a:p>
        </p:txBody>
      </p:sp>
      <p:sp>
        <p:nvSpPr>
          <p:cNvPr id="50" name="TextBox 49">
            <a:extLst>
              <a:ext uri="{FF2B5EF4-FFF2-40B4-BE49-F238E27FC236}">
                <a16:creationId xmlns:a16="http://schemas.microsoft.com/office/drawing/2014/main" id="{102D7F75-D8D8-4739-8C7D-82CF1991A8B6}"/>
              </a:ext>
            </a:extLst>
          </p:cNvPr>
          <p:cNvSpPr txBox="1"/>
          <p:nvPr/>
        </p:nvSpPr>
        <p:spPr>
          <a:xfrm>
            <a:off x="2937805" y="3429000"/>
            <a:ext cx="1626738" cy="646331"/>
          </a:xfrm>
          <a:prstGeom prst="rect">
            <a:avLst/>
          </a:prstGeom>
          <a:noFill/>
        </p:spPr>
        <p:txBody>
          <a:bodyPr wrap="square" rtlCol="0">
            <a:spAutoFit/>
          </a:bodyPr>
          <a:lstStyle>
            <a:defPPr>
              <a:defRPr lang="en-US"/>
            </a:defPPr>
            <a:lvl1pPr algn="ctr">
              <a:defRPr sz="900" b="1"/>
            </a:lvl1pPr>
          </a:lstStyle>
          <a:p>
            <a:r>
              <a:rPr lang="en-IN" dirty="0"/>
              <a:t>Stage 2:</a:t>
            </a:r>
          </a:p>
          <a:p>
            <a:r>
              <a:rPr lang="en-IN" b="0" dirty="0"/>
              <a:t>Business Deliverable Scope</a:t>
            </a:r>
          </a:p>
          <a:p>
            <a:r>
              <a:rPr lang="en-IN" b="0" dirty="0"/>
              <a:t>and mandatory requirements</a:t>
            </a:r>
            <a:endParaRPr lang="en-IN" dirty="0"/>
          </a:p>
          <a:p>
            <a:r>
              <a:rPr lang="en-IN" dirty="0"/>
              <a:t> </a:t>
            </a:r>
          </a:p>
        </p:txBody>
      </p:sp>
      <p:sp>
        <p:nvSpPr>
          <p:cNvPr id="51" name="TextBox 50">
            <a:extLst>
              <a:ext uri="{FF2B5EF4-FFF2-40B4-BE49-F238E27FC236}">
                <a16:creationId xmlns:a16="http://schemas.microsoft.com/office/drawing/2014/main" id="{D9C9D419-6358-477B-ADD5-155F574D3CA3}"/>
              </a:ext>
            </a:extLst>
          </p:cNvPr>
          <p:cNvSpPr txBox="1"/>
          <p:nvPr/>
        </p:nvSpPr>
        <p:spPr>
          <a:xfrm>
            <a:off x="2981124" y="4473159"/>
            <a:ext cx="1658903" cy="2339102"/>
          </a:xfrm>
          <a:prstGeom prst="rect">
            <a:avLst/>
          </a:prstGeom>
          <a:noFill/>
        </p:spPr>
        <p:txBody>
          <a:bodyPr wrap="square" rtlCol="0">
            <a:spAutoFit/>
          </a:bodyPr>
          <a:lstStyle/>
          <a:p>
            <a:pPr marL="228600" indent="-228600">
              <a:buAutoNum type="arabicPeriod"/>
            </a:pPr>
            <a:r>
              <a:rPr lang="en-IN" sz="850" dirty="0"/>
              <a:t>Business  &amp; Functional Requirement Document</a:t>
            </a:r>
          </a:p>
          <a:p>
            <a:pPr marL="228600" indent="-228600">
              <a:buAutoNum type="arabicPeriod"/>
            </a:pPr>
            <a:r>
              <a:rPr lang="en-IN" sz="850" dirty="0"/>
              <a:t>Data requirement document</a:t>
            </a:r>
          </a:p>
          <a:p>
            <a:pPr marL="228600" indent="-228600">
              <a:buAutoNum type="arabicPeriod"/>
            </a:pPr>
            <a:r>
              <a:rPr lang="en-IN" sz="850" dirty="0"/>
              <a:t>Integration Design</a:t>
            </a:r>
          </a:p>
          <a:p>
            <a:pPr marL="228600" indent="-228600">
              <a:buAutoNum type="arabicPeriod"/>
            </a:pPr>
            <a:r>
              <a:rPr lang="en-IN" sz="850" dirty="0"/>
              <a:t>Security, Usability, tools &amp; technologies requirements</a:t>
            </a:r>
          </a:p>
          <a:p>
            <a:pPr marL="228600" indent="-228600">
              <a:buAutoNum type="arabicPeriod"/>
            </a:pPr>
            <a:r>
              <a:rPr lang="en-IN" sz="850" dirty="0"/>
              <a:t>In scope and out-of-scope definition</a:t>
            </a:r>
          </a:p>
          <a:p>
            <a:pPr marL="228600" indent="-228600">
              <a:buAutoNum type="arabicPeriod"/>
            </a:pPr>
            <a:r>
              <a:rPr lang="en-IN" sz="850" dirty="0"/>
              <a:t>Project Schedule</a:t>
            </a:r>
          </a:p>
          <a:p>
            <a:pPr marL="228600" indent="-228600">
              <a:buAutoNum type="arabicPeriod"/>
            </a:pPr>
            <a:r>
              <a:rPr lang="en-IN" sz="850" dirty="0"/>
              <a:t>Team structure and responsibility</a:t>
            </a:r>
          </a:p>
          <a:p>
            <a:pPr marL="228600" indent="-228600">
              <a:buAutoNum type="arabicPeriod"/>
            </a:pPr>
            <a:r>
              <a:rPr lang="en-IN" sz="850" dirty="0"/>
              <a:t>Quality Analysis plan</a:t>
            </a:r>
          </a:p>
          <a:p>
            <a:pPr marL="228600" indent="-228600">
              <a:buAutoNum type="arabicPeriod"/>
            </a:pPr>
            <a:r>
              <a:rPr lang="en-IN" sz="850" dirty="0"/>
              <a:t>Business evaluation metric</a:t>
            </a:r>
          </a:p>
          <a:p>
            <a:endParaRPr lang="en-IN" sz="900" dirty="0"/>
          </a:p>
          <a:p>
            <a:pPr marL="228600" indent="-228600">
              <a:buAutoNum type="arabicPeriod"/>
            </a:pPr>
            <a:endParaRPr lang="en-IN" sz="900" dirty="0"/>
          </a:p>
          <a:p>
            <a:endParaRPr lang="en-IN" sz="900" dirty="0"/>
          </a:p>
        </p:txBody>
      </p:sp>
      <p:sp>
        <p:nvSpPr>
          <p:cNvPr id="53" name="TextBox 52">
            <a:extLst>
              <a:ext uri="{FF2B5EF4-FFF2-40B4-BE49-F238E27FC236}">
                <a16:creationId xmlns:a16="http://schemas.microsoft.com/office/drawing/2014/main" id="{88B6D674-26F4-4A77-A90D-B71271CC1903}"/>
              </a:ext>
            </a:extLst>
          </p:cNvPr>
          <p:cNvSpPr txBox="1"/>
          <p:nvPr/>
        </p:nvSpPr>
        <p:spPr>
          <a:xfrm>
            <a:off x="4870358" y="3431606"/>
            <a:ext cx="1626738" cy="923330"/>
          </a:xfrm>
          <a:prstGeom prst="rect">
            <a:avLst/>
          </a:prstGeom>
          <a:noFill/>
        </p:spPr>
        <p:txBody>
          <a:bodyPr wrap="square" rtlCol="0">
            <a:spAutoFit/>
          </a:bodyPr>
          <a:lstStyle>
            <a:defPPr>
              <a:defRPr lang="en-US"/>
            </a:defPPr>
            <a:lvl1pPr algn="ctr">
              <a:defRPr sz="900" b="1"/>
            </a:lvl1pPr>
          </a:lstStyle>
          <a:p>
            <a:r>
              <a:rPr lang="en-IN" dirty="0"/>
              <a:t>Stage 3:</a:t>
            </a:r>
          </a:p>
          <a:p>
            <a:pPr marL="171450" indent="-171450" algn="l">
              <a:buFont typeface="Arial" panose="020B0604020202020204" pitchFamily="34" charset="0"/>
              <a:buChar char="•"/>
            </a:pPr>
            <a:r>
              <a:rPr lang="en-IN" b="0" dirty="0"/>
              <a:t>Model and pipeline development</a:t>
            </a:r>
          </a:p>
          <a:p>
            <a:pPr marL="171450" indent="-171450" algn="l">
              <a:buFont typeface="Arial" panose="020B0604020202020204" pitchFamily="34" charset="0"/>
              <a:buChar char="•"/>
            </a:pPr>
            <a:r>
              <a:rPr lang="en-IN" b="0" dirty="0"/>
              <a:t>Model Inference Analysis</a:t>
            </a:r>
          </a:p>
          <a:p>
            <a:pPr marL="171450" indent="-171450" algn="l">
              <a:buFont typeface="Arial" panose="020B0604020202020204" pitchFamily="34" charset="0"/>
              <a:buChar char="•"/>
            </a:pPr>
            <a:r>
              <a:rPr lang="en-IN" b="0" dirty="0"/>
              <a:t>Visualization</a:t>
            </a:r>
            <a:endParaRPr lang="en-IN" dirty="0"/>
          </a:p>
          <a:p>
            <a:r>
              <a:rPr lang="en-IN" dirty="0"/>
              <a:t> </a:t>
            </a:r>
          </a:p>
        </p:txBody>
      </p:sp>
      <p:sp>
        <p:nvSpPr>
          <p:cNvPr id="54" name="TextBox 53">
            <a:extLst>
              <a:ext uri="{FF2B5EF4-FFF2-40B4-BE49-F238E27FC236}">
                <a16:creationId xmlns:a16="http://schemas.microsoft.com/office/drawing/2014/main" id="{84290D31-D675-4756-8D29-90E369A64ACE}"/>
              </a:ext>
            </a:extLst>
          </p:cNvPr>
          <p:cNvSpPr txBox="1"/>
          <p:nvPr/>
        </p:nvSpPr>
        <p:spPr>
          <a:xfrm>
            <a:off x="4807030" y="4513885"/>
            <a:ext cx="1690066" cy="1754326"/>
          </a:xfrm>
          <a:prstGeom prst="rect">
            <a:avLst/>
          </a:prstGeom>
          <a:noFill/>
        </p:spPr>
        <p:txBody>
          <a:bodyPr wrap="square" rtlCol="0">
            <a:spAutoFit/>
          </a:bodyPr>
          <a:lstStyle/>
          <a:p>
            <a:pPr marL="228600" indent="-228600">
              <a:buAutoNum type="arabicPeriod"/>
            </a:pPr>
            <a:r>
              <a:rPr lang="en-IN" sz="900" dirty="0"/>
              <a:t>Technical design Document</a:t>
            </a:r>
          </a:p>
          <a:p>
            <a:pPr marL="228600" indent="-228600">
              <a:buAutoNum type="arabicPeriod"/>
            </a:pPr>
            <a:r>
              <a:rPr lang="en-IN" sz="900" dirty="0"/>
              <a:t>Demo on working prototype with base model</a:t>
            </a:r>
          </a:p>
          <a:p>
            <a:pPr marL="228600" indent="-228600">
              <a:buAutoNum type="arabicPeriod"/>
            </a:pPr>
            <a:r>
              <a:rPr lang="en-IN" sz="900" dirty="0"/>
              <a:t>Model performance and improvement areas</a:t>
            </a:r>
          </a:p>
          <a:p>
            <a:pPr marL="228600" indent="-228600">
              <a:buAutoNum type="arabicPeriod"/>
            </a:pPr>
            <a:r>
              <a:rPr lang="en-IN" sz="900" dirty="0"/>
              <a:t>Validation report</a:t>
            </a:r>
          </a:p>
          <a:p>
            <a:pPr marL="228600" indent="-228600">
              <a:buAutoNum type="arabicPeriod"/>
            </a:pPr>
            <a:r>
              <a:rPr lang="en-IN" sz="900" dirty="0"/>
              <a:t>Risks/ Issues list</a:t>
            </a:r>
          </a:p>
          <a:p>
            <a:pPr marL="228600" indent="-228600">
              <a:buAutoNum type="arabicPeriod"/>
            </a:pPr>
            <a:r>
              <a:rPr lang="en-IN" sz="900" dirty="0"/>
              <a:t>Status Report</a:t>
            </a:r>
          </a:p>
          <a:p>
            <a:pPr marL="228600" indent="-228600">
              <a:buAutoNum type="arabicPeriod"/>
            </a:pPr>
            <a:r>
              <a:rPr lang="en-IN" sz="900" dirty="0"/>
              <a:t>Feedbacks &amp; Retrospective</a:t>
            </a:r>
          </a:p>
          <a:p>
            <a:pPr marL="228600" indent="-228600">
              <a:buAutoNum type="arabicPeriod"/>
            </a:pPr>
            <a:endParaRPr lang="en-IN" sz="900" dirty="0"/>
          </a:p>
          <a:p>
            <a:pPr marL="228600" indent="-228600">
              <a:buAutoNum type="arabicPeriod"/>
            </a:pPr>
            <a:endParaRPr lang="en-IN" sz="900" dirty="0"/>
          </a:p>
          <a:p>
            <a:pPr marL="228600" indent="-228600">
              <a:buAutoNum type="arabicPeriod"/>
            </a:pPr>
            <a:endParaRPr lang="en-IN" sz="900" dirty="0"/>
          </a:p>
        </p:txBody>
      </p:sp>
      <p:sp>
        <p:nvSpPr>
          <p:cNvPr id="55" name="TextBox 54">
            <a:extLst>
              <a:ext uri="{FF2B5EF4-FFF2-40B4-BE49-F238E27FC236}">
                <a16:creationId xmlns:a16="http://schemas.microsoft.com/office/drawing/2014/main" id="{EFDB0D32-6405-411D-8AB2-5BDBAEE48172}"/>
              </a:ext>
            </a:extLst>
          </p:cNvPr>
          <p:cNvSpPr txBox="1"/>
          <p:nvPr/>
        </p:nvSpPr>
        <p:spPr>
          <a:xfrm>
            <a:off x="4800068" y="1052403"/>
            <a:ext cx="1749443" cy="2031325"/>
          </a:xfrm>
          <a:prstGeom prst="rect">
            <a:avLst/>
          </a:prstGeom>
          <a:noFill/>
        </p:spPr>
        <p:txBody>
          <a:bodyPr wrap="square" rtlCol="0">
            <a:spAutoFit/>
          </a:bodyPr>
          <a:lstStyle/>
          <a:p>
            <a:r>
              <a:rPr lang="en-IN" sz="900" dirty="0"/>
              <a:t>1.Breakdown of requirements into tasks from previous step</a:t>
            </a:r>
          </a:p>
          <a:p>
            <a:endParaRPr lang="en-IN" sz="900" dirty="0"/>
          </a:p>
          <a:p>
            <a:r>
              <a:rPr lang="en-IN" sz="900" dirty="0"/>
              <a:t>2. Clear understanding of requirement among team members, project vision and responsibilities </a:t>
            </a:r>
          </a:p>
          <a:p>
            <a:r>
              <a:rPr lang="en-IN" sz="900" dirty="0"/>
              <a:t>3. Infra requirements for full scale development and deployment</a:t>
            </a:r>
          </a:p>
          <a:p>
            <a:r>
              <a:rPr lang="en-IN" sz="900" dirty="0"/>
              <a:t>4. Inputs generated from outcomes of previous stage and also identified in the beginning of this stage</a:t>
            </a:r>
          </a:p>
        </p:txBody>
      </p:sp>
      <p:sp>
        <p:nvSpPr>
          <p:cNvPr id="56" name="TextBox 55">
            <a:extLst>
              <a:ext uri="{FF2B5EF4-FFF2-40B4-BE49-F238E27FC236}">
                <a16:creationId xmlns:a16="http://schemas.microsoft.com/office/drawing/2014/main" id="{F8F3A0E9-7B51-4153-AC6A-6823DF80EFC3}"/>
              </a:ext>
            </a:extLst>
          </p:cNvPr>
          <p:cNvSpPr txBox="1"/>
          <p:nvPr/>
        </p:nvSpPr>
        <p:spPr>
          <a:xfrm>
            <a:off x="6700973" y="1131232"/>
            <a:ext cx="1860013" cy="923330"/>
          </a:xfrm>
          <a:prstGeom prst="rect">
            <a:avLst/>
          </a:prstGeom>
          <a:noFill/>
        </p:spPr>
        <p:txBody>
          <a:bodyPr wrap="square" rtlCol="0">
            <a:spAutoFit/>
          </a:bodyPr>
          <a:lstStyle/>
          <a:p>
            <a:r>
              <a:rPr lang="en-IN" sz="900" dirty="0"/>
              <a:t>1. Model performance and improvement areas</a:t>
            </a:r>
          </a:p>
          <a:p>
            <a:r>
              <a:rPr lang="en-IN" sz="900" dirty="0"/>
              <a:t>2. End-to-End Operational Pipeline  </a:t>
            </a:r>
          </a:p>
          <a:p>
            <a:r>
              <a:rPr lang="en-IN" sz="900" dirty="0"/>
              <a:t>3. Issues and Feedbacks from previous stage</a:t>
            </a:r>
          </a:p>
          <a:p>
            <a:endParaRPr lang="en-IN" sz="900" dirty="0"/>
          </a:p>
        </p:txBody>
      </p:sp>
      <p:sp>
        <p:nvSpPr>
          <p:cNvPr id="57" name="TextBox 56">
            <a:extLst>
              <a:ext uri="{FF2B5EF4-FFF2-40B4-BE49-F238E27FC236}">
                <a16:creationId xmlns:a16="http://schemas.microsoft.com/office/drawing/2014/main" id="{82F2D02C-9690-4D8B-BAC6-2E20D08CE34F}"/>
              </a:ext>
            </a:extLst>
          </p:cNvPr>
          <p:cNvSpPr txBox="1"/>
          <p:nvPr/>
        </p:nvSpPr>
        <p:spPr>
          <a:xfrm>
            <a:off x="6723687" y="3431606"/>
            <a:ext cx="1626738" cy="923330"/>
          </a:xfrm>
          <a:prstGeom prst="rect">
            <a:avLst/>
          </a:prstGeom>
          <a:noFill/>
        </p:spPr>
        <p:txBody>
          <a:bodyPr wrap="square" rtlCol="0">
            <a:spAutoFit/>
          </a:bodyPr>
          <a:lstStyle>
            <a:defPPr>
              <a:defRPr lang="en-US"/>
            </a:defPPr>
            <a:lvl1pPr algn="ctr">
              <a:defRPr sz="900" b="1"/>
            </a:lvl1pPr>
          </a:lstStyle>
          <a:p>
            <a:r>
              <a:rPr lang="en-IN" dirty="0"/>
              <a:t>Stage 4:</a:t>
            </a:r>
          </a:p>
          <a:p>
            <a:pPr marL="171450" indent="-171450" algn="l">
              <a:buFont typeface="Arial" panose="020B0604020202020204" pitchFamily="34" charset="0"/>
              <a:buChar char="•"/>
            </a:pPr>
            <a:r>
              <a:rPr lang="en-IN" b="0" dirty="0"/>
              <a:t>Model Inference, insights and recommendations </a:t>
            </a:r>
          </a:p>
          <a:p>
            <a:pPr marL="171450" indent="-171450" algn="l">
              <a:buFont typeface="Arial" panose="020B0604020202020204" pitchFamily="34" charset="0"/>
              <a:buChar char="•"/>
            </a:pPr>
            <a:r>
              <a:rPr lang="en-IN" b="0" dirty="0"/>
              <a:t>User Acceptance testing/ Shadow testing</a:t>
            </a:r>
          </a:p>
          <a:p>
            <a:r>
              <a:rPr lang="en-IN" dirty="0"/>
              <a:t> </a:t>
            </a:r>
          </a:p>
        </p:txBody>
      </p:sp>
      <p:sp>
        <p:nvSpPr>
          <p:cNvPr id="58" name="TextBox 57">
            <a:extLst>
              <a:ext uri="{FF2B5EF4-FFF2-40B4-BE49-F238E27FC236}">
                <a16:creationId xmlns:a16="http://schemas.microsoft.com/office/drawing/2014/main" id="{6A4EEE5F-E986-46C1-99BF-3FB886748ADC}"/>
              </a:ext>
            </a:extLst>
          </p:cNvPr>
          <p:cNvSpPr txBox="1"/>
          <p:nvPr/>
        </p:nvSpPr>
        <p:spPr>
          <a:xfrm>
            <a:off x="6674382" y="4531997"/>
            <a:ext cx="1860013" cy="1754326"/>
          </a:xfrm>
          <a:prstGeom prst="rect">
            <a:avLst/>
          </a:prstGeom>
          <a:noFill/>
        </p:spPr>
        <p:txBody>
          <a:bodyPr wrap="square" rtlCol="0">
            <a:spAutoFit/>
          </a:bodyPr>
          <a:lstStyle/>
          <a:p>
            <a:pPr marL="228600" indent="-228600">
              <a:buAutoNum type="arabicPeriod"/>
            </a:pPr>
            <a:r>
              <a:rPr lang="en-IN" sz="900" dirty="0"/>
              <a:t>Demo on end to end solution developed</a:t>
            </a:r>
          </a:p>
          <a:p>
            <a:pPr marL="228600" indent="-228600">
              <a:buAutoNum type="arabicPeriod"/>
            </a:pPr>
            <a:r>
              <a:rPr lang="en-IN" sz="900" dirty="0"/>
              <a:t>Model Inference Pipeline</a:t>
            </a:r>
          </a:p>
          <a:p>
            <a:pPr marL="228600" indent="-228600">
              <a:buAutoNum type="arabicPeriod"/>
            </a:pPr>
            <a:r>
              <a:rPr lang="en-IN" sz="900" dirty="0"/>
              <a:t>Model monitor, analysis and </a:t>
            </a:r>
          </a:p>
          <a:p>
            <a:r>
              <a:rPr lang="en-IN" sz="900" dirty="0"/>
              <a:t>Governance </a:t>
            </a:r>
          </a:p>
          <a:p>
            <a:r>
              <a:rPr lang="en-IN" sz="900" dirty="0"/>
              <a:t>3. Outcomes Visualization along with performance</a:t>
            </a:r>
          </a:p>
          <a:p>
            <a:r>
              <a:rPr lang="en-IN" sz="900" dirty="0"/>
              <a:t>4. UAT report</a:t>
            </a:r>
          </a:p>
          <a:p>
            <a:r>
              <a:rPr lang="en-IN" sz="900" dirty="0"/>
              <a:t>5. User documentation</a:t>
            </a:r>
          </a:p>
          <a:p>
            <a:r>
              <a:rPr lang="en-IN" sz="900" dirty="0"/>
              <a:t>6. System performance report</a:t>
            </a:r>
          </a:p>
          <a:p>
            <a:r>
              <a:rPr lang="en-IN" sz="900" dirty="0"/>
              <a:t>7. Feedbacks &amp; Retrospective</a:t>
            </a:r>
          </a:p>
          <a:p>
            <a:endParaRPr lang="en-IN" sz="900" dirty="0"/>
          </a:p>
        </p:txBody>
      </p:sp>
      <p:sp>
        <p:nvSpPr>
          <p:cNvPr id="59" name="TextBox 58">
            <a:extLst>
              <a:ext uri="{FF2B5EF4-FFF2-40B4-BE49-F238E27FC236}">
                <a16:creationId xmlns:a16="http://schemas.microsoft.com/office/drawing/2014/main" id="{6360146E-43D8-4899-B9E4-64307B992938}"/>
              </a:ext>
            </a:extLst>
          </p:cNvPr>
          <p:cNvSpPr txBox="1"/>
          <p:nvPr/>
        </p:nvSpPr>
        <p:spPr>
          <a:xfrm>
            <a:off x="8659795" y="1101300"/>
            <a:ext cx="1608133" cy="1338828"/>
          </a:xfrm>
          <a:prstGeom prst="rect">
            <a:avLst/>
          </a:prstGeom>
          <a:noFill/>
        </p:spPr>
        <p:txBody>
          <a:bodyPr wrap="none" rtlCol="0">
            <a:spAutoFit/>
          </a:bodyPr>
          <a:lstStyle/>
          <a:p>
            <a:pPr marL="228600" indent="-228600">
              <a:buAutoNum type="arabicPeriod"/>
            </a:pPr>
            <a:r>
              <a:rPr lang="en-IN" sz="900" dirty="0"/>
              <a:t>Production environment</a:t>
            </a:r>
          </a:p>
          <a:p>
            <a:pPr marL="228600" indent="-228600">
              <a:buAutoNum type="arabicPeriod"/>
            </a:pPr>
            <a:r>
              <a:rPr lang="en-IN" sz="900" dirty="0"/>
              <a:t>Live data load</a:t>
            </a:r>
          </a:p>
          <a:p>
            <a:pPr marL="228600" indent="-228600">
              <a:buAutoNum type="arabicPeriod"/>
            </a:pPr>
            <a:r>
              <a:rPr lang="en-IN" sz="900" dirty="0"/>
              <a:t>System constrains</a:t>
            </a:r>
          </a:p>
          <a:p>
            <a:pPr marL="228600" indent="-228600">
              <a:buAutoNum type="arabicPeriod"/>
            </a:pPr>
            <a:r>
              <a:rPr lang="en-IN" sz="900" dirty="0"/>
              <a:t>Risks &amp; challenges</a:t>
            </a:r>
          </a:p>
          <a:p>
            <a:pPr marL="228600" indent="-228600">
              <a:buAutoNum type="arabicPeriod"/>
            </a:pPr>
            <a:r>
              <a:rPr lang="en-IN" sz="900" dirty="0"/>
              <a:t>Outcomes from previous </a:t>
            </a:r>
          </a:p>
          <a:p>
            <a:r>
              <a:rPr lang="en-IN" sz="900" dirty="0"/>
              <a:t>stage</a:t>
            </a:r>
          </a:p>
          <a:p>
            <a:pPr marL="228600" indent="-228600">
              <a:buAutoNum type="arabicPeriod"/>
            </a:pPr>
            <a:endParaRPr lang="en-IN" sz="900" dirty="0"/>
          </a:p>
          <a:p>
            <a:pPr marL="228600" indent="-228600">
              <a:buAutoNum type="arabicPeriod"/>
            </a:pPr>
            <a:endParaRPr lang="en-IN" sz="900" dirty="0"/>
          </a:p>
          <a:p>
            <a:pPr marL="228600" indent="-228600">
              <a:buAutoNum type="arabicPeriod"/>
            </a:pPr>
            <a:endParaRPr lang="en-IN" sz="900" dirty="0"/>
          </a:p>
        </p:txBody>
      </p:sp>
      <p:sp>
        <p:nvSpPr>
          <p:cNvPr id="60" name="TextBox 59">
            <a:extLst>
              <a:ext uri="{FF2B5EF4-FFF2-40B4-BE49-F238E27FC236}">
                <a16:creationId xmlns:a16="http://schemas.microsoft.com/office/drawing/2014/main" id="{386DFD25-2A5C-4EA5-8F24-AD67712DB72E}"/>
              </a:ext>
            </a:extLst>
          </p:cNvPr>
          <p:cNvSpPr txBox="1"/>
          <p:nvPr/>
        </p:nvSpPr>
        <p:spPr>
          <a:xfrm>
            <a:off x="8551612" y="3424339"/>
            <a:ext cx="1626738" cy="369332"/>
          </a:xfrm>
          <a:prstGeom prst="rect">
            <a:avLst/>
          </a:prstGeom>
          <a:noFill/>
        </p:spPr>
        <p:txBody>
          <a:bodyPr wrap="square" rtlCol="0">
            <a:spAutoFit/>
          </a:bodyPr>
          <a:lstStyle>
            <a:defPPr>
              <a:defRPr lang="en-US"/>
            </a:defPPr>
            <a:lvl1pPr algn="ctr">
              <a:defRPr sz="900" b="1"/>
            </a:lvl1pPr>
          </a:lstStyle>
          <a:p>
            <a:r>
              <a:rPr lang="en-IN" dirty="0"/>
              <a:t>Stage 5:</a:t>
            </a:r>
          </a:p>
          <a:p>
            <a:r>
              <a:rPr lang="en-IN" b="0" dirty="0"/>
              <a:t>Go Live </a:t>
            </a:r>
          </a:p>
        </p:txBody>
      </p:sp>
      <p:sp>
        <p:nvSpPr>
          <p:cNvPr id="62" name="TextBox 61">
            <a:extLst>
              <a:ext uri="{FF2B5EF4-FFF2-40B4-BE49-F238E27FC236}">
                <a16:creationId xmlns:a16="http://schemas.microsoft.com/office/drawing/2014/main" id="{56B62164-0810-4940-A9A6-E35030E73109}"/>
              </a:ext>
            </a:extLst>
          </p:cNvPr>
          <p:cNvSpPr txBox="1"/>
          <p:nvPr/>
        </p:nvSpPr>
        <p:spPr>
          <a:xfrm>
            <a:off x="8567563" y="4584702"/>
            <a:ext cx="1792478" cy="1615827"/>
          </a:xfrm>
          <a:prstGeom prst="rect">
            <a:avLst/>
          </a:prstGeom>
          <a:noFill/>
        </p:spPr>
        <p:txBody>
          <a:bodyPr wrap="none" rtlCol="0">
            <a:spAutoFit/>
          </a:bodyPr>
          <a:lstStyle/>
          <a:p>
            <a:pPr marL="228600" indent="-228600">
              <a:buAutoNum type="arabicPeriod"/>
            </a:pPr>
            <a:r>
              <a:rPr lang="en-IN" sz="900" dirty="0"/>
              <a:t>Fully integrated solution </a:t>
            </a:r>
          </a:p>
          <a:p>
            <a:r>
              <a:rPr lang="en-IN" sz="900" dirty="0"/>
              <a:t>working in real-time with live data</a:t>
            </a:r>
          </a:p>
          <a:p>
            <a:r>
              <a:rPr lang="en-IN" sz="900" dirty="0"/>
              <a:t>2. Issues faced by users</a:t>
            </a:r>
          </a:p>
          <a:p>
            <a:r>
              <a:rPr lang="en-IN" sz="900" dirty="0"/>
              <a:t>3. Bugs in the solution</a:t>
            </a:r>
          </a:p>
          <a:p>
            <a:r>
              <a:rPr lang="en-IN" sz="900" dirty="0"/>
              <a:t>4. Areas of improvement</a:t>
            </a:r>
          </a:p>
          <a:p>
            <a:r>
              <a:rPr lang="en-IN" sz="900" dirty="0"/>
              <a:t>5. Performance report</a:t>
            </a:r>
          </a:p>
          <a:p>
            <a:r>
              <a:rPr lang="en-IN" sz="900" dirty="0"/>
              <a:t>6. User experience report</a:t>
            </a:r>
          </a:p>
          <a:p>
            <a:endParaRPr lang="en-IN" sz="900" dirty="0"/>
          </a:p>
          <a:p>
            <a:endParaRPr lang="en-IN" sz="900" dirty="0"/>
          </a:p>
          <a:p>
            <a:pPr marL="228600" indent="-228600">
              <a:buAutoNum type="arabicPeriod"/>
            </a:pPr>
            <a:endParaRPr lang="en-IN" sz="900" dirty="0"/>
          </a:p>
          <a:p>
            <a:pPr marL="228600" indent="-228600">
              <a:buAutoNum type="arabicPeriod"/>
            </a:pPr>
            <a:endParaRPr lang="en-IN" sz="900" dirty="0"/>
          </a:p>
        </p:txBody>
      </p:sp>
      <p:sp>
        <p:nvSpPr>
          <p:cNvPr id="63" name="TextBox 62">
            <a:extLst>
              <a:ext uri="{FF2B5EF4-FFF2-40B4-BE49-F238E27FC236}">
                <a16:creationId xmlns:a16="http://schemas.microsoft.com/office/drawing/2014/main" id="{49EA006F-F284-42FA-A1D1-CEEB1425464E}"/>
              </a:ext>
            </a:extLst>
          </p:cNvPr>
          <p:cNvSpPr txBox="1"/>
          <p:nvPr/>
        </p:nvSpPr>
        <p:spPr>
          <a:xfrm>
            <a:off x="10286952" y="3431606"/>
            <a:ext cx="1626738" cy="507831"/>
          </a:xfrm>
          <a:prstGeom prst="rect">
            <a:avLst/>
          </a:prstGeom>
          <a:noFill/>
        </p:spPr>
        <p:txBody>
          <a:bodyPr wrap="square" rtlCol="0">
            <a:spAutoFit/>
          </a:bodyPr>
          <a:lstStyle>
            <a:defPPr>
              <a:defRPr lang="en-US"/>
            </a:defPPr>
            <a:lvl1pPr algn="ctr">
              <a:defRPr sz="900" b="1"/>
            </a:lvl1pPr>
          </a:lstStyle>
          <a:p>
            <a:r>
              <a:rPr lang="en-IN" dirty="0"/>
              <a:t>Stage 6:</a:t>
            </a:r>
          </a:p>
          <a:p>
            <a:r>
              <a:rPr lang="en-IN" b="0" dirty="0"/>
              <a:t>Continuous Learning &amp; Improvement </a:t>
            </a:r>
          </a:p>
        </p:txBody>
      </p:sp>
      <p:sp>
        <p:nvSpPr>
          <p:cNvPr id="64" name="TextBox 63">
            <a:extLst>
              <a:ext uri="{FF2B5EF4-FFF2-40B4-BE49-F238E27FC236}">
                <a16:creationId xmlns:a16="http://schemas.microsoft.com/office/drawing/2014/main" id="{153F8D1C-7ECD-484D-A067-4D5D4D766E03}"/>
              </a:ext>
            </a:extLst>
          </p:cNvPr>
          <p:cNvSpPr txBox="1"/>
          <p:nvPr/>
        </p:nvSpPr>
        <p:spPr>
          <a:xfrm>
            <a:off x="10302243" y="1222036"/>
            <a:ext cx="1470274" cy="1200329"/>
          </a:xfrm>
          <a:prstGeom prst="rect">
            <a:avLst/>
          </a:prstGeom>
          <a:noFill/>
        </p:spPr>
        <p:txBody>
          <a:bodyPr wrap="none" rtlCol="0">
            <a:spAutoFit/>
          </a:bodyPr>
          <a:lstStyle/>
          <a:p>
            <a:pPr marL="228600" indent="-228600">
              <a:buAutoNum type="arabicPeriod"/>
            </a:pPr>
            <a:r>
              <a:rPr lang="en-IN" sz="900" dirty="0"/>
              <a:t>Model and Data drifts</a:t>
            </a:r>
          </a:p>
          <a:p>
            <a:pPr marL="228600" indent="-228600">
              <a:buAutoNum type="arabicPeriod"/>
            </a:pPr>
            <a:r>
              <a:rPr lang="en-IN" sz="900" dirty="0"/>
              <a:t>Issues faced by users</a:t>
            </a:r>
          </a:p>
          <a:p>
            <a:pPr marL="228600" indent="-228600">
              <a:buAutoNum type="arabicPeriod"/>
            </a:pPr>
            <a:r>
              <a:rPr lang="en-IN" sz="900" dirty="0"/>
              <a:t>Bugs in the solution</a:t>
            </a:r>
          </a:p>
          <a:p>
            <a:pPr marL="228600" indent="-228600">
              <a:buAutoNum type="arabicPeriod"/>
            </a:pPr>
            <a:r>
              <a:rPr lang="en-IN" sz="900" dirty="0"/>
              <a:t>Areas of improvement</a:t>
            </a:r>
          </a:p>
          <a:p>
            <a:endParaRPr lang="en-IN" sz="900" dirty="0"/>
          </a:p>
          <a:p>
            <a:endParaRPr lang="en-IN" sz="900" dirty="0"/>
          </a:p>
          <a:p>
            <a:pPr marL="228600" indent="-228600">
              <a:buAutoNum type="arabicPeriod"/>
            </a:pPr>
            <a:endParaRPr lang="en-IN" sz="900" dirty="0"/>
          </a:p>
          <a:p>
            <a:pPr marL="228600" indent="-228600">
              <a:buAutoNum type="arabicPeriod"/>
            </a:pPr>
            <a:endParaRPr lang="en-IN" sz="900" dirty="0"/>
          </a:p>
        </p:txBody>
      </p:sp>
      <p:sp>
        <p:nvSpPr>
          <p:cNvPr id="65" name="TextBox 64">
            <a:extLst>
              <a:ext uri="{FF2B5EF4-FFF2-40B4-BE49-F238E27FC236}">
                <a16:creationId xmlns:a16="http://schemas.microsoft.com/office/drawing/2014/main" id="{7AE77586-23F0-443A-99FE-2015BA27F54F}"/>
              </a:ext>
            </a:extLst>
          </p:cNvPr>
          <p:cNvSpPr txBox="1"/>
          <p:nvPr/>
        </p:nvSpPr>
        <p:spPr>
          <a:xfrm>
            <a:off x="10370087" y="4558140"/>
            <a:ext cx="1497526" cy="1338828"/>
          </a:xfrm>
          <a:prstGeom prst="rect">
            <a:avLst/>
          </a:prstGeom>
          <a:noFill/>
        </p:spPr>
        <p:txBody>
          <a:bodyPr wrap="none" rtlCol="0">
            <a:spAutoFit/>
          </a:bodyPr>
          <a:lstStyle/>
          <a:p>
            <a:pPr marL="228600" indent="-228600">
              <a:buAutoNum type="arabicPeriod"/>
            </a:pPr>
            <a:r>
              <a:rPr lang="en-IN" sz="900" dirty="0"/>
              <a:t>Model Retuning</a:t>
            </a:r>
          </a:p>
          <a:p>
            <a:pPr marL="228600" indent="-228600">
              <a:buAutoNum type="arabicPeriod"/>
            </a:pPr>
            <a:r>
              <a:rPr lang="en-IN" sz="900" dirty="0"/>
              <a:t>Audit Report</a:t>
            </a:r>
          </a:p>
          <a:p>
            <a:pPr marL="228600" indent="-228600">
              <a:buAutoNum type="arabicPeriod"/>
            </a:pPr>
            <a:r>
              <a:rPr lang="en-IN" sz="900" dirty="0"/>
              <a:t>Improvement report</a:t>
            </a:r>
          </a:p>
          <a:p>
            <a:pPr marL="228600" indent="-228600">
              <a:buAutoNum type="arabicPeriod"/>
            </a:pPr>
            <a:r>
              <a:rPr lang="en-IN" sz="900" dirty="0"/>
              <a:t>Critical Issues and Bugs</a:t>
            </a:r>
          </a:p>
          <a:p>
            <a:pPr marL="228600" indent="-228600">
              <a:buAutoNum type="arabicPeriod"/>
            </a:pPr>
            <a:r>
              <a:rPr lang="en-IN" sz="900" dirty="0"/>
              <a:t>Scope of Improvement</a:t>
            </a:r>
          </a:p>
          <a:p>
            <a:endParaRPr lang="en-IN" sz="900" dirty="0"/>
          </a:p>
          <a:p>
            <a:endParaRPr lang="en-IN" sz="900" dirty="0"/>
          </a:p>
          <a:p>
            <a:pPr marL="228600" indent="-228600">
              <a:buAutoNum type="arabicPeriod"/>
            </a:pPr>
            <a:endParaRPr lang="en-IN" sz="900" dirty="0"/>
          </a:p>
          <a:p>
            <a:pPr marL="228600" indent="-228600">
              <a:buAutoNum type="arabicPeriod"/>
            </a:pPr>
            <a:endParaRPr lang="en-IN" sz="900" dirty="0"/>
          </a:p>
        </p:txBody>
      </p:sp>
      <p:sp>
        <p:nvSpPr>
          <p:cNvPr id="66" name="Rectangle: Rounded Corners 65">
            <a:extLst>
              <a:ext uri="{FF2B5EF4-FFF2-40B4-BE49-F238E27FC236}">
                <a16:creationId xmlns:a16="http://schemas.microsoft.com/office/drawing/2014/main" id="{57A8C34E-95E7-4F78-B28E-E8343BDA9E0E}"/>
              </a:ext>
            </a:extLst>
          </p:cNvPr>
          <p:cNvSpPr/>
          <p:nvPr/>
        </p:nvSpPr>
        <p:spPr>
          <a:xfrm>
            <a:off x="998745" y="6535041"/>
            <a:ext cx="1717901" cy="2647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weeks</a:t>
            </a:r>
          </a:p>
        </p:txBody>
      </p:sp>
      <p:sp>
        <p:nvSpPr>
          <p:cNvPr id="67" name="Rectangle: Rounded Corners 66">
            <a:extLst>
              <a:ext uri="{FF2B5EF4-FFF2-40B4-BE49-F238E27FC236}">
                <a16:creationId xmlns:a16="http://schemas.microsoft.com/office/drawing/2014/main" id="{A59B5097-DAA5-4561-9C68-609A2EFDF6AB}"/>
              </a:ext>
            </a:extLst>
          </p:cNvPr>
          <p:cNvSpPr/>
          <p:nvPr/>
        </p:nvSpPr>
        <p:spPr>
          <a:xfrm>
            <a:off x="2923778" y="6527294"/>
            <a:ext cx="1717901" cy="2647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2-3 weeks</a:t>
            </a:r>
          </a:p>
        </p:txBody>
      </p:sp>
      <p:sp>
        <p:nvSpPr>
          <p:cNvPr id="68" name="Rectangle: Rounded Corners 67">
            <a:extLst>
              <a:ext uri="{FF2B5EF4-FFF2-40B4-BE49-F238E27FC236}">
                <a16:creationId xmlns:a16="http://schemas.microsoft.com/office/drawing/2014/main" id="{6C9F9B95-4D1B-4B3F-9042-0201825E705D}"/>
              </a:ext>
            </a:extLst>
          </p:cNvPr>
          <p:cNvSpPr/>
          <p:nvPr/>
        </p:nvSpPr>
        <p:spPr>
          <a:xfrm>
            <a:off x="4815840" y="6538007"/>
            <a:ext cx="1717901" cy="2647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 Weeks</a:t>
            </a:r>
          </a:p>
        </p:txBody>
      </p:sp>
      <p:sp>
        <p:nvSpPr>
          <p:cNvPr id="69" name="Rectangle: Rounded Corners 68">
            <a:extLst>
              <a:ext uri="{FF2B5EF4-FFF2-40B4-BE49-F238E27FC236}">
                <a16:creationId xmlns:a16="http://schemas.microsoft.com/office/drawing/2014/main" id="{D90F7CA0-0927-4C86-AF49-0B72C9BF7DDC}"/>
              </a:ext>
            </a:extLst>
          </p:cNvPr>
          <p:cNvSpPr/>
          <p:nvPr/>
        </p:nvSpPr>
        <p:spPr>
          <a:xfrm>
            <a:off x="6646107" y="6527294"/>
            <a:ext cx="1717901" cy="2647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 Weeks</a:t>
            </a:r>
          </a:p>
        </p:txBody>
      </p:sp>
      <p:sp>
        <p:nvSpPr>
          <p:cNvPr id="70" name="Rectangle: Rounded Corners 69">
            <a:extLst>
              <a:ext uri="{FF2B5EF4-FFF2-40B4-BE49-F238E27FC236}">
                <a16:creationId xmlns:a16="http://schemas.microsoft.com/office/drawing/2014/main" id="{95E31FD1-DD4A-496C-8BBD-0BE37296A10C}"/>
              </a:ext>
            </a:extLst>
          </p:cNvPr>
          <p:cNvSpPr/>
          <p:nvPr/>
        </p:nvSpPr>
        <p:spPr>
          <a:xfrm>
            <a:off x="8560986" y="6531373"/>
            <a:ext cx="1717901" cy="2647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Weeks</a:t>
            </a:r>
          </a:p>
        </p:txBody>
      </p:sp>
      <p:sp>
        <p:nvSpPr>
          <p:cNvPr id="71" name="Rectangle: Rounded Corners 70">
            <a:extLst>
              <a:ext uri="{FF2B5EF4-FFF2-40B4-BE49-F238E27FC236}">
                <a16:creationId xmlns:a16="http://schemas.microsoft.com/office/drawing/2014/main" id="{15099467-D9B4-4BBA-BD2A-911463A3BBB5}"/>
              </a:ext>
            </a:extLst>
          </p:cNvPr>
          <p:cNvSpPr/>
          <p:nvPr/>
        </p:nvSpPr>
        <p:spPr>
          <a:xfrm>
            <a:off x="10370087" y="6547525"/>
            <a:ext cx="1717901" cy="2647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Weeks</a:t>
            </a:r>
          </a:p>
        </p:txBody>
      </p:sp>
    </p:spTree>
    <p:extLst>
      <p:ext uri="{BB962C8B-B14F-4D97-AF65-F5344CB8AC3E}">
        <p14:creationId xmlns:p14="http://schemas.microsoft.com/office/powerpoint/2010/main" val="69176592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99F6B-5B41-4B1B-AB51-092AE442FC4D}"/>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US" dirty="0"/>
              <a:t>Project Estimation</a:t>
            </a:r>
            <a:endParaRPr lang="en-IN" dirty="0"/>
          </a:p>
        </p:txBody>
      </p:sp>
      <p:sp>
        <p:nvSpPr>
          <p:cNvPr id="3" name="Rectangle: Rounded Corners 2">
            <a:extLst>
              <a:ext uri="{FF2B5EF4-FFF2-40B4-BE49-F238E27FC236}">
                <a16:creationId xmlns:a16="http://schemas.microsoft.com/office/drawing/2014/main" id="{3B1A2E27-7658-4E57-B698-B817E7D9414E}"/>
              </a:ext>
            </a:extLst>
          </p:cNvPr>
          <p:cNvSpPr/>
          <p:nvPr/>
        </p:nvSpPr>
        <p:spPr>
          <a:xfrm>
            <a:off x="114045" y="461664"/>
            <a:ext cx="12077955" cy="334751"/>
          </a:xfrm>
          <a:prstGeom prst="roundRect">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Team &amp; Job Responsibilities</a:t>
            </a:r>
          </a:p>
        </p:txBody>
      </p:sp>
      <p:graphicFrame>
        <p:nvGraphicFramePr>
          <p:cNvPr id="5" name="Table 5">
            <a:extLst>
              <a:ext uri="{FF2B5EF4-FFF2-40B4-BE49-F238E27FC236}">
                <a16:creationId xmlns:a16="http://schemas.microsoft.com/office/drawing/2014/main" id="{16AC79AD-6A9C-4FB7-95EA-077E5481D538}"/>
              </a:ext>
            </a:extLst>
          </p:cNvPr>
          <p:cNvGraphicFramePr>
            <a:graphicFrameLocks noGrp="1"/>
          </p:cNvGraphicFramePr>
          <p:nvPr>
            <p:extLst>
              <p:ext uri="{D42A27DB-BD31-4B8C-83A1-F6EECF244321}">
                <p14:modId xmlns:p14="http://schemas.microsoft.com/office/powerpoint/2010/main" val="1345867082"/>
              </p:ext>
            </p:extLst>
          </p:nvPr>
        </p:nvGraphicFramePr>
        <p:xfrm>
          <a:off x="114045" y="796416"/>
          <a:ext cx="5480511" cy="6035040"/>
        </p:xfrm>
        <a:graphic>
          <a:graphicData uri="http://schemas.openxmlformats.org/drawingml/2006/table">
            <a:tbl>
              <a:tblPr firstRow="1" bandRow="1">
                <a:tableStyleId>{5C22544A-7EE6-4342-B048-85BDC9FD1C3A}</a:tableStyleId>
              </a:tblPr>
              <a:tblGrid>
                <a:gridCol w="1052134">
                  <a:extLst>
                    <a:ext uri="{9D8B030D-6E8A-4147-A177-3AD203B41FA5}">
                      <a16:colId xmlns:a16="http://schemas.microsoft.com/office/drawing/2014/main" val="138840697"/>
                    </a:ext>
                  </a:extLst>
                </a:gridCol>
                <a:gridCol w="592486">
                  <a:extLst>
                    <a:ext uri="{9D8B030D-6E8A-4147-A177-3AD203B41FA5}">
                      <a16:colId xmlns:a16="http://schemas.microsoft.com/office/drawing/2014/main" val="879762724"/>
                    </a:ext>
                  </a:extLst>
                </a:gridCol>
                <a:gridCol w="1657664">
                  <a:extLst>
                    <a:ext uri="{9D8B030D-6E8A-4147-A177-3AD203B41FA5}">
                      <a16:colId xmlns:a16="http://schemas.microsoft.com/office/drawing/2014/main" val="1206745811"/>
                    </a:ext>
                  </a:extLst>
                </a:gridCol>
                <a:gridCol w="863071">
                  <a:extLst>
                    <a:ext uri="{9D8B030D-6E8A-4147-A177-3AD203B41FA5}">
                      <a16:colId xmlns:a16="http://schemas.microsoft.com/office/drawing/2014/main" val="4197830940"/>
                    </a:ext>
                  </a:extLst>
                </a:gridCol>
                <a:gridCol w="1315156">
                  <a:extLst>
                    <a:ext uri="{9D8B030D-6E8A-4147-A177-3AD203B41FA5}">
                      <a16:colId xmlns:a16="http://schemas.microsoft.com/office/drawing/2014/main" val="2902327950"/>
                    </a:ext>
                  </a:extLst>
                </a:gridCol>
              </a:tblGrid>
              <a:tr h="370840">
                <a:tc>
                  <a:txBody>
                    <a:bodyPr/>
                    <a:lstStyle/>
                    <a:p>
                      <a:r>
                        <a:rPr lang="en-IN" sz="1200" dirty="0"/>
                        <a:t>Role</a:t>
                      </a:r>
                    </a:p>
                  </a:txBody>
                  <a:tcPr/>
                </a:tc>
                <a:tc>
                  <a:txBody>
                    <a:bodyPr/>
                    <a:lstStyle/>
                    <a:p>
                      <a:r>
                        <a:rPr lang="en-IN" sz="1200" dirty="0"/>
                        <a:t>Count</a:t>
                      </a:r>
                    </a:p>
                  </a:txBody>
                  <a:tcPr/>
                </a:tc>
                <a:tc>
                  <a:txBody>
                    <a:bodyPr/>
                    <a:lstStyle/>
                    <a:p>
                      <a:r>
                        <a:rPr lang="en-IN" sz="1200" dirty="0"/>
                        <a:t>Responsibilities</a:t>
                      </a:r>
                    </a:p>
                  </a:txBody>
                  <a:tcPr/>
                </a:tc>
                <a:tc>
                  <a:txBody>
                    <a:bodyPr/>
                    <a:lstStyle/>
                    <a:p>
                      <a:r>
                        <a:rPr lang="en-IN" sz="1200" dirty="0"/>
                        <a:t>Tools &amp; Technologies</a:t>
                      </a:r>
                    </a:p>
                  </a:txBody>
                  <a:tcPr/>
                </a:tc>
                <a:tc>
                  <a:txBody>
                    <a:bodyPr/>
                    <a:lstStyle/>
                    <a:p>
                      <a:r>
                        <a:rPr lang="en-IN" sz="1200" dirty="0"/>
                        <a:t>Effort</a:t>
                      </a:r>
                    </a:p>
                  </a:txBody>
                  <a:tcPr/>
                </a:tc>
                <a:extLst>
                  <a:ext uri="{0D108BD9-81ED-4DB2-BD59-A6C34878D82A}">
                    <a16:rowId xmlns:a16="http://schemas.microsoft.com/office/drawing/2014/main" val="987568416"/>
                  </a:ext>
                </a:extLst>
              </a:tr>
              <a:tr h="370840">
                <a:tc>
                  <a:txBody>
                    <a:bodyPr/>
                    <a:lstStyle/>
                    <a:p>
                      <a:r>
                        <a:rPr lang="en-IN" sz="1200" dirty="0"/>
                        <a:t>Project Manager</a:t>
                      </a:r>
                    </a:p>
                  </a:txBody>
                  <a:tcPr/>
                </a:tc>
                <a:tc>
                  <a:txBody>
                    <a:bodyPr/>
                    <a:lstStyle/>
                    <a:p>
                      <a:r>
                        <a:rPr lang="en-IN" sz="1200" dirty="0"/>
                        <a:t>1</a:t>
                      </a:r>
                    </a:p>
                  </a:txBody>
                  <a:tcPr/>
                </a:tc>
                <a:tc>
                  <a:txBody>
                    <a:bodyPr/>
                    <a:lstStyle/>
                    <a:p>
                      <a:r>
                        <a:rPr lang="en-US" sz="1200" dirty="0"/>
                        <a:t> planning, executing, monitoring, controlling, and closing out projects</a:t>
                      </a:r>
                      <a:endParaRPr lang="en-IN" sz="1200" dirty="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401178926"/>
                  </a:ext>
                </a:extLst>
              </a:tr>
              <a:tr h="370840">
                <a:tc>
                  <a:txBody>
                    <a:bodyPr/>
                    <a:lstStyle/>
                    <a:p>
                      <a:r>
                        <a:rPr lang="en-IN" sz="1200" dirty="0"/>
                        <a:t>Solution Architect</a:t>
                      </a:r>
                    </a:p>
                  </a:txBody>
                  <a:tcPr/>
                </a:tc>
                <a:tc>
                  <a:txBody>
                    <a:bodyPr/>
                    <a:lstStyle/>
                    <a:p>
                      <a:r>
                        <a:rPr lang="en-IN" sz="1200" dirty="0"/>
                        <a:t>1</a:t>
                      </a:r>
                    </a:p>
                  </a:txBody>
                  <a:tcPr/>
                </a:tc>
                <a:tc>
                  <a:txBody>
                    <a:bodyPr/>
                    <a:lstStyle/>
                    <a:p>
                      <a:r>
                        <a:rPr lang="en-IN" sz="1200" dirty="0"/>
                        <a:t>Technology, scope, risk, quality, time, resource</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063680857"/>
                  </a:ext>
                </a:extLst>
              </a:tr>
              <a:tr h="370840">
                <a:tc>
                  <a:txBody>
                    <a:bodyPr/>
                    <a:lstStyle/>
                    <a:p>
                      <a:r>
                        <a:rPr lang="en-IN" sz="1200" dirty="0"/>
                        <a:t>Data Architects</a:t>
                      </a:r>
                    </a:p>
                  </a:txBody>
                  <a:tcPr/>
                </a:tc>
                <a:tc>
                  <a:txBody>
                    <a:bodyPr/>
                    <a:lstStyle/>
                    <a:p>
                      <a:r>
                        <a:rPr lang="en-IN" sz="1200" dirty="0"/>
                        <a:t>1</a:t>
                      </a:r>
                    </a:p>
                  </a:txBody>
                  <a:tcPr/>
                </a:tc>
                <a:tc>
                  <a:txBody>
                    <a:bodyPr/>
                    <a:lstStyle/>
                    <a:p>
                      <a:r>
                        <a:rPr lang="en-US" sz="1200" dirty="0"/>
                        <a:t>plan, specify, enable, create, acquire, maintain, use, archive, retrieve, control, and purge data</a:t>
                      </a:r>
                      <a:endParaRPr lang="en-IN" sz="1200" dirty="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622093639"/>
                  </a:ext>
                </a:extLst>
              </a:tr>
              <a:tr h="370840">
                <a:tc>
                  <a:txBody>
                    <a:bodyPr/>
                    <a:lstStyle/>
                    <a:p>
                      <a:r>
                        <a:rPr lang="en-IN" sz="1200" dirty="0"/>
                        <a:t>Principal Data Scientist </a:t>
                      </a:r>
                    </a:p>
                  </a:txBody>
                  <a:tcPr/>
                </a:tc>
                <a:tc>
                  <a:txBody>
                    <a:bodyPr/>
                    <a:lstStyle/>
                    <a:p>
                      <a:r>
                        <a:rPr lang="en-IN" sz="1200" dirty="0"/>
                        <a:t>1</a:t>
                      </a:r>
                    </a:p>
                  </a:txBody>
                  <a:tcPr/>
                </a:tc>
                <a:tc>
                  <a:txBody>
                    <a:bodyPr/>
                    <a:lstStyle/>
                    <a:p>
                      <a:r>
                        <a:rPr lang="en-IN" sz="1200" dirty="0"/>
                        <a:t>Identify valuable data sources, undertaking processing , wrangling, analysing, mining structured and unstructured data,</a:t>
                      </a:r>
                    </a:p>
                    <a:p>
                      <a:r>
                        <a:rPr lang="en-IN" sz="1200" dirty="0"/>
                        <a:t>Building, evaluating, deploying, explaining models, Leading cross-functional teams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050494135"/>
                  </a:ext>
                </a:extLst>
              </a:tr>
              <a:tr h="370840">
                <a:tc>
                  <a:txBody>
                    <a:bodyPr/>
                    <a:lstStyle/>
                    <a:p>
                      <a:r>
                        <a:rPr lang="en-IN" sz="1200" dirty="0"/>
                        <a:t>Technical Leads</a:t>
                      </a:r>
                    </a:p>
                  </a:txBody>
                  <a:tcPr/>
                </a:tc>
                <a:tc>
                  <a:txBody>
                    <a:bodyPr/>
                    <a:lstStyle/>
                    <a:p>
                      <a:r>
                        <a:rPr lang="en-IN" sz="1200" dirty="0"/>
                        <a:t>3</a:t>
                      </a:r>
                    </a:p>
                  </a:txBody>
                  <a:tcPr/>
                </a:tc>
                <a:tc>
                  <a:txBody>
                    <a:bodyPr/>
                    <a:lstStyle/>
                    <a:p>
                      <a:r>
                        <a:rPr lang="en-IN" sz="1200" dirty="0"/>
                        <a:t>Build, test, deploy, lead team of engineers to maintain code quality, test coverage and align development as defined by architects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283308969"/>
                  </a:ext>
                </a:extLst>
              </a:tr>
            </a:tbl>
          </a:graphicData>
        </a:graphic>
      </p:graphicFrame>
      <p:graphicFrame>
        <p:nvGraphicFramePr>
          <p:cNvPr id="6" name="Table 5">
            <a:extLst>
              <a:ext uri="{FF2B5EF4-FFF2-40B4-BE49-F238E27FC236}">
                <a16:creationId xmlns:a16="http://schemas.microsoft.com/office/drawing/2014/main" id="{91C85154-BEDE-4315-8E5D-93650F6F2326}"/>
              </a:ext>
            </a:extLst>
          </p:cNvPr>
          <p:cNvGraphicFramePr>
            <a:graphicFrameLocks noGrp="1"/>
          </p:cNvGraphicFramePr>
          <p:nvPr>
            <p:extLst>
              <p:ext uri="{D42A27DB-BD31-4B8C-83A1-F6EECF244321}">
                <p14:modId xmlns:p14="http://schemas.microsoft.com/office/powerpoint/2010/main" val="3396165980"/>
              </p:ext>
            </p:extLst>
          </p:nvPr>
        </p:nvGraphicFramePr>
        <p:xfrm>
          <a:off x="5692877" y="806248"/>
          <a:ext cx="6499123" cy="5212080"/>
        </p:xfrm>
        <a:graphic>
          <a:graphicData uri="http://schemas.openxmlformats.org/drawingml/2006/table">
            <a:tbl>
              <a:tblPr firstRow="1" bandRow="1">
                <a:tableStyleId>{5C22544A-7EE6-4342-B048-85BDC9FD1C3A}</a:tableStyleId>
              </a:tblPr>
              <a:tblGrid>
                <a:gridCol w="1104103">
                  <a:extLst>
                    <a:ext uri="{9D8B030D-6E8A-4147-A177-3AD203B41FA5}">
                      <a16:colId xmlns:a16="http://schemas.microsoft.com/office/drawing/2014/main" val="138840697"/>
                    </a:ext>
                  </a:extLst>
                </a:gridCol>
                <a:gridCol w="671487">
                  <a:extLst>
                    <a:ext uri="{9D8B030D-6E8A-4147-A177-3AD203B41FA5}">
                      <a16:colId xmlns:a16="http://schemas.microsoft.com/office/drawing/2014/main" val="879762724"/>
                    </a:ext>
                  </a:extLst>
                </a:gridCol>
                <a:gridCol w="2598272">
                  <a:extLst>
                    <a:ext uri="{9D8B030D-6E8A-4147-A177-3AD203B41FA5}">
                      <a16:colId xmlns:a16="http://schemas.microsoft.com/office/drawing/2014/main" val="1206745811"/>
                    </a:ext>
                  </a:extLst>
                </a:gridCol>
                <a:gridCol w="1033880">
                  <a:extLst>
                    <a:ext uri="{9D8B030D-6E8A-4147-A177-3AD203B41FA5}">
                      <a16:colId xmlns:a16="http://schemas.microsoft.com/office/drawing/2014/main" val="4197830940"/>
                    </a:ext>
                  </a:extLst>
                </a:gridCol>
                <a:gridCol w="1091381">
                  <a:extLst>
                    <a:ext uri="{9D8B030D-6E8A-4147-A177-3AD203B41FA5}">
                      <a16:colId xmlns:a16="http://schemas.microsoft.com/office/drawing/2014/main" val="2902327950"/>
                    </a:ext>
                  </a:extLst>
                </a:gridCol>
              </a:tblGrid>
              <a:tr h="370840">
                <a:tc>
                  <a:txBody>
                    <a:bodyPr/>
                    <a:lstStyle/>
                    <a:p>
                      <a:r>
                        <a:rPr lang="en-IN" sz="1200" dirty="0"/>
                        <a:t>Role</a:t>
                      </a:r>
                    </a:p>
                  </a:txBody>
                  <a:tcPr/>
                </a:tc>
                <a:tc>
                  <a:txBody>
                    <a:bodyPr/>
                    <a:lstStyle/>
                    <a:p>
                      <a:r>
                        <a:rPr lang="en-IN" sz="1200" dirty="0"/>
                        <a:t>Count</a:t>
                      </a:r>
                    </a:p>
                  </a:txBody>
                  <a:tcPr/>
                </a:tc>
                <a:tc>
                  <a:txBody>
                    <a:bodyPr/>
                    <a:lstStyle/>
                    <a:p>
                      <a:r>
                        <a:rPr lang="en-IN" sz="1200" dirty="0"/>
                        <a:t>Responsibilities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Tools &amp; Technologies</a:t>
                      </a:r>
                    </a:p>
                  </a:txBody>
                  <a:tcPr/>
                </a:tc>
                <a:tc>
                  <a:txBody>
                    <a:bodyPr/>
                    <a:lstStyle/>
                    <a:p>
                      <a:r>
                        <a:rPr lang="en-IN" sz="1200" dirty="0"/>
                        <a:t>Effort</a:t>
                      </a:r>
                    </a:p>
                  </a:txBody>
                  <a:tcPr/>
                </a:tc>
                <a:extLst>
                  <a:ext uri="{0D108BD9-81ED-4DB2-BD59-A6C34878D82A}">
                    <a16:rowId xmlns:a16="http://schemas.microsoft.com/office/drawing/2014/main" val="987568416"/>
                  </a:ext>
                </a:extLst>
              </a:tr>
              <a:tr h="370840">
                <a:tc>
                  <a:txBody>
                    <a:bodyPr/>
                    <a:lstStyle/>
                    <a:p>
                      <a:r>
                        <a:rPr lang="en-IN" sz="1200" dirty="0"/>
                        <a:t>ML Engineers</a:t>
                      </a:r>
                    </a:p>
                  </a:txBody>
                  <a:tcPr/>
                </a:tc>
                <a:tc>
                  <a:txBody>
                    <a:bodyPr/>
                    <a:lstStyle/>
                    <a:p>
                      <a:r>
                        <a:rPr lang="en-IN" sz="1200" dirty="0"/>
                        <a:t>2</a:t>
                      </a:r>
                    </a:p>
                  </a:txBody>
                  <a:tcPr/>
                </a:tc>
                <a:tc>
                  <a:txBody>
                    <a:bodyPr/>
                    <a:lstStyle/>
                    <a:p>
                      <a:r>
                        <a:rPr lang="en-IN" sz="1200" dirty="0"/>
                        <a:t>Build models on the dataset. Identify, Diagnose and Mitigate uncertainty in outcomes, create Rest </a:t>
                      </a:r>
                      <a:r>
                        <a:rPr lang="en-IN" sz="1200" dirty="0" err="1"/>
                        <a:t>api</a:t>
                      </a:r>
                      <a:r>
                        <a:rPr lang="en-IN" sz="1200" dirty="0"/>
                        <a:t> for backend solutions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26204258"/>
                  </a:ext>
                </a:extLst>
              </a:tr>
              <a:tr h="370840">
                <a:tc>
                  <a:txBody>
                    <a:bodyPr/>
                    <a:lstStyle/>
                    <a:p>
                      <a:r>
                        <a:rPr lang="en-IN" sz="1200" dirty="0"/>
                        <a:t>Data Engineers </a:t>
                      </a:r>
                    </a:p>
                  </a:txBody>
                  <a:tcPr/>
                </a:tc>
                <a:tc>
                  <a:txBody>
                    <a:bodyPr/>
                    <a:lstStyle/>
                    <a:p>
                      <a:r>
                        <a:rPr lang="en-IN" sz="1200" dirty="0"/>
                        <a:t>2</a:t>
                      </a:r>
                    </a:p>
                  </a:txBody>
                  <a:tcPr/>
                </a:tc>
                <a:tc>
                  <a:txBody>
                    <a:bodyPr/>
                    <a:lstStyle/>
                    <a:p>
                      <a:r>
                        <a:rPr lang="en-IN" sz="1200" dirty="0"/>
                        <a:t>Data ingestion, workflow management, automation, schedule pipeline, process big data, improve data reliability, efficiency and quality</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1464718916"/>
                  </a:ext>
                </a:extLst>
              </a:tr>
              <a:tr h="370840">
                <a:tc>
                  <a:txBody>
                    <a:bodyPr/>
                    <a:lstStyle/>
                    <a:p>
                      <a:r>
                        <a:rPr lang="en-IN" sz="1200" dirty="0"/>
                        <a:t>Subject Matter Expert</a:t>
                      </a:r>
                    </a:p>
                  </a:txBody>
                  <a:tcPr/>
                </a:tc>
                <a:tc>
                  <a:txBody>
                    <a:bodyPr/>
                    <a:lstStyle/>
                    <a:p>
                      <a:r>
                        <a:rPr lang="en-IN" sz="1200" dirty="0"/>
                        <a:t>2</a:t>
                      </a:r>
                    </a:p>
                  </a:txBody>
                  <a:tcPr/>
                </a:tc>
                <a:tc>
                  <a:txBody>
                    <a:bodyPr/>
                    <a:lstStyle/>
                    <a:p>
                      <a:r>
                        <a:rPr lang="en-IN" sz="1200" dirty="0"/>
                        <a:t>Ensure facts and details are correct, communicate domain knowledge to team members, understand and raise customer concern and challenges with designed solution</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41833360"/>
                  </a:ext>
                </a:extLst>
              </a:tr>
              <a:tr h="370840">
                <a:tc>
                  <a:txBody>
                    <a:bodyPr/>
                    <a:lstStyle/>
                    <a:p>
                      <a:r>
                        <a:rPr lang="en-IN" sz="1200" dirty="0"/>
                        <a:t>Cloud Engineer/ </a:t>
                      </a:r>
                      <a:r>
                        <a:rPr lang="en-IN" sz="1200" dirty="0" err="1"/>
                        <a:t>Devops</a:t>
                      </a:r>
                      <a:endParaRPr lang="en-IN" sz="1200" dirty="0"/>
                    </a:p>
                  </a:txBody>
                  <a:tcPr/>
                </a:tc>
                <a:tc>
                  <a:txBody>
                    <a:bodyPr/>
                    <a:lstStyle/>
                    <a:p>
                      <a:r>
                        <a:rPr lang="en-IN" sz="1200" dirty="0"/>
                        <a:t>1</a:t>
                      </a:r>
                    </a:p>
                  </a:txBody>
                  <a:tcPr/>
                </a:tc>
                <a:tc>
                  <a:txBody>
                    <a:bodyPr/>
                    <a:lstStyle/>
                    <a:p>
                      <a:r>
                        <a:rPr lang="en-IN" sz="1200" dirty="0"/>
                        <a:t>Developing and implementing policies, secure environment, technology and compute requests, availability of services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018723689"/>
                  </a:ext>
                </a:extLst>
              </a:tr>
              <a:tr h="370840">
                <a:tc>
                  <a:txBody>
                    <a:bodyPr/>
                    <a:lstStyle/>
                    <a:p>
                      <a:r>
                        <a:rPr lang="en-IN" sz="1200" dirty="0"/>
                        <a:t>Visualization/UI/UX Designers</a:t>
                      </a:r>
                    </a:p>
                  </a:txBody>
                  <a:tcPr/>
                </a:tc>
                <a:tc>
                  <a:txBody>
                    <a:bodyPr/>
                    <a:lstStyle/>
                    <a:p>
                      <a:r>
                        <a:rPr lang="en-IN" sz="1200" dirty="0"/>
                        <a:t>1</a:t>
                      </a:r>
                    </a:p>
                  </a:txBody>
                  <a:tcPr/>
                </a:tc>
                <a:tc>
                  <a:txBody>
                    <a:bodyPr/>
                    <a:lstStyle/>
                    <a:p>
                      <a:r>
                        <a:rPr lang="en-IN" sz="1200" dirty="0"/>
                        <a:t>Develop user flow, wireframes, prototypes and mock-ups, integrate backend to front end</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2899676154"/>
                  </a:ext>
                </a:extLst>
              </a:tr>
              <a:tr h="370840">
                <a:tc>
                  <a:txBody>
                    <a:bodyPr/>
                    <a:lstStyle/>
                    <a:p>
                      <a:r>
                        <a:rPr lang="en-IN" sz="1200" dirty="0"/>
                        <a:t>QA Engineer</a:t>
                      </a:r>
                    </a:p>
                  </a:txBody>
                  <a:tcPr/>
                </a:tc>
                <a:tc>
                  <a:txBody>
                    <a:bodyPr/>
                    <a:lstStyle/>
                    <a:p>
                      <a:r>
                        <a:rPr lang="en-IN" sz="1200" dirty="0"/>
                        <a:t>2</a:t>
                      </a:r>
                    </a:p>
                  </a:txBody>
                  <a:tcPr/>
                </a:tc>
                <a:tc>
                  <a:txBody>
                    <a:bodyPr/>
                    <a:lstStyle/>
                    <a:p>
                      <a:r>
                        <a:rPr lang="en-IN" sz="1200" dirty="0"/>
                        <a:t>Identify test scenarios, perform black box Verification and validation and identify critical bugs</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4068047784"/>
                  </a:ext>
                </a:extLst>
              </a:tr>
            </a:tbl>
          </a:graphicData>
        </a:graphic>
      </p:graphicFrame>
    </p:spTree>
    <p:extLst>
      <p:ext uri="{BB962C8B-B14F-4D97-AF65-F5344CB8AC3E}">
        <p14:creationId xmlns:p14="http://schemas.microsoft.com/office/powerpoint/2010/main" val="104981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D4A0479D-B8D9-4039-A1D7-7AADD7E0FB0E}"/>
              </a:ext>
            </a:extLst>
          </p:cNvPr>
          <p:cNvSpPr/>
          <p:nvPr/>
        </p:nvSpPr>
        <p:spPr>
          <a:xfrm>
            <a:off x="3242892" y="530942"/>
            <a:ext cx="4691740" cy="614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9DBFD997-246C-40C3-9A1D-B08AA799F876}"/>
              </a:ext>
            </a:extLst>
          </p:cNvPr>
          <p:cNvSpPr/>
          <p:nvPr/>
        </p:nvSpPr>
        <p:spPr>
          <a:xfrm>
            <a:off x="648929" y="1602658"/>
            <a:ext cx="10992465" cy="7767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5EC6E01E-56C3-43B3-8443-F0FE9F70E588}"/>
              </a:ext>
            </a:extLst>
          </p:cNvPr>
          <p:cNvSpPr/>
          <p:nvPr/>
        </p:nvSpPr>
        <p:spPr>
          <a:xfrm>
            <a:off x="3403801" y="630274"/>
            <a:ext cx="1740309" cy="432620"/>
          </a:xfrm>
          <a:prstGeom prst="roundRect">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Requirements</a:t>
            </a:r>
          </a:p>
        </p:txBody>
      </p:sp>
      <p:sp>
        <p:nvSpPr>
          <p:cNvPr id="5" name="Rectangle: Rounded Corners 4">
            <a:extLst>
              <a:ext uri="{FF2B5EF4-FFF2-40B4-BE49-F238E27FC236}">
                <a16:creationId xmlns:a16="http://schemas.microsoft.com/office/drawing/2014/main" id="{E97043BA-0D1A-4DB3-8EC9-AFCEC694279B}"/>
              </a:ext>
            </a:extLst>
          </p:cNvPr>
          <p:cNvSpPr/>
          <p:nvPr/>
        </p:nvSpPr>
        <p:spPr>
          <a:xfrm>
            <a:off x="899651" y="1828795"/>
            <a:ext cx="1317522" cy="344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Stage 1</a:t>
            </a:r>
          </a:p>
        </p:txBody>
      </p:sp>
      <p:sp>
        <p:nvSpPr>
          <p:cNvPr id="9" name="Rectangle: Rounded Corners 8">
            <a:extLst>
              <a:ext uri="{FF2B5EF4-FFF2-40B4-BE49-F238E27FC236}">
                <a16:creationId xmlns:a16="http://schemas.microsoft.com/office/drawing/2014/main" id="{5C82102A-1BA2-421F-9918-B7793C5E79AD}"/>
              </a:ext>
            </a:extLst>
          </p:cNvPr>
          <p:cNvSpPr/>
          <p:nvPr/>
        </p:nvSpPr>
        <p:spPr>
          <a:xfrm>
            <a:off x="9788013" y="1828796"/>
            <a:ext cx="1317522" cy="344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Stage 6</a:t>
            </a:r>
          </a:p>
        </p:txBody>
      </p:sp>
      <p:sp>
        <p:nvSpPr>
          <p:cNvPr id="10" name="Rectangle: Rounded Corners 9">
            <a:extLst>
              <a:ext uri="{FF2B5EF4-FFF2-40B4-BE49-F238E27FC236}">
                <a16:creationId xmlns:a16="http://schemas.microsoft.com/office/drawing/2014/main" id="{18B46C5A-5FED-45CD-9F65-548A92BC8C67}"/>
              </a:ext>
            </a:extLst>
          </p:cNvPr>
          <p:cNvSpPr/>
          <p:nvPr/>
        </p:nvSpPr>
        <p:spPr>
          <a:xfrm>
            <a:off x="4216193" y="1818966"/>
            <a:ext cx="1317522" cy="344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Stage 3</a:t>
            </a:r>
          </a:p>
        </p:txBody>
      </p:sp>
      <p:sp>
        <p:nvSpPr>
          <p:cNvPr id="11" name="Rectangle: Rounded Corners 10">
            <a:extLst>
              <a:ext uri="{FF2B5EF4-FFF2-40B4-BE49-F238E27FC236}">
                <a16:creationId xmlns:a16="http://schemas.microsoft.com/office/drawing/2014/main" id="{6D08E13C-2033-443F-91B8-48A384AC0274}"/>
              </a:ext>
            </a:extLst>
          </p:cNvPr>
          <p:cNvSpPr/>
          <p:nvPr/>
        </p:nvSpPr>
        <p:spPr>
          <a:xfrm>
            <a:off x="5958349" y="1818967"/>
            <a:ext cx="1317522" cy="344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Stage 4</a:t>
            </a:r>
          </a:p>
        </p:txBody>
      </p:sp>
      <p:sp>
        <p:nvSpPr>
          <p:cNvPr id="12" name="Rectangle: Rounded Corners 11">
            <a:extLst>
              <a:ext uri="{FF2B5EF4-FFF2-40B4-BE49-F238E27FC236}">
                <a16:creationId xmlns:a16="http://schemas.microsoft.com/office/drawing/2014/main" id="{40E1CB8A-7CA1-40EC-9255-60A5D5B98D66}"/>
              </a:ext>
            </a:extLst>
          </p:cNvPr>
          <p:cNvSpPr/>
          <p:nvPr/>
        </p:nvSpPr>
        <p:spPr>
          <a:xfrm>
            <a:off x="7859661" y="1823867"/>
            <a:ext cx="1317522" cy="344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Stage 5</a:t>
            </a:r>
          </a:p>
        </p:txBody>
      </p:sp>
      <p:sp>
        <p:nvSpPr>
          <p:cNvPr id="13" name="Rectangle: Rounded Corners 12">
            <a:extLst>
              <a:ext uri="{FF2B5EF4-FFF2-40B4-BE49-F238E27FC236}">
                <a16:creationId xmlns:a16="http://schemas.microsoft.com/office/drawing/2014/main" id="{D4DFE4AD-AF44-4D3B-8545-0BE69C8E1067}"/>
              </a:ext>
            </a:extLst>
          </p:cNvPr>
          <p:cNvSpPr/>
          <p:nvPr/>
        </p:nvSpPr>
        <p:spPr>
          <a:xfrm>
            <a:off x="2510911" y="1823867"/>
            <a:ext cx="1317522" cy="344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Stage 2</a:t>
            </a:r>
          </a:p>
        </p:txBody>
      </p:sp>
      <p:sp>
        <p:nvSpPr>
          <p:cNvPr id="15" name="TextBox 14">
            <a:extLst>
              <a:ext uri="{FF2B5EF4-FFF2-40B4-BE49-F238E27FC236}">
                <a16:creationId xmlns:a16="http://schemas.microsoft.com/office/drawing/2014/main" id="{A4E272DD-BD5A-40B9-9460-8B8E75440436}"/>
              </a:ext>
            </a:extLst>
          </p:cNvPr>
          <p:cNvSpPr txBox="1"/>
          <p:nvPr/>
        </p:nvSpPr>
        <p:spPr>
          <a:xfrm>
            <a:off x="135354" y="1243048"/>
            <a:ext cx="4072846" cy="369332"/>
          </a:xfrm>
          <a:prstGeom prst="rect">
            <a:avLst/>
          </a:prstGeom>
          <a:noFill/>
        </p:spPr>
        <p:txBody>
          <a:bodyPr wrap="none" rtlCol="0">
            <a:spAutoFit/>
          </a:bodyPr>
          <a:lstStyle/>
          <a:p>
            <a:r>
              <a:rPr lang="en-IN" dirty="0"/>
              <a:t>Milestone based requirement breakdown</a:t>
            </a:r>
          </a:p>
        </p:txBody>
      </p:sp>
      <p:graphicFrame>
        <p:nvGraphicFramePr>
          <p:cNvPr id="17" name="Table 17">
            <a:extLst>
              <a:ext uri="{FF2B5EF4-FFF2-40B4-BE49-F238E27FC236}">
                <a16:creationId xmlns:a16="http://schemas.microsoft.com/office/drawing/2014/main" id="{66B94A27-8B16-469B-91D7-629578E2842F}"/>
              </a:ext>
            </a:extLst>
          </p:cNvPr>
          <p:cNvGraphicFramePr>
            <a:graphicFrameLocks noGrp="1"/>
          </p:cNvGraphicFramePr>
          <p:nvPr>
            <p:extLst>
              <p:ext uri="{D42A27DB-BD31-4B8C-83A1-F6EECF244321}">
                <p14:modId xmlns:p14="http://schemas.microsoft.com/office/powerpoint/2010/main" val="1536078196"/>
              </p:ext>
            </p:extLst>
          </p:nvPr>
        </p:nvGraphicFramePr>
        <p:xfrm>
          <a:off x="879986" y="2821825"/>
          <a:ext cx="9132126" cy="767080"/>
        </p:xfrm>
        <a:graphic>
          <a:graphicData uri="http://schemas.openxmlformats.org/drawingml/2006/table">
            <a:tbl>
              <a:tblPr firstRow="1" bandRow="1">
                <a:tableStyleId>{5C22544A-7EE6-4342-B048-85BDC9FD1C3A}</a:tableStyleId>
              </a:tblPr>
              <a:tblGrid>
                <a:gridCol w="694708">
                  <a:extLst>
                    <a:ext uri="{9D8B030D-6E8A-4147-A177-3AD203B41FA5}">
                      <a16:colId xmlns:a16="http://schemas.microsoft.com/office/drawing/2014/main" val="2579210668"/>
                    </a:ext>
                  </a:extLst>
                </a:gridCol>
                <a:gridCol w="577866">
                  <a:extLst>
                    <a:ext uri="{9D8B030D-6E8A-4147-A177-3AD203B41FA5}">
                      <a16:colId xmlns:a16="http://schemas.microsoft.com/office/drawing/2014/main" val="3028150111"/>
                    </a:ext>
                  </a:extLst>
                </a:gridCol>
                <a:gridCol w="806572">
                  <a:extLst>
                    <a:ext uri="{9D8B030D-6E8A-4147-A177-3AD203B41FA5}">
                      <a16:colId xmlns:a16="http://schemas.microsoft.com/office/drawing/2014/main" val="351436206"/>
                    </a:ext>
                  </a:extLst>
                </a:gridCol>
                <a:gridCol w="777026">
                  <a:extLst>
                    <a:ext uri="{9D8B030D-6E8A-4147-A177-3AD203B41FA5}">
                      <a16:colId xmlns:a16="http://schemas.microsoft.com/office/drawing/2014/main" val="2201831423"/>
                    </a:ext>
                  </a:extLst>
                </a:gridCol>
                <a:gridCol w="958777">
                  <a:extLst>
                    <a:ext uri="{9D8B030D-6E8A-4147-A177-3AD203B41FA5}">
                      <a16:colId xmlns:a16="http://schemas.microsoft.com/office/drawing/2014/main" val="320710500"/>
                    </a:ext>
                  </a:extLst>
                </a:gridCol>
                <a:gridCol w="958777">
                  <a:extLst>
                    <a:ext uri="{9D8B030D-6E8A-4147-A177-3AD203B41FA5}">
                      <a16:colId xmlns:a16="http://schemas.microsoft.com/office/drawing/2014/main" val="4178834382"/>
                    </a:ext>
                  </a:extLst>
                </a:gridCol>
                <a:gridCol w="1452800">
                  <a:extLst>
                    <a:ext uri="{9D8B030D-6E8A-4147-A177-3AD203B41FA5}">
                      <a16:colId xmlns:a16="http://schemas.microsoft.com/office/drawing/2014/main" val="2797136748"/>
                    </a:ext>
                  </a:extLst>
                </a:gridCol>
                <a:gridCol w="1135792">
                  <a:extLst>
                    <a:ext uri="{9D8B030D-6E8A-4147-A177-3AD203B41FA5}">
                      <a16:colId xmlns:a16="http://schemas.microsoft.com/office/drawing/2014/main" val="3607222737"/>
                    </a:ext>
                  </a:extLst>
                </a:gridCol>
                <a:gridCol w="1769808">
                  <a:extLst>
                    <a:ext uri="{9D8B030D-6E8A-4147-A177-3AD203B41FA5}">
                      <a16:colId xmlns:a16="http://schemas.microsoft.com/office/drawing/2014/main" val="2732242024"/>
                    </a:ext>
                  </a:extLst>
                </a:gridCol>
              </a:tblGrid>
              <a:tr h="370840">
                <a:tc>
                  <a:txBody>
                    <a:bodyPr/>
                    <a:lstStyle/>
                    <a:p>
                      <a:r>
                        <a:rPr lang="en-IN" sz="1000" dirty="0"/>
                        <a:t>Resource </a:t>
                      </a:r>
                    </a:p>
                  </a:txBody>
                  <a:tcPr/>
                </a:tc>
                <a:tc>
                  <a:txBody>
                    <a:bodyPr/>
                    <a:lstStyle/>
                    <a:p>
                      <a:r>
                        <a:rPr lang="en-IN" sz="1000" dirty="0"/>
                        <a:t>Tasks</a:t>
                      </a:r>
                    </a:p>
                  </a:txBody>
                  <a:tcPr/>
                </a:tc>
                <a:tc>
                  <a:txBody>
                    <a:bodyPr/>
                    <a:lstStyle/>
                    <a:p>
                      <a:r>
                        <a:rPr lang="en-IN" sz="1000" dirty="0"/>
                        <a:t>Resource Count</a:t>
                      </a:r>
                    </a:p>
                  </a:txBody>
                  <a:tcPr/>
                </a:tc>
                <a:tc>
                  <a:txBody>
                    <a:bodyPr/>
                    <a:lstStyle/>
                    <a:p>
                      <a:r>
                        <a:rPr lang="en-IN" sz="1000" dirty="0"/>
                        <a:t>Effort</a:t>
                      </a:r>
                    </a:p>
                  </a:txBody>
                  <a:tcPr/>
                </a:tc>
                <a:tc>
                  <a:txBody>
                    <a:bodyPr/>
                    <a:lstStyle/>
                    <a:p>
                      <a:r>
                        <a:rPr lang="en-IN" sz="1000" dirty="0"/>
                        <a:t>Infrastructure </a:t>
                      </a:r>
                    </a:p>
                  </a:txBody>
                  <a:tcPr/>
                </a:tc>
                <a:tc>
                  <a:txBody>
                    <a:bodyPr/>
                    <a:lstStyle/>
                    <a:p>
                      <a:r>
                        <a:rPr lang="en-IN" sz="1000" dirty="0"/>
                        <a:t>Tools &amp; Technologies</a:t>
                      </a:r>
                    </a:p>
                  </a:txBody>
                  <a:tcPr/>
                </a:tc>
                <a:tc>
                  <a:txBody>
                    <a:bodyPr/>
                    <a:lstStyle/>
                    <a:p>
                      <a:r>
                        <a:rPr lang="en-IN" sz="1000" dirty="0"/>
                        <a:t>From date till date</a:t>
                      </a:r>
                    </a:p>
                  </a:txBody>
                  <a:tcPr/>
                </a:tc>
                <a:tc>
                  <a:txBody>
                    <a:bodyPr/>
                    <a:lstStyle/>
                    <a:p>
                      <a:r>
                        <a:rPr lang="en-IN" sz="1000" dirty="0"/>
                        <a:t>Holidays</a:t>
                      </a:r>
                    </a:p>
                  </a:txBody>
                  <a:tcPr/>
                </a:tc>
                <a:tc>
                  <a:txBody>
                    <a:bodyPr/>
                    <a:lstStyle/>
                    <a:p>
                      <a:r>
                        <a:rPr lang="en-IN" sz="1000" dirty="0"/>
                        <a:t>Actual Working days</a:t>
                      </a:r>
                    </a:p>
                  </a:txBody>
                  <a:tcPr/>
                </a:tc>
                <a:extLst>
                  <a:ext uri="{0D108BD9-81ED-4DB2-BD59-A6C34878D82A}">
                    <a16:rowId xmlns:a16="http://schemas.microsoft.com/office/drawing/2014/main" val="1781507052"/>
                  </a:ext>
                </a:extLst>
              </a:tr>
              <a:tr h="370840">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a:p>
                  </a:txBody>
                  <a:tcPr/>
                </a:tc>
                <a:tc>
                  <a:txBody>
                    <a:bodyPr/>
                    <a:lstStyle/>
                    <a:p>
                      <a:endParaRPr lang="en-IN" sz="1000" dirty="0"/>
                    </a:p>
                  </a:txBody>
                  <a:tcPr/>
                </a:tc>
                <a:extLst>
                  <a:ext uri="{0D108BD9-81ED-4DB2-BD59-A6C34878D82A}">
                    <a16:rowId xmlns:a16="http://schemas.microsoft.com/office/drawing/2014/main" val="2974859731"/>
                  </a:ext>
                </a:extLst>
              </a:tr>
            </a:tbl>
          </a:graphicData>
        </a:graphic>
      </p:graphicFrame>
      <p:sp>
        <p:nvSpPr>
          <p:cNvPr id="20" name="Arrow: Down 19">
            <a:extLst>
              <a:ext uri="{FF2B5EF4-FFF2-40B4-BE49-F238E27FC236}">
                <a16:creationId xmlns:a16="http://schemas.microsoft.com/office/drawing/2014/main" id="{9ED30265-B120-4F58-ADA1-A04640650AC0}"/>
              </a:ext>
            </a:extLst>
          </p:cNvPr>
          <p:cNvSpPr/>
          <p:nvPr/>
        </p:nvSpPr>
        <p:spPr>
          <a:xfrm>
            <a:off x="5024285" y="2422011"/>
            <a:ext cx="509430" cy="34412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187BBF7D-552F-470B-823F-2CB502CC1642}"/>
              </a:ext>
            </a:extLst>
          </p:cNvPr>
          <p:cNvSpPr txBox="1"/>
          <p:nvPr/>
        </p:nvSpPr>
        <p:spPr>
          <a:xfrm>
            <a:off x="150924" y="2480690"/>
            <a:ext cx="2415533" cy="369332"/>
          </a:xfrm>
          <a:prstGeom prst="rect">
            <a:avLst/>
          </a:prstGeom>
          <a:noFill/>
        </p:spPr>
        <p:txBody>
          <a:bodyPr wrap="none" rtlCol="0">
            <a:spAutoFit/>
          </a:bodyPr>
          <a:lstStyle/>
          <a:p>
            <a:r>
              <a:rPr lang="en-IN" dirty="0"/>
              <a:t>Stage based breakdown</a:t>
            </a:r>
          </a:p>
        </p:txBody>
      </p:sp>
      <p:sp>
        <p:nvSpPr>
          <p:cNvPr id="26" name="Arrow: Down 25">
            <a:extLst>
              <a:ext uri="{FF2B5EF4-FFF2-40B4-BE49-F238E27FC236}">
                <a16:creationId xmlns:a16="http://schemas.microsoft.com/office/drawing/2014/main" id="{C08E3D32-1332-4C20-AF87-AA4BF4346FEF}"/>
              </a:ext>
            </a:extLst>
          </p:cNvPr>
          <p:cNvSpPr/>
          <p:nvPr/>
        </p:nvSpPr>
        <p:spPr>
          <a:xfrm>
            <a:off x="5020292" y="3690188"/>
            <a:ext cx="509430" cy="34412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111AB2A5-34B2-4AA2-B874-F6819477ABAB}"/>
              </a:ext>
            </a:extLst>
          </p:cNvPr>
          <p:cNvSpPr/>
          <p:nvPr/>
        </p:nvSpPr>
        <p:spPr>
          <a:xfrm>
            <a:off x="3480619" y="4135600"/>
            <a:ext cx="3392129" cy="56422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Total Estimation based on inputs provided </a:t>
            </a:r>
          </a:p>
        </p:txBody>
      </p:sp>
      <p:sp>
        <p:nvSpPr>
          <p:cNvPr id="28" name="Rectangle: Rounded Corners 27">
            <a:extLst>
              <a:ext uri="{FF2B5EF4-FFF2-40B4-BE49-F238E27FC236}">
                <a16:creationId xmlns:a16="http://schemas.microsoft.com/office/drawing/2014/main" id="{9BE2312B-67D0-418E-9966-FC4500968F18}"/>
              </a:ext>
            </a:extLst>
          </p:cNvPr>
          <p:cNvSpPr/>
          <p:nvPr/>
        </p:nvSpPr>
        <p:spPr>
          <a:xfrm>
            <a:off x="8052621" y="4191568"/>
            <a:ext cx="2084438" cy="45228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Benchmark Estimations from previous projects</a:t>
            </a:r>
          </a:p>
        </p:txBody>
      </p:sp>
      <p:cxnSp>
        <p:nvCxnSpPr>
          <p:cNvPr id="30" name="Straight Arrow Connector 29">
            <a:extLst>
              <a:ext uri="{FF2B5EF4-FFF2-40B4-BE49-F238E27FC236}">
                <a16:creationId xmlns:a16="http://schemas.microsoft.com/office/drawing/2014/main" id="{C42AF949-7E41-4650-A86A-6F5358A0E17F}"/>
              </a:ext>
            </a:extLst>
          </p:cNvPr>
          <p:cNvCxnSpPr>
            <a:cxnSpLocks/>
            <a:stCxn id="28" idx="1"/>
            <a:endCxn id="27" idx="3"/>
          </p:cNvCxnSpPr>
          <p:nvPr/>
        </p:nvCxnSpPr>
        <p:spPr>
          <a:xfrm flipH="1">
            <a:off x="6872748" y="4417710"/>
            <a:ext cx="1179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Down 33">
            <a:extLst>
              <a:ext uri="{FF2B5EF4-FFF2-40B4-BE49-F238E27FC236}">
                <a16:creationId xmlns:a16="http://schemas.microsoft.com/office/drawing/2014/main" id="{1DAE3A06-33B4-475C-BBE9-6866F53FBF9C}"/>
              </a:ext>
            </a:extLst>
          </p:cNvPr>
          <p:cNvSpPr/>
          <p:nvPr/>
        </p:nvSpPr>
        <p:spPr>
          <a:xfrm>
            <a:off x="4996933" y="4801103"/>
            <a:ext cx="532789" cy="330386"/>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Connector: Elbow 35">
            <a:extLst>
              <a:ext uri="{FF2B5EF4-FFF2-40B4-BE49-F238E27FC236}">
                <a16:creationId xmlns:a16="http://schemas.microsoft.com/office/drawing/2014/main" id="{18327EEC-2C4C-45A8-893E-0CB1798BFB85}"/>
              </a:ext>
            </a:extLst>
          </p:cNvPr>
          <p:cNvCxnSpPr>
            <a:cxnSpLocks/>
            <a:stCxn id="27" idx="1"/>
            <a:endCxn id="17" idx="1"/>
          </p:cNvCxnSpPr>
          <p:nvPr/>
        </p:nvCxnSpPr>
        <p:spPr>
          <a:xfrm rot="10800000">
            <a:off x="879987" y="3205366"/>
            <a:ext cx="2600633" cy="1212345"/>
          </a:xfrm>
          <a:prstGeom prst="bentConnector3">
            <a:avLst>
              <a:gd name="adj1" fmla="val 10879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050E5DA0-FDC0-4FB8-9A17-72598A205FB6}"/>
              </a:ext>
            </a:extLst>
          </p:cNvPr>
          <p:cNvSpPr/>
          <p:nvPr/>
        </p:nvSpPr>
        <p:spPr>
          <a:xfrm>
            <a:off x="1358691" y="5211097"/>
            <a:ext cx="2045110" cy="36379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Project Execution cost</a:t>
            </a:r>
          </a:p>
        </p:txBody>
      </p:sp>
      <p:sp>
        <p:nvSpPr>
          <p:cNvPr id="39" name="Rectangle: Rounded Corners 38">
            <a:extLst>
              <a:ext uri="{FF2B5EF4-FFF2-40B4-BE49-F238E27FC236}">
                <a16:creationId xmlns:a16="http://schemas.microsoft.com/office/drawing/2014/main" id="{696B379B-9CB7-4063-B054-37702F146A8A}"/>
              </a:ext>
            </a:extLst>
          </p:cNvPr>
          <p:cNvSpPr/>
          <p:nvPr/>
        </p:nvSpPr>
        <p:spPr>
          <a:xfrm>
            <a:off x="3586621" y="5209076"/>
            <a:ext cx="2045110" cy="36379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Project Operational Cost</a:t>
            </a:r>
          </a:p>
        </p:txBody>
      </p:sp>
      <p:sp>
        <p:nvSpPr>
          <p:cNvPr id="40" name="Rectangle: Rounded Corners 39">
            <a:extLst>
              <a:ext uri="{FF2B5EF4-FFF2-40B4-BE49-F238E27FC236}">
                <a16:creationId xmlns:a16="http://schemas.microsoft.com/office/drawing/2014/main" id="{03376235-0725-4C3C-9329-998B50D65C7C}"/>
              </a:ext>
            </a:extLst>
          </p:cNvPr>
          <p:cNvSpPr/>
          <p:nvPr/>
        </p:nvSpPr>
        <p:spPr>
          <a:xfrm>
            <a:off x="5814551" y="5209076"/>
            <a:ext cx="2045110" cy="36379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Travelling Cost</a:t>
            </a:r>
          </a:p>
        </p:txBody>
      </p:sp>
      <p:sp>
        <p:nvSpPr>
          <p:cNvPr id="41" name="Rectangle: Rounded Corners 40">
            <a:extLst>
              <a:ext uri="{FF2B5EF4-FFF2-40B4-BE49-F238E27FC236}">
                <a16:creationId xmlns:a16="http://schemas.microsoft.com/office/drawing/2014/main" id="{44554150-3D98-4102-86B6-03E0C140EA0E}"/>
              </a:ext>
            </a:extLst>
          </p:cNvPr>
          <p:cNvSpPr/>
          <p:nvPr/>
        </p:nvSpPr>
        <p:spPr>
          <a:xfrm>
            <a:off x="8052621" y="5209075"/>
            <a:ext cx="2045110" cy="36379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Miscellaneous Cost</a:t>
            </a:r>
          </a:p>
        </p:txBody>
      </p:sp>
      <p:sp>
        <p:nvSpPr>
          <p:cNvPr id="42" name="TextBox 41">
            <a:extLst>
              <a:ext uri="{FF2B5EF4-FFF2-40B4-BE49-F238E27FC236}">
                <a16:creationId xmlns:a16="http://schemas.microsoft.com/office/drawing/2014/main" id="{916EDB82-0570-4E7C-981F-D1D6B6201A78}"/>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US" dirty="0"/>
              <a:t>Project Estimation</a:t>
            </a:r>
            <a:endParaRPr lang="en-IN" dirty="0"/>
          </a:p>
        </p:txBody>
      </p:sp>
      <p:sp>
        <p:nvSpPr>
          <p:cNvPr id="43" name="Arrow: Down 42">
            <a:extLst>
              <a:ext uri="{FF2B5EF4-FFF2-40B4-BE49-F238E27FC236}">
                <a16:creationId xmlns:a16="http://schemas.microsoft.com/office/drawing/2014/main" id="{59892817-9BC1-4B9E-A2EB-DBF917BC40E6}"/>
              </a:ext>
            </a:extLst>
          </p:cNvPr>
          <p:cNvSpPr/>
          <p:nvPr/>
        </p:nvSpPr>
        <p:spPr>
          <a:xfrm>
            <a:off x="5176683" y="1252980"/>
            <a:ext cx="353039" cy="24839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3E18BC2A-DED1-4259-8795-89F48880780D}"/>
              </a:ext>
            </a:extLst>
          </p:cNvPr>
          <p:cNvSpPr/>
          <p:nvPr/>
        </p:nvSpPr>
        <p:spPr>
          <a:xfrm>
            <a:off x="5631731" y="626997"/>
            <a:ext cx="2103128" cy="439173"/>
          </a:xfrm>
          <a:prstGeom prst="roundRect">
            <a:avLst/>
          </a:prstGeom>
          <a:solidFill>
            <a:srgbClr val="00B0F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Team &amp; Job Responsibilities</a:t>
            </a:r>
          </a:p>
        </p:txBody>
      </p:sp>
      <p:sp>
        <p:nvSpPr>
          <p:cNvPr id="46" name="Arrow: Down 45">
            <a:extLst>
              <a:ext uri="{FF2B5EF4-FFF2-40B4-BE49-F238E27FC236}">
                <a16:creationId xmlns:a16="http://schemas.microsoft.com/office/drawing/2014/main" id="{C069FE3B-F504-45D6-8214-0E3C27D5CD50}"/>
              </a:ext>
            </a:extLst>
          </p:cNvPr>
          <p:cNvSpPr/>
          <p:nvPr/>
        </p:nvSpPr>
        <p:spPr>
          <a:xfrm>
            <a:off x="5078361" y="5702710"/>
            <a:ext cx="442452" cy="21630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CB4AB6EB-8072-4CAD-997E-0CC1DF03B9A0}"/>
              </a:ext>
            </a:extLst>
          </p:cNvPr>
          <p:cNvSpPr/>
          <p:nvPr/>
        </p:nvSpPr>
        <p:spPr>
          <a:xfrm>
            <a:off x="3333135" y="5934071"/>
            <a:ext cx="4798142" cy="408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t>Cost	Timeline</a:t>
            </a:r>
          </a:p>
        </p:txBody>
      </p:sp>
      <p:sp>
        <p:nvSpPr>
          <p:cNvPr id="48" name="Rectangle 47">
            <a:extLst>
              <a:ext uri="{FF2B5EF4-FFF2-40B4-BE49-F238E27FC236}">
                <a16:creationId xmlns:a16="http://schemas.microsoft.com/office/drawing/2014/main" id="{BC08BAD9-871E-46AF-B263-7576AD4435AB}"/>
              </a:ext>
            </a:extLst>
          </p:cNvPr>
          <p:cNvSpPr/>
          <p:nvPr/>
        </p:nvSpPr>
        <p:spPr>
          <a:xfrm>
            <a:off x="3313471" y="6364232"/>
            <a:ext cx="4817806" cy="493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1E691D70-8AC7-4D2E-888D-028D11A57C9F}"/>
              </a:ext>
            </a:extLst>
          </p:cNvPr>
          <p:cNvSpPr txBox="1"/>
          <p:nvPr/>
        </p:nvSpPr>
        <p:spPr>
          <a:xfrm>
            <a:off x="3329133" y="6278505"/>
            <a:ext cx="1667800" cy="646331"/>
          </a:xfrm>
          <a:prstGeom prst="rect">
            <a:avLst/>
          </a:prstGeom>
          <a:noFill/>
        </p:spPr>
        <p:txBody>
          <a:bodyPr wrap="square" rtlCol="0">
            <a:spAutoFit/>
          </a:bodyPr>
          <a:lstStyle/>
          <a:p>
            <a:r>
              <a:rPr lang="en-IN" dirty="0"/>
              <a:t>Engagement </a:t>
            </a:r>
          </a:p>
          <a:p>
            <a:r>
              <a:rPr lang="en-IN" dirty="0"/>
              <a:t>Estimates</a:t>
            </a:r>
          </a:p>
        </p:txBody>
      </p:sp>
    </p:spTree>
    <p:extLst>
      <p:ext uri="{BB962C8B-B14F-4D97-AF65-F5344CB8AC3E}">
        <p14:creationId xmlns:p14="http://schemas.microsoft.com/office/powerpoint/2010/main" val="163280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11CC2C-468F-4CCC-8835-95460A57ADEC}"/>
              </a:ext>
            </a:extLst>
          </p:cNvPr>
          <p:cNvSpPr txBox="1"/>
          <p:nvPr/>
        </p:nvSpPr>
        <p:spPr>
          <a:xfrm>
            <a:off x="-13774" y="0"/>
            <a:ext cx="12205774" cy="461665"/>
          </a:xfrm>
          <a:prstGeom prst="rect">
            <a:avLst/>
          </a:prstGeom>
          <a:solidFill>
            <a:schemeClr val="accent5">
              <a:lumMod val="50000"/>
            </a:schemeClr>
          </a:solidFill>
        </p:spPr>
        <p:txBody>
          <a:bodyPr wrap="square">
            <a:spAutoFit/>
          </a:bodyPr>
          <a:lstStyle>
            <a:defPPr>
              <a:defRPr lang="en-US"/>
            </a:defPPr>
            <a:lvl1pPr>
              <a:defRPr sz="2400" b="1" i="0">
                <a:solidFill>
                  <a:schemeClr val="bg1"/>
                </a:solidFill>
                <a:effectLst/>
                <a:latin typeface="Calibri" panose="020F0502020204030204" pitchFamily="34" charset="0"/>
              </a:defRPr>
            </a:lvl1pPr>
          </a:lstStyle>
          <a:p>
            <a:r>
              <a:rPr lang="en-US" dirty="0"/>
              <a:t>How will you guide the team to achieve this goal including Knowledge transfer</a:t>
            </a:r>
            <a:endParaRPr lang="en-IN" dirty="0"/>
          </a:p>
        </p:txBody>
      </p:sp>
      <p:sp>
        <p:nvSpPr>
          <p:cNvPr id="3" name="Rectangle 2">
            <a:extLst>
              <a:ext uri="{FF2B5EF4-FFF2-40B4-BE49-F238E27FC236}">
                <a16:creationId xmlns:a16="http://schemas.microsoft.com/office/drawing/2014/main" id="{75D7B7D6-5111-4941-9B4F-4CA1C983060C}"/>
              </a:ext>
            </a:extLst>
          </p:cNvPr>
          <p:cNvSpPr/>
          <p:nvPr/>
        </p:nvSpPr>
        <p:spPr>
          <a:xfrm>
            <a:off x="136847" y="755778"/>
            <a:ext cx="160486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Supervision &amp; Management</a:t>
            </a:r>
          </a:p>
        </p:txBody>
      </p:sp>
      <p:sp>
        <p:nvSpPr>
          <p:cNvPr id="5" name="Rectangle: Rounded Corners 4">
            <a:extLst>
              <a:ext uri="{FF2B5EF4-FFF2-40B4-BE49-F238E27FC236}">
                <a16:creationId xmlns:a16="http://schemas.microsoft.com/office/drawing/2014/main" id="{299E9057-6141-4383-A595-D2650E43A72D}"/>
              </a:ext>
            </a:extLst>
          </p:cNvPr>
          <p:cNvSpPr/>
          <p:nvPr/>
        </p:nvSpPr>
        <p:spPr>
          <a:xfrm>
            <a:off x="136847" y="1464904"/>
            <a:ext cx="1604865" cy="3825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Establishing &amp; Maintaining standards</a:t>
            </a:r>
          </a:p>
        </p:txBody>
      </p:sp>
      <p:sp>
        <p:nvSpPr>
          <p:cNvPr id="6" name="Rectangle: Rounded Corners 5">
            <a:extLst>
              <a:ext uri="{FF2B5EF4-FFF2-40B4-BE49-F238E27FC236}">
                <a16:creationId xmlns:a16="http://schemas.microsoft.com/office/drawing/2014/main" id="{B764557B-108A-4307-B706-E54CB9EACCBA}"/>
              </a:ext>
            </a:extLst>
          </p:cNvPr>
          <p:cNvSpPr/>
          <p:nvPr/>
        </p:nvSpPr>
        <p:spPr>
          <a:xfrm>
            <a:off x="136847" y="1999859"/>
            <a:ext cx="1604865" cy="3825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Managing resource Efficiently</a:t>
            </a:r>
          </a:p>
        </p:txBody>
      </p:sp>
      <p:sp>
        <p:nvSpPr>
          <p:cNvPr id="7" name="Rectangle: Rounded Corners 6">
            <a:extLst>
              <a:ext uri="{FF2B5EF4-FFF2-40B4-BE49-F238E27FC236}">
                <a16:creationId xmlns:a16="http://schemas.microsoft.com/office/drawing/2014/main" id="{AA52A89F-D97C-4F54-A835-7895CFF4FB95}"/>
              </a:ext>
            </a:extLst>
          </p:cNvPr>
          <p:cNvSpPr/>
          <p:nvPr/>
        </p:nvSpPr>
        <p:spPr>
          <a:xfrm>
            <a:off x="136847" y="2534814"/>
            <a:ext cx="1604865" cy="3825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Planning and Organizing</a:t>
            </a:r>
          </a:p>
        </p:txBody>
      </p:sp>
      <p:sp>
        <p:nvSpPr>
          <p:cNvPr id="8" name="Rectangle: Rounded Corners 7">
            <a:extLst>
              <a:ext uri="{FF2B5EF4-FFF2-40B4-BE49-F238E27FC236}">
                <a16:creationId xmlns:a16="http://schemas.microsoft.com/office/drawing/2014/main" id="{29CF38C3-EC6F-41C4-9C7B-5E121A0F6AE7}"/>
              </a:ext>
            </a:extLst>
          </p:cNvPr>
          <p:cNvSpPr/>
          <p:nvPr/>
        </p:nvSpPr>
        <p:spPr>
          <a:xfrm>
            <a:off x="136847" y="3069769"/>
            <a:ext cx="1604865" cy="5691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Performance Expectation and metric to evaluate</a:t>
            </a:r>
          </a:p>
        </p:txBody>
      </p:sp>
      <p:sp>
        <p:nvSpPr>
          <p:cNvPr id="9" name="Rectangle: Rounded Corners 8">
            <a:extLst>
              <a:ext uri="{FF2B5EF4-FFF2-40B4-BE49-F238E27FC236}">
                <a16:creationId xmlns:a16="http://schemas.microsoft.com/office/drawing/2014/main" id="{AB0F6A90-2A40-4A72-A288-2455EFA4EAAF}"/>
              </a:ext>
            </a:extLst>
          </p:cNvPr>
          <p:cNvSpPr/>
          <p:nvPr/>
        </p:nvSpPr>
        <p:spPr>
          <a:xfrm>
            <a:off x="136846" y="3775786"/>
            <a:ext cx="1604865" cy="3825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Monitoring &amp; Controlling</a:t>
            </a:r>
          </a:p>
        </p:txBody>
      </p:sp>
      <p:sp>
        <p:nvSpPr>
          <p:cNvPr id="10" name="Rectangle 9">
            <a:extLst>
              <a:ext uri="{FF2B5EF4-FFF2-40B4-BE49-F238E27FC236}">
                <a16:creationId xmlns:a16="http://schemas.microsoft.com/office/drawing/2014/main" id="{58EBD85D-2DAB-4316-89DD-658AA65325A0}"/>
              </a:ext>
            </a:extLst>
          </p:cNvPr>
          <p:cNvSpPr/>
          <p:nvPr/>
        </p:nvSpPr>
        <p:spPr>
          <a:xfrm>
            <a:off x="1825689" y="755778"/>
            <a:ext cx="229222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Leadership</a:t>
            </a:r>
          </a:p>
        </p:txBody>
      </p:sp>
      <p:sp>
        <p:nvSpPr>
          <p:cNvPr id="11" name="Rectangle: Rounded Corners 10">
            <a:extLst>
              <a:ext uri="{FF2B5EF4-FFF2-40B4-BE49-F238E27FC236}">
                <a16:creationId xmlns:a16="http://schemas.microsoft.com/office/drawing/2014/main" id="{7E298A89-3BB2-4210-AC39-D8CD2B30F069}"/>
              </a:ext>
            </a:extLst>
          </p:cNvPr>
          <p:cNvSpPr/>
          <p:nvPr/>
        </p:nvSpPr>
        <p:spPr>
          <a:xfrm>
            <a:off x="1825688" y="1464904"/>
            <a:ext cx="2292221" cy="3825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Aligning project with organization vision &amp; mission</a:t>
            </a:r>
          </a:p>
        </p:txBody>
      </p:sp>
      <p:sp>
        <p:nvSpPr>
          <p:cNvPr id="12" name="Rectangle: Rounded Corners 11">
            <a:extLst>
              <a:ext uri="{FF2B5EF4-FFF2-40B4-BE49-F238E27FC236}">
                <a16:creationId xmlns:a16="http://schemas.microsoft.com/office/drawing/2014/main" id="{F13B5876-3BFB-4F32-8D69-38E5B8848065}"/>
              </a:ext>
            </a:extLst>
          </p:cNvPr>
          <p:cNvSpPr/>
          <p:nvPr/>
        </p:nvSpPr>
        <p:spPr>
          <a:xfrm>
            <a:off x="1825688" y="1990529"/>
            <a:ext cx="2292222" cy="696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Bringing clarity in roles and responsibilities to both experienced and newly joined team members</a:t>
            </a:r>
          </a:p>
        </p:txBody>
      </p:sp>
      <p:sp>
        <p:nvSpPr>
          <p:cNvPr id="13" name="Rectangle: Rounded Corners 12">
            <a:extLst>
              <a:ext uri="{FF2B5EF4-FFF2-40B4-BE49-F238E27FC236}">
                <a16:creationId xmlns:a16="http://schemas.microsoft.com/office/drawing/2014/main" id="{CE94CDFB-EE60-4B9B-B7F5-8C355321129D}"/>
              </a:ext>
            </a:extLst>
          </p:cNvPr>
          <p:cNvSpPr/>
          <p:nvPr/>
        </p:nvSpPr>
        <p:spPr>
          <a:xfrm>
            <a:off x="1825688" y="2824063"/>
            <a:ext cx="2292222" cy="696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Communication- Facilitate understanding of project issues in organization, team and customer front</a:t>
            </a:r>
          </a:p>
        </p:txBody>
      </p:sp>
      <p:sp>
        <p:nvSpPr>
          <p:cNvPr id="14" name="Rectangle: Rounded Corners 13">
            <a:extLst>
              <a:ext uri="{FF2B5EF4-FFF2-40B4-BE49-F238E27FC236}">
                <a16:creationId xmlns:a16="http://schemas.microsoft.com/office/drawing/2014/main" id="{8315041A-B681-4454-923C-4D98E0B23B8D}"/>
              </a:ext>
            </a:extLst>
          </p:cNvPr>
          <p:cNvSpPr/>
          <p:nvPr/>
        </p:nvSpPr>
        <p:spPr>
          <a:xfrm>
            <a:off x="1825687" y="3618921"/>
            <a:ext cx="2292222" cy="5040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Strategize towards task accomplishment </a:t>
            </a:r>
          </a:p>
        </p:txBody>
      </p:sp>
      <p:sp>
        <p:nvSpPr>
          <p:cNvPr id="15" name="Rectangle: Rounded Corners 14">
            <a:extLst>
              <a:ext uri="{FF2B5EF4-FFF2-40B4-BE49-F238E27FC236}">
                <a16:creationId xmlns:a16="http://schemas.microsoft.com/office/drawing/2014/main" id="{55FBB5AA-B3D6-467A-9EB0-C3828B706FF4}"/>
              </a:ext>
            </a:extLst>
          </p:cNvPr>
          <p:cNvSpPr/>
          <p:nvPr/>
        </p:nvSpPr>
        <p:spPr>
          <a:xfrm>
            <a:off x="1825687" y="4216080"/>
            <a:ext cx="2292222" cy="5040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Strategize towards task accomplishment via right technique &amp; logical argument</a:t>
            </a:r>
          </a:p>
        </p:txBody>
      </p:sp>
      <p:sp>
        <p:nvSpPr>
          <p:cNvPr id="16" name="Rectangle: Rounded Corners 15">
            <a:extLst>
              <a:ext uri="{FF2B5EF4-FFF2-40B4-BE49-F238E27FC236}">
                <a16:creationId xmlns:a16="http://schemas.microsoft.com/office/drawing/2014/main" id="{2BC156B7-2108-4B5D-98C9-F1ACF3F0C27E}"/>
              </a:ext>
            </a:extLst>
          </p:cNvPr>
          <p:cNvSpPr/>
          <p:nvPr/>
        </p:nvSpPr>
        <p:spPr>
          <a:xfrm>
            <a:off x="1825687" y="4813239"/>
            <a:ext cx="2292222" cy="7104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Developing Project Team members via diverse jobs, opportunities, expert guidance &amp; constructive feedbacks</a:t>
            </a:r>
          </a:p>
        </p:txBody>
      </p:sp>
      <p:sp>
        <p:nvSpPr>
          <p:cNvPr id="17" name="Rectangle 16">
            <a:extLst>
              <a:ext uri="{FF2B5EF4-FFF2-40B4-BE49-F238E27FC236}">
                <a16:creationId xmlns:a16="http://schemas.microsoft.com/office/drawing/2014/main" id="{7F2D93C3-71D7-48C0-A0AE-7455C69EDF1C}"/>
              </a:ext>
            </a:extLst>
          </p:cNvPr>
          <p:cNvSpPr/>
          <p:nvPr/>
        </p:nvSpPr>
        <p:spPr>
          <a:xfrm>
            <a:off x="4201887" y="755779"/>
            <a:ext cx="229222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Professionalism</a:t>
            </a:r>
          </a:p>
        </p:txBody>
      </p:sp>
      <p:sp>
        <p:nvSpPr>
          <p:cNvPr id="18" name="Rectangle: Rounded Corners 17">
            <a:extLst>
              <a:ext uri="{FF2B5EF4-FFF2-40B4-BE49-F238E27FC236}">
                <a16:creationId xmlns:a16="http://schemas.microsoft.com/office/drawing/2014/main" id="{8ABBD108-D83A-402F-9D66-416544BECC9D}"/>
              </a:ext>
            </a:extLst>
          </p:cNvPr>
          <p:cNvSpPr/>
          <p:nvPr/>
        </p:nvSpPr>
        <p:spPr>
          <a:xfrm>
            <a:off x="4201886" y="1464904"/>
            <a:ext cx="2292221" cy="3825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Demonstrating high concern for task achievement</a:t>
            </a:r>
          </a:p>
        </p:txBody>
      </p:sp>
      <p:sp>
        <p:nvSpPr>
          <p:cNvPr id="19" name="Rectangle: Rounded Corners 18">
            <a:extLst>
              <a:ext uri="{FF2B5EF4-FFF2-40B4-BE49-F238E27FC236}">
                <a16:creationId xmlns:a16="http://schemas.microsoft.com/office/drawing/2014/main" id="{1B72AC99-AE09-4C02-954E-8937DA72A8C2}"/>
              </a:ext>
            </a:extLst>
          </p:cNvPr>
          <p:cNvSpPr/>
          <p:nvPr/>
        </p:nvSpPr>
        <p:spPr>
          <a:xfrm>
            <a:off x="4201885" y="1929203"/>
            <a:ext cx="2292221" cy="905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Demonstrating Persistence- taking repeated actions and expanding what ever effort it takes to overcome obstacles</a:t>
            </a:r>
          </a:p>
        </p:txBody>
      </p:sp>
      <p:sp>
        <p:nvSpPr>
          <p:cNvPr id="20" name="Rectangle: Rounded Corners 19">
            <a:extLst>
              <a:ext uri="{FF2B5EF4-FFF2-40B4-BE49-F238E27FC236}">
                <a16:creationId xmlns:a16="http://schemas.microsoft.com/office/drawing/2014/main" id="{8A7EA665-0489-4529-9ECF-251D5ACF3492}"/>
              </a:ext>
            </a:extLst>
          </p:cNvPr>
          <p:cNvSpPr/>
          <p:nvPr/>
        </p:nvSpPr>
        <p:spPr>
          <a:xfrm>
            <a:off x="4201884" y="2905806"/>
            <a:ext cx="2292221" cy="696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Demonstrating Assertiveness</a:t>
            </a:r>
          </a:p>
          <a:p>
            <a:pPr algn="ctr"/>
            <a:r>
              <a:rPr lang="en-IN" sz="1200" dirty="0">
                <a:solidFill>
                  <a:schemeClr val="tx1"/>
                </a:solidFill>
              </a:rPr>
              <a:t>In case of conflicts and issues.</a:t>
            </a:r>
            <a:r>
              <a:rPr lang="en-IN" sz="1200" b="0" i="0" dirty="0">
                <a:solidFill>
                  <a:srgbClr val="575757"/>
                </a:solidFill>
                <a:effectLst/>
                <a:latin typeface="Helvetica" panose="020B0604020202020204" pitchFamily="34" charset="0"/>
              </a:rPr>
              <a:t> </a:t>
            </a:r>
            <a:r>
              <a:rPr lang="en-IN" sz="1200" dirty="0">
                <a:solidFill>
                  <a:schemeClr val="tx1"/>
                </a:solidFill>
              </a:rPr>
              <a:t>tactfully</a:t>
            </a:r>
            <a:r>
              <a:rPr lang="en-IN" sz="1200" b="0" i="0" dirty="0">
                <a:solidFill>
                  <a:srgbClr val="575757"/>
                </a:solidFill>
                <a:effectLst/>
                <a:latin typeface="Helvetica" panose="020B0604020202020204" pitchFamily="34" charset="0"/>
              </a:rPr>
              <a:t> </a:t>
            </a:r>
            <a:r>
              <a:rPr lang="en-IN" sz="1200" dirty="0">
                <a:solidFill>
                  <a:schemeClr val="tx1"/>
                </a:solidFill>
              </a:rPr>
              <a:t>address key issues</a:t>
            </a:r>
          </a:p>
        </p:txBody>
      </p:sp>
      <p:sp>
        <p:nvSpPr>
          <p:cNvPr id="21" name="Rectangle: Rounded Corners 20">
            <a:extLst>
              <a:ext uri="{FF2B5EF4-FFF2-40B4-BE49-F238E27FC236}">
                <a16:creationId xmlns:a16="http://schemas.microsoft.com/office/drawing/2014/main" id="{70BE0D78-1267-4583-A301-EBEC3473637D}"/>
              </a:ext>
            </a:extLst>
          </p:cNvPr>
          <p:cNvSpPr/>
          <p:nvPr/>
        </p:nvSpPr>
        <p:spPr>
          <a:xfrm>
            <a:off x="4201884" y="3730013"/>
            <a:ext cx="2292221" cy="930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Taking Initiative - </a:t>
            </a:r>
            <a:r>
              <a:rPr lang="en-US" sz="1200" dirty="0">
                <a:solidFill>
                  <a:schemeClr val="tx1"/>
                </a:solidFill>
              </a:rPr>
              <a:t>making decisions, and developing appropriate plans to accomplish the work without waiting for someone else to give direction</a:t>
            </a:r>
            <a:endParaRPr lang="en-IN" sz="1200" dirty="0">
              <a:solidFill>
                <a:schemeClr val="tx1"/>
              </a:solidFill>
            </a:endParaRPr>
          </a:p>
        </p:txBody>
      </p:sp>
      <p:sp>
        <p:nvSpPr>
          <p:cNvPr id="22" name="Rectangle 21">
            <a:extLst>
              <a:ext uri="{FF2B5EF4-FFF2-40B4-BE49-F238E27FC236}">
                <a16:creationId xmlns:a16="http://schemas.microsoft.com/office/drawing/2014/main" id="{5D7EDBBE-C864-45EB-9E92-814B8FE6187C}"/>
              </a:ext>
            </a:extLst>
          </p:cNvPr>
          <p:cNvSpPr/>
          <p:nvPr/>
        </p:nvSpPr>
        <p:spPr>
          <a:xfrm>
            <a:off x="6578079" y="755778"/>
            <a:ext cx="2708987"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Team Morale</a:t>
            </a:r>
          </a:p>
        </p:txBody>
      </p:sp>
      <p:sp>
        <p:nvSpPr>
          <p:cNvPr id="23" name="Rectangle: Rounded Corners 22">
            <a:extLst>
              <a:ext uri="{FF2B5EF4-FFF2-40B4-BE49-F238E27FC236}">
                <a16:creationId xmlns:a16="http://schemas.microsoft.com/office/drawing/2014/main" id="{63932C0E-306B-4CB7-8C22-4F0A7720FBFE}"/>
              </a:ext>
            </a:extLst>
          </p:cNvPr>
          <p:cNvSpPr/>
          <p:nvPr/>
        </p:nvSpPr>
        <p:spPr>
          <a:xfrm>
            <a:off x="6578073" y="1464904"/>
            <a:ext cx="2708988" cy="6975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Give team members responsibility and authority to make decisions backed by strong supporting's rather than just intuition</a:t>
            </a:r>
          </a:p>
        </p:txBody>
      </p:sp>
      <p:sp>
        <p:nvSpPr>
          <p:cNvPr id="25" name="Rectangle: Rounded Corners 24">
            <a:extLst>
              <a:ext uri="{FF2B5EF4-FFF2-40B4-BE49-F238E27FC236}">
                <a16:creationId xmlns:a16="http://schemas.microsoft.com/office/drawing/2014/main" id="{19E23573-A5ED-47B9-8D04-88FABA6CB09A}"/>
              </a:ext>
            </a:extLst>
          </p:cNvPr>
          <p:cNvSpPr/>
          <p:nvPr/>
        </p:nvSpPr>
        <p:spPr>
          <a:xfrm>
            <a:off x="6578072" y="2272880"/>
            <a:ext cx="2708988" cy="6975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Retrospection in every sprint on what went well, what could have been better and 3 key action items for improvement </a:t>
            </a:r>
          </a:p>
        </p:txBody>
      </p:sp>
      <p:sp>
        <p:nvSpPr>
          <p:cNvPr id="26" name="Rectangle: Rounded Corners 25">
            <a:extLst>
              <a:ext uri="{FF2B5EF4-FFF2-40B4-BE49-F238E27FC236}">
                <a16:creationId xmlns:a16="http://schemas.microsoft.com/office/drawing/2014/main" id="{E44A7027-23BB-4C39-BF13-A54605772CED}"/>
              </a:ext>
            </a:extLst>
          </p:cNvPr>
          <p:cNvSpPr/>
          <p:nvPr/>
        </p:nvSpPr>
        <p:spPr>
          <a:xfrm>
            <a:off x="6578072" y="3068210"/>
            <a:ext cx="2708988" cy="6975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Recognition for good performance and feedback on how to improve when something didn’t go well.</a:t>
            </a:r>
          </a:p>
        </p:txBody>
      </p:sp>
      <p:sp>
        <p:nvSpPr>
          <p:cNvPr id="27" name="Rectangle: Rounded Corners 26">
            <a:extLst>
              <a:ext uri="{FF2B5EF4-FFF2-40B4-BE49-F238E27FC236}">
                <a16:creationId xmlns:a16="http://schemas.microsoft.com/office/drawing/2014/main" id="{697BDB19-2048-45D4-AFFE-22EE92EE79A7}"/>
              </a:ext>
            </a:extLst>
          </p:cNvPr>
          <p:cNvSpPr/>
          <p:nvPr/>
        </p:nvSpPr>
        <p:spPr>
          <a:xfrm>
            <a:off x="6578072" y="3876186"/>
            <a:ext cx="2708988" cy="54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Clarity in communicating defined roles and responsibilities</a:t>
            </a:r>
          </a:p>
        </p:txBody>
      </p:sp>
      <p:sp>
        <p:nvSpPr>
          <p:cNvPr id="28" name="Rectangle: Rounded Corners 27">
            <a:extLst>
              <a:ext uri="{FF2B5EF4-FFF2-40B4-BE49-F238E27FC236}">
                <a16:creationId xmlns:a16="http://schemas.microsoft.com/office/drawing/2014/main" id="{B83E6388-DCB3-47B0-A2BE-507C268168EC}"/>
              </a:ext>
            </a:extLst>
          </p:cNvPr>
          <p:cNvSpPr/>
          <p:nvPr/>
        </p:nvSpPr>
        <p:spPr>
          <a:xfrm>
            <a:off x="6578072" y="4592884"/>
            <a:ext cx="2708988" cy="54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Developing Team spirit by creating environment of trust, support and positive relation among team members</a:t>
            </a:r>
          </a:p>
        </p:txBody>
      </p:sp>
      <p:sp>
        <p:nvSpPr>
          <p:cNvPr id="29" name="Rectangle 28">
            <a:extLst>
              <a:ext uri="{FF2B5EF4-FFF2-40B4-BE49-F238E27FC236}">
                <a16:creationId xmlns:a16="http://schemas.microsoft.com/office/drawing/2014/main" id="{DB503F18-0E9A-465C-A8E0-A23CCB0D3972}"/>
              </a:ext>
            </a:extLst>
          </p:cNvPr>
          <p:cNvSpPr/>
          <p:nvPr/>
        </p:nvSpPr>
        <p:spPr>
          <a:xfrm>
            <a:off x="9371038" y="758987"/>
            <a:ext cx="282096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Knowledge Transfer</a:t>
            </a:r>
          </a:p>
        </p:txBody>
      </p:sp>
      <p:sp>
        <p:nvSpPr>
          <p:cNvPr id="30" name="Rectangle: Rounded Corners 29">
            <a:extLst>
              <a:ext uri="{FF2B5EF4-FFF2-40B4-BE49-F238E27FC236}">
                <a16:creationId xmlns:a16="http://schemas.microsoft.com/office/drawing/2014/main" id="{5C95176A-18CE-47B5-8D62-84AA5D303BB0}"/>
              </a:ext>
            </a:extLst>
          </p:cNvPr>
          <p:cNvSpPr/>
          <p:nvPr/>
        </p:nvSpPr>
        <p:spPr>
          <a:xfrm>
            <a:off x="9483013" y="1464904"/>
            <a:ext cx="2572140" cy="12223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Identifying project risks, areas most impacted by those risks, ‘go-to’ people in those areas, what task do they carry out that no one else does, what activities are these people relied upon to do  </a:t>
            </a:r>
          </a:p>
        </p:txBody>
      </p:sp>
      <p:sp>
        <p:nvSpPr>
          <p:cNvPr id="31" name="Rectangle: Rounded Corners 30">
            <a:extLst>
              <a:ext uri="{FF2B5EF4-FFF2-40B4-BE49-F238E27FC236}">
                <a16:creationId xmlns:a16="http://schemas.microsoft.com/office/drawing/2014/main" id="{860C9E28-577F-4A71-85C7-B1872D3DEC3C}"/>
              </a:ext>
            </a:extLst>
          </p:cNvPr>
          <p:cNvSpPr/>
          <p:nvPr/>
        </p:nvSpPr>
        <p:spPr>
          <a:xfrm>
            <a:off x="9483013" y="2744753"/>
            <a:ext cx="2572140" cy="12223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Prioritize Knowledge: What information most needed to keep business up and running, how many people posses this knowledge, how often is this knowledge required, who needs to be involved</a:t>
            </a:r>
          </a:p>
        </p:txBody>
      </p:sp>
      <p:sp>
        <p:nvSpPr>
          <p:cNvPr id="32" name="Rectangle: Rounded Corners 31">
            <a:extLst>
              <a:ext uri="{FF2B5EF4-FFF2-40B4-BE49-F238E27FC236}">
                <a16:creationId xmlns:a16="http://schemas.microsoft.com/office/drawing/2014/main" id="{1721E7EC-E9DB-4B18-AEA5-92CE2B437FFC}"/>
              </a:ext>
            </a:extLst>
          </p:cNvPr>
          <p:cNvSpPr/>
          <p:nvPr/>
        </p:nvSpPr>
        <p:spPr>
          <a:xfrm>
            <a:off x="9483013" y="4024603"/>
            <a:ext cx="2572140" cy="5416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Knowledge gathering: Explicit source, implicit source, expertise source, transient source </a:t>
            </a:r>
          </a:p>
        </p:txBody>
      </p:sp>
      <p:sp>
        <p:nvSpPr>
          <p:cNvPr id="33" name="Rectangle: Rounded Corners 32">
            <a:extLst>
              <a:ext uri="{FF2B5EF4-FFF2-40B4-BE49-F238E27FC236}">
                <a16:creationId xmlns:a16="http://schemas.microsoft.com/office/drawing/2014/main" id="{ADBD3CE3-D31D-40F9-8E40-BB97466A80C0}"/>
              </a:ext>
            </a:extLst>
          </p:cNvPr>
          <p:cNvSpPr/>
          <p:nvPr/>
        </p:nvSpPr>
        <p:spPr>
          <a:xfrm>
            <a:off x="9483013" y="4680175"/>
            <a:ext cx="2572140" cy="5416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Team alignment in form of Mentorship, paired work, guided experience, coaching</a:t>
            </a:r>
          </a:p>
        </p:txBody>
      </p:sp>
      <p:sp>
        <p:nvSpPr>
          <p:cNvPr id="34" name="Rectangle: Rounded Corners 33">
            <a:extLst>
              <a:ext uri="{FF2B5EF4-FFF2-40B4-BE49-F238E27FC236}">
                <a16:creationId xmlns:a16="http://schemas.microsoft.com/office/drawing/2014/main" id="{A04594F1-1103-4808-AC69-F8317D17FEF8}"/>
              </a:ext>
            </a:extLst>
          </p:cNvPr>
          <p:cNvSpPr/>
          <p:nvPr/>
        </p:nvSpPr>
        <p:spPr>
          <a:xfrm>
            <a:off x="9495449" y="5335747"/>
            <a:ext cx="2572140" cy="7632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Knowledge Transfer plan: skill, skill owner, recipient, objective, priority, knowledge base, stage,  accomplishment criteria</a:t>
            </a:r>
          </a:p>
        </p:txBody>
      </p:sp>
    </p:spTree>
    <p:extLst>
      <p:ext uri="{BB962C8B-B14F-4D97-AF65-F5344CB8AC3E}">
        <p14:creationId xmlns:p14="http://schemas.microsoft.com/office/powerpoint/2010/main" val="54293579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8203</TotalTime>
  <Words>2069</Words>
  <Application>Microsoft Office PowerPoint</Application>
  <PresentationFormat>Widescreen</PresentationFormat>
  <Paragraphs>491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 Sharma</dc:creator>
  <cp:lastModifiedBy>Lokesh Sharma</cp:lastModifiedBy>
  <cp:revision>763</cp:revision>
  <dcterms:created xsi:type="dcterms:W3CDTF">2022-02-01T08:21:40Z</dcterms:created>
  <dcterms:modified xsi:type="dcterms:W3CDTF">2022-02-10T07:36:08Z</dcterms:modified>
</cp:coreProperties>
</file>