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8" r:id="rId7"/>
    <p:sldId id="401" r:id="rId8"/>
    <p:sldId id="402" r:id="rId9"/>
    <p:sldId id="403" r:id="rId10"/>
    <p:sldId id="409" r:id="rId11"/>
    <p:sldId id="410" r:id="rId12"/>
    <p:sldId id="404" r:id="rId13"/>
    <p:sldId id="411" r:id="rId14"/>
    <p:sldId id="405"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0074" autoAdjust="0"/>
    <p:restoredTop sz="94660" autoAdjust="0"/>
  </p:normalViewPr>
  <p:slideViewPr>
    <p:cSldViewPr snapToGrid="0">
      <p:cViewPr varScale="1">
        <p:scale>
          <a:sx n="131" d="100"/>
          <a:sy n="131" d="100"/>
        </p:scale>
        <p:origin x="-8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716791" y="1415045"/>
            <a:ext cx="7218326"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2400" b="1" cap="small" dirty="0">
                <a:solidFill>
                  <a:srgbClr val="000000"/>
                </a:solidFill>
                <a:latin typeface="Times New Roman" panose="02020603050405020304" pitchFamily="18" charset="0"/>
                <a:cs typeface="Times New Roman" panose="02020603050405020304" pitchFamily="18" charset="0"/>
              </a:rPr>
              <a:t>Artificial Intelligence and Machine Learning</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855240" y="425730"/>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smtClean="0">
                <a:latin typeface="Times New Roman" panose="02020603050405020304" pitchFamily="18" charset="0"/>
                <a:cs typeface="Times New Roman" panose="02020603050405020304" pitchFamily="18" charset="0"/>
              </a:rPr>
              <a:t>Battle Ground Game</a:t>
            </a:r>
            <a:endParaRPr lang="en-IN" sz="3600" b="1"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866664" y="4417358"/>
            <a:ext cx="1965603" cy="163121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a:t>
            </a:r>
          </a:p>
          <a:p>
            <a:r>
              <a:rPr lang="en-US" sz="2000" dirty="0" err="1" smtClean="0">
                <a:latin typeface="Times New Roman" panose="02020603050405020304" pitchFamily="18" charset="0"/>
                <a:cs typeface="Times New Roman" panose="02020603050405020304" pitchFamily="18" charset="0"/>
              </a:rPr>
              <a:t>Lokesh</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Deshwal</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18BCS6219</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615895" y="4420161"/>
            <a:ext cx="3070264" cy="1015663"/>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Prof. </a:t>
            </a:r>
            <a:r>
              <a:rPr lang="en-IN" sz="2000" dirty="0" err="1" smtClean="0">
                <a:latin typeface="Times New Roman" panose="02020603050405020304" pitchFamily="18" charset="0"/>
                <a:cs typeface="Times New Roman" panose="02020603050405020304" pitchFamily="18" charset="0"/>
              </a:rPr>
              <a:t>Yogiraj</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Bhale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56502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10" name="Picture 9">
            <a:extLst>
              <a:ext uri="{FF2B5EF4-FFF2-40B4-BE49-F238E27FC236}">
                <a16:creationId xmlns:a16="http://schemas.microsoft.com/office/drawing/2014/main" xmlns="" id="{3269B992-7393-4EA6-9DDC-2E0537B067E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014230" y="-26633"/>
            <a:ext cx="1525958" cy="1325563"/>
          </a:xfrm>
          <a:prstGeom prst="rect">
            <a:avLst/>
          </a:prstGeom>
        </p:spPr>
      </p:pic>
      <p:pic>
        <p:nvPicPr>
          <p:cNvPr id="11" name="Content Placeholder 10" descr="Capture.PNG"/>
          <p:cNvPicPr>
            <a:picLocks noGrp="1" noChangeAspect="1"/>
          </p:cNvPicPr>
          <p:nvPr>
            <p:ph idx="1"/>
          </p:nvPr>
        </p:nvPicPr>
        <p:blipFill>
          <a:blip r:embed="rId3"/>
          <a:stretch>
            <a:fillRect/>
          </a:stretch>
        </p:blipFill>
        <p:spPr>
          <a:xfrm>
            <a:off x="867433" y="2194498"/>
            <a:ext cx="5125663" cy="2581348"/>
          </a:xfrm>
        </p:spPr>
      </p:pic>
      <p:pic>
        <p:nvPicPr>
          <p:cNvPr id="12" name="Picture 11" descr="Screenshot_20210426-203607_Video Player.jpg"/>
          <p:cNvPicPr>
            <a:picLocks noChangeAspect="1"/>
          </p:cNvPicPr>
          <p:nvPr/>
        </p:nvPicPr>
        <p:blipFill>
          <a:blip r:embed="rId4" cstate="print"/>
          <a:stretch>
            <a:fillRect/>
          </a:stretch>
        </p:blipFill>
        <p:spPr>
          <a:xfrm>
            <a:off x="6217110" y="2220435"/>
            <a:ext cx="5012799" cy="2520468"/>
          </a:xfrm>
          <a:prstGeom prst="rect">
            <a:avLst/>
          </a:prstGeom>
        </p:spPr>
      </p:pic>
    </p:spTree>
    <p:extLst>
      <p:ext uri="{BB962C8B-B14F-4D97-AF65-F5344CB8AC3E}">
        <p14:creationId xmlns:p14="http://schemas.microsoft.com/office/powerpoint/2010/main" xmlns="" val="4003662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F34CBD23-EFFB-4A5F-8214-70ACAD0EB4E1}"/>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7" name="Picture 6">
            <a:extLst>
              <a:ext uri="{FF2B5EF4-FFF2-40B4-BE49-F238E27FC236}">
                <a16:creationId xmlns:a16="http://schemas.microsoft.com/office/drawing/2014/main" xmlns="" id="{0E54CA2D-35B7-4DDA-8312-7EA14088452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014230" y="-26633"/>
            <a:ext cx="1525958" cy="1325563"/>
          </a:xfrm>
          <a:prstGeom prst="rect">
            <a:avLst/>
          </a:prstGeom>
        </p:spPr>
      </p:pic>
      <p:pic>
        <p:nvPicPr>
          <p:cNvPr id="10" name="Content Placeholder 9" descr="Screenshot_20210426-203618_Video Player.jpg"/>
          <p:cNvPicPr>
            <a:picLocks noGrp="1" noChangeAspect="1"/>
          </p:cNvPicPr>
          <p:nvPr>
            <p:ph idx="1"/>
          </p:nvPr>
        </p:nvPicPr>
        <p:blipFill>
          <a:blip r:embed="rId3" cstate="print"/>
          <a:stretch>
            <a:fillRect/>
          </a:stretch>
        </p:blipFill>
        <p:spPr>
          <a:xfrm>
            <a:off x="1623791" y="1825625"/>
            <a:ext cx="8944417" cy="4351338"/>
          </a:xfrm>
        </p:spPr>
      </p:pic>
    </p:spTree>
    <p:extLst>
      <p:ext uri="{BB962C8B-B14F-4D97-AF65-F5344CB8AC3E}">
        <p14:creationId xmlns:p14="http://schemas.microsoft.com/office/powerpoint/2010/main" xmlns="" val="821970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chor="ctr">
            <a:normAutofit/>
          </a:bodyPr>
          <a:lstStyle/>
          <a:p>
            <a:r>
              <a:rPr lang="en-US" sz="2400" dirty="0" smtClean="0"/>
              <a:t>People who know how to make </a:t>
            </a:r>
            <a:r>
              <a:rPr lang="en-US" sz="2400" b="1" dirty="0" smtClean="0"/>
              <a:t>games</a:t>
            </a:r>
            <a:r>
              <a:rPr lang="en-US" sz="2400" dirty="0" smtClean="0"/>
              <a:t> need to start focusing on the task of </a:t>
            </a:r>
            <a:r>
              <a:rPr lang="en-US" sz="2400" b="1" dirty="0" smtClean="0"/>
              <a:t>making</a:t>
            </a:r>
            <a:r>
              <a:rPr lang="en-US" sz="2400" dirty="0" smtClean="0"/>
              <a:t> real life better for as many people as possible.</a:t>
            </a:r>
          </a:p>
          <a:p>
            <a:r>
              <a:rPr lang="en-US" sz="2400" dirty="0" smtClean="0"/>
              <a:t>Most of the other sectors stick to only one platform and then move to the another, once they have established their presence on the same. However the ‘Gaming Industry’ has a different story to tell.</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6" name="Picture 5">
            <a:extLst>
              <a:ext uri="{FF2B5EF4-FFF2-40B4-BE49-F238E27FC236}">
                <a16:creationId xmlns:a16="http://schemas.microsoft.com/office/drawing/2014/main" xmlns="" id="{C9ABE0D1-1AD6-4076-A423-37A325C2B57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005910" y="269691"/>
            <a:ext cx="1410771" cy="1340233"/>
          </a:xfrm>
          <a:prstGeom prst="rect">
            <a:avLst/>
          </a:prstGeom>
        </p:spPr>
      </p:pic>
    </p:spTree>
    <p:extLst>
      <p:ext uri="{BB962C8B-B14F-4D97-AF65-F5344CB8AC3E}">
        <p14:creationId xmlns:p14="http://schemas.microsoft.com/office/powerpoint/2010/main" xmlns="" val="880465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2242874"/>
            <a:ext cx="10515600" cy="4351338"/>
          </a:xfrm>
        </p:spPr>
        <p:txBody>
          <a:bodyPr>
            <a:normAutofit/>
          </a:bodyPr>
          <a:lstStyle/>
          <a:p>
            <a:r>
              <a:rPr lang="en-IN" sz="2400" dirty="0" smtClean="0">
                <a:effectLst/>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a:t>
            </a:r>
            <a:r>
              <a:rPr lang="en-US" sz="2400" dirty="0" smtClean="0"/>
              <a:t>t is forecasted that the </a:t>
            </a:r>
            <a:r>
              <a:rPr lang="en-US" sz="2400" b="1" dirty="0" smtClean="0"/>
              <a:t>gaming</a:t>
            </a:r>
            <a:r>
              <a:rPr lang="en-US" sz="2400" dirty="0" smtClean="0"/>
              <a:t> industry will generate great opportunities for </a:t>
            </a:r>
            <a:r>
              <a:rPr lang="en-US" sz="2400" b="1" dirty="0" smtClean="0"/>
              <a:t>game developers</a:t>
            </a:r>
            <a:r>
              <a:rPr lang="en-US" sz="2400" dirty="0" smtClean="0"/>
              <a:t> over the next two years. </a:t>
            </a:r>
          </a:p>
          <a:p>
            <a:r>
              <a:rPr lang="en-US" sz="2400" dirty="0" smtClean="0"/>
              <a:t>The </a:t>
            </a:r>
            <a:r>
              <a:rPr lang="en-US" sz="2400" b="1" dirty="0" smtClean="0"/>
              <a:t>gaming</a:t>
            </a:r>
            <a:r>
              <a:rPr lang="en-US" sz="2400" dirty="0" smtClean="0"/>
              <a:t> industry has grown its presence over various platforms – mobile, console, PC, online </a:t>
            </a:r>
            <a:r>
              <a:rPr lang="en-US" sz="2400" b="1" dirty="0" smtClean="0"/>
              <a:t>gaming</a:t>
            </a:r>
            <a:r>
              <a:rPr lang="en-US" sz="2400" dirty="0" smtClean="0"/>
              <a:t> and the industry is growing really fast along with the presence on all these platforms.</a:t>
            </a:r>
          </a:p>
          <a:p>
            <a:r>
              <a:rPr lang="en-US" sz="2400" dirty="0" smtClean="0"/>
              <a:t>Pertaining to this, </a:t>
            </a:r>
            <a:r>
              <a:rPr lang="en-US" sz="2400" b="1" dirty="0" smtClean="0"/>
              <a:t>there is a</a:t>
            </a:r>
            <a:r>
              <a:rPr lang="en-US" sz="2400" dirty="0" smtClean="0"/>
              <a:t> rising demand for professionals in this field, from artists to programmers to designers to audio engineers</a:t>
            </a:r>
            <a:endParaRPr lang="en-IN" sz="2400"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6" name="Picture 5">
            <a:extLst>
              <a:ext uri="{FF2B5EF4-FFF2-40B4-BE49-F238E27FC236}">
                <a16:creationId xmlns:a16="http://schemas.microsoft.com/office/drawing/2014/main" xmlns="" id="{F8D95B3E-33D3-4635-8238-1FE2D22514E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02914" y="228052"/>
            <a:ext cx="1500663" cy="1748500"/>
          </a:xfrm>
          <a:prstGeom prst="rect">
            <a:avLst/>
          </a:prstGeom>
        </p:spPr>
      </p:pic>
    </p:spTree>
    <p:extLst>
      <p:ext uri="{BB962C8B-B14F-4D97-AF65-F5344CB8AC3E}">
        <p14:creationId xmlns:p14="http://schemas.microsoft.com/office/powerpoint/2010/main" xmlns="" val="1952428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2695636"/>
            <a:ext cx="10515600" cy="4351338"/>
          </a:xfrm>
        </p:spPr>
        <p:txBody>
          <a:bodyPr>
            <a:normAutofit/>
          </a:bodyPr>
          <a:lstStyle/>
          <a:p>
            <a:r>
              <a:rPr lang="en-IN" sz="2400" dirty="0" smtClean="0">
                <a:effectLst/>
                <a:latin typeface="Times New Roman" panose="02020603050405020304" pitchFamily="18" charset="0"/>
              </a:rPr>
              <a:t>[1]</a:t>
            </a:r>
            <a:r>
              <a:rPr lang="en-IN" sz="2400" dirty="0" smtClean="0">
                <a:latin typeface="Times New Roman" panose="02020603050405020304" pitchFamily="18" charset="0"/>
              </a:rPr>
              <a:t> Griffiths, M.D., Davies, M.N.O., &amp; Chappell, D.(2004b). Demographic factors and playing variables in online computer gaming. Cyber Psychology &amp; </a:t>
            </a:r>
            <a:r>
              <a:rPr lang="en-IN" sz="2400" dirty="0" err="1" smtClean="0">
                <a:latin typeface="Times New Roman" panose="02020603050405020304" pitchFamily="18" charset="0"/>
              </a:rPr>
              <a:t>Behavior</a:t>
            </a:r>
            <a:r>
              <a:rPr lang="en-IN" sz="2400" dirty="0" smtClean="0">
                <a:latin typeface="Times New Roman" panose="02020603050405020304" pitchFamily="18" charset="0"/>
              </a:rPr>
              <a:t> 7:479–487. </a:t>
            </a:r>
          </a:p>
          <a:p>
            <a:r>
              <a:rPr lang="en-IN" sz="2400" dirty="0" smtClean="0">
                <a:latin typeface="Times New Roman" panose="02020603050405020304" pitchFamily="18" charset="0"/>
              </a:rPr>
              <a:t>[2]. Griffiths, M.D., Davies, M.N.O., &amp; Chappell, D.(2003). Breaking the stereotype: the case of online gaming. Cyber Psychology &amp; </a:t>
            </a:r>
            <a:r>
              <a:rPr lang="en-IN" sz="2400" dirty="0" err="1" smtClean="0">
                <a:latin typeface="Times New Roman" panose="02020603050405020304" pitchFamily="18" charset="0"/>
              </a:rPr>
              <a:t>Behavior</a:t>
            </a:r>
            <a:r>
              <a:rPr lang="en-IN" sz="2400" dirty="0" smtClean="0">
                <a:latin typeface="Times New Roman" panose="02020603050405020304" pitchFamily="18" charset="0"/>
              </a:rPr>
              <a:t> 6:81–91.</a:t>
            </a:r>
          </a:p>
          <a:p>
            <a:r>
              <a:rPr lang="en-IN" sz="2400" dirty="0" smtClean="0">
                <a:latin typeface="Times New Roman" panose="02020603050405020304" pitchFamily="18" charset="0"/>
              </a:rPr>
              <a:t>[3]. Griffiths, M.D., Davies, M.N.O., &amp; Chappell, D. (2004a).Online computer gaming: a comparison of adolescent and adult gamers. Journal of Adolescence 27:87–96. </a:t>
            </a:r>
            <a:endParaRPr lang="en-IN" sz="2400" dirty="0" smtClean="0">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5">
            <a:extLst>
              <a:ext uri="{FF2B5EF4-FFF2-40B4-BE49-F238E27FC236}">
                <a16:creationId xmlns:a16="http://schemas.microsoft.com/office/drawing/2014/main" xmlns="" id="{CD705375-8C2C-4DC0-9C9B-4B25A32163F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876371" y="257451"/>
            <a:ext cx="1565571" cy="1837046"/>
          </a:xfrm>
          <a:prstGeom prst="rect">
            <a:avLst/>
          </a:prstGeom>
        </p:spPr>
      </p:pic>
    </p:spTree>
    <p:extLst>
      <p:ext uri="{BB962C8B-B14F-4D97-AF65-F5344CB8AC3E}">
        <p14:creationId xmlns:p14="http://schemas.microsoft.com/office/powerpoint/2010/main" xmlns="" val="191225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sz="2400" dirty="0">
                <a:latin typeface="Times New Roman" panose="02020603050405020304" pitchFamily="18" charset="0"/>
                <a:cs typeface="Times New Roman" panose="02020603050405020304" pitchFamily="18" charset="0"/>
              </a:rPr>
              <a:t>Introduction to Project</a:t>
            </a:r>
          </a:p>
          <a:p>
            <a:r>
              <a:rPr lang="en-US" sz="2400" dirty="0">
                <a:latin typeface="Times New Roman" panose="02020603050405020304" pitchFamily="18" charset="0"/>
                <a:cs typeface="Times New Roman" panose="02020603050405020304" pitchFamily="18" charset="0"/>
              </a:rPr>
              <a:t>Problem Formulation</a:t>
            </a:r>
          </a:p>
          <a:p>
            <a:r>
              <a:rPr lang="en-US" sz="2400" dirty="0">
                <a:latin typeface="Times New Roman" panose="02020603050405020304" pitchFamily="18" charset="0"/>
                <a:cs typeface="Times New Roman" panose="02020603050405020304" pitchFamily="18" charset="0"/>
              </a:rPr>
              <a:t>Objectives of the work </a:t>
            </a:r>
          </a:p>
          <a:p>
            <a:r>
              <a:rPr lang="en-US" sz="2400" dirty="0">
                <a:latin typeface="Times New Roman" panose="02020603050405020304" pitchFamily="18" charset="0"/>
                <a:cs typeface="Times New Roman" panose="02020603050405020304" pitchFamily="18" charset="0"/>
              </a:rPr>
              <a:t>Methodology used</a:t>
            </a:r>
          </a:p>
          <a:p>
            <a:r>
              <a:rPr lang="en-US" sz="2400" spc="-10" dirty="0">
                <a:latin typeface="Times New Roman" panose="02020603050405020304" pitchFamily="18" charset="0"/>
                <a:cs typeface="Times New Roman" panose="02020603050405020304" pitchFamily="18" charset="0"/>
              </a:rPr>
              <a:t>Results and Outputs</a:t>
            </a:r>
          </a:p>
          <a:p>
            <a:r>
              <a:rPr lang="en-US" sz="2400" spc="-1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Future Scope</a:t>
            </a:r>
          </a:p>
          <a:p>
            <a:r>
              <a:rPr lang="en-US" sz="2400" dirty="0">
                <a:latin typeface="Times New Roman" panose="02020603050405020304" pitchFamily="18" charset="0"/>
                <a:cs typeface="Times New Roman" panose="02020603050405020304" pitchFamily="18" charset="0"/>
              </a:rPr>
              <a:t>References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6" name="Picture 5">
            <a:extLst>
              <a:ext uri="{FF2B5EF4-FFF2-40B4-BE49-F238E27FC236}">
                <a16:creationId xmlns:a16="http://schemas.microsoft.com/office/drawing/2014/main" xmlns="" id="{76F13DA9-D294-490C-B94E-382B144815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9100170" y="3675355"/>
            <a:ext cx="1938317" cy="3138639"/>
          </a:xfrm>
          <a:prstGeom prst="rect">
            <a:avLst/>
          </a:prstGeom>
        </p:spPr>
      </p:pic>
    </p:spTree>
    <p:extLst>
      <p:ext uri="{BB962C8B-B14F-4D97-AF65-F5344CB8AC3E}">
        <p14:creationId xmlns:p14="http://schemas.microsoft.com/office/powerpoint/2010/main" xmlns="" val="2605982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a:xfrm>
            <a:off x="605232" y="2506662"/>
            <a:ext cx="10515600" cy="4351338"/>
          </a:xfrm>
        </p:spPr>
        <p:txBody>
          <a:bodyPr>
            <a:normAutofit/>
          </a:bodyPr>
          <a:lstStyle/>
          <a:p>
            <a:r>
              <a:rPr lang="en-US" sz="2400" dirty="0" smtClean="0"/>
              <a:t>Gaming is really a workout for your mind disguised as fun. </a:t>
            </a:r>
          </a:p>
          <a:p>
            <a:r>
              <a:rPr lang="en-US" sz="2400" dirty="0" smtClean="0"/>
              <a:t>Studies have shown that playing video games regularly may increase gray matter in the brain and boost brain connectivity. </a:t>
            </a:r>
          </a:p>
          <a:p>
            <a:r>
              <a:rPr lang="en-US" sz="2400" dirty="0" smtClean="0"/>
              <a:t>Our model/project used the Unity 3D game engine for the </a:t>
            </a:r>
            <a:r>
              <a:rPr lang="en-US" sz="2400" dirty="0" smtClean="0"/>
              <a:t>Battle-Ground </a:t>
            </a:r>
            <a:r>
              <a:rPr lang="en-US" sz="2400" dirty="0" smtClean="0"/>
              <a:t> </a:t>
            </a:r>
            <a:r>
              <a:rPr lang="en-US" sz="2400" dirty="0" smtClean="0"/>
              <a:t>S</a:t>
            </a:r>
            <a:r>
              <a:rPr lang="en-US" sz="2400" dirty="0" smtClean="0"/>
              <a:t>hooting </a:t>
            </a:r>
            <a:r>
              <a:rPr lang="en-US" sz="2400" dirty="0" smtClean="0"/>
              <a:t>G</a:t>
            </a:r>
            <a:r>
              <a:rPr lang="en-US" sz="2400" dirty="0" smtClean="0"/>
              <a:t>ame </a:t>
            </a:r>
            <a:r>
              <a:rPr lang="en-US" sz="2400" dirty="0" smtClean="0"/>
              <a:t> </a:t>
            </a:r>
            <a:r>
              <a:rPr lang="en-US" sz="2400" dirty="0" smtClean="0"/>
              <a:t>.</a:t>
            </a:r>
          </a:p>
          <a:p>
            <a:r>
              <a:rPr lang="en-IN" sz="2400" dirty="0" smtClean="0">
                <a:effectLst/>
                <a:latin typeface="Times New Roman" panose="02020603050405020304" pitchFamily="18" charset="0"/>
                <a:cs typeface="Times New Roman" panose="02020603050405020304" pitchFamily="18" charset="0"/>
              </a:rPr>
              <a:t>It supports the </a:t>
            </a:r>
            <a:r>
              <a:rPr lang="en-IN" sz="2400" dirty="0" smtClean="0">
                <a:effectLst/>
                <a:latin typeface="Times New Roman" panose="02020603050405020304" pitchFamily="18" charset="0"/>
                <a:cs typeface="Times New Roman" panose="02020603050405020304" pitchFamily="18" charset="0"/>
              </a:rPr>
              <a:t>Android functionality</a:t>
            </a:r>
            <a:endParaRPr lang="en-IN" sz="2400" dirty="0">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6" name="Picture 5">
            <a:extLst>
              <a:ext uri="{FF2B5EF4-FFF2-40B4-BE49-F238E27FC236}">
                <a16:creationId xmlns:a16="http://schemas.microsoft.com/office/drawing/2014/main" xmlns="" id="{8D96E442-F20C-4A7E-8578-1C625911C52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71920" y="310552"/>
            <a:ext cx="1336838" cy="976710"/>
          </a:xfrm>
          <a:prstGeom prst="rect">
            <a:avLst/>
          </a:prstGeom>
        </p:spPr>
      </p:pic>
      <p:pic>
        <p:nvPicPr>
          <p:cNvPr id="7" name="Picture 6" descr="Android_robot.png"/>
          <p:cNvPicPr>
            <a:picLocks noChangeAspect="1"/>
          </p:cNvPicPr>
          <p:nvPr/>
        </p:nvPicPr>
        <p:blipFill>
          <a:blip r:embed="rId3" cstate="print"/>
          <a:stretch>
            <a:fillRect/>
          </a:stretch>
        </p:blipFill>
        <p:spPr>
          <a:xfrm>
            <a:off x="10433865" y="4577823"/>
            <a:ext cx="1055203" cy="1255115"/>
          </a:xfrm>
          <a:prstGeom prst="rect">
            <a:avLst/>
          </a:prstGeom>
        </p:spPr>
      </p:pic>
    </p:spTree>
    <p:extLst>
      <p:ext uri="{BB962C8B-B14F-4D97-AF65-F5344CB8AC3E}">
        <p14:creationId xmlns:p14="http://schemas.microsoft.com/office/powerpoint/2010/main" xmlns="" val="3401012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E5C681-5205-4B00-A737-80F5696D106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A1F0334-FA77-4EF4-B64F-F252EA940E0D}"/>
              </a:ext>
            </a:extLst>
          </p:cNvPr>
          <p:cNvSpPr>
            <a:spLocks noGrp="1"/>
          </p:cNvSpPr>
          <p:nvPr>
            <p:ph idx="1"/>
          </p:nvPr>
        </p:nvSpPr>
        <p:spPr/>
        <p:txBody>
          <a:bodyPr>
            <a:normAutofit/>
          </a:bodyPr>
          <a:lstStyle/>
          <a:p>
            <a:pPr algn="just"/>
            <a:r>
              <a:rPr lang="en-IN" sz="2400" dirty="0">
                <a:effectLst/>
                <a:latin typeface="Times New Roman" panose="02020603050405020304" pitchFamily="18" charset="0"/>
              </a:rPr>
              <a:t>This project </a:t>
            </a:r>
            <a:r>
              <a:rPr lang="en-IN" sz="2400" dirty="0" smtClean="0">
                <a:latin typeface="Times New Roman" panose="02020603050405020304" pitchFamily="18" charset="0"/>
              </a:rPr>
              <a:t>Battle Ground Game </a:t>
            </a:r>
            <a:r>
              <a:rPr lang="en-IN" sz="2400" dirty="0" smtClean="0">
                <a:effectLst/>
                <a:latin typeface="Times New Roman" panose="02020603050405020304" pitchFamily="18" charset="0"/>
              </a:rPr>
              <a:t> aims at providing the best gaming experience to the user . </a:t>
            </a:r>
            <a:r>
              <a:rPr lang="en-IN" sz="2400" dirty="0">
                <a:effectLst/>
                <a:latin typeface="Times New Roman" panose="02020603050405020304" pitchFamily="18" charset="0"/>
              </a:rPr>
              <a:t>This project </a:t>
            </a:r>
            <a:r>
              <a:rPr lang="en-IN" sz="2400" dirty="0" smtClean="0">
                <a:effectLst/>
                <a:latin typeface="Times New Roman" panose="02020603050405020304" pitchFamily="18" charset="0"/>
              </a:rPr>
              <a:t>uses android functionality and best ever – uses 3D graphics in the game .This project is very user-friendly as we don’t make use of extra stuff.</a:t>
            </a:r>
          </a:p>
          <a:p>
            <a:pPr algn="just"/>
            <a:r>
              <a:rPr lang="en-US" sz="2400" dirty="0" smtClean="0">
                <a:latin typeface="Times New Roman" panose="02020603050405020304" pitchFamily="18" charset="0"/>
              </a:rPr>
              <a:t>This project Battle Ground Game aims at playing online game on the Internet is an increasingly popular kind of mediated entertainment, but it has not yet led to a body of scientific research. In this we will create a multiplayer game where more than 4 people can play within a single room and it will support 25 players to play simultaneously online. In this we are going to use mirror networking to support the multiplayer functionality in the game .It is a android based app where we can move our player with the help of joystick and can attack the enemy with the gun.</a:t>
            </a:r>
            <a:endParaRPr lang="en-IN" sz="2400" dirty="0">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40240FB-1C83-43B1-99CD-A7B4BC8F42BD}"/>
              </a:ext>
            </a:extLst>
          </p:cNvPr>
          <p:cNvSpPr>
            <a:spLocks noGrp="1"/>
          </p:cNvSpPr>
          <p:nvPr>
            <p:ph type="sldNum" sz="quarter" idx="12"/>
          </p:nvPr>
        </p:nvSpPr>
        <p:spPr/>
        <p:txBody>
          <a:bodyPr/>
          <a:lstStyle/>
          <a:p>
            <a:fld id="{BDCDBBEF-AA6C-4BA6-85B2-A17D7F280E38}" type="slidenum">
              <a:rPr lang="en-US" smtClean="0"/>
              <a:pPr/>
              <a:t>4</a:t>
            </a:fld>
            <a:endParaRPr lang="en-US"/>
          </a:p>
        </p:txBody>
      </p:sp>
      <p:pic>
        <p:nvPicPr>
          <p:cNvPr id="6" name="Picture 5">
            <a:extLst>
              <a:ext uri="{FF2B5EF4-FFF2-40B4-BE49-F238E27FC236}">
                <a16:creationId xmlns:a16="http://schemas.microsoft.com/office/drawing/2014/main" xmlns="" id="{1E824E64-611F-453B-99CA-53DF2E0A64D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39482" y="230188"/>
            <a:ext cx="1325323" cy="968297"/>
          </a:xfrm>
          <a:prstGeom prst="rect">
            <a:avLst/>
          </a:prstGeom>
        </p:spPr>
      </p:pic>
    </p:spTree>
    <p:extLst>
      <p:ext uri="{BB962C8B-B14F-4D97-AF65-F5344CB8AC3E}">
        <p14:creationId xmlns:p14="http://schemas.microsoft.com/office/powerpoint/2010/main" xmlns="" val="1509753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a:xfrm>
            <a:off x="680947" y="2187743"/>
            <a:ext cx="10515600" cy="4351338"/>
          </a:xfrm>
        </p:spPr>
        <p:txBody>
          <a:bodyPr>
            <a:normAutofit/>
          </a:bodyPr>
          <a:lstStyle/>
          <a:p>
            <a:pPr marL="0" indent="0">
              <a:buFont typeface="Wingdings" pitchFamily="2" charset="2"/>
              <a:buChar char="§"/>
            </a:pPr>
            <a:r>
              <a:rPr lang="en-US" sz="2400" dirty="0" smtClean="0">
                <a:latin typeface="Times New Roman" panose="02020603050405020304" pitchFamily="18" charset="0"/>
                <a:cs typeface="Times New Roman" panose="02020603050405020304" pitchFamily="18" charset="0"/>
              </a:rPr>
              <a:t>Performance measures</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p>
          <a:p>
            <a:pPr marL="0" indent="0">
              <a:buFont typeface="Wingdings" pitchFamily="2" charset="2"/>
              <a:buChar char="§"/>
            </a:pPr>
            <a:r>
              <a:rPr lang="en-US" sz="2400" dirty="0" smtClean="0">
                <a:latin typeface="Times New Roman" panose="02020603050405020304" pitchFamily="18" charset="0"/>
                <a:cs typeface="Times New Roman" panose="02020603050405020304" pitchFamily="18" charset="0"/>
              </a:rPr>
              <a:t>Less installation charge </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Font typeface="Wingdings" pitchFamily="2" charset="2"/>
              <a:buChar char="§"/>
            </a:pPr>
            <a:r>
              <a:rPr lang="en-US" sz="2400" dirty="0" smtClean="0">
                <a:latin typeface="Times New Roman" panose="02020603050405020304" pitchFamily="18" charset="0"/>
                <a:cs typeface="Times New Roman" panose="02020603050405020304" pitchFamily="18" charset="0"/>
              </a:rPr>
              <a:t>AI enemy </a:t>
            </a:r>
            <a:r>
              <a:rPr lang="en-US" sz="2400" dirty="0" smtClean="0">
                <a:latin typeface="Times New Roman" panose="02020603050405020304" pitchFamily="18" charset="0"/>
                <a:cs typeface="Times New Roman" panose="02020603050405020304" pitchFamily="18" charset="0"/>
              </a:rPr>
              <a:t>support. </a:t>
            </a:r>
          </a:p>
          <a:p>
            <a:pPr marL="0" indent="0">
              <a:buFont typeface="Wingdings" pitchFamily="2" charset="2"/>
              <a:buChar char="§"/>
            </a:pPr>
            <a:r>
              <a:rPr lang="en-US" sz="2400" dirty="0" smtClean="0">
                <a:latin typeface="Times New Roman" panose="02020603050405020304" pitchFamily="18" charset="0"/>
                <a:cs typeface="Times New Roman" panose="02020603050405020304" pitchFamily="18" charset="0"/>
              </a:rPr>
              <a:t>No Overheating while frame drop or vice versa</a:t>
            </a:r>
            <a:endParaRPr lang="en-US"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6" name="Picture 5">
            <a:extLst>
              <a:ext uri="{FF2B5EF4-FFF2-40B4-BE49-F238E27FC236}">
                <a16:creationId xmlns:a16="http://schemas.microsoft.com/office/drawing/2014/main" xmlns="" id="{ED4A8212-C1BD-43AD-BD16-07A4E331323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19418" y="198221"/>
            <a:ext cx="1325563" cy="1325563"/>
          </a:xfrm>
          <a:prstGeom prst="rect">
            <a:avLst/>
          </a:prstGeom>
        </p:spPr>
      </p:pic>
    </p:spTree>
    <p:extLst>
      <p:ext uri="{BB962C8B-B14F-4D97-AF65-F5344CB8AC3E}">
        <p14:creationId xmlns:p14="http://schemas.microsoft.com/office/powerpoint/2010/main" xmlns="" val="4093034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917"/>
            <a:ext cx="10515600" cy="1325563"/>
          </a:xfrm>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rPr>
              <a:t>Battle Ground Game aims at providing </a:t>
            </a:r>
            <a:r>
              <a:rPr lang="en-US" sz="2400" dirty="0" smtClean="0">
                <a:latin typeface="Times New Roman" panose="02020603050405020304" pitchFamily="18" charset="0"/>
              </a:rPr>
              <a:t>accurate playback.</a:t>
            </a:r>
            <a:endParaRPr lang="en-US" sz="2400" dirty="0">
              <a:latin typeface="Times New Roman" panose="02020603050405020304" pitchFamily="18" charset="0"/>
            </a:endParaRPr>
          </a:p>
          <a:p>
            <a:r>
              <a:rPr lang="en-US" sz="2400" dirty="0" smtClean="0"/>
              <a:t> </a:t>
            </a:r>
            <a:r>
              <a:rPr lang="en-US" sz="24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eed </a:t>
            </a:r>
            <a:r>
              <a:rPr lang="en-US" sz="2400" dirty="0" smtClean="0">
                <a:latin typeface="Times New Roman" pitchFamily="18" charset="0"/>
                <a:cs typeface="Times New Roman" pitchFamily="18" charset="0"/>
              </a:rPr>
              <a:t>of the youngsters.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helps in mental health benefits, better problem </a:t>
            </a:r>
            <a:r>
              <a:rPr lang="en-US" sz="2400" dirty="0" smtClean="0">
                <a:latin typeface="Times New Roman" pitchFamily="18" charset="0"/>
                <a:cs typeface="Times New Roman" pitchFamily="18" charset="0"/>
              </a:rPr>
              <a:t>solving</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6" name="Picture 5">
            <a:extLst>
              <a:ext uri="{FF2B5EF4-FFF2-40B4-BE49-F238E27FC236}">
                <a16:creationId xmlns:a16="http://schemas.microsoft.com/office/drawing/2014/main" xmlns="" id="{378F59B4-59CE-42D9-8E84-A638F5A3B49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860829" y="179692"/>
            <a:ext cx="1688722" cy="1249613"/>
          </a:xfrm>
          <a:prstGeom prst="rect">
            <a:avLst/>
          </a:prstGeom>
        </p:spPr>
      </p:pic>
    </p:spTree>
    <p:extLst>
      <p:ext uri="{BB962C8B-B14F-4D97-AF65-F5344CB8AC3E}">
        <p14:creationId xmlns:p14="http://schemas.microsoft.com/office/powerpoint/2010/main" xmlns="" val="474965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838200" y="1861137"/>
            <a:ext cx="10515600" cy="4351338"/>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The following methodology will be followed to achieve the objectives defined for proposed research work: </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r>
              <a:rPr lang="en-US" sz="2400" dirty="0" smtClean="0">
                <a:latin typeface="Times New Roman" panose="02020603050405020304" pitchFamily="18" charset="0"/>
                <a:cs typeface="Times New Roman" panose="02020603050405020304" pitchFamily="18" charset="0"/>
              </a:rPr>
              <a:t>   Extensive research has shown that the act of play is extremely important in the lives of human beings. </a:t>
            </a:r>
          </a:p>
          <a:p>
            <a:pPr marL="0" indent="0"/>
            <a:r>
              <a:rPr lang="en-US" sz="2400" dirty="0" smtClean="0">
                <a:latin typeface="Times New Roman" panose="02020603050405020304" pitchFamily="18" charset="0"/>
                <a:cs typeface="Times New Roman" panose="02020603050405020304" pitchFamily="18" charset="0"/>
              </a:rPr>
              <a:t>  It is thus not surprising that games have a long and continuing history in the development of almost every culture and society. </a:t>
            </a:r>
          </a:p>
          <a:p>
            <a:pPr marL="0" indent="0"/>
            <a:r>
              <a:rPr lang="en-US" sz="2400" dirty="0" smtClean="0">
                <a:latin typeface="Times New Roman" panose="02020603050405020304" pitchFamily="18" charset="0"/>
                <a:cs typeface="Times New Roman" panose="02020603050405020304" pitchFamily="18" charset="0"/>
              </a:rPr>
              <a:t>  The advent of computers and technology in general has also been akin to the need for entertainment that every human being seeks. However, a curious dichotomy exists in the nature of electronic games: the vast majority of electronic games are individual in nature whereas the non electronic ones are collective by nature.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6" name="Picture 5">
            <a:extLst>
              <a:ext uri="{FF2B5EF4-FFF2-40B4-BE49-F238E27FC236}">
                <a16:creationId xmlns:a16="http://schemas.microsoft.com/office/drawing/2014/main" xmlns="" id="{2FB570C5-E9C5-4E89-BA34-8B78A88083E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289743" y="0"/>
            <a:ext cx="1615112" cy="1615112"/>
          </a:xfrm>
          <a:prstGeom prst="rect">
            <a:avLst/>
          </a:prstGeom>
        </p:spPr>
      </p:pic>
    </p:spTree>
    <p:extLst>
      <p:ext uri="{BB962C8B-B14F-4D97-AF65-F5344CB8AC3E}">
        <p14:creationId xmlns:p14="http://schemas.microsoft.com/office/powerpoint/2010/main" xmlns="" val="2285240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A41794D-2425-4A6D-8FD2-870637F4E421}"/>
              </a:ext>
            </a:extLst>
          </p:cNvPr>
          <p:cNvSpPr>
            <a:spLocks noGrp="1"/>
          </p:cNvSpPr>
          <p:nvPr>
            <p:ph idx="1"/>
          </p:nvPr>
        </p:nvSpPr>
        <p:spPr>
          <a:xfrm>
            <a:off x="838200" y="1855433"/>
            <a:ext cx="10515600" cy="4351338"/>
          </a:xfrm>
        </p:spPr>
        <p:txBody>
          <a:bodyPr>
            <a:normAutofit/>
          </a:bodyPr>
          <a:lstStyle/>
          <a:p>
            <a:r>
              <a:rPr lang="en-US" sz="2400" dirty="0" smtClean="0">
                <a:latin typeface="Times New Roman" panose="02020603050405020304" pitchFamily="18" charset="0"/>
              </a:rPr>
              <a:t> We are making use of photons for networking. </a:t>
            </a:r>
          </a:p>
          <a:p>
            <a:r>
              <a:rPr lang="en-US" sz="2400" dirty="0" smtClean="0">
                <a:latin typeface="Times New Roman" panose="02020603050405020304" pitchFamily="18" charset="0"/>
              </a:rPr>
              <a:t>The Photon Real-time SDK is the lean and core API to access all Photon Cloud Services. </a:t>
            </a:r>
          </a:p>
          <a:p>
            <a:r>
              <a:rPr lang="en-US" sz="2400" dirty="0" smtClean="0">
                <a:latin typeface="Times New Roman" panose="02020603050405020304" pitchFamily="18" charset="0"/>
              </a:rPr>
              <a:t>It is the base for the higher level multiplayer SDKs: PUN, BOLT and QUANTUM. </a:t>
            </a:r>
          </a:p>
          <a:p>
            <a:r>
              <a:rPr lang="en-US" sz="2400" dirty="0" smtClean="0">
                <a:latin typeface="Times New Roman" panose="02020603050405020304" pitchFamily="18" charset="0"/>
              </a:rPr>
              <a:t>The communication SDKS - Photon VOICE, VIDEO and CHAT - base on it as well</a:t>
            </a:r>
            <a:endParaRPr lang="en-IN" sz="2400" dirty="0" smtClean="0">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EE29CCBE-B9BE-47FE-9D5D-06D5328CBF4E}"/>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xmlns="" id="{88CB3CC6-E503-48BA-8906-95DCE81016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289743" y="0"/>
            <a:ext cx="1615112" cy="1615112"/>
          </a:xfrm>
          <a:prstGeom prst="rect">
            <a:avLst/>
          </a:prstGeom>
        </p:spPr>
      </p:pic>
    </p:spTree>
    <p:extLst>
      <p:ext uri="{BB962C8B-B14F-4D97-AF65-F5344CB8AC3E}">
        <p14:creationId xmlns:p14="http://schemas.microsoft.com/office/powerpoint/2010/main" xmlns="" val="629456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D31EE-1F66-4BE1-9F48-2214D12F09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Flowchart</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40722939-F2F1-478D-AE7E-F61E4DF17929}"/>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7" name="Content Placeholder 6" descr="flowchart.PNG"/>
          <p:cNvPicPr>
            <a:picLocks noGrp="1" noChangeAspect="1"/>
          </p:cNvPicPr>
          <p:nvPr>
            <p:ph idx="1"/>
          </p:nvPr>
        </p:nvPicPr>
        <p:blipFill>
          <a:blip r:embed="rId2"/>
          <a:stretch>
            <a:fillRect/>
          </a:stretch>
        </p:blipFill>
        <p:spPr>
          <a:xfrm>
            <a:off x="2052139" y="1573105"/>
            <a:ext cx="6489278" cy="3849229"/>
          </a:xfrm>
        </p:spPr>
      </p:pic>
    </p:spTree>
    <p:extLst>
      <p:ext uri="{BB962C8B-B14F-4D97-AF65-F5344CB8AC3E}">
        <p14:creationId xmlns:p14="http://schemas.microsoft.com/office/powerpoint/2010/main" xmlns="" val="3205204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smaple</Template>
  <TotalTime>6484</TotalTime>
  <Words>643</Words>
  <Application>Microsoft Office PowerPoint</Application>
  <PresentationFormat>Custom</PresentationFormat>
  <Paragraphs>76</Paragraphs>
  <Slides>14</Slides>
  <Notes>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1_Office Theme</vt:lpstr>
      <vt:lpstr>2_Office Theme</vt:lpstr>
      <vt:lpstr>Contents Slide Master</vt:lpstr>
      <vt:lpstr>Slide 1</vt:lpstr>
      <vt:lpstr>Outline</vt:lpstr>
      <vt:lpstr>Introduction to Project</vt:lpstr>
      <vt:lpstr>Introduction to Project</vt:lpstr>
      <vt:lpstr>Problem Formulation</vt:lpstr>
      <vt:lpstr>Objectives</vt:lpstr>
      <vt:lpstr>Methodology used</vt:lpstr>
      <vt:lpstr>Slide 8</vt:lpstr>
      <vt:lpstr>Flowchart</vt:lpstr>
      <vt:lpstr>Results and Outputs</vt:lpstr>
      <vt:lpstr>Slide 11</vt:lpstr>
      <vt:lpstr>Conclusion</vt:lpstr>
      <vt:lpstr>Future Scope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pc</cp:lastModifiedBy>
  <cp:revision>508</cp:revision>
  <dcterms:created xsi:type="dcterms:W3CDTF">2019-01-09T10:33:58Z</dcterms:created>
  <dcterms:modified xsi:type="dcterms:W3CDTF">2021-05-13T16:15:06Z</dcterms:modified>
</cp:coreProperties>
</file>