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8" r:id="rId12"/>
    <p:sldId id="271" r:id="rId13"/>
    <p:sldId id="269" r:id="rId14"/>
    <p:sldId id="270"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Raleway"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EC494-3F9B-354D-9EF2-36E430960499}" v="56" dt="2024-10-17T16:30:23.825"/>
  </p1510:revLst>
</p1510:revInfo>
</file>

<file path=ppt/tableStyles.xml><?xml version="1.0" encoding="utf-8"?>
<a:tblStyleLst xmlns:a="http://schemas.openxmlformats.org/drawingml/2006/main" def="{831D7F9F-3EC5-4291-A5F6-810F22C2DDC7}">
  <a:tblStyle styleId="{831D7F9F-3EC5-4291-A5F6-810F22C2DD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7"/>
  </p:normalViewPr>
  <p:slideViewPr>
    <p:cSldViewPr snapToGrid="0">
      <p:cViewPr varScale="1">
        <p:scale>
          <a:sx n="118" d="100"/>
          <a:sy n="118" d="100"/>
        </p:scale>
        <p:origin x="9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ff651bfac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ff651bfac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ff651bfac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ff651bfac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c6fa3c89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c6fa3c8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6fa3c8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6fa3c8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fa3c898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a3c89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a3c898_0_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a3c89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ff651bfa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ff651bfa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ff651bfac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ff651bfac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ff651bfac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ff651bfac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673325" y="630225"/>
            <a:ext cx="70299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Investment Report of:</a:t>
            </a:r>
            <a:br>
              <a:rPr lang="en"/>
            </a:br>
            <a:r>
              <a:rPr lang="en"/>
              <a:t>ASTROSAGE.</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LOKESH SHARMA </a:t>
            </a:r>
            <a:endParaRPr/>
          </a:p>
        </p:txBody>
      </p:sp>
      <p:pic>
        <p:nvPicPr>
          <p:cNvPr id="74" name="Google Shape;74;p13"/>
          <p:cNvPicPr preferRelativeResize="0"/>
          <p:nvPr/>
        </p:nvPicPr>
        <p:blipFill>
          <a:blip r:embed="rId3">
            <a:alphaModFix/>
          </a:blip>
          <a:stretch>
            <a:fillRect/>
          </a:stretch>
        </p:blipFill>
        <p:spPr>
          <a:xfrm>
            <a:off x="6636300" y="2311450"/>
            <a:ext cx="2085467" cy="23833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1894114" y="575950"/>
            <a:ext cx="6827736"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Astrologer Efficiency and Earnings-:</a:t>
            </a:r>
            <a:endParaRPr dirty="0"/>
          </a:p>
        </p:txBody>
      </p:sp>
      <p:pic>
        <p:nvPicPr>
          <p:cNvPr id="3074" name="Picture 2">
            <a:extLst>
              <a:ext uri="{FF2B5EF4-FFF2-40B4-BE49-F238E27FC236}">
                <a16:creationId xmlns:a16="http://schemas.microsoft.com/office/drawing/2014/main" id="{DE309D7A-2A2C-7EC3-FE34-35CE587DC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986" y="1200464"/>
            <a:ext cx="2400072" cy="177133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45A458A-A6C8-38F8-0BEE-845C92FDA3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3058" y="1325275"/>
            <a:ext cx="2202543" cy="15217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394BD26B-0247-888A-884D-18C8B135DC89}"/>
              </a:ext>
            </a:extLst>
          </p:cNvPr>
          <p:cNvGraphicFramePr>
            <a:graphicFrameLocks noGrp="1"/>
          </p:cNvGraphicFramePr>
          <p:nvPr>
            <p:extLst>
              <p:ext uri="{D42A27DB-BD31-4B8C-83A1-F6EECF244321}">
                <p14:modId xmlns:p14="http://schemas.microsoft.com/office/powerpoint/2010/main" val="1248642206"/>
              </p:ext>
            </p:extLst>
          </p:nvPr>
        </p:nvGraphicFramePr>
        <p:xfrm>
          <a:off x="3229429" y="3275492"/>
          <a:ext cx="1614713" cy="944880"/>
        </p:xfrm>
        <a:graphic>
          <a:graphicData uri="http://schemas.openxmlformats.org/drawingml/2006/table">
            <a:tbl>
              <a:tblPr/>
              <a:tblGrid>
                <a:gridCol w="1614713">
                  <a:extLst>
                    <a:ext uri="{9D8B030D-6E8A-4147-A177-3AD203B41FA5}">
                      <a16:colId xmlns:a16="http://schemas.microsoft.com/office/drawing/2014/main" val="2041133235"/>
                    </a:ext>
                  </a:extLst>
                </a:gridCol>
              </a:tblGrid>
              <a:tr h="531801">
                <a:tc>
                  <a:txBody>
                    <a:bodyPr/>
                    <a:lstStyle/>
                    <a:p>
                      <a:pPr rtl="0" fontAlgn="b"/>
                      <a:r>
                        <a:rPr lang="en-US" sz="1200" b="1" dirty="0">
                          <a:solidFill>
                            <a:srgbClr val="FFFFFF"/>
                          </a:solidFill>
                          <a:effectLst/>
                          <a:latin typeface="Arial" panose="020B0604020202020204" pitchFamily="34" charset="0"/>
                        </a:rPr>
                        <a:t>correlation between call duration and customer satisfaction</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883A4"/>
                    </a:solidFill>
                  </a:tcPr>
                </a:tc>
                <a:extLst>
                  <a:ext uri="{0D108BD9-81ED-4DB2-BD59-A6C34878D82A}">
                    <a16:rowId xmlns:a16="http://schemas.microsoft.com/office/drawing/2014/main" val="3239057412"/>
                  </a:ext>
                </a:extLst>
              </a:tr>
              <a:tr h="155108">
                <a:tc>
                  <a:txBody>
                    <a:bodyPr/>
                    <a:lstStyle/>
                    <a:p>
                      <a:pPr algn="r" rtl="0" fontAlgn="b"/>
                      <a:r>
                        <a:rPr lang="en-US" dirty="0">
                          <a:solidFill>
                            <a:schemeClr val="bg2"/>
                          </a:solidFill>
                          <a:effectLst/>
                        </a:rPr>
                        <a:t>-0.0002024514064</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08778303"/>
                  </a:ext>
                </a:extLst>
              </a:tr>
            </a:tbl>
          </a:graphicData>
        </a:graphic>
      </p:graphicFrame>
      <p:graphicFrame>
        <p:nvGraphicFramePr>
          <p:cNvPr id="3" name="Table 2">
            <a:extLst>
              <a:ext uri="{FF2B5EF4-FFF2-40B4-BE49-F238E27FC236}">
                <a16:creationId xmlns:a16="http://schemas.microsoft.com/office/drawing/2014/main" id="{C5D2E2F3-5872-0F88-2808-C3079904CCE9}"/>
              </a:ext>
            </a:extLst>
          </p:cNvPr>
          <p:cNvGraphicFramePr>
            <a:graphicFrameLocks noGrp="1"/>
          </p:cNvGraphicFramePr>
          <p:nvPr>
            <p:extLst>
              <p:ext uri="{D42A27DB-BD31-4B8C-83A1-F6EECF244321}">
                <p14:modId xmlns:p14="http://schemas.microsoft.com/office/powerpoint/2010/main" val="1520812949"/>
              </p:ext>
            </p:extLst>
          </p:nvPr>
        </p:nvGraphicFramePr>
        <p:xfrm>
          <a:off x="5065711" y="1211036"/>
          <a:ext cx="3046538" cy="2011223"/>
        </p:xfrm>
        <a:graphic>
          <a:graphicData uri="http://schemas.openxmlformats.org/drawingml/2006/table">
            <a:tbl>
              <a:tblPr/>
              <a:tblGrid>
                <a:gridCol w="1166760">
                  <a:extLst>
                    <a:ext uri="{9D8B030D-6E8A-4147-A177-3AD203B41FA5}">
                      <a16:colId xmlns:a16="http://schemas.microsoft.com/office/drawing/2014/main" val="3602350937"/>
                    </a:ext>
                  </a:extLst>
                </a:gridCol>
                <a:gridCol w="1879778">
                  <a:extLst>
                    <a:ext uri="{9D8B030D-6E8A-4147-A177-3AD203B41FA5}">
                      <a16:colId xmlns:a16="http://schemas.microsoft.com/office/drawing/2014/main" val="3959529599"/>
                    </a:ext>
                  </a:extLst>
                </a:gridCol>
              </a:tblGrid>
              <a:tr h="304343">
                <a:tc>
                  <a:txBody>
                    <a:bodyPr/>
                    <a:lstStyle/>
                    <a:p>
                      <a:pPr rtl="0" fontAlgn="b"/>
                      <a:r>
                        <a:rPr lang="en-US" i="1" err="1">
                          <a:solidFill>
                            <a:schemeClr val="bg2"/>
                          </a:solidFill>
                          <a:effectLst/>
                        </a:rPr>
                        <a:t>consultationType</a:t>
                      </a:r>
                      <a:endParaRPr lang="en-US" i="1">
                        <a:solidFill>
                          <a:schemeClr val="bg2"/>
                        </a:solidFill>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0E8"/>
                    </a:solidFill>
                  </a:tcPr>
                </a:tc>
                <a:tc>
                  <a:txBody>
                    <a:bodyPr/>
                    <a:lstStyle/>
                    <a:p>
                      <a:pPr rtl="0" fontAlgn="b"/>
                      <a:r>
                        <a:rPr lang="en-US">
                          <a:solidFill>
                            <a:srgbClr val="FFFFFF"/>
                          </a:solidFill>
                          <a:effectLst/>
                        </a:rPr>
                        <a:t>SUM of netAmount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883A4"/>
                    </a:solidFill>
                  </a:tcPr>
                </a:tc>
                <a:extLst>
                  <a:ext uri="{0D108BD9-81ED-4DB2-BD59-A6C34878D82A}">
                    <a16:rowId xmlns:a16="http://schemas.microsoft.com/office/drawing/2014/main" val="4168693955"/>
                  </a:ext>
                </a:extLst>
              </a:tr>
              <a:tr h="152171">
                <a:tc>
                  <a:txBody>
                    <a:bodyPr/>
                    <a:lstStyle/>
                    <a:p>
                      <a:pPr rtl="0" fontAlgn="b"/>
                      <a:r>
                        <a:rPr lang="en-US">
                          <a:solidFill>
                            <a:schemeClr val="bg2"/>
                          </a:solidFill>
                          <a:effectLst/>
                        </a:rPr>
                        <a:t>Call</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5F7"/>
                    </a:solidFill>
                  </a:tcPr>
                </a:tc>
                <a:tc>
                  <a:txBody>
                    <a:bodyPr/>
                    <a:lstStyle/>
                    <a:p>
                      <a:pPr algn="r" rtl="0" fontAlgn="b"/>
                      <a:r>
                        <a:rPr lang="en-US">
                          <a:solidFill>
                            <a:schemeClr val="bg2"/>
                          </a:solidFill>
                          <a:effectLst/>
                        </a:rPr>
                        <a:t>168442.035</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61912831"/>
                  </a:ext>
                </a:extLst>
              </a:tr>
              <a:tr h="152171">
                <a:tc>
                  <a:txBody>
                    <a:bodyPr/>
                    <a:lstStyle/>
                    <a:p>
                      <a:pPr rtl="0" fontAlgn="b"/>
                      <a:r>
                        <a:rPr lang="en-US">
                          <a:solidFill>
                            <a:schemeClr val="bg2"/>
                          </a:solidFill>
                          <a:effectLst/>
                        </a:rPr>
                        <a:t>Chat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5F7"/>
                    </a:solidFill>
                  </a:tcPr>
                </a:tc>
                <a:tc>
                  <a:txBody>
                    <a:bodyPr/>
                    <a:lstStyle/>
                    <a:p>
                      <a:pPr algn="r" rtl="0" fontAlgn="b"/>
                      <a:r>
                        <a:rPr lang="en-US">
                          <a:solidFill>
                            <a:schemeClr val="bg2"/>
                          </a:solidFill>
                          <a:effectLst/>
                        </a:rPr>
                        <a:t>45494.68333</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51870071"/>
                  </a:ext>
                </a:extLst>
              </a:tr>
              <a:tr h="304343">
                <a:tc>
                  <a:txBody>
                    <a:bodyPr/>
                    <a:lstStyle/>
                    <a:p>
                      <a:pPr rtl="0" fontAlgn="b"/>
                      <a:r>
                        <a:rPr lang="en-US">
                          <a:solidFill>
                            <a:schemeClr val="bg2"/>
                          </a:solidFill>
                          <a:effectLst/>
                        </a:rPr>
                        <a:t>Complementary</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5F7"/>
                    </a:solidFill>
                  </a:tcPr>
                </a:tc>
                <a:tc>
                  <a:txBody>
                    <a:bodyPr/>
                    <a:lstStyle/>
                    <a:p>
                      <a:pPr algn="r" rtl="0" fontAlgn="b"/>
                      <a:r>
                        <a:rPr lang="en-US">
                          <a:solidFill>
                            <a:schemeClr val="bg2"/>
                          </a:solidFill>
                          <a:effectLst/>
                        </a:rPr>
                        <a:t>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24893827"/>
                  </a:ext>
                </a:extLst>
              </a:tr>
              <a:tr h="304343">
                <a:tc>
                  <a:txBody>
                    <a:bodyPr/>
                    <a:lstStyle/>
                    <a:p>
                      <a:pPr rtl="0" fontAlgn="b"/>
                      <a:r>
                        <a:rPr lang="en-US" err="1">
                          <a:solidFill>
                            <a:schemeClr val="bg2"/>
                          </a:solidFill>
                          <a:effectLst/>
                        </a:rPr>
                        <a:t>public_live_Call</a:t>
                      </a:r>
                      <a:endParaRPr lang="en-US">
                        <a:solidFill>
                          <a:schemeClr val="bg2"/>
                        </a:solidFill>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5F7"/>
                    </a:solidFill>
                  </a:tcPr>
                </a:tc>
                <a:tc>
                  <a:txBody>
                    <a:bodyPr/>
                    <a:lstStyle/>
                    <a:p>
                      <a:pPr algn="r" rtl="0" fontAlgn="b"/>
                      <a:r>
                        <a:rPr lang="en-US">
                          <a:solidFill>
                            <a:schemeClr val="bg2"/>
                          </a:solidFill>
                          <a:effectLst/>
                        </a:rPr>
                        <a:t>50.597</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52586742"/>
                  </a:ext>
                </a:extLst>
              </a:tr>
              <a:tr h="304343">
                <a:tc>
                  <a:txBody>
                    <a:bodyPr/>
                    <a:lstStyle/>
                    <a:p>
                      <a:pPr rtl="0" fontAlgn="b"/>
                      <a:r>
                        <a:rPr lang="en-US" b="1">
                          <a:solidFill>
                            <a:schemeClr val="bg2"/>
                          </a:solidFill>
                          <a:effectLst/>
                        </a:rPr>
                        <a:t>Grand Total</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0E8"/>
                    </a:solidFill>
                  </a:tcPr>
                </a:tc>
                <a:tc>
                  <a:txBody>
                    <a:bodyPr/>
                    <a:lstStyle/>
                    <a:p>
                      <a:pPr algn="r" rtl="0" fontAlgn="b"/>
                      <a:r>
                        <a:rPr lang="en-US" b="1" dirty="0">
                          <a:solidFill>
                            <a:schemeClr val="bg2"/>
                          </a:solidFill>
                          <a:effectLst/>
                        </a:rPr>
                        <a:t>213987.3153</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0E8"/>
                    </a:solidFill>
                  </a:tcPr>
                </a:tc>
                <a:extLst>
                  <a:ext uri="{0D108BD9-81ED-4DB2-BD59-A6C34878D82A}">
                    <a16:rowId xmlns:a16="http://schemas.microsoft.com/office/drawing/2014/main" val="2417436576"/>
                  </a:ext>
                </a:extLst>
              </a:tr>
            </a:tbl>
          </a:graphicData>
        </a:graphic>
      </p:graphicFrame>
      <p:pic>
        <p:nvPicPr>
          <p:cNvPr id="1026" name="Picture 2">
            <a:extLst>
              <a:ext uri="{FF2B5EF4-FFF2-40B4-BE49-F238E27FC236}">
                <a16:creationId xmlns:a16="http://schemas.microsoft.com/office/drawing/2014/main" id="{4FAD16CA-EAF8-93EB-4C83-359A7701C6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289" y="2971800"/>
            <a:ext cx="2884939" cy="14042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A6DA5A8-A107-E863-FEF7-E583737BBE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0541" y="3238300"/>
            <a:ext cx="3046538" cy="1459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8" name="TextBox 7">
            <a:extLst>
              <a:ext uri="{FF2B5EF4-FFF2-40B4-BE49-F238E27FC236}">
                <a16:creationId xmlns:a16="http://schemas.microsoft.com/office/drawing/2014/main" id="{2E31DCCD-2A42-931D-2863-3B54DE8D33BD}"/>
              </a:ext>
            </a:extLst>
          </p:cNvPr>
          <p:cNvSpPr txBox="1"/>
          <p:nvPr/>
        </p:nvSpPr>
        <p:spPr>
          <a:xfrm>
            <a:off x="2721427" y="401059"/>
            <a:ext cx="2420856" cy="553998"/>
          </a:xfrm>
          <a:prstGeom prst="rect">
            <a:avLst/>
          </a:prstGeom>
          <a:noFill/>
        </p:spPr>
        <p:txBody>
          <a:bodyPr wrap="none" rtlCol="0">
            <a:spAutoFit/>
          </a:bodyPr>
          <a:lstStyle/>
          <a:p>
            <a:r>
              <a:rPr lang="en-US" sz="3000" b="1" dirty="0"/>
              <a:t>Dashboard-</a:t>
            </a:r>
            <a:r>
              <a:rPr lang="en-US" sz="2800" dirty="0"/>
              <a:t>:</a:t>
            </a:r>
          </a:p>
        </p:txBody>
      </p:sp>
      <p:pic>
        <p:nvPicPr>
          <p:cNvPr id="6" name="Picture 5">
            <a:extLst>
              <a:ext uri="{FF2B5EF4-FFF2-40B4-BE49-F238E27FC236}">
                <a16:creationId xmlns:a16="http://schemas.microsoft.com/office/drawing/2014/main" id="{4BCC49CA-EF87-FE93-7E17-79A08B0C2D9C}"/>
              </a:ext>
            </a:extLst>
          </p:cNvPr>
          <p:cNvPicPr>
            <a:picLocks noChangeAspect="1"/>
          </p:cNvPicPr>
          <p:nvPr/>
        </p:nvPicPr>
        <p:blipFill>
          <a:blip r:embed="rId3"/>
          <a:stretch>
            <a:fillRect/>
          </a:stretch>
        </p:blipFill>
        <p:spPr>
          <a:xfrm>
            <a:off x="304801" y="862851"/>
            <a:ext cx="8567056" cy="38781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E65B-6D31-872B-6A90-67ACFED60622}"/>
              </a:ext>
            </a:extLst>
          </p:cNvPr>
          <p:cNvSpPr>
            <a:spLocks noGrp="1"/>
          </p:cNvSpPr>
          <p:nvPr>
            <p:ph type="title"/>
          </p:nvPr>
        </p:nvSpPr>
        <p:spPr/>
        <p:txBody>
          <a:bodyPr/>
          <a:lstStyle/>
          <a:p>
            <a:r>
              <a:rPr lang="en-US" b="1" i="0" u="none" strike="noStrike" dirty="0">
                <a:solidFill>
                  <a:srgbClr val="000000"/>
                </a:solidFill>
                <a:effectLst/>
                <a:latin typeface="+mj-lt"/>
              </a:rPr>
              <a:t>Recommendations:</a:t>
            </a:r>
            <a:endParaRPr lang="en-US" dirty="0">
              <a:latin typeface="+mj-lt"/>
            </a:endParaRPr>
          </a:p>
        </p:txBody>
      </p:sp>
      <p:sp>
        <p:nvSpPr>
          <p:cNvPr id="3" name="Text Placeholder 2">
            <a:extLst>
              <a:ext uri="{FF2B5EF4-FFF2-40B4-BE49-F238E27FC236}">
                <a16:creationId xmlns:a16="http://schemas.microsoft.com/office/drawing/2014/main" id="{F5B62529-2A60-3F82-BF8D-83AB25AC3390}"/>
              </a:ext>
            </a:extLst>
          </p:cNvPr>
          <p:cNvSpPr>
            <a:spLocks noGrp="1"/>
          </p:cNvSpPr>
          <p:nvPr>
            <p:ph type="body" idx="1"/>
          </p:nvPr>
        </p:nvSpPr>
        <p:spPr>
          <a:xfrm>
            <a:off x="2170625" y="1070550"/>
            <a:ext cx="6113403" cy="3076908"/>
          </a:xfrm>
        </p:spPr>
        <p:txBody>
          <a:bodyPr/>
          <a:lstStyle/>
          <a:p>
            <a:pPr marL="457200" rtl="0" fontAlgn="base">
              <a:spcBef>
                <a:spcPts val="1200"/>
              </a:spcBef>
              <a:spcAft>
                <a:spcPts val="0"/>
              </a:spcAft>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Hiring &amp; Training : Invest in hiring additional agents and providing training to improve agent performance and reduce workload.</a:t>
            </a:r>
          </a:p>
          <a:p>
            <a:pPr marL="457200" rtl="0" fontAlgn="base">
              <a:spcBef>
                <a:spcPts val="1200"/>
              </a:spcBef>
              <a:spcAft>
                <a:spcPts val="0"/>
              </a:spcAft>
              <a:buFont typeface="Arial" panose="020B0604020202020204" pitchFamily="34" charset="0"/>
              <a:buChar char="•"/>
            </a:pPr>
            <a:endParaRPr lang="en-US" sz="1200" b="1" i="0" u="none" strike="noStrike" dirty="0">
              <a:solidFill>
                <a:srgbClr val="000000"/>
              </a:solidFill>
              <a:effectLst/>
              <a:latin typeface="Calibri" panose="020F0502020204030204" pitchFamily="34" charset="0"/>
            </a:endParaRPr>
          </a:p>
          <a:p>
            <a:pPr marL="457200"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Technology Upgrades : Implement AI chatbots to handle routine inquiries and predictive analytics to optimize agent allocation during peak times.</a:t>
            </a:r>
          </a:p>
          <a:p>
            <a:pPr marL="457200" rtl="0" fontAlgn="base">
              <a:spcBef>
                <a:spcPts val="0"/>
              </a:spcBef>
              <a:spcAft>
                <a:spcPts val="0"/>
              </a:spcAft>
              <a:buFont typeface="Arial" panose="020B0604020202020204" pitchFamily="34" charset="0"/>
              <a:buChar char="•"/>
            </a:pPr>
            <a:endParaRPr lang="en-US" sz="1200" b="1" i="0" u="none" strike="noStrike" dirty="0">
              <a:solidFill>
                <a:srgbClr val="000000"/>
              </a:solidFill>
              <a:effectLst/>
              <a:latin typeface="Calibri" panose="020F0502020204030204" pitchFamily="34" charset="0"/>
            </a:endParaRPr>
          </a:p>
          <a:p>
            <a:pPr marL="457200" rtl="0" fontAlgn="base">
              <a:spcBef>
                <a:spcPts val="0"/>
              </a:spcBef>
              <a:spcAft>
                <a:spcPts val="1200"/>
              </a:spcAft>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Customer Feedback &amp; Monitoring Systems: Develop tools to capture real-time feedback and monitor agent performance, allowing for immediate interventions.</a:t>
            </a:r>
          </a:p>
          <a:p>
            <a:pPr marL="457200" rtl="0" fontAlgn="base">
              <a:spcBef>
                <a:spcPts val="0"/>
              </a:spcBef>
              <a:spcAft>
                <a:spcPts val="1200"/>
              </a:spcAft>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Operational Efficiency : Invest in optimizing call routing systems to ensure efficient use of agent time and reduce queue times.</a:t>
            </a:r>
          </a:p>
          <a:p>
            <a:endParaRPr lang="en-US" sz="1200" dirty="0"/>
          </a:p>
        </p:txBody>
      </p:sp>
    </p:spTree>
    <p:extLst>
      <p:ext uri="{BB962C8B-B14F-4D97-AF65-F5344CB8AC3E}">
        <p14:creationId xmlns:p14="http://schemas.microsoft.com/office/powerpoint/2010/main" val="269900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Conclusion-:</a:t>
            </a:r>
            <a:endParaRPr/>
          </a:p>
        </p:txBody>
      </p:sp>
      <p:sp>
        <p:nvSpPr>
          <p:cNvPr id="4" name="TextBox 3">
            <a:extLst>
              <a:ext uri="{FF2B5EF4-FFF2-40B4-BE49-F238E27FC236}">
                <a16:creationId xmlns:a16="http://schemas.microsoft.com/office/drawing/2014/main" id="{373021B3-BBC5-692E-7810-63F3B579CF3B}"/>
              </a:ext>
            </a:extLst>
          </p:cNvPr>
          <p:cNvSpPr txBox="1"/>
          <p:nvPr/>
        </p:nvSpPr>
        <p:spPr>
          <a:xfrm>
            <a:off x="1034143" y="1328057"/>
            <a:ext cx="7203343" cy="2585323"/>
          </a:xfrm>
          <a:prstGeom prst="rect">
            <a:avLst/>
          </a:prstGeom>
          <a:noFill/>
        </p:spPr>
        <p:txBody>
          <a:bodyPr wrap="square" rtlCol="0">
            <a:spAutoFit/>
          </a:bodyPr>
          <a:lstStyle/>
          <a:p>
            <a:r>
              <a:rPr lang="en-US" sz="1800" b="1"/>
              <a:t>Key Findings:</a:t>
            </a:r>
          </a:p>
          <a:p>
            <a:r>
              <a:rPr lang="en-US" sz="1800"/>
              <a:t>• Free chat sessions lead to higher operational costs and lower profitability.</a:t>
            </a:r>
          </a:p>
          <a:p>
            <a:r>
              <a:rPr lang="en-US" sz="1800"/>
              <a:t>• Shorter chat durations correlate with better user ratings.</a:t>
            </a:r>
          </a:p>
          <a:p>
            <a:r>
              <a:rPr lang="en-US" sz="1800"/>
              <a:t>• Astrologers’ efficiency can be improved with specialized training.</a:t>
            </a:r>
          </a:p>
          <a:p>
            <a:r>
              <a:rPr lang="en-US" sz="1800" b="1"/>
              <a:t>• Closing Statement:</a:t>
            </a:r>
          </a:p>
          <a:p>
            <a:r>
              <a:rPr lang="en-US" sz="1800"/>
              <a:t>• Strategic changes, such as optimizing free consultations and enhancing astrologer efficiency, will lead to improved profitability and user satisfaction.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2" name="Google Shape;74;p13">
            <a:extLst>
              <a:ext uri="{FF2B5EF4-FFF2-40B4-BE49-F238E27FC236}">
                <a16:creationId xmlns:a16="http://schemas.microsoft.com/office/drawing/2014/main" id="{DAB8FF1E-0587-094A-1BEC-7FDA20D8D5B0}"/>
              </a:ext>
            </a:extLst>
          </p:cNvPr>
          <p:cNvPicPr preferRelativeResize="0"/>
          <p:nvPr/>
        </p:nvPicPr>
        <p:blipFill>
          <a:blip r:embed="rId3">
            <a:alphaModFix/>
          </a:blip>
          <a:stretch>
            <a:fillRect/>
          </a:stretch>
        </p:blipFill>
        <p:spPr>
          <a:xfrm>
            <a:off x="5631185" y="984001"/>
            <a:ext cx="2609301" cy="2804228"/>
          </a:xfrm>
          <a:prstGeom prst="rect">
            <a:avLst/>
          </a:prstGeom>
          <a:noFill/>
          <a:ln>
            <a:noFill/>
          </a:ln>
        </p:spPr>
      </p:pic>
      <p:pic>
        <p:nvPicPr>
          <p:cNvPr id="3" name="Google Shape;81;p14">
            <a:extLst>
              <a:ext uri="{FF2B5EF4-FFF2-40B4-BE49-F238E27FC236}">
                <a16:creationId xmlns:a16="http://schemas.microsoft.com/office/drawing/2014/main" id="{2BCCADAD-61C8-6144-EA2F-4966EC779B8C}"/>
              </a:ext>
            </a:extLst>
          </p:cNvPr>
          <p:cNvPicPr preferRelativeResize="0"/>
          <p:nvPr/>
        </p:nvPicPr>
        <p:blipFill>
          <a:blip r:embed="rId4">
            <a:alphaModFix/>
          </a:blip>
          <a:stretch>
            <a:fillRect/>
          </a:stretch>
        </p:blipFill>
        <p:spPr>
          <a:xfrm>
            <a:off x="779836" y="1141975"/>
            <a:ext cx="2859550" cy="2859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252325" y="660950"/>
            <a:ext cx="4045200" cy="11280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and Objectives</a:t>
            </a:r>
            <a:endParaRPr dirty="0"/>
          </a:p>
        </p:txBody>
      </p:sp>
      <p:sp>
        <p:nvSpPr>
          <p:cNvPr id="80" name="Google Shape;80;p14"/>
          <p:cNvSpPr txBox="1">
            <a:spLocks noGrp="1"/>
          </p:cNvSpPr>
          <p:nvPr>
            <p:ph type="body" idx="2"/>
          </p:nvPr>
        </p:nvSpPr>
        <p:spPr>
          <a:xfrm>
            <a:off x="4913150" y="439650"/>
            <a:ext cx="3837000" cy="20559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100" dirty="0" err="1">
                <a:solidFill>
                  <a:schemeClr val="dk2"/>
                </a:solidFill>
                <a:latin typeface="Arial"/>
                <a:ea typeface="Arial"/>
                <a:cs typeface="Arial"/>
                <a:sym typeface="Arial"/>
              </a:rPr>
              <a:t>AstroSage</a:t>
            </a:r>
            <a:r>
              <a:rPr lang="en" sz="1100" dirty="0">
                <a:solidFill>
                  <a:schemeClr val="dk2"/>
                </a:solidFill>
                <a:latin typeface="Arial"/>
                <a:ea typeface="Arial"/>
                <a:cs typeface="Arial"/>
                <a:sym typeface="Arial"/>
              </a:rPr>
              <a:t>, a leading platform offering astrology consultations, has made significant investments in expanding its consultation services. This includes both </a:t>
            </a:r>
            <a:r>
              <a:rPr lang="en" sz="1100" b="1" dirty="0">
                <a:solidFill>
                  <a:schemeClr val="dk2"/>
                </a:solidFill>
                <a:latin typeface="Arial"/>
                <a:ea typeface="Arial"/>
                <a:cs typeface="Arial"/>
                <a:sym typeface="Arial"/>
              </a:rPr>
              <a:t>chat sessions</a:t>
            </a:r>
            <a:r>
              <a:rPr lang="en" sz="1100" dirty="0">
                <a:solidFill>
                  <a:schemeClr val="dk2"/>
                </a:solidFill>
                <a:latin typeface="Arial"/>
                <a:ea typeface="Arial"/>
                <a:cs typeface="Arial"/>
                <a:sym typeface="Arial"/>
              </a:rPr>
              <a:t> and </a:t>
            </a:r>
            <a:r>
              <a:rPr lang="en" sz="1100" b="1" dirty="0">
                <a:solidFill>
                  <a:schemeClr val="dk2"/>
                </a:solidFill>
                <a:latin typeface="Arial"/>
                <a:ea typeface="Arial"/>
                <a:cs typeface="Arial"/>
                <a:sym typeface="Arial"/>
              </a:rPr>
              <a:t>call consultations</a:t>
            </a:r>
            <a:r>
              <a:rPr lang="en" sz="1100" dirty="0">
                <a:solidFill>
                  <a:schemeClr val="dk2"/>
                </a:solidFill>
                <a:latin typeface="Arial"/>
                <a:ea typeface="Arial"/>
                <a:cs typeface="Arial"/>
                <a:sym typeface="Arial"/>
              </a:rPr>
              <a:t> where users can interact directly with expert astrologers (Gurus). As demand for astrology services grows, </a:t>
            </a:r>
            <a:r>
              <a:rPr lang="en" sz="1100" dirty="0" err="1">
                <a:solidFill>
                  <a:schemeClr val="dk2"/>
                </a:solidFill>
                <a:latin typeface="Arial"/>
                <a:ea typeface="Arial"/>
                <a:cs typeface="Arial"/>
                <a:sym typeface="Arial"/>
              </a:rPr>
              <a:t>AstroSage</a:t>
            </a:r>
            <a:r>
              <a:rPr lang="en" sz="1100" dirty="0">
                <a:solidFill>
                  <a:schemeClr val="dk2"/>
                </a:solidFill>
                <a:latin typeface="Arial"/>
                <a:ea typeface="Arial"/>
                <a:cs typeface="Arial"/>
                <a:sym typeface="Arial"/>
              </a:rPr>
              <a:t> is focused on optimizing the overall user experience and service efficiency, especially in how consultations are delivered.</a:t>
            </a:r>
            <a:endParaRPr sz="1100" dirty="0">
              <a:solidFill>
                <a:schemeClr val="dk2"/>
              </a:solidFill>
              <a:latin typeface="Arial"/>
              <a:ea typeface="Arial"/>
              <a:cs typeface="Arial"/>
              <a:sym typeface="Arial"/>
            </a:endParaRPr>
          </a:p>
        </p:txBody>
      </p:sp>
      <p:pic>
        <p:nvPicPr>
          <p:cNvPr id="81" name="Google Shape;81;p14"/>
          <p:cNvPicPr preferRelativeResize="0"/>
          <p:nvPr/>
        </p:nvPicPr>
        <p:blipFill>
          <a:blip r:embed="rId3">
            <a:alphaModFix/>
          </a:blip>
          <a:stretch>
            <a:fillRect/>
          </a:stretch>
        </p:blipFill>
        <p:spPr>
          <a:xfrm>
            <a:off x="845150" y="1788975"/>
            <a:ext cx="2859550" cy="2859550"/>
          </a:xfrm>
          <a:prstGeom prst="rect">
            <a:avLst/>
          </a:prstGeom>
          <a:noFill/>
          <a:ln>
            <a:noFill/>
          </a:ln>
        </p:spPr>
      </p:pic>
      <p:sp>
        <p:nvSpPr>
          <p:cNvPr id="82" name="Google Shape;82;p14"/>
          <p:cNvSpPr txBox="1"/>
          <p:nvPr/>
        </p:nvSpPr>
        <p:spPr>
          <a:xfrm>
            <a:off x="5099025" y="2687875"/>
            <a:ext cx="1778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Lato"/>
              <a:ea typeface="Lato"/>
              <a:cs typeface="Lato"/>
              <a:sym typeface="Lato"/>
            </a:endParaRPr>
          </a:p>
        </p:txBody>
      </p:sp>
      <p:sp>
        <p:nvSpPr>
          <p:cNvPr id="83" name="Google Shape;83;p14"/>
          <p:cNvSpPr txBox="1"/>
          <p:nvPr/>
        </p:nvSpPr>
        <p:spPr>
          <a:xfrm>
            <a:off x="4932900" y="2072149"/>
            <a:ext cx="3017700" cy="2789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2"/>
              </a:buClr>
              <a:buSzPts val="1100"/>
              <a:buFont typeface="Arial"/>
              <a:buNone/>
            </a:pPr>
            <a:r>
              <a:rPr lang="en" sz="1100" b="1" dirty="0">
                <a:solidFill>
                  <a:schemeClr val="dk2"/>
                </a:solidFill>
              </a:rPr>
              <a:t>The Goal:</a:t>
            </a:r>
            <a:endParaRPr sz="1100" b="1" dirty="0">
              <a:solidFill>
                <a:schemeClr val="dk2"/>
              </a:solidFill>
            </a:endParaRPr>
          </a:p>
          <a:p>
            <a:pPr marL="0" lvl="0" indent="0" algn="l" rtl="0">
              <a:lnSpc>
                <a:spcPct val="115000"/>
              </a:lnSpc>
              <a:spcBef>
                <a:spcPts val="1200"/>
              </a:spcBef>
              <a:spcAft>
                <a:spcPts val="0"/>
              </a:spcAft>
              <a:buNone/>
            </a:pPr>
            <a:r>
              <a:rPr lang="en" sz="1100" dirty="0">
                <a:solidFill>
                  <a:schemeClr val="dk2"/>
                </a:solidFill>
              </a:rPr>
              <a:t>The primary objective of this analysis is to provide actionable insights that will help </a:t>
            </a:r>
            <a:r>
              <a:rPr lang="en" sz="1100" dirty="0" err="1">
                <a:solidFill>
                  <a:schemeClr val="dk2"/>
                </a:solidFill>
              </a:rPr>
              <a:t>AstroSage</a:t>
            </a:r>
            <a:r>
              <a:rPr lang="en" sz="1100" dirty="0">
                <a:solidFill>
                  <a:schemeClr val="dk2"/>
                </a:solidFill>
              </a:rPr>
              <a:t> streamline its consultation services. Specifically, the analysis aims to:</a:t>
            </a:r>
            <a:endParaRPr sz="1100" dirty="0">
              <a:solidFill>
                <a:schemeClr val="dk2"/>
              </a:solidFill>
            </a:endParaRPr>
          </a:p>
          <a:p>
            <a:pPr marL="0" lvl="0" indent="0" algn="l" rtl="0">
              <a:lnSpc>
                <a:spcPct val="115000"/>
              </a:lnSpc>
              <a:spcBef>
                <a:spcPts val="1200"/>
              </a:spcBef>
              <a:spcAft>
                <a:spcPts val="0"/>
              </a:spcAft>
              <a:buNone/>
            </a:pPr>
            <a:r>
              <a:rPr lang="en" sz="1100" dirty="0">
                <a:solidFill>
                  <a:schemeClr val="dk2"/>
                </a:solidFill>
              </a:rPr>
              <a:t>Enhance operational efficiency:</a:t>
            </a:r>
            <a:endParaRPr sz="1100" dirty="0">
              <a:solidFill>
                <a:schemeClr val="dk2"/>
              </a:solidFill>
            </a:endParaRPr>
          </a:p>
          <a:p>
            <a:pPr marL="0" lvl="0" indent="0" algn="l" rtl="0">
              <a:lnSpc>
                <a:spcPct val="115000"/>
              </a:lnSpc>
              <a:spcBef>
                <a:spcPts val="1200"/>
              </a:spcBef>
              <a:spcAft>
                <a:spcPts val="0"/>
              </a:spcAft>
              <a:buNone/>
            </a:pPr>
            <a:r>
              <a:rPr lang="en" sz="1100" dirty="0">
                <a:solidFill>
                  <a:schemeClr val="dk2"/>
                </a:solidFill>
              </a:rPr>
              <a:t>Improve customer satisfaction</a:t>
            </a:r>
            <a:endParaRPr sz="1100" dirty="0">
              <a:solidFill>
                <a:schemeClr val="dk2"/>
              </a:solidFill>
            </a:endParaRPr>
          </a:p>
          <a:p>
            <a:pPr marL="0" lvl="0" indent="0" algn="l" rtl="0">
              <a:lnSpc>
                <a:spcPct val="115000"/>
              </a:lnSpc>
              <a:spcBef>
                <a:spcPts val="1200"/>
              </a:spcBef>
              <a:spcAft>
                <a:spcPts val="0"/>
              </a:spcAft>
              <a:buClr>
                <a:schemeClr val="dk2"/>
              </a:buClr>
              <a:buSzPts val="1100"/>
              <a:buFont typeface="Arial"/>
              <a:buNone/>
            </a:pPr>
            <a:r>
              <a:rPr lang="en" sz="1100" dirty="0">
                <a:solidFill>
                  <a:schemeClr val="dk2"/>
                </a:solidFill>
              </a:rPr>
              <a:t>:Optimize astrologer (Guru) efficiency</a:t>
            </a:r>
            <a:endParaRPr sz="1100" dirty="0">
              <a:solidFill>
                <a:schemeClr val="dk2"/>
              </a:solidFill>
            </a:endParaRPr>
          </a:p>
          <a:p>
            <a:pPr marL="0" lvl="0" indent="0" algn="l" rtl="0">
              <a:spcBef>
                <a:spcPts val="1200"/>
              </a:spcBef>
              <a:spcAft>
                <a:spcPts val="0"/>
              </a:spcAft>
              <a:buNone/>
            </a:pPr>
            <a:endParaRPr sz="1800" dirty="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23240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89" name="Google Shape;89;p15"/>
          <p:cNvSpPr txBox="1">
            <a:spLocks noGrp="1"/>
          </p:cNvSpPr>
          <p:nvPr>
            <p:ph type="body" idx="1"/>
          </p:nvPr>
        </p:nvSpPr>
        <p:spPr>
          <a:xfrm>
            <a:off x="427600" y="1602550"/>
            <a:ext cx="4618200" cy="2355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1200"/>
              </a:spcAft>
              <a:buSzPts val="1800"/>
              <a:buChar char="●"/>
            </a:pPr>
            <a:r>
              <a:rPr lang="en" sz="1800" b="1">
                <a:solidFill>
                  <a:schemeClr val="dk1"/>
                </a:solidFill>
              </a:rPr>
              <a:t>The project focuses on analyzing key performance indicators (KPIs) that affect consultation service efficiency, customer satisfaction, and astrologer productivity. These KPIs will be analyzed across several dimensions to meet the following objectives:</a:t>
            </a:r>
            <a:endParaRPr sz="1800"/>
          </a:p>
        </p:txBody>
      </p:sp>
      <p:sp>
        <p:nvSpPr>
          <p:cNvPr id="90" name="Google Shape;90;p15"/>
          <p:cNvSpPr txBox="1">
            <a:spLocks noGrp="1"/>
          </p:cNvSpPr>
          <p:nvPr>
            <p:ph type="body" idx="2"/>
          </p:nvPr>
        </p:nvSpPr>
        <p:spPr>
          <a:xfrm>
            <a:off x="5045797" y="1602550"/>
            <a:ext cx="3071400" cy="3002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Arial"/>
              <a:buChar char="●"/>
            </a:pPr>
            <a:r>
              <a:rPr lang="en" sz="1100" b="1">
                <a:latin typeface="Arial"/>
                <a:ea typeface="Arial"/>
                <a:cs typeface="Arial"/>
                <a:sym typeface="Arial"/>
              </a:rPr>
              <a:t>KPI</a:t>
            </a:r>
            <a:endParaRPr sz="1100" b="1">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Analyze Chat and Call Session Data:</a:t>
            </a:r>
            <a:endParaRPr sz="1100" b="1">
              <a:latin typeface="Arial"/>
              <a:ea typeface="Arial"/>
              <a:cs typeface="Arial"/>
              <a:sym typeface="Arial"/>
            </a:endParaRPr>
          </a:p>
          <a:p>
            <a:pPr marL="914400" lvl="1" indent="-298450" algn="l" rtl="0">
              <a:spcBef>
                <a:spcPts val="0"/>
              </a:spcBef>
              <a:spcAft>
                <a:spcPts val="0"/>
              </a:spcAft>
              <a:buSzPts val="1100"/>
              <a:buFont typeface="Arial"/>
              <a:buChar char="○"/>
            </a:pPr>
            <a:r>
              <a:rPr lang="en" sz="1100" b="1">
                <a:latin typeface="Arial"/>
                <a:ea typeface="Arial"/>
                <a:cs typeface="Arial"/>
                <a:sym typeface="Arial"/>
              </a:rPr>
              <a:t>Performance Metrics.</a:t>
            </a:r>
            <a:endParaRPr sz="1100">
              <a:latin typeface="Arial"/>
              <a:ea typeface="Arial"/>
              <a:cs typeface="Arial"/>
              <a:sym typeface="Arial"/>
            </a:endParaRPr>
          </a:p>
          <a:p>
            <a:pPr marL="914400" lvl="1" indent="-298450" algn="l" rtl="0">
              <a:spcBef>
                <a:spcPts val="0"/>
              </a:spcBef>
              <a:spcAft>
                <a:spcPts val="0"/>
              </a:spcAft>
              <a:buSzPts val="1100"/>
              <a:buFont typeface="Arial"/>
              <a:buChar char="○"/>
            </a:pPr>
            <a:r>
              <a:rPr lang="en" sz="1100" b="1">
                <a:latin typeface="Arial"/>
                <a:ea typeface="Arial"/>
                <a:cs typeface="Arial"/>
                <a:sym typeface="Arial"/>
              </a:rPr>
              <a:t>Guru Productivity.</a:t>
            </a:r>
            <a:endParaRPr sz="1100" b="1">
              <a:latin typeface="Arial"/>
              <a:ea typeface="Arial"/>
              <a:cs typeface="Arial"/>
              <a:sym typeface="Arial"/>
            </a:endParaRPr>
          </a:p>
          <a:p>
            <a:pPr marL="914400" lvl="1" indent="-298450" algn="l" rtl="0">
              <a:spcBef>
                <a:spcPts val="0"/>
              </a:spcBef>
              <a:spcAft>
                <a:spcPts val="0"/>
              </a:spcAft>
              <a:buSzPts val="1100"/>
              <a:buFont typeface="Arial"/>
              <a:buChar char="○"/>
            </a:pPr>
            <a:r>
              <a:rPr lang="en" sz="1100" b="1">
                <a:latin typeface="Arial"/>
                <a:ea typeface="Arial"/>
                <a:cs typeface="Arial"/>
                <a:sym typeface="Arial"/>
              </a:rPr>
              <a:t>Identify Inefficiencies in Chat Handling, Call Durations.</a:t>
            </a:r>
            <a:endParaRPr sz="1100" b="1">
              <a:latin typeface="Arial"/>
              <a:ea typeface="Arial"/>
              <a:cs typeface="Arial"/>
              <a:sym typeface="Arial"/>
            </a:endParaRPr>
          </a:p>
          <a:p>
            <a:pPr marL="914400" lvl="1" indent="-298450" algn="l" rtl="0">
              <a:spcBef>
                <a:spcPts val="0"/>
              </a:spcBef>
              <a:spcAft>
                <a:spcPts val="0"/>
              </a:spcAft>
              <a:buSzPts val="1100"/>
              <a:buFont typeface="Arial"/>
              <a:buChar char="○"/>
            </a:pPr>
            <a:r>
              <a:rPr lang="en" sz="1100" b="1">
                <a:latin typeface="Arial"/>
                <a:ea typeface="Arial"/>
                <a:cs typeface="Arial"/>
                <a:sym typeface="Arial"/>
              </a:rPr>
              <a:t>Chat Duration Analysis.</a:t>
            </a:r>
            <a:endParaRPr sz="1100">
              <a:latin typeface="Arial"/>
              <a:ea typeface="Arial"/>
              <a:cs typeface="Arial"/>
              <a:sym typeface="Arial"/>
            </a:endParaRPr>
          </a:p>
          <a:p>
            <a:pPr marL="914400" lvl="1" indent="-298450" algn="l" rtl="0">
              <a:spcBef>
                <a:spcPts val="0"/>
              </a:spcBef>
              <a:spcAft>
                <a:spcPts val="0"/>
              </a:spcAft>
              <a:buSzPts val="1100"/>
              <a:buFont typeface="Arial"/>
              <a:buChar char="○"/>
            </a:pPr>
            <a:r>
              <a:rPr lang="en" sz="1100" b="1">
                <a:latin typeface="Arial"/>
                <a:ea typeface="Arial"/>
                <a:cs typeface="Arial"/>
                <a:sym typeface="Arial"/>
              </a:rPr>
              <a:t>Call Handling.</a:t>
            </a:r>
            <a:endParaRPr sz="1100" b="1">
              <a:latin typeface="Arial"/>
              <a:ea typeface="Arial"/>
              <a:cs typeface="Arial"/>
              <a:sym typeface="Arial"/>
            </a:endParaRPr>
          </a:p>
          <a:p>
            <a:pPr marL="914400" lvl="1" indent="-298450" algn="l" rtl="0">
              <a:spcBef>
                <a:spcPts val="0"/>
              </a:spcBef>
              <a:spcAft>
                <a:spcPts val="0"/>
              </a:spcAft>
              <a:buSzPts val="1100"/>
              <a:buFont typeface="Arial"/>
              <a:buChar char="○"/>
            </a:pPr>
            <a:r>
              <a:rPr lang="en" sz="1100" b="1">
                <a:latin typeface="Arial"/>
                <a:ea typeface="Arial"/>
                <a:cs typeface="Arial"/>
                <a:sym typeface="Arial"/>
              </a:rPr>
              <a:t>Recommend Strategies to Optimize Session Quality and Profitability.</a:t>
            </a:r>
            <a:endParaRPr sz="1100" b="1">
              <a:latin typeface="Arial"/>
              <a:ea typeface="Arial"/>
              <a:cs typeface="Arial"/>
              <a:sym typeface="Arial"/>
            </a:endParaRPr>
          </a:p>
          <a:p>
            <a:pPr marL="914400" lvl="1" indent="-298450" algn="l" rtl="0">
              <a:spcBef>
                <a:spcPts val="0"/>
              </a:spcBef>
              <a:spcAft>
                <a:spcPts val="0"/>
              </a:spcAft>
              <a:buSzPts val="1100"/>
              <a:buFont typeface="Arial"/>
              <a:buChar char="○"/>
            </a:pPr>
            <a:r>
              <a:rPr lang="en" sz="1100" b="1">
                <a:latin typeface="Arial"/>
                <a:ea typeface="Arial"/>
                <a:cs typeface="Arial"/>
                <a:sym typeface="Arial"/>
              </a:rPr>
              <a:t>Free vs. Paid Consultations</a:t>
            </a:r>
            <a:r>
              <a:rPr lang="en" sz="1100">
                <a:latin typeface="Arial"/>
                <a:ea typeface="Arial"/>
                <a:cs typeface="Arial"/>
                <a:sym typeface="Arial"/>
              </a:rPr>
              <a:t>.</a:t>
            </a:r>
            <a:endParaRPr sz="1100">
              <a:latin typeface="Arial"/>
              <a:ea typeface="Arial"/>
              <a:cs typeface="Arial"/>
              <a:sym typeface="Arial"/>
            </a:endParaRPr>
          </a:p>
          <a:p>
            <a:pPr marL="914400" lvl="1" indent="-298450" algn="l" rtl="0">
              <a:spcBef>
                <a:spcPts val="0"/>
              </a:spcBef>
              <a:spcAft>
                <a:spcPts val="0"/>
              </a:spcAft>
              <a:buSzPts val="1100"/>
              <a:buFont typeface="Arial"/>
              <a:buChar char="○"/>
            </a:pPr>
            <a:r>
              <a:rPr lang="en" sz="1100" b="1">
                <a:latin typeface="Arial"/>
                <a:ea typeface="Arial"/>
                <a:cs typeface="Arial"/>
                <a:sym typeface="Arial"/>
              </a:rPr>
              <a:t>Astrologer Training.</a:t>
            </a:r>
            <a:endParaRPr sz="1100">
              <a:latin typeface="Arial"/>
              <a:ea typeface="Arial"/>
              <a:cs typeface="Arial"/>
              <a:sym typeface="Arial"/>
            </a:endParaRPr>
          </a:p>
          <a:p>
            <a:pPr marL="914400" lvl="1" indent="-298450" algn="l" rtl="0">
              <a:spcBef>
                <a:spcPts val="0"/>
              </a:spcBef>
              <a:spcAft>
                <a:spcPts val="0"/>
              </a:spcAft>
              <a:buSzPts val="1100"/>
              <a:buFont typeface="Arial"/>
              <a:buChar char="○"/>
            </a:pPr>
            <a:r>
              <a:rPr lang="en" sz="1100" b="1">
                <a:latin typeface="Arial"/>
                <a:ea typeface="Arial"/>
                <a:cs typeface="Arial"/>
                <a:sym typeface="Arial"/>
              </a:rPr>
              <a:t>Customer Feedback Loop.</a:t>
            </a:r>
            <a:endParaRPr sz="1100">
              <a:latin typeface="Arial"/>
              <a:ea typeface="Arial"/>
              <a:cs typeface="Arial"/>
              <a:sym typeface="Arial"/>
            </a:endParaRPr>
          </a:p>
          <a:p>
            <a:pPr marL="457200" lvl="0" indent="0" algn="l" rtl="0">
              <a:spcBef>
                <a:spcPts val="1200"/>
              </a:spcBef>
              <a:spcAft>
                <a:spcPts val="1200"/>
              </a:spcAft>
              <a:buNone/>
            </a:pPr>
            <a:endParaRPr sz="2100" b="1">
              <a:solidFill>
                <a:schemeClr val="dk1"/>
              </a:solidFill>
            </a:endParaRPr>
          </a:p>
        </p:txBody>
      </p:sp>
      <p:pic>
        <p:nvPicPr>
          <p:cNvPr id="91" name="Google Shape;91;p15"/>
          <p:cNvPicPr preferRelativeResize="0"/>
          <p:nvPr/>
        </p:nvPicPr>
        <p:blipFill>
          <a:blip r:embed="rId3">
            <a:alphaModFix/>
          </a:blip>
          <a:stretch>
            <a:fillRect/>
          </a:stretch>
        </p:blipFill>
        <p:spPr>
          <a:xfrm>
            <a:off x="6566500" y="575950"/>
            <a:ext cx="1647144" cy="1297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2400250" y="3473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visualization-:</a:t>
            </a:r>
            <a:endParaRPr/>
          </a:p>
        </p:txBody>
      </p:sp>
      <p:sp>
        <p:nvSpPr>
          <p:cNvPr id="97" name="Google Shape;97;p16"/>
          <p:cNvSpPr txBox="1">
            <a:spLocks noGrp="1"/>
          </p:cNvSpPr>
          <p:nvPr>
            <p:ph type="body" idx="1"/>
          </p:nvPr>
        </p:nvSpPr>
        <p:spPr>
          <a:xfrm>
            <a:off x="-11575" y="916875"/>
            <a:ext cx="5705400" cy="37728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2"/>
              </a:buClr>
              <a:buSzPts val="1100"/>
              <a:buFont typeface="Arial"/>
              <a:buNone/>
            </a:pPr>
            <a:r>
              <a:rPr lang="en" sz="1300" b="1">
                <a:solidFill>
                  <a:schemeClr val="dk1"/>
                </a:solidFill>
                <a:latin typeface="Arial"/>
                <a:ea typeface="Arial"/>
                <a:cs typeface="Arial"/>
                <a:sym typeface="Arial"/>
              </a:rPr>
              <a:t>Dataset Summary:</a:t>
            </a:r>
            <a:endParaRPr sz="1300" b="1">
              <a:solidFill>
                <a:schemeClr val="dk1"/>
              </a:solidFill>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latin typeface="Arial"/>
                <a:ea typeface="Arial"/>
                <a:cs typeface="Arial"/>
                <a:sym typeface="Arial"/>
              </a:rPr>
              <a:t>The dataset provides comprehensive records of chat and call sessions between users and astrologers (gurus) on AstroSage.</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Key columns</a:t>
            </a:r>
            <a:r>
              <a:rPr lang="en" sz="1100">
                <a:latin typeface="Arial"/>
                <a:ea typeface="Arial"/>
                <a:cs typeface="Arial"/>
                <a:sym typeface="Arial"/>
              </a:rPr>
              <a:t> include:</a:t>
            </a:r>
            <a:endParaRPr sz="1100">
              <a:latin typeface="Arial"/>
              <a:ea typeface="Arial"/>
              <a:cs typeface="Arial"/>
              <a:sym typeface="Arial"/>
            </a:endParaRPr>
          </a:p>
          <a:p>
            <a:pPr marL="914400" lvl="1" indent="-298450" algn="l" rtl="0">
              <a:spcBef>
                <a:spcPts val="0"/>
              </a:spcBef>
              <a:spcAft>
                <a:spcPts val="0"/>
              </a:spcAft>
              <a:buSzPts val="1100"/>
              <a:buFont typeface="Arial"/>
              <a:buChar char="○"/>
            </a:pPr>
            <a:r>
              <a:rPr lang="en" sz="1100" b="1">
                <a:latin typeface="Arial"/>
                <a:ea typeface="Arial"/>
                <a:cs typeface="Arial"/>
                <a:sym typeface="Arial"/>
              </a:rPr>
              <a:t>User and Guru IDs</a:t>
            </a:r>
            <a:r>
              <a:rPr lang="en" sz="1100">
                <a:latin typeface="Arial"/>
                <a:ea typeface="Arial"/>
                <a:cs typeface="Arial"/>
                <a:sym typeface="Arial"/>
              </a:rPr>
              <a:t>: Identifies unique users and astrologers for session tracking.</a:t>
            </a:r>
            <a:endParaRPr sz="1100">
              <a:latin typeface="Arial"/>
              <a:ea typeface="Arial"/>
              <a:cs typeface="Arial"/>
              <a:sym typeface="Arial"/>
            </a:endParaRPr>
          </a:p>
          <a:p>
            <a:pPr marL="914400" lvl="1" indent="-298450" algn="l" rtl="0">
              <a:spcBef>
                <a:spcPts val="0"/>
              </a:spcBef>
              <a:spcAft>
                <a:spcPts val="0"/>
              </a:spcAft>
              <a:buSzPts val="1100"/>
              <a:buFont typeface="Arial"/>
              <a:buChar char="○"/>
            </a:pPr>
            <a:r>
              <a:rPr lang="en" sz="1100" b="1">
                <a:latin typeface="Arial"/>
                <a:ea typeface="Arial"/>
                <a:cs typeface="Arial"/>
                <a:sym typeface="Arial"/>
              </a:rPr>
              <a:t>Chat and Call Durations</a:t>
            </a:r>
            <a:r>
              <a:rPr lang="en" sz="1100">
                <a:latin typeface="Arial"/>
                <a:ea typeface="Arial"/>
                <a:cs typeface="Arial"/>
                <a:sym typeface="Arial"/>
              </a:rPr>
              <a:t>: Captures the length of each session in seconds.</a:t>
            </a:r>
            <a:endParaRPr sz="1100">
              <a:latin typeface="Arial"/>
              <a:ea typeface="Arial"/>
              <a:cs typeface="Arial"/>
              <a:sym typeface="Arial"/>
            </a:endParaRPr>
          </a:p>
          <a:p>
            <a:pPr marL="914400" lvl="1" indent="-298450" algn="l" rtl="0">
              <a:spcBef>
                <a:spcPts val="0"/>
              </a:spcBef>
              <a:spcAft>
                <a:spcPts val="0"/>
              </a:spcAft>
              <a:buSzPts val="1100"/>
              <a:buFont typeface="Arial"/>
              <a:buChar char="○"/>
            </a:pPr>
            <a:r>
              <a:rPr lang="en" sz="1100" b="1">
                <a:latin typeface="Arial"/>
                <a:ea typeface="Arial"/>
                <a:cs typeface="Arial"/>
                <a:sym typeface="Arial"/>
              </a:rPr>
              <a:t>Session Statuses</a:t>
            </a:r>
            <a:r>
              <a:rPr lang="en" sz="1100">
                <a:latin typeface="Arial"/>
                <a:ea typeface="Arial"/>
                <a:cs typeface="Arial"/>
                <a:sym typeface="Arial"/>
              </a:rPr>
              <a:t>: Shows if the session was completed, failed, or incomplete.</a:t>
            </a:r>
            <a:endParaRPr sz="1100">
              <a:latin typeface="Arial"/>
              <a:ea typeface="Arial"/>
              <a:cs typeface="Arial"/>
              <a:sym typeface="Arial"/>
            </a:endParaRPr>
          </a:p>
          <a:p>
            <a:pPr marL="914400" lvl="1" indent="-298450" algn="l" rtl="0">
              <a:spcBef>
                <a:spcPts val="0"/>
              </a:spcBef>
              <a:spcAft>
                <a:spcPts val="0"/>
              </a:spcAft>
              <a:buSzPts val="1100"/>
              <a:buFont typeface="Arial"/>
              <a:buChar char="○"/>
            </a:pPr>
            <a:r>
              <a:rPr lang="en" sz="1100" b="1">
                <a:latin typeface="Arial"/>
                <a:ea typeface="Arial"/>
                <a:cs typeface="Arial"/>
                <a:sym typeface="Arial"/>
              </a:rPr>
              <a:t>Consultation Types</a:t>
            </a:r>
            <a:r>
              <a:rPr lang="en" sz="1100">
                <a:latin typeface="Arial"/>
                <a:ea typeface="Arial"/>
                <a:cs typeface="Arial"/>
                <a:sym typeface="Arial"/>
              </a:rPr>
              <a:t>: Differentiates between chat and call consultations.</a:t>
            </a:r>
            <a:endParaRPr sz="1100">
              <a:latin typeface="Arial"/>
              <a:ea typeface="Arial"/>
              <a:cs typeface="Arial"/>
              <a:sym typeface="Arial"/>
            </a:endParaRPr>
          </a:p>
          <a:p>
            <a:pPr marL="914400" lvl="1" indent="-298450" algn="l" rtl="0">
              <a:spcBef>
                <a:spcPts val="0"/>
              </a:spcBef>
              <a:spcAft>
                <a:spcPts val="0"/>
              </a:spcAft>
              <a:buSzPts val="1100"/>
              <a:buFont typeface="Arial"/>
              <a:buChar char="○"/>
            </a:pPr>
            <a:r>
              <a:rPr lang="en" sz="1100" b="1">
                <a:latin typeface="Arial"/>
                <a:ea typeface="Arial"/>
                <a:cs typeface="Arial"/>
                <a:sym typeface="Arial"/>
              </a:rPr>
              <a:t>Refund Statuses</a:t>
            </a:r>
            <a:r>
              <a:rPr lang="en" sz="1100">
                <a:latin typeface="Arial"/>
                <a:ea typeface="Arial"/>
                <a:cs typeface="Arial"/>
                <a:sym typeface="Arial"/>
              </a:rPr>
              <a:t>: Indicates whether a session was eligible for a refund or not.</a:t>
            </a:r>
            <a:endParaRPr sz="1100">
              <a:latin typeface="Arial"/>
              <a:ea typeface="Arial"/>
              <a:cs typeface="Arial"/>
              <a:sym typeface="Arial"/>
            </a:endParaRPr>
          </a:p>
          <a:p>
            <a:pPr marL="914400" lvl="1" indent="-298450" algn="l" rtl="0">
              <a:spcBef>
                <a:spcPts val="0"/>
              </a:spcBef>
              <a:spcAft>
                <a:spcPts val="0"/>
              </a:spcAft>
              <a:buSzPts val="1100"/>
              <a:buFont typeface="Arial"/>
              <a:buChar char="○"/>
            </a:pPr>
            <a:r>
              <a:rPr lang="en" sz="1100" b="1">
                <a:latin typeface="Arial"/>
                <a:ea typeface="Arial"/>
                <a:cs typeface="Arial"/>
                <a:sym typeface="Arial"/>
              </a:rPr>
              <a:t>Ratings</a:t>
            </a:r>
            <a:r>
              <a:rPr lang="en" sz="1100">
                <a:latin typeface="Arial"/>
                <a:ea typeface="Arial"/>
                <a:cs typeface="Arial"/>
                <a:sym typeface="Arial"/>
              </a:rPr>
              <a:t>: Represents user satisfaction after the session.</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The dataset covers a wide range of consultations, including free chats, paid calls, and both completed and incomplete sessions.</a:t>
            </a:r>
            <a:endParaRPr sz="1100">
              <a:latin typeface="Arial"/>
              <a:ea typeface="Arial"/>
              <a:cs typeface="Arial"/>
              <a:sym typeface="Arial"/>
            </a:endParaRPr>
          </a:p>
          <a:p>
            <a:pPr marL="457200" lvl="0" indent="0" algn="l" rtl="0">
              <a:spcBef>
                <a:spcPts val="1200"/>
              </a:spcBef>
              <a:spcAft>
                <a:spcPts val="1200"/>
              </a:spcAft>
              <a:buNone/>
            </a:pPr>
            <a:endParaRPr sz="2100" b="1">
              <a:solidFill>
                <a:schemeClr val="dk1"/>
              </a:solidFill>
            </a:endParaRPr>
          </a:p>
        </p:txBody>
      </p:sp>
      <p:sp>
        <p:nvSpPr>
          <p:cNvPr id="98" name="Google Shape;98;p16"/>
          <p:cNvSpPr txBox="1">
            <a:spLocks noGrp="1"/>
          </p:cNvSpPr>
          <p:nvPr>
            <p:ph type="body" idx="2"/>
          </p:nvPr>
        </p:nvSpPr>
        <p:spPr>
          <a:xfrm>
            <a:off x="5595550" y="965800"/>
            <a:ext cx="3445200" cy="35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dirty="0">
                <a:solidFill>
                  <a:schemeClr val="dk1"/>
                </a:solidFill>
              </a:rPr>
              <a:t>Data Cleaning: </a:t>
            </a:r>
            <a:endParaRPr sz="1700" b="1" dirty="0">
              <a:solidFill>
                <a:schemeClr val="dk1"/>
              </a:solidFill>
            </a:endParaRPr>
          </a:p>
          <a:p>
            <a:pPr marL="0" lvl="0" indent="0" algn="l" rtl="0">
              <a:spcBef>
                <a:spcPts val="1200"/>
              </a:spcBef>
              <a:spcAft>
                <a:spcPts val="0"/>
              </a:spcAft>
              <a:buNone/>
            </a:pPr>
            <a:r>
              <a:rPr lang="en" sz="1100" b="1" dirty="0">
                <a:latin typeface="Arial"/>
                <a:ea typeface="Arial"/>
                <a:cs typeface="Arial"/>
                <a:sym typeface="Arial"/>
              </a:rPr>
              <a:t>Standardized timestamps</a:t>
            </a:r>
            <a:r>
              <a:rPr lang="en" sz="1100" dirty="0">
                <a:latin typeface="Arial"/>
                <a:ea typeface="Arial"/>
                <a:cs typeface="Arial"/>
                <a:sym typeface="Arial"/>
              </a:rPr>
              <a:t> (creation, update, chat start, and end times) to ensure consistency in session tracking</a:t>
            </a:r>
            <a:endParaRPr sz="1100" dirty="0">
              <a:latin typeface="Arial"/>
              <a:ea typeface="Arial"/>
              <a:cs typeface="Arial"/>
              <a:sym typeface="Arial"/>
            </a:endParaRPr>
          </a:p>
          <a:p>
            <a:pPr marL="0" lvl="0" indent="0" algn="l" rtl="0">
              <a:spcBef>
                <a:spcPts val="1200"/>
              </a:spcBef>
              <a:spcAft>
                <a:spcPts val="0"/>
              </a:spcAft>
              <a:buNone/>
            </a:pPr>
            <a:r>
              <a:rPr lang="en" sz="1300" b="1" dirty="0">
                <a:latin typeface="Arial"/>
                <a:ea typeface="Arial"/>
                <a:cs typeface="Arial"/>
                <a:sym typeface="Arial"/>
              </a:rPr>
              <a:t>Importance of This Data:</a:t>
            </a:r>
            <a:endParaRPr sz="1300" b="1" dirty="0">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dirty="0">
                <a:latin typeface="Arial"/>
                <a:ea typeface="Arial"/>
                <a:cs typeface="Arial"/>
                <a:sym typeface="Arial"/>
              </a:rPr>
              <a:t>The dataset is essential for understanding </a:t>
            </a:r>
            <a:r>
              <a:rPr lang="en" sz="1100" b="1" dirty="0">
                <a:latin typeface="Arial"/>
                <a:ea typeface="Arial"/>
                <a:cs typeface="Arial"/>
                <a:sym typeface="Arial"/>
              </a:rPr>
              <a:t>customer satisfaction</a:t>
            </a:r>
            <a:r>
              <a:rPr lang="en" sz="1100" dirty="0">
                <a:latin typeface="Arial"/>
                <a:ea typeface="Arial"/>
                <a:cs typeface="Arial"/>
                <a:sym typeface="Arial"/>
              </a:rPr>
              <a:t>, session quality, and </a:t>
            </a:r>
            <a:r>
              <a:rPr lang="en" sz="1100" b="1" dirty="0">
                <a:latin typeface="Arial"/>
                <a:ea typeface="Arial"/>
                <a:cs typeface="Arial"/>
                <a:sym typeface="Arial"/>
              </a:rPr>
              <a:t>operational efficiency</a:t>
            </a:r>
            <a:r>
              <a:rPr lang="en" sz="1100" dirty="0">
                <a:latin typeface="Arial"/>
                <a:ea typeface="Arial"/>
                <a:cs typeface="Arial"/>
                <a:sym typeface="Arial"/>
              </a:rPr>
              <a:t>.</a:t>
            </a:r>
          </a:p>
          <a:p>
            <a:pPr marL="457200" lvl="0" indent="-298450" algn="l" rtl="0">
              <a:spcBef>
                <a:spcPts val="0"/>
              </a:spcBef>
              <a:spcAft>
                <a:spcPts val="0"/>
              </a:spcAft>
              <a:buSzPts val="1100"/>
              <a:buFont typeface="Arial"/>
              <a:buChar char="●"/>
            </a:pPr>
            <a:r>
              <a:rPr lang="en" sz="1100" dirty="0">
                <a:latin typeface="Arial"/>
                <a:ea typeface="Arial"/>
                <a:cs typeface="Arial"/>
                <a:sym typeface="Arial"/>
              </a:rPr>
              <a:t>By analyzing session durations, refunds, and ratings, we can identify which factors most influence </a:t>
            </a:r>
            <a:r>
              <a:rPr lang="en" sz="1100" b="1" dirty="0">
                <a:latin typeface="Arial"/>
                <a:ea typeface="Arial"/>
                <a:cs typeface="Arial"/>
                <a:sym typeface="Arial"/>
              </a:rPr>
              <a:t>customer retention</a:t>
            </a:r>
            <a:r>
              <a:rPr lang="en" sz="1100" dirty="0">
                <a:latin typeface="Arial"/>
                <a:ea typeface="Arial"/>
                <a:cs typeface="Arial"/>
                <a:sym typeface="Arial"/>
              </a:rPr>
              <a:t> and </a:t>
            </a:r>
            <a:r>
              <a:rPr lang="en" sz="1100" b="1" dirty="0">
                <a:latin typeface="Arial"/>
                <a:ea typeface="Arial"/>
                <a:cs typeface="Arial"/>
                <a:sym typeface="Arial"/>
              </a:rPr>
              <a:t>guru performance</a:t>
            </a:r>
            <a:r>
              <a:rPr lang="en" sz="1100" dirty="0">
                <a:latin typeface="Arial"/>
                <a:ea typeface="Arial"/>
                <a:cs typeface="Arial"/>
                <a:sym typeface="Arial"/>
              </a:rPr>
              <a:t>.</a:t>
            </a:r>
            <a:endParaRPr sz="1100" dirty="0">
              <a:latin typeface="Arial"/>
              <a:ea typeface="Arial"/>
              <a:cs typeface="Arial"/>
              <a:sym typeface="Arial"/>
            </a:endParaRPr>
          </a:p>
          <a:p>
            <a:pPr marL="457200" lvl="0" indent="-298450" algn="l" rtl="0">
              <a:spcBef>
                <a:spcPts val="0"/>
              </a:spcBef>
              <a:spcAft>
                <a:spcPts val="0"/>
              </a:spcAft>
              <a:buSzPts val="1100"/>
              <a:buFont typeface="Arial"/>
              <a:buChar char="●"/>
            </a:pPr>
            <a:r>
              <a:rPr lang="en" sz="1100" dirty="0">
                <a:latin typeface="Arial"/>
                <a:ea typeface="Arial"/>
                <a:cs typeface="Arial"/>
                <a:sym typeface="Arial"/>
              </a:rPr>
              <a:t>The insights gained from this data will guide strategic decisions for </a:t>
            </a:r>
            <a:r>
              <a:rPr lang="en" sz="1100" b="1" dirty="0">
                <a:latin typeface="Arial"/>
                <a:ea typeface="Arial"/>
                <a:cs typeface="Arial"/>
                <a:sym typeface="Arial"/>
              </a:rPr>
              <a:t>investment allocation</a:t>
            </a:r>
            <a:r>
              <a:rPr lang="en" sz="1100" dirty="0">
                <a:latin typeface="Arial"/>
                <a:ea typeface="Arial"/>
                <a:cs typeface="Arial"/>
                <a:sym typeface="Arial"/>
              </a:rPr>
              <a:t>, improving consultation quality, and driving profitability.</a:t>
            </a:r>
            <a:endParaRPr sz="1100" dirty="0">
              <a:latin typeface="Arial"/>
              <a:ea typeface="Arial"/>
              <a:cs typeface="Arial"/>
              <a:sym typeface="Arial"/>
            </a:endParaRPr>
          </a:p>
          <a:p>
            <a:pPr marL="0" lvl="0" indent="0" algn="l" rtl="0">
              <a:spcBef>
                <a:spcPts val="1200"/>
              </a:spcBef>
              <a:spcAft>
                <a:spcPts val="0"/>
              </a:spcAft>
              <a:buNone/>
            </a:pPr>
            <a:endParaRPr sz="1100" dirty="0">
              <a:latin typeface="Arial"/>
              <a:ea typeface="Arial"/>
              <a:cs typeface="Arial"/>
              <a:sym typeface="Arial"/>
            </a:endParaRPr>
          </a:p>
          <a:p>
            <a:pPr marL="0" lvl="0" indent="0" algn="l" rtl="0">
              <a:spcBef>
                <a:spcPts val="1200"/>
              </a:spcBef>
              <a:spcAft>
                <a:spcPts val="1200"/>
              </a:spcAft>
              <a:buNone/>
            </a:pPr>
            <a:endParaRPr sz="17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 tools-:</a:t>
            </a:r>
            <a:endParaRPr/>
          </a:p>
        </p:txBody>
      </p:sp>
      <p:sp>
        <p:nvSpPr>
          <p:cNvPr id="104" name="Google Shape;104;p17"/>
          <p:cNvSpPr txBox="1">
            <a:spLocks noGrp="1"/>
          </p:cNvSpPr>
          <p:nvPr>
            <p:ph type="body" idx="1"/>
          </p:nvPr>
        </p:nvSpPr>
        <p:spPr>
          <a:xfrm>
            <a:off x="598650" y="1417200"/>
            <a:ext cx="5033700" cy="2748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2"/>
              </a:buClr>
              <a:buSzPts val="1100"/>
              <a:buFont typeface="Arial"/>
              <a:buNone/>
            </a:pPr>
            <a:r>
              <a:rPr lang="en" sz="1200" b="1">
                <a:latin typeface="Arial"/>
                <a:ea typeface="Arial"/>
                <a:cs typeface="Arial"/>
                <a:sym typeface="Arial"/>
              </a:rPr>
              <a:t>Methodology</a:t>
            </a:r>
            <a:endParaRPr sz="1200" b="1">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b="1">
                <a:latin typeface="Arial"/>
                <a:ea typeface="Arial"/>
                <a:cs typeface="Arial"/>
                <a:sym typeface="Arial"/>
              </a:rPr>
              <a:t>Steps Taken:</a:t>
            </a:r>
            <a:endParaRPr sz="1200" b="1">
              <a:latin typeface="Arial"/>
              <a:ea typeface="Arial"/>
              <a:cs typeface="Arial"/>
              <a:sym typeface="Arial"/>
            </a:endParaRPr>
          </a:p>
          <a:p>
            <a:pPr marL="914400" lvl="1" indent="-304800" algn="l" rtl="0">
              <a:spcBef>
                <a:spcPts val="0"/>
              </a:spcBef>
              <a:spcAft>
                <a:spcPts val="0"/>
              </a:spcAft>
              <a:buSzPts val="1200"/>
              <a:buFont typeface="Arial"/>
              <a:buChar char="○"/>
            </a:pPr>
            <a:r>
              <a:rPr lang="en">
                <a:latin typeface="Arial"/>
                <a:ea typeface="Arial"/>
                <a:cs typeface="Arial"/>
                <a:sym typeface="Arial"/>
              </a:rPr>
              <a:t>Data Cleaning: Removed null and incomplete records, and standardized time formats.</a:t>
            </a:r>
            <a:endParaRPr>
              <a:latin typeface="Arial"/>
              <a:ea typeface="Arial"/>
              <a:cs typeface="Arial"/>
              <a:sym typeface="Arial"/>
            </a:endParaRPr>
          </a:p>
          <a:p>
            <a:pPr marL="914400" lvl="1" indent="-304800" algn="l" rtl="0">
              <a:spcBef>
                <a:spcPts val="0"/>
              </a:spcBef>
              <a:spcAft>
                <a:spcPts val="0"/>
              </a:spcAft>
              <a:buSzPts val="1200"/>
              <a:buFont typeface="Arial"/>
              <a:buChar char="○"/>
            </a:pPr>
            <a:r>
              <a:rPr lang="en">
                <a:latin typeface="Arial"/>
                <a:ea typeface="Arial"/>
                <a:cs typeface="Arial"/>
                <a:sym typeface="Arial"/>
              </a:rPr>
              <a:t>Session Analysis: Studied chat and call durations, chat status, and refund trends.</a:t>
            </a:r>
            <a:endParaRPr>
              <a:latin typeface="Arial"/>
              <a:ea typeface="Arial"/>
              <a:cs typeface="Arial"/>
              <a:sym typeface="Arial"/>
            </a:endParaRPr>
          </a:p>
          <a:p>
            <a:pPr marL="914400" lvl="1" indent="-304800" algn="l" rtl="0">
              <a:spcBef>
                <a:spcPts val="0"/>
              </a:spcBef>
              <a:spcAft>
                <a:spcPts val="0"/>
              </a:spcAft>
              <a:buSzPts val="1200"/>
              <a:buFont typeface="Arial"/>
              <a:buChar char="○"/>
            </a:pPr>
            <a:r>
              <a:rPr lang="en">
                <a:latin typeface="Arial"/>
                <a:ea typeface="Arial"/>
                <a:cs typeface="Arial"/>
                <a:sym typeface="Arial"/>
              </a:rPr>
              <a:t>Customer Satisfaction: Analyzed the correlation between session durations and user ratings.</a:t>
            </a:r>
            <a:endParaRPr>
              <a:latin typeface="Arial"/>
              <a:ea typeface="Arial"/>
              <a:cs typeface="Arial"/>
              <a:sym typeface="Arial"/>
            </a:endParaRPr>
          </a:p>
          <a:p>
            <a:pPr marL="457200" lvl="0" indent="-304800" algn="l" rtl="0">
              <a:spcBef>
                <a:spcPts val="0"/>
              </a:spcBef>
              <a:spcAft>
                <a:spcPts val="0"/>
              </a:spcAft>
              <a:buSzPts val="1200"/>
              <a:buFont typeface="Arial"/>
              <a:buChar char="●"/>
            </a:pPr>
            <a:r>
              <a:rPr lang="en" sz="1200" b="1">
                <a:latin typeface="Arial"/>
                <a:ea typeface="Arial"/>
                <a:cs typeface="Arial"/>
                <a:sym typeface="Arial"/>
              </a:rPr>
              <a:t>Tools Used:</a:t>
            </a:r>
            <a:endParaRPr sz="1200" b="1">
              <a:latin typeface="Arial"/>
              <a:ea typeface="Arial"/>
              <a:cs typeface="Arial"/>
              <a:sym typeface="Arial"/>
            </a:endParaRPr>
          </a:p>
          <a:p>
            <a:pPr marL="914400" lvl="1" indent="-304800" algn="l" rtl="0">
              <a:spcBef>
                <a:spcPts val="0"/>
              </a:spcBef>
              <a:spcAft>
                <a:spcPts val="0"/>
              </a:spcAft>
              <a:buSzPts val="1200"/>
              <a:buFont typeface="Arial"/>
              <a:buChar char="○"/>
            </a:pPr>
            <a:r>
              <a:rPr lang="en">
                <a:latin typeface="Arial"/>
                <a:ea typeface="Arial"/>
                <a:cs typeface="Arial"/>
                <a:sym typeface="Arial"/>
              </a:rPr>
              <a:t>Excel functions like, Pivot Tables, Avg. function, Count Function and trend charts to derive insights.</a:t>
            </a:r>
            <a:endParaRPr>
              <a:latin typeface="Arial"/>
              <a:ea typeface="Arial"/>
              <a:cs typeface="Arial"/>
              <a:sym typeface="Arial"/>
            </a:endParaRPr>
          </a:p>
          <a:p>
            <a:pPr marL="457200" lvl="0" indent="0" algn="l" rtl="0">
              <a:spcBef>
                <a:spcPts val="1200"/>
              </a:spcBef>
              <a:spcAft>
                <a:spcPts val="1200"/>
              </a:spcAft>
              <a:buNone/>
            </a:pPr>
            <a:endParaRPr sz="1200" b="1">
              <a:solidFill>
                <a:schemeClr val="dk1"/>
              </a:solidFill>
            </a:endParaRPr>
          </a:p>
        </p:txBody>
      </p:sp>
      <p:pic>
        <p:nvPicPr>
          <p:cNvPr id="105" name="Google Shape;105;p17"/>
          <p:cNvPicPr preferRelativeResize="0"/>
          <p:nvPr/>
        </p:nvPicPr>
        <p:blipFill>
          <a:blip r:embed="rId3">
            <a:alphaModFix/>
          </a:blip>
          <a:stretch>
            <a:fillRect/>
          </a:stretch>
        </p:blipFill>
        <p:spPr>
          <a:xfrm>
            <a:off x="5632350" y="1563825"/>
            <a:ext cx="3398650" cy="2602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1016025" y="409875"/>
            <a:ext cx="7301700" cy="6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2"/>
                </a:solidFill>
              </a:rPr>
              <a:t>Call Volume and Operational Insights-:</a:t>
            </a:r>
            <a:endParaRPr sz="3000">
              <a:solidFill>
                <a:schemeClr val="dk2"/>
              </a:solidFill>
            </a:endParaRPr>
          </a:p>
        </p:txBody>
      </p:sp>
      <p:cxnSp>
        <p:nvCxnSpPr>
          <p:cNvPr id="111" name="Google Shape;111;p18"/>
          <p:cNvCxnSpPr/>
          <p:nvPr/>
        </p:nvCxnSpPr>
        <p:spPr>
          <a:xfrm rot="10800000" flipH="1">
            <a:off x="2403925" y="317475"/>
            <a:ext cx="6218700" cy="24600"/>
          </a:xfrm>
          <a:prstGeom prst="straightConnector1">
            <a:avLst/>
          </a:prstGeom>
          <a:noFill/>
          <a:ln w="38100" cap="flat" cmpd="sng">
            <a:solidFill>
              <a:schemeClr val="dk2"/>
            </a:solidFill>
            <a:prstDash val="solid"/>
            <a:round/>
            <a:headEnd type="none" w="med" len="med"/>
            <a:tailEnd type="none" w="med" len="med"/>
          </a:ln>
        </p:spPr>
      </p:cxnSp>
      <p:pic>
        <p:nvPicPr>
          <p:cNvPr id="112" name="Google Shape;112;p18" title="Chart"/>
          <p:cNvPicPr preferRelativeResize="0"/>
          <p:nvPr/>
        </p:nvPicPr>
        <p:blipFill>
          <a:blip r:embed="rId3">
            <a:alphaModFix/>
          </a:blip>
          <a:stretch>
            <a:fillRect/>
          </a:stretch>
        </p:blipFill>
        <p:spPr>
          <a:xfrm>
            <a:off x="152400" y="1093875"/>
            <a:ext cx="3921801" cy="1850500"/>
          </a:xfrm>
          <a:prstGeom prst="rect">
            <a:avLst/>
          </a:prstGeom>
          <a:noFill/>
          <a:ln>
            <a:noFill/>
          </a:ln>
        </p:spPr>
      </p:pic>
      <p:pic>
        <p:nvPicPr>
          <p:cNvPr id="113" name="Google Shape;113;p18" title="Chart"/>
          <p:cNvPicPr preferRelativeResize="0"/>
          <p:nvPr/>
        </p:nvPicPr>
        <p:blipFill>
          <a:blip r:embed="rId4">
            <a:alphaModFix/>
          </a:blip>
          <a:stretch>
            <a:fillRect/>
          </a:stretch>
        </p:blipFill>
        <p:spPr>
          <a:xfrm>
            <a:off x="4105000" y="1115750"/>
            <a:ext cx="3921801" cy="1752426"/>
          </a:xfrm>
          <a:prstGeom prst="rect">
            <a:avLst/>
          </a:prstGeom>
          <a:noFill/>
          <a:ln>
            <a:noFill/>
          </a:ln>
        </p:spPr>
      </p:pic>
      <p:sp>
        <p:nvSpPr>
          <p:cNvPr id="115" name="Google Shape;115;p18"/>
          <p:cNvSpPr txBox="1"/>
          <p:nvPr/>
        </p:nvSpPr>
        <p:spPr>
          <a:xfrm>
            <a:off x="3659150" y="3096775"/>
            <a:ext cx="4813500" cy="23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100" b="1">
                <a:solidFill>
                  <a:schemeClr val="dk2"/>
                </a:solidFill>
              </a:rPr>
              <a:t>Key Metric</a:t>
            </a:r>
            <a:r>
              <a:rPr lang="en" sz="1100">
                <a:solidFill>
                  <a:schemeClr val="dk2"/>
                </a:solidFill>
              </a:rPr>
              <a:t>:</a:t>
            </a:r>
            <a:endParaRPr sz="1100">
              <a:solidFill>
                <a:schemeClr val="dk2"/>
              </a:solidFill>
            </a:endParaRPr>
          </a:p>
          <a:p>
            <a:pPr marL="457200" lvl="0" indent="-298450" algn="l" rtl="0">
              <a:lnSpc>
                <a:spcPct val="115000"/>
              </a:lnSpc>
              <a:spcBef>
                <a:spcPts val="1200"/>
              </a:spcBef>
              <a:spcAft>
                <a:spcPts val="0"/>
              </a:spcAft>
              <a:buClr>
                <a:schemeClr val="dk2"/>
              </a:buClr>
              <a:buSzPts val="1100"/>
              <a:buChar char="●"/>
            </a:pPr>
            <a:r>
              <a:rPr lang="en" sz="1100" b="1">
                <a:solidFill>
                  <a:schemeClr val="dk2"/>
                </a:solidFill>
              </a:rPr>
              <a:t>Average Daily Call Volume</a:t>
            </a:r>
            <a:r>
              <a:rPr lang="en" sz="1100">
                <a:solidFill>
                  <a:schemeClr val="dk2"/>
                </a:solidFill>
              </a:rPr>
              <a:t>: 3.93</a:t>
            </a:r>
            <a:endParaRPr sz="1100">
              <a:solidFill>
                <a:schemeClr val="dk2"/>
              </a:solidFill>
            </a:endParaRPr>
          </a:p>
          <a:p>
            <a:pPr marL="457200" lvl="0" indent="-298450" algn="l" rtl="0">
              <a:lnSpc>
                <a:spcPct val="115000"/>
              </a:lnSpc>
              <a:spcBef>
                <a:spcPts val="0"/>
              </a:spcBef>
              <a:spcAft>
                <a:spcPts val="0"/>
              </a:spcAft>
              <a:buClr>
                <a:schemeClr val="dk2"/>
              </a:buClr>
              <a:buSzPts val="1100"/>
              <a:buChar char="●"/>
            </a:pPr>
            <a:r>
              <a:rPr lang="en" sz="1100" b="1">
                <a:solidFill>
                  <a:schemeClr val="dk2"/>
                </a:solidFill>
              </a:rPr>
              <a:t>Average Change in Call Volume (Day-by-Day)</a:t>
            </a:r>
            <a:r>
              <a:rPr lang="en" sz="1100">
                <a:solidFill>
                  <a:schemeClr val="dk2"/>
                </a:solidFill>
              </a:rPr>
              <a:t>: 4.9%</a:t>
            </a:r>
            <a:endParaRPr sz="1100">
              <a:solidFill>
                <a:schemeClr val="dk2"/>
              </a:solidFill>
            </a:endParaRPr>
          </a:p>
          <a:p>
            <a:pPr marL="457200" lvl="0" indent="-298450" algn="l" rtl="0">
              <a:lnSpc>
                <a:spcPct val="115000"/>
              </a:lnSpc>
              <a:spcBef>
                <a:spcPts val="0"/>
              </a:spcBef>
              <a:spcAft>
                <a:spcPts val="0"/>
              </a:spcAft>
              <a:buClr>
                <a:schemeClr val="dk2"/>
              </a:buClr>
              <a:buSzPts val="1100"/>
              <a:buChar char="●"/>
            </a:pPr>
            <a:r>
              <a:rPr lang="en" sz="1100" b="1">
                <a:solidFill>
                  <a:schemeClr val="dk2"/>
                </a:solidFill>
              </a:rPr>
              <a:t>December 2023</a:t>
            </a:r>
            <a:r>
              <a:rPr lang="en" sz="1100">
                <a:solidFill>
                  <a:schemeClr val="dk2"/>
                </a:solidFill>
              </a:rPr>
              <a:t>: 39,886 call duration seconds (Highest)</a:t>
            </a:r>
            <a:endParaRPr sz="1100">
              <a:solidFill>
                <a:schemeClr val="dk2"/>
              </a:solidFill>
            </a:endParaRPr>
          </a:p>
          <a:p>
            <a:pPr marL="457200" lvl="0" indent="-298450" algn="l" rtl="0">
              <a:lnSpc>
                <a:spcPct val="115000"/>
              </a:lnSpc>
              <a:spcBef>
                <a:spcPts val="0"/>
              </a:spcBef>
              <a:spcAft>
                <a:spcPts val="0"/>
              </a:spcAft>
              <a:buClr>
                <a:schemeClr val="dk2"/>
              </a:buClr>
              <a:buSzPts val="1100"/>
              <a:buChar char="●"/>
            </a:pPr>
            <a:r>
              <a:rPr lang="en" sz="1100" b="1">
                <a:solidFill>
                  <a:schemeClr val="dk2"/>
                </a:solidFill>
              </a:rPr>
              <a:t>January 2024</a:t>
            </a:r>
            <a:r>
              <a:rPr lang="en" sz="1100">
                <a:solidFill>
                  <a:schemeClr val="dk2"/>
                </a:solidFill>
              </a:rPr>
              <a:t>: 2,420 call duration seconds (Lowest)</a:t>
            </a:r>
            <a:endParaRPr sz="1100">
              <a:solidFill>
                <a:schemeClr val="dk2"/>
              </a:solidFill>
            </a:endParaRPr>
          </a:p>
          <a:p>
            <a:pPr marL="457200" lvl="0" indent="-298450" algn="l" rtl="0">
              <a:lnSpc>
                <a:spcPct val="115000"/>
              </a:lnSpc>
              <a:spcBef>
                <a:spcPts val="0"/>
              </a:spcBef>
              <a:spcAft>
                <a:spcPts val="0"/>
              </a:spcAft>
              <a:buClr>
                <a:schemeClr val="dk2"/>
              </a:buClr>
              <a:buSzPts val="1100"/>
              <a:buChar char="●"/>
            </a:pPr>
            <a:r>
              <a:rPr lang="en" sz="1100" b="1">
                <a:solidFill>
                  <a:schemeClr val="dk2"/>
                </a:solidFill>
              </a:rPr>
              <a:t>Operational Cost-: December 2023</a:t>
            </a:r>
            <a:r>
              <a:rPr lang="en" sz="1100">
                <a:solidFill>
                  <a:schemeClr val="dk2"/>
                </a:solidFill>
              </a:rPr>
              <a:t>: ₹108,428.46 (Highest)</a:t>
            </a:r>
            <a:endParaRPr sz="1100">
              <a:solidFill>
                <a:schemeClr val="dk2"/>
              </a:solidFill>
            </a:endParaRPr>
          </a:p>
          <a:p>
            <a:pPr marL="457200" lvl="0" indent="-298450" algn="l" rtl="0">
              <a:lnSpc>
                <a:spcPct val="115000"/>
              </a:lnSpc>
              <a:spcBef>
                <a:spcPts val="0"/>
              </a:spcBef>
              <a:spcAft>
                <a:spcPts val="0"/>
              </a:spcAft>
              <a:buClr>
                <a:schemeClr val="dk2"/>
              </a:buClr>
              <a:buSzPts val="1100"/>
              <a:buChar char="●"/>
            </a:pPr>
            <a:r>
              <a:rPr lang="en" sz="1100" b="1">
                <a:solidFill>
                  <a:schemeClr val="dk2"/>
                </a:solidFill>
              </a:rPr>
              <a:t>January 2024</a:t>
            </a:r>
            <a:r>
              <a:rPr lang="en" sz="1100">
                <a:solidFill>
                  <a:schemeClr val="dk2"/>
                </a:solidFill>
              </a:rPr>
              <a:t>: ₹6,412.28 (Lowest)</a:t>
            </a:r>
            <a:endParaRPr sz="1100">
              <a:solidFill>
                <a:schemeClr val="dk2"/>
              </a:solidFill>
            </a:endParaRPr>
          </a:p>
          <a:p>
            <a:pPr marL="0" lvl="0" indent="0" algn="l" rtl="0">
              <a:lnSpc>
                <a:spcPct val="115000"/>
              </a:lnSpc>
              <a:spcBef>
                <a:spcPts val="1200"/>
              </a:spcBef>
              <a:spcAft>
                <a:spcPts val="0"/>
              </a:spcAft>
              <a:buNone/>
            </a:pPr>
            <a:endParaRPr sz="1100">
              <a:solidFill>
                <a:schemeClr val="dk2"/>
              </a:solidFill>
            </a:endParaRPr>
          </a:p>
          <a:p>
            <a:pPr marL="0" lvl="0" indent="0" algn="l" rtl="0">
              <a:spcBef>
                <a:spcPts val="1200"/>
              </a:spcBef>
              <a:spcAft>
                <a:spcPts val="0"/>
              </a:spcAft>
              <a:buNone/>
            </a:pPr>
            <a:endParaRPr sz="11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2400250" y="500794"/>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Performance Metrics-:</a:t>
            </a:r>
            <a:endParaRPr dirty="0"/>
          </a:p>
        </p:txBody>
      </p:sp>
      <p:pic>
        <p:nvPicPr>
          <p:cNvPr id="121" name="Google Shape;121;p19" title="Chart"/>
          <p:cNvPicPr preferRelativeResize="0"/>
          <p:nvPr/>
        </p:nvPicPr>
        <p:blipFill>
          <a:blip r:embed="rId3">
            <a:alphaModFix/>
          </a:blip>
          <a:stretch>
            <a:fillRect/>
          </a:stretch>
        </p:blipFill>
        <p:spPr>
          <a:xfrm>
            <a:off x="283900" y="1023349"/>
            <a:ext cx="2915625" cy="1820401"/>
          </a:xfrm>
          <a:prstGeom prst="rect">
            <a:avLst/>
          </a:prstGeom>
          <a:noFill/>
          <a:ln>
            <a:noFill/>
          </a:ln>
        </p:spPr>
      </p:pic>
      <p:pic>
        <p:nvPicPr>
          <p:cNvPr id="122" name="Google Shape;122;p19" title="Chart"/>
          <p:cNvPicPr preferRelativeResize="0"/>
          <p:nvPr/>
        </p:nvPicPr>
        <p:blipFill>
          <a:blip r:embed="rId4">
            <a:alphaModFix/>
          </a:blip>
          <a:stretch>
            <a:fillRect/>
          </a:stretch>
        </p:blipFill>
        <p:spPr>
          <a:xfrm>
            <a:off x="283900" y="2843750"/>
            <a:ext cx="2471233" cy="1723800"/>
          </a:xfrm>
          <a:prstGeom prst="rect">
            <a:avLst/>
          </a:prstGeom>
          <a:noFill/>
          <a:ln>
            <a:noFill/>
          </a:ln>
        </p:spPr>
      </p:pic>
      <p:graphicFrame>
        <p:nvGraphicFramePr>
          <p:cNvPr id="123" name="Google Shape;123;p19"/>
          <p:cNvGraphicFramePr/>
          <p:nvPr>
            <p:extLst>
              <p:ext uri="{D42A27DB-BD31-4B8C-83A1-F6EECF244321}">
                <p14:modId xmlns:p14="http://schemas.microsoft.com/office/powerpoint/2010/main" val="2950472349"/>
              </p:ext>
            </p:extLst>
          </p:nvPr>
        </p:nvGraphicFramePr>
        <p:xfrm>
          <a:off x="4215312" y="1220762"/>
          <a:ext cx="2915625" cy="949901"/>
        </p:xfrm>
        <a:graphic>
          <a:graphicData uri="http://schemas.openxmlformats.org/drawingml/2006/table">
            <a:tbl>
              <a:tblPr>
                <a:noFill/>
                <a:tableStyleId>{831D7F9F-3EC5-4291-A5F6-810F22C2DDC7}</a:tableStyleId>
              </a:tblPr>
              <a:tblGrid>
                <a:gridCol w="2915625">
                  <a:extLst>
                    <a:ext uri="{9D8B030D-6E8A-4147-A177-3AD203B41FA5}">
                      <a16:colId xmlns:a16="http://schemas.microsoft.com/office/drawing/2014/main" val="20000"/>
                    </a:ext>
                  </a:extLst>
                </a:gridCol>
              </a:tblGrid>
              <a:tr h="440905">
                <a:tc>
                  <a:txBody>
                    <a:bodyPr/>
                    <a:lstStyle/>
                    <a:p>
                      <a:pPr marL="0" lvl="0" indent="0" algn="l" rtl="0">
                        <a:lnSpc>
                          <a:spcPct val="115000"/>
                        </a:lnSpc>
                        <a:spcBef>
                          <a:spcPts val="0"/>
                        </a:spcBef>
                        <a:spcAft>
                          <a:spcPts val="0"/>
                        </a:spcAft>
                        <a:buNone/>
                      </a:pPr>
                      <a:r>
                        <a:rPr lang="en" sz="1200" b="1">
                          <a:solidFill>
                            <a:srgbClr val="FFFFFF"/>
                          </a:solidFill>
                        </a:rPr>
                        <a:t>correlation between call duration and customer satisfaction</a:t>
                      </a:r>
                      <a:endParaRPr sz="1200" b="1">
                        <a:solidFill>
                          <a:srgbClr val="FFFFFF"/>
                        </a:solidFill>
                      </a:endParaRPr>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883A4"/>
                    </a:solidFill>
                  </a:tcPr>
                </a:tc>
                <a:extLst>
                  <a:ext uri="{0D108BD9-81ED-4DB2-BD59-A6C34878D82A}">
                    <a16:rowId xmlns:a16="http://schemas.microsoft.com/office/drawing/2014/main" val="10000"/>
                  </a:ext>
                </a:extLst>
              </a:tr>
              <a:tr h="317225">
                <a:tc>
                  <a:txBody>
                    <a:bodyPr/>
                    <a:lstStyle/>
                    <a:p>
                      <a:pPr marL="0" lvl="0" indent="0" algn="r" rtl="0">
                        <a:lnSpc>
                          <a:spcPct val="115000"/>
                        </a:lnSpc>
                        <a:spcBef>
                          <a:spcPts val="0"/>
                        </a:spcBef>
                        <a:spcAft>
                          <a:spcPts val="0"/>
                        </a:spcAft>
                        <a:buNone/>
                      </a:pPr>
                      <a:r>
                        <a:rPr lang="en" sz="1100" dirty="0">
                          <a:latin typeface="Calibri"/>
                          <a:ea typeface="Calibri"/>
                          <a:cs typeface="Calibri"/>
                          <a:sym typeface="Calibri"/>
                        </a:rPr>
                        <a:t>-0.0002024514064</a:t>
                      </a:r>
                      <a:endParaRPr sz="1100" dirty="0">
                        <a:latin typeface="Calibri"/>
                        <a:ea typeface="Calibri"/>
                        <a:cs typeface="Calibri"/>
                        <a:sym typeface="Calibri"/>
                      </a:endParaRPr>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125" name="Google Shape;125;p19"/>
          <p:cNvSpPr txBox="1"/>
          <p:nvPr/>
        </p:nvSpPr>
        <p:spPr>
          <a:xfrm>
            <a:off x="2755133" y="3026523"/>
            <a:ext cx="3026400" cy="10310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100" b="1" dirty="0">
                <a:solidFill>
                  <a:schemeClr val="dk2"/>
                </a:solidFill>
                <a:latin typeface="Lato"/>
                <a:ea typeface="Lato"/>
                <a:cs typeface="Lato"/>
                <a:sym typeface="Lato"/>
              </a:rPr>
              <a:t>Key Metric:</a:t>
            </a:r>
            <a:endParaRPr sz="1100" b="1" dirty="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1100" dirty="0">
                <a:solidFill>
                  <a:schemeClr val="dk2"/>
                </a:solidFill>
                <a:latin typeface="Lato"/>
                <a:ea typeface="Lato"/>
                <a:cs typeface="Lato"/>
                <a:sym typeface="Lato"/>
              </a:rPr>
              <a:t>•Average Calls per Agent per Day: 5.29 calls</a:t>
            </a:r>
            <a:endParaRPr sz="1100" dirty="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1100" dirty="0">
                <a:solidFill>
                  <a:schemeClr val="dk2"/>
                </a:solidFill>
                <a:latin typeface="Lato"/>
                <a:ea typeface="Lato"/>
                <a:cs typeface="Lato"/>
                <a:sym typeface="Lato"/>
              </a:rPr>
              <a:t>Insights:</a:t>
            </a:r>
            <a:endParaRPr sz="1100" dirty="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1100" dirty="0">
                <a:solidFill>
                  <a:schemeClr val="dk2"/>
                </a:solidFill>
                <a:latin typeface="Lato"/>
                <a:ea typeface="Lato"/>
                <a:cs typeface="Lato"/>
                <a:sym typeface="Lato"/>
              </a:rPr>
              <a:t>•On average, each agent handles 5.29 calls per day. </a:t>
            </a:r>
            <a:endParaRPr sz="1100" dirty="0">
              <a:solidFill>
                <a:schemeClr val="dk2"/>
              </a:solidFill>
              <a:latin typeface="Lato"/>
              <a:ea typeface="Lato"/>
              <a:cs typeface="Lato"/>
              <a:sym typeface="Lato"/>
            </a:endParaRPr>
          </a:p>
        </p:txBody>
      </p:sp>
      <p:sp>
        <p:nvSpPr>
          <p:cNvPr id="126" name="Google Shape;126;p19"/>
          <p:cNvSpPr txBox="1"/>
          <p:nvPr/>
        </p:nvSpPr>
        <p:spPr>
          <a:xfrm>
            <a:off x="5979691" y="2603331"/>
            <a:ext cx="2023665" cy="17081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100" b="1" dirty="0">
                <a:solidFill>
                  <a:schemeClr val="dk2"/>
                </a:solidFill>
                <a:latin typeface="Lato"/>
                <a:ea typeface="Lato"/>
                <a:cs typeface="Lato"/>
                <a:sym typeface="Lato"/>
              </a:rPr>
              <a:t>Correlation Value</a:t>
            </a:r>
            <a:r>
              <a:rPr lang="en" sz="1100" dirty="0">
                <a:solidFill>
                  <a:schemeClr val="dk2"/>
                </a:solidFill>
                <a:latin typeface="Lato"/>
                <a:ea typeface="Lato"/>
                <a:cs typeface="Lato"/>
                <a:sym typeface="Lato"/>
              </a:rPr>
              <a:t>: -0.0020</a:t>
            </a:r>
            <a:endParaRPr sz="1100" dirty="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1100" dirty="0">
                <a:solidFill>
                  <a:schemeClr val="dk2"/>
                </a:solidFill>
                <a:latin typeface="Lato"/>
                <a:ea typeface="Lato"/>
                <a:cs typeface="Lato"/>
                <a:sym typeface="Lato"/>
              </a:rPr>
              <a:t>Insights:</a:t>
            </a:r>
            <a:endParaRPr sz="1100" dirty="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endParaRPr sz="1100" dirty="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1100" dirty="0">
                <a:solidFill>
                  <a:schemeClr val="dk2"/>
                </a:solidFill>
                <a:latin typeface="Lato"/>
                <a:ea typeface="Lato"/>
                <a:cs typeface="Lato"/>
                <a:sym typeface="Lato"/>
              </a:rPr>
              <a:t>Highest rating of guru:     </a:t>
            </a:r>
            <a:endParaRPr sz="1100" dirty="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1100" dirty="0">
                <a:solidFill>
                  <a:schemeClr val="dk2"/>
                </a:solidFill>
                <a:latin typeface="Lato"/>
                <a:ea typeface="Lato"/>
                <a:cs typeface="Lato"/>
                <a:sym typeface="Lato"/>
              </a:rPr>
              <a:t>•Tarot Mystical: 7.5</a:t>
            </a:r>
            <a:endParaRPr sz="1100" dirty="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1100" dirty="0">
                <a:solidFill>
                  <a:schemeClr val="dk2"/>
                </a:solidFill>
                <a:latin typeface="Lato"/>
                <a:ea typeface="Lato"/>
                <a:cs typeface="Lato"/>
                <a:sym typeface="Lato"/>
              </a:rPr>
              <a:t>•Astro </a:t>
            </a:r>
            <a:r>
              <a:rPr lang="en" sz="1100" dirty="0" err="1">
                <a:solidFill>
                  <a:schemeClr val="dk2"/>
                </a:solidFill>
                <a:latin typeface="Lato"/>
                <a:ea typeface="Lato"/>
                <a:cs typeface="Lato"/>
                <a:sym typeface="Lato"/>
              </a:rPr>
              <a:t>Pujaa</a:t>
            </a:r>
            <a:r>
              <a:rPr lang="en" sz="1100" dirty="0">
                <a:solidFill>
                  <a:schemeClr val="dk2"/>
                </a:solidFill>
                <a:latin typeface="Lato"/>
                <a:ea typeface="Lato"/>
                <a:cs typeface="Lato"/>
                <a:sym typeface="Lato"/>
              </a:rPr>
              <a:t> Rai: 7.5</a:t>
            </a:r>
            <a:endParaRPr sz="1100" dirty="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1100" dirty="0">
                <a:solidFill>
                  <a:schemeClr val="dk2"/>
                </a:solidFill>
                <a:latin typeface="Lato"/>
                <a:ea typeface="Lato"/>
                <a:cs typeface="Lato"/>
                <a:sym typeface="Lato"/>
              </a:rPr>
              <a:t>•Lowest rating guru:</a:t>
            </a:r>
            <a:endParaRPr sz="1100" dirty="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1100" dirty="0">
                <a:solidFill>
                  <a:schemeClr val="dk2"/>
                </a:solidFill>
                <a:latin typeface="Lato"/>
                <a:ea typeface="Lato"/>
                <a:cs typeface="Lato"/>
                <a:sym typeface="Lato"/>
              </a:rPr>
              <a:t>•Tarot </a:t>
            </a:r>
            <a:r>
              <a:rPr lang="en" sz="1100" dirty="0" err="1">
                <a:solidFill>
                  <a:schemeClr val="dk2"/>
                </a:solidFill>
                <a:latin typeface="Lato"/>
                <a:ea typeface="Lato"/>
                <a:cs typeface="Lato"/>
                <a:sym typeface="Lato"/>
              </a:rPr>
              <a:t>Rittika</a:t>
            </a:r>
            <a:r>
              <a:rPr lang="en" sz="1100" dirty="0">
                <a:solidFill>
                  <a:schemeClr val="dk2"/>
                </a:solidFill>
                <a:latin typeface="Lato"/>
                <a:ea typeface="Lato"/>
                <a:cs typeface="Lato"/>
                <a:sym typeface="Lato"/>
              </a:rPr>
              <a:t>: 0</a:t>
            </a:r>
            <a:endParaRPr sz="1100" dirty="0">
              <a:solidFill>
                <a:schemeClr val="dk2"/>
              </a:solidFill>
              <a:latin typeface="Lato"/>
              <a:ea typeface="Lato"/>
              <a:cs typeface="Lato"/>
              <a:sym typeface="Lato"/>
            </a:endParaRPr>
          </a:p>
          <a:p>
            <a:pPr marL="0" lvl="0" indent="0" algn="l" rtl="0">
              <a:spcBef>
                <a:spcPts val="0"/>
              </a:spcBef>
              <a:spcAft>
                <a:spcPts val="0"/>
              </a:spcAft>
              <a:buNone/>
            </a:pPr>
            <a:endParaRPr sz="1100" dirty="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Customer and Product Analysis-:</a:t>
            </a:r>
            <a:endParaRPr/>
          </a:p>
        </p:txBody>
      </p:sp>
      <p:pic>
        <p:nvPicPr>
          <p:cNvPr id="134" name="Google Shape;134;p20" title="Chart"/>
          <p:cNvPicPr preferRelativeResize="0"/>
          <p:nvPr/>
        </p:nvPicPr>
        <p:blipFill>
          <a:blip r:embed="rId3">
            <a:alphaModFix/>
          </a:blip>
          <a:stretch>
            <a:fillRect/>
          </a:stretch>
        </p:blipFill>
        <p:spPr>
          <a:xfrm>
            <a:off x="4268819" y="1384387"/>
            <a:ext cx="3156375" cy="1838149"/>
          </a:xfrm>
          <a:prstGeom prst="rect">
            <a:avLst/>
          </a:prstGeom>
          <a:noFill/>
          <a:ln>
            <a:noFill/>
          </a:ln>
        </p:spPr>
      </p:pic>
      <p:sp>
        <p:nvSpPr>
          <p:cNvPr id="136" name="Google Shape;136;p20"/>
          <p:cNvSpPr txBox="1"/>
          <p:nvPr/>
        </p:nvSpPr>
        <p:spPr>
          <a:xfrm>
            <a:off x="155352" y="2840038"/>
            <a:ext cx="29142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100" b="1" dirty="0">
                <a:solidFill>
                  <a:schemeClr val="dk2"/>
                </a:solidFill>
                <a:latin typeface="Calibri"/>
                <a:ea typeface="Calibri"/>
                <a:cs typeface="Calibri"/>
                <a:sym typeface="Calibri"/>
              </a:rPr>
              <a:t>Key Data:</a:t>
            </a:r>
            <a:endParaRPr sz="1100" b="1" dirty="0">
              <a:solidFill>
                <a:schemeClr val="dk2"/>
              </a:solidFill>
              <a:latin typeface="Calibri"/>
              <a:ea typeface="Calibri"/>
              <a:cs typeface="Calibri"/>
              <a:sym typeface="Calibri"/>
            </a:endParaRPr>
          </a:p>
          <a:p>
            <a:pPr marL="0" lvl="0" indent="0" algn="l" rtl="0">
              <a:spcBef>
                <a:spcPts val="0"/>
              </a:spcBef>
              <a:spcAft>
                <a:spcPts val="0"/>
              </a:spcAft>
              <a:buClr>
                <a:schemeClr val="dk2"/>
              </a:buClr>
              <a:buSzPts val="1100"/>
              <a:buFont typeface="Arial"/>
              <a:buNone/>
            </a:pPr>
            <a:r>
              <a:rPr lang="en" sz="1100" dirty="0">
                <a:solidFill>
                  <a:schemeClr val="dk2"/>
                </a:solidFill>
                <a:latin typeface="Calibri"/>
                <a:ea typeface="Calibri"/>
                <a:cs typeface="Calibri"/>
                <a:sym typeface="Calibri"/>
              </a:rPr>
              <a:t>•Total Sales Generated by Call Consultations: ₹168,442.04</a:t>
            </a:r>
            <a:endParaRPr sz="1100" dirty="0">
              <a:solidFill>
                <a:schemeClr val="dk2"/>
              </a:solidFill>
              <a:latin typeface="Calibri"/>
              <a:ea typeface="Calibri"/>
              <a:cs typeface="Calibri"/>
              <a:sym typeface="Calibri"/>
            </a:endParaRPr>
          </a:p>
          <a:p>
            <a:pPr marL="0" lvl="0" indent="0" algn="l" rtl="0">
              <a:spcBef>
                <a:spcPts val="0"/>
              </a:spcBef>
              <a:spcAft>
                <a:spcPts val="0"/>
              </a:spcAft>
              <a:buClr>
                <a:schemeClr val="dk2"/>
              </a:buClr>
              <a:buSzPts val="1100"/>
              <a:buFont typeface="Arial"/>
              <a:buNone/>
            </a:pPr>
            <a:r>
              <a:rPr lang="en" sz="1100" dirty="0">
                <a:solidFill>
                  <a:schemeClr val="dk2"/>
                </a:solidFill>
                <a:latin typeface="Calibri"/>
                <a:ea typeface="Calibri"/>
                <a:cs typeface="Calibri"/>
                <a:sym typeface="Calibri"/>
              </a:rPr>
              <a:t>•Total Sales by Chat Consultations: ₹45,494.68</a:t>
            </a:r>
            <a:endParaRPr sz="1100" dirty="0">
              <a:solidFill>
                <a:schemeClr val="dk2"/>
              </a:solidFill>
              <a:latin typeface="Calibri"/>
              <a:ea typeface="Calibri"/>
              <a:cs typeface="Calibri"/>
              <a:sym typeface="Calibri"/>
            </a:endParaRPr>
          </a:p>
          <a:p>
            <a:pPr marL="0" lvl="0" indent="0" algn="l" rtl="0">
              <a:spcBef>
                <a:spcPts val="0"/>
              </a:spcBef>
              <a:spcAft>
                <a:spcPts val="0"/>
              </a:spcAft>
              <a:buClr>
                <a:schemeClr val="dk2"/>
              </a:buClr>
              <a:buSzPts val="1100"/>
              <a:buFont typeface="Arial"/>
              <a:buNone/>
            </a:pPr>
            <a:r>
              <a:rPr lang="en" sz="1100" dirty="0">
                <a:solidFill>
                  <a:schemeClr val="dk2"/>
                </a:solidFill>
                <a:latin typeface="Calibri"/>
                <a:ea typeface="Calibri"/>
                <a:cs typeface="Calibri"/>
                <a:sym typeface="Calibri"/>
              </a:rPr>
              <a:t>•Total Sales by Public Live Calls: ₹50.60</a:t>
            </a:r>
            <a:endParaRPr sz="1100" dirty="0">
              <a:solidFill>
                <a:schemeClr val="dk2"/>
              </a:solidFill>
              <a:latin typeface="Calibri"/>
              <a:ea typeface="Calibri"/>
              <a:cs typeface="Calibri"/>
              <a:sym typeface="Calibri"/>
            </a:endParaRPr>
          </a:p>
          <a:p>
            <a:pPr marL="0" lvl="0" indent="0" algn="l" rtl="0">
              <a:spcBef>
                <a:spcPts val="0"/>
              </a:spcBef>
              <a:spcAft>
                <a:spcPts val="0"/>
              </a:spcAft>
              <a:buClr>
                <a:schemeClr val="dk2"/>
              </a:buClr>
              <a:buSzPts val="1100"/>
              <a:buFont typeface="Arial"/>
              <a:buNone/>
            </a:pPr>
            <a:r>
              <a:rPr lang="en" sz="1100" dirty="0">
                <a:solidFill>
                  <a:schemeClr val="dk2"/>
                </a:solidFill>
                <a:latin typeface="Calibri"/>
                <a:ea typeface="Calibri"/>
                <a:cs typeface="Calibri"/>
                <a:sym typeface="Calibri"/>
              </a:rPr>
              <a:t>•Grand Total Sales: ₹213,987.32</a:t>
            </a:r>
            <a:endParaRPr sz="1100" dirty="0">
              <a:solidFill>
                <a:schemeClr val="dk2"/>
              </a:solidFill>
              <a:latin typeface="Calibri"/>
              <a:ea typeface="Calibri"/>
              <a:cs typeface="Calibri"/>
              <a:sym typeface="Calibri"/>
            </a:endParaRPr>
          </a:p>
          <a:p>
            <a:pPr marL="0" lvl="0" indent="0" algn="l" rtl="0">
              <a:spcBef>
                <a:spcPts val="0"/>
              </a:spcBef>
              <a:spcAft>
                <a:spcPts val="0"/>
              </a:spcAft>
              <a:buClr>
                <a:schemeClr val="dk2"/>
              </a:buClr>
              <a:buSzPts val="1100"/>
              <a:buFont typeface="Arial"/>
              <a:buNone/>
            </a:pPr>
            <a:endParaRPr sz="1100" dirty="0">
              <a:solidFill>
                <a:schemeClr val="dk2"/>
              </a:solidFill>
              <a:latin typeface="Calibri"/>
              <a:ea typeface="Calibri"/>
              <a:cs typeface="Calibri"/>
              <a:sym typeface="Calibri"/>
            </a:endParaRPr>
          </a:p>
          <a:p>
            <a:pPr marL="0" lvl="0" indent="0" algn="l" rtl="0">
              <a:spcBef>
                <a:spcPts val="0"/>
              </a:spcBef>
              <a:spcAft>
                <a:spcPts val="0"/>
              </a:spcAft>
              <a:buNone/>
            </a:pPr>
            <a:endParaRPr sz="1100" dirty="0">
              <a:solidFill>
                <a:schemeClr val="dk2"/>
              </a:solidFill>
              <a:latin typeface="Calibri"/>
              <a:ea typeface="Calibri"/>
              <a:cs typeface="Calibri"/>
              <a:sym typeface="Calibri"/>
            </a:endParaRPr>
          </a:p>
        </p:txBody>
      </p:sp>
      <p:sp>
        <p:nvSpPr>
          <p:cNvPr id="2" name="TextBox 1">
            <a:extLst>
              <a:ext uri="{FF2B5EF4-FFF2-40B4-BE49-F238E27FC236}">
                <a16:creationId xmlns:a16="http://schemas.microsoft.com/office/drawing/2014/main" id="{4F214BA7-4B39-EC92-1321-F60E8462A077}"/>
              </a:ext>
            </a:extLst>
          </p:cNvPr>
          <p:cNvSpPr txBox="1"/>
          <p:nvPr/>
        </p:nvSpPr>
        <p:spPr>
          <a:xfrm>
            <a:off x="3591250" y="3391242"/>
            <a:ext cx="1969800" cy="600164"/>
          </a:xfrm>
          <a:prstGeom prst="rect">
            <a:avLst/>
          </a:prstGeom>
          <a:noFill/>
        </p:spPr>
        <p:txBody>
          <a:bodyPr wrap="square" rtlCol="0">
            <a:spAutoFit/>
          </a:bodyPr>
          <a:lstStyle/>
          <a:p>
            <a:r>
              <a:rPr lang="en-US" sz="1100" dirty="0">
                <a:solidFill>
                  <a:schemeClr val="dk2"/>
                </a:solidFill>
                <a:latin typeface="Calibri" panose="020F0502020204030204" pitchFamily="34" charset="0"/>
                <a:ea typeface="Lato"/>
                <a:cs typeface="Calibri" panose="020F0502020204030204" pitchFamily="34" charset="0"/>
                <a:sym typeface="Lato"/>
              </a:rPr>
              <a:t>•A significant portion of the call center’s users, 56.63%, are repeat callers.</a:t>
            </a:r>
            <a:endParaRPr lang="en-US" sz="1100" dirty="0">
              <a:latin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F3CB9349-5D76-11F7-FF9C-F0EA4CB6B1FA}"/>
              </a:ext>
            </a:extLst>
          </p:cNvPr>
          <p:cNvGraphicFramePr>
            <a:graphicFrameLocks noGrp="1"/>
          </p:cNvGraphicFramePr>
          <p:nvPr>
            <p:extLst>
              <p:ext uri="{D42A27DB-BD31-4B8C-83A1-F6EECF244321}">
                <p14:modId xmlns:p14="http://schemas.microsoft.com/office/powerpoint/2010/main" val="2729875433"/>
              </p:ext>
            </p:extLst>
          </p:nvPr>
        </p:nvGraphicFramePr>
        <p:xfrm>
          <a:off x="414043" y="1503122"/>
          <a:ext cx="3038785" cy="800339"/>
        </p:xfrm>
        <a:graphic>
          <a:graphicData uri="http://schemas.openxmlformats.org/drawingml/2006/table">
            <a:tbl>
              <a:tblPr/>
              <a:tblGrid>
                <a:gridCol w="680767">
                  <a:extLst>
                    <a:ext uri="{9D8B030D-6E8A-4147-A177-3AD203B41FA5}">
                      <a16:colId xmlns:a16="http://schemas.microsoft.com/office/drawing/2014/main" val="871882002"/>
                    </a:ext>
                  </a:extLst>
                </a:gridCol>
                <a:gridCol w="976752">
                  <a:extLst>
                    <a:ext uri="{9D8B030D-6E8A-4147-A177-3AD203B41FA5}">
                      <a16:colId xmlns:a16="http://schemas.microsoft.com/office/drawing/2014/main" val="3314665025"/>
                    </a:ext>
                  </a:extLst>
                </a:gridCol>
                <a:gridCol w="1381266">
                  <a:extLst>
                    <a:ext uri="{9D8B030D-6E8A-4147-A177-3AD203B41FA5}">
                      <a16:colId xmlns:a16="http://schemas.microsoft.com/office/drawing/2014/main" val="975092663"/>
                    </a:ext>
                  </a:extLst>
                </a:gridCol>
              </a:tblGrid>
              <a:tr h="515774">
                <a:tc>
                  <a:txBody>
                    <a:bodyPr/>
                    <a:lstStyle/>
                    <a:p>
                      <a:pPr rtl="0" fontAlgn="b">
                        <a:spcBef>
                          <a:spcPts val="0"/>
                        </a:spcBef>
                        <a:spcAft>
                          <a:spcPts val="0"/>
                        </a:spcAft>
                      </a:pPr>
                      <a:r>
                        <a:rPr lang="en-US" sz="1100" b="1" i="0" u="none" strike="noStrike" dirty="0">
                          <a:solidFill>
                            <a:srgbClr val="FFFFFF"/>
                          </a:solidFill>
                          <a:effectLst/>
                          <a:latin typeface="Calibri" panose="020F0502020204030204" pitchFamily="34" charset="0"/>
                        </a:rPr>
                        <a:t>repeat calls</a:t>
                      </a:r>
                      <a:endParaRPr lang="en-US" dirty="0">
                        <a:effectLst/>
                      </a:endParaRPr>
                    </a:p>
                  </a:txBody>
                  <a:tcPr marL="12700" marR="12700" marT="12700" marB="63500" anchor="b">
                    <a:lnL>
                      <a:noFill/>
                    </a:lnL>
                    <a:lnR>
                      <a:noFill/>
                    </a:lnR>
                    <a:lnT>
                      <a:noFill/>
                    </a:lnT>
                    <a:lnB>
                      <a:noFill/>
                    </a:lnB>
                    <a:solidFill>
                      <a:srgbClr val="6883A4"/>
                    </a:solidFill>
                  </a:tcPr>
                </a:tc>
                <a:tc>
                  <a:txBody>
                    <a:bodyPr/>
                    <a:lstStyle/>
                    <a:p>
                      <a:pPr rtl="0" fontAlgn="b">
                        <a:spcBef>
                          <a:spcPts val="0"/>
                        </a:spcBef>
                        <a:spcAft>
                          <a:spcPts val="0"/>
                        </a:spcAft>
                      </a:pPr>
                      <a:r>
                        <a:rPr lang="en-US" sz="1100" b="1" i="0" u="none" strike="noStrike">
                          <a:solidFill>
                            <a:srgbClr val="FFFFFF"/>
                          </a:solidFill>
                          <a:effectLst/>
                          <a:latin typeface="Calibri" panose="020F0502020204030204" pitchFamily="34" charset="0"/>
                        </a:rPr>
                        <a:t>total call</a:t>
                      </a:r>
                      <a:endParaRPr lang="en-US">
                        <a:effectLst/>
                      </a:endParaRPr>
                    </a:p>
                  </a:txBody>
                  <a:tcPr marL="12700" marR="12700" marT="12700" marB="63500" anchor="b">
                    <a:lnL>
                      <a:noFill/>
                    </a:lnL>
                    <a:lnR>
                      <a:noFill/>
                    </a:lnR>
                    <a:lnT>
                      <a:noFill/>
                    </a:lnT>
                    <a:lnB>
                      <a:noFill/>
                    </a:lnB>
                    <a:solidFill>
                      <a:srgbClr val="6883A4"/>
                    </a:solidFill>
                  </a:tcPr>
                </a:tc>
                <a:tc>
                  <a:txBody>
                    <a:bodyPr/>
                    <a:lstStyle/>
                    <a:p>
                      <a:pPr rtl="0" fontAlgn="b">
                        <a:spcBef>
                          <a:spcPts val="0"/>
                        </a:spcBef>
                        <a:spcAft>
                          <a:spcPts val="0"/>
                        </a:spcAft>
                      </a:pPr>
                      <a:r>
                        <a:rPr lang="en-US" sz="1200" b="1" i="0" u="none" strike="noStrike">
                          <a:solidFill>
                            <a:srgbClr val="FFFFFF"/>
                          </a:solidFill>
                          <a:effectLst/>
                          <a:latin typeface="Arial" panose="020B0604020202020204" pitchFamily="34" charset="0"/>
                        </a:rPr>
                        <a:t>percentage of total repeat calls</a:t>
                      </a:r>
                      <a:endParaRPr lang="en-US">
                        <a:effectLst/>
                      </a:endParaRPr>
                    </a:p>
                  </a:txBody>
                  <a:tcPr marL="12700" marR="12700" marT="12700" marB="63500" anchor="b">
                    <a:lnL>
                      <a:noFill/>
                    </a:lnL>
                    <a:lnR>
                      <a:noFill/>
                    </a:lnR>
                    <a:lnT>
                      <a:noFill/>
                    </a:lnT>
                    <a:lnB>
                      <a:noFill/>
                    </a:lnB>
                    <a:solidFill>
                      <a:srgbClr val="6883A4"/>
                    </a:solidFill>
                  </a:tcPr>
                </a:tc>
                <a:extLst>
                  <a:ext uri="{0D108BD9-81ED-4DB2-BD59-A6C34878D82A}">
                    <a16:rowId xmlns:a16="http://schemas.microsoft.com/office/drawing/2014/main" val="3742569943"/>
                  </a:ext>
                </a:extLst>
              </a:tr>
              <a:tr h="284565">
                <a:tc>
                  <a:txBody>
                    <a:bodyPr/>
                    <a:lstStyle/>
                    <a:p>
                      <a:pPr rtl="0" fontAlgn="b">
                        <a:spcBef>
                          <a:spcPts val="0"/>
                        </a:spcBef>
                        <a:spcAft>
                          <a:spcPts val="0"/>
                        </a:spcAft>
                      </a:pPr>
                      <a:r>
                        <a:rPr lang="en-US" sz="1100" b="1" i="0" u="none" strike="noStrike" dirty="0">
                          <a:solidFill>
                            <a:srgbClr val="000000"/>
                          </a:solidFill>
                          <a:effectLst/>
                          <a:latin typeface="Calibri" panose="020F0502020204030204" pitchFamily="34" charset="0"/>
                        </a:rPr>
                        <a:t>4737</a:t>
                      </a:r>
                      <a:endParaRPr lang="en-US" dirty="0">
                        <a:effectLst/>
                      </a:endParaRPr>
                    </a:p>
                  </a:txBody>
                  <a:tcPr marL="12700" marR="12700" marT="12700" marB="63500" anchor="b">
                    <a:lnL>
                      <a:noFill/>
                    </a:lnL>
                    <a:lnR>
                      <a:noFill/>
                    </a:lnR>
                    <a:lnT>
                      <a:noFill/>
                    </a:lnT>
                    <a:lnB>
                      <a:noFill/>
                    </a:lnB>
                    <a:noFill/>
                  </a:tcPr>
                </a:tc>
                <a:tc>
                  <a:txBody>
                    <a:bodyPr/>
                    <a:lstStyle/>
                    <a:p>
                      <a:pPr algn="r" rtl="0" fontAlgn="b">
                        <a:spcBef>
                          <a:spcPts val="0"/>
                        </a:spcBef>
                        <a:spcAft>
                          <a:spcPts val="0"/>
                        </a:spcAft>
                      </a:pPr>
                      <a:r>
                        <a:rPr lang="en-US" sz="1100" b="1" i="0" u="none" strike="noStrike">
                          <a:solidFill>
                            <a:srgbClr val="000000"/>
                          </a:solidFill>
                          <a:effectLst/>
                          <a:latin typeface="Calibri" panose="020F0502020204030204" pitchFamily="34" charset="0"/>
                        </a:rPr>
                        <a:t>8365</a:t>
                      </a:r>
                      <a:endParaRPr lang="en-US">
                        <a:effectLst/>
                      </a:endParaRPr>
                    </a:p>
                  </a:txBody>
                  <a:tcPr marL="12700" marR="12700" marT="12700" marB="63500" anchor="b">
                    <a:lnL>
                      <a:noFill/>
                    </a:lnL>
                    <a:lnR>
                      <a:noFill/>
                    </a:lnR>
                    <a:lnT>
                      <a:noFill/>
                    </a:lnT>
                    <a:lnB>
                      <a:noFill/>
                    </a:lnB>
                    <a:noFill/>
                  </a:tcPr>
                </a:tc>
                <a:tc>
                  <a:txBody>
                    <a:bodyPr/>
                    <a:lstStyle/>
                    <a:p>
                      <a:pPr algn="r" rtl="0" fontAlgn="b">
                        <a:spcBef>
                          <a:spcPts val="0"/>
                        </a:spcBef>
                        <a:spcAft>
                          <a:spcPts val="0"/>
                        </a:spcAft>
                      </a:pPr>
                      <a:r>
                        <a:rPr lang="en-US" sz="1100" b="1" i="0" u="none" strike="noStrike" dirty="0">
                          <a:solidFill>
                            <a:srgbClr val="000000"/>
                          </a:solidFill>
                          <a:effectLst/>
                          <a:latin typeface="Calibri" panose="020F0502020204030204" pitchFamily="34" charset="0"/>
                        </a:rPr>
                        <a:t>56.63</a:t>
                      </a:r>
                      <a:endParaRPr lang="en-US" dirty="0">
                        <a:effectLst/>
                      </a:endParaRPr>
                    </a:p>
                  </a:txBody>
                  <a:tcPr marL="12700" marR="12700" marT="12700" marB="63500" anchor="b">
                    <a:lnL>
                      <a:noFill/>
                    </a:lnL>
                    <a:lnR>
                      <a:noFill/>
                    </a:lnR>
                    <a:lnT>
                      <a:noFill/>
                    </a:lnT>
                    <a:lnB>
                      <a:noFill/>
                    </a:lnB>
                    <a:noFill/>
                  </a:tcPr>
                </a:tc>
                <a:extLst>
                  <a:ext uri="{0D108BD9-81ED-4DB2-BD59-A6C34878D82A}">
                    <a16:rowId xmlns:a16="http://schemas.microsoft.com/office/drawing/2014/main" val="2651737083"/>
                  </a:ext>
                </a:extLst>
              </a:tr>
            </a:tbl>
          </a:graphicData>
        </a:graphic>
      </p:graphicFrame>
      <p:sp>
        <p:nvSpPr>
          <p:cNvPr id="4" name="Rectangle 1">
            <a:extLst>
              <a:ext uri="{FF2B5EF4-FFF2-40B4-BE49-F238E27FC236}">
                <a16:creationId xmlns:a16="http://schemas.microsoft.com/office/drawing/2014/main" id="{2435BB8C-A157-7FF9-D6FB-74F8627FC218}"/>
              </a:ext>
            </a:extLst>
          </p:cNvPr>
          <p:cNvSpPr>
            <a:spLocks noChangeArrowheads="1"/>
          </p:cNvSpPr>
          <p:nvPr/>
        </p:nvSpPr>
        <p:spPr bwMode="auto">
          <a:xfrm>
            <a:off x="2636838" y="28400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2050" name="Picture 2">
            <a:extLst>
              <a:ext uri="{FF2B5EF4-FFF2-40B4-BE49-F238E27FC236}">
                <a16:creationId xmlns:a16="http://schemas.microsoft.com/office/drawing/2014/main" id="{42FE2930-FF2C-00B1-5501-216246CB5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71" y="1107622"/>
            <a:ext cx="1890486" cy="11899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D7F3B94-F016-11E8-DC86-F92FBF2238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9686" y="2217965"/>
            <a:ext cx="1767114" cy="12318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D221D5-76F9-60CC-1C18-3B48E0FF2217}"/>
              </a:ext>
            </a:extLst>
          </p:cNvPr>
          <p:cNvSpPr txBox="1"/>
          <p:nvPr/>
        </p:nvSpPr>
        <p:spPr>
          <a:xfrm>
            <a:off x="1747959" y="444766"/>
            <a:ext cx="6997428" cy="553998"/>
          </a:xfrm>
          <a:prstGeom prst="rect">
            <a:avLst/>
          </a:prstGeom>
          <a:noFill/>
        </p:spPr>
        <p:txBody>
          <a:bodyPr wrap="none" rtlCol="0">
            <a:spAutoFit/>
          </a:bodyPr>
          <a:lstStyle/>
          <a:p>
            <a:r>
              <a:rPr lang="en-US" sz="3000"/>
              <a:t>Impact of Call Duration on User Rating-:</a:t>
            </a:r>
          </a:p>
        </p:txBody>
      </p:sp>
      <p:sp>
        <p:nvSpPr>
          <p:cNvPr id="3" name="TextBox 2">
            <a:extLst>
              <a:ext uri="{FF2B5EF4-FFF2-40B4-BE49-F238E27FC236}">
                <a16:creationId xmlns:a16="http://schemas.microsoft.com/office/drawing/2014/main" id="{46DA0AF7-9AC5-89EE-BBF4-53665039CEF4}"/>
              </a:ext>
            </a:extLst>
          </p:cNvPr>
          <p:cNvSpPr txBox="1"/>
          <p:nvPr/>
        </p:nvSpPr>
        <p:spPr>
          <a:xfrm>
            <a:off x="5671457" y="1098487"/>
            <a:ext cx="3058886" cy="2462213"/>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Key Objective:</a:t>
            </a:r>
          </a:p>
          <a:p>
            <a:r>
              <a:rPr lang="en-US" sz="1100" dirty="0">
                <a:latin typeface="Calibri" panose="020F0502020204030204" pitchFamily="34" charset="0"/>
                <a:cs typeface="Calibri" panose="020F0502020204030204" pitchFamily="34" charset="0"/>
              </a:rPr>
              <a:t>•Call Durations: Long chat and call durations are linked to lower satisfaction, indicating a need for process improvements.</a:t>
            </a:r>
          </a:p>
          <a:p>
            <a:r>
              <a:rPr lang="en-US" sz="1100" dirty="0">
                <a:latin typeface="Calibri" panose="020F0502020204030204" pitchFamily="34" charset="0"/>
                <a:cs typeface="Calibri" panose="020F0502020204030204" pitchFamily="34" charset="0"/>
              </a:rPr>
              <a:t>•Agent Efficiency: Many agents handle fewer than 25 calls in their sessions, suggesting underutilization.</a:t>
            </a:r>
          </a:p>
          <a:p>
            <a:r>
              <a:rPr lang="en-US" sz="1100" dirty="0">
                <a:latin typeface="Calibri" panose="020F0502020204030204" pitchFamily="34" charset="0"/>
                <a:cs typeface="Calibri" panose="020F0502020204030204" pitchFamily="34" charset="0"/>
              </a:rPr>
              <a:t>•The average earnings per astrologer are low (₹11 per session).</a:t>
            </a:r>
          </a:p>
          <a:p>
            <a:r>
              <a:rPr lang="en-US" sz="1100" dirty="0">
                <a:latin typeface="Calibri" panose="020F0502020204030204" pitchFamily="34" charset="0"/>
                <a:cs typeface="Calibri" panose="020F0502020204030204" pitchFamily="34" charset="0"/>
              </a:rPr>
              <a:t>•High refund rates and failed calls suggest system inefficiencies that might require technology upgrades.</a:t>
            </a:r>
          </a:p>
          <a:p>
            <a:r>
              <a:rPr lang="en-US" sz="1100" dirty="0">
                <a:latin typeface="Calibri" panose="020F0502020204030204" pitchFamily="34" charset="0"/>
                <a:cs typeface="Calibri" panose="020F0502020204030204" pitchFamily="34" charset="0"/>
              </a:rPr>
              <a:t>•Several astrologers consistently receive ratings lower than 5, indicating a need for training.</a:t>
            </a:r>
          </a:p>
        </p:txBody>
      </p:sp>
      <p:sp>
        <p:nvSpPr>
          <p:cNvPr id="4" name="TextBox 3">
            <a:extLst>
              <a:ext uri="{FF2B5EF4-FFF2-40B4-BE49-F238E27FC236}">
                <a16:creationId xmlns:a16="http://schemas.microsoft.com/office/drawing/2014/main" id="{F90B3F7F-58A8-CA76-DE1E-6B686BA44572}"/>
              </a:ext>
            </a:extLst>
          </p:cNvPr>
          <p:cNvSpPr txBox="1"/>
          <p:nvPr/>
        </p:nvSpPr>
        <p:spPr>
          <a:xfrm>
            <a:off x="210459" y="4287319"/>
            <a:ext cx="5341255" cy="523220"/>
          </a:xfrm>
          <a:prstGeom prst="rect">
            <a:avLst/>
          </a:prstGeom>
          <a:noFill/>
        </p:spPr>
        <p:txBody>
          <a:bodyPr wrap="square" rtlCol="0">
            <a:spAutoFit/>
          </a:bodyPr>
          <a:lstStyle/>
          <a:p>
            <a:r>
              <a:rPr lang="en-US" b="1" dirty="0"/>
              <a:t>Avoid new hires unless there is a significant increase in call volume.</a:t>
            </a:r>
          </a:p>
        </p:txBody>
      </p:sp>
      <p:pic>
        <p:nvPicPr>
          <p:cNvPr id="5" name="Picture 2">
            <a:extLst>
              <a:ext uri="{FF2B5EF4-FFF2-40B4-BE49-F238E27FC236}">
                <a16:creationId xmlns:a16="http://schemas.microsoft.com/office/drawing/2014/main" id="{C20DD43D-F983-2F09-38B1-33A1611A80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573" y="2575394"/>
            <a:ext cx="2434770" cy="14985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1915</TotalTime>
  <Words>1011</Words>
  <Application>Microsoft Macintosh PowerPoint</Application>
  <PresentationFormat>On-screen Show (16:9)</PresentationFormat>
  <Paragraphs>121</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Lato</vt:lpstr>
      <vt:lpstr>Raleway</vt:lpstr>
      <vt:lpstr>Calibri</vt:lpstr>
      <vt:lpstr>Swiss</vt:lpstr>
      <vt:lpstr>Investment Report of: ASTROSAGE.</vt:lpstr>
      <vt:lpstr>Introduction and Objectives</vt:lpstr>
      <vt:lpstr>Objectives-:</vt:lpstr>
      <vt:lpstr>Data visualization-:</vt:lpstr>
      <vt:lpstr>Data cleaning tools-:</vt:lpstr>
      <vt:lpstr>Call Volume and Operational Insights-:</vt:lpstr>
      <vt:lpstr>Performance Metrics-:</vt:lpstr>
      <vt:lpstr>Customer and Product Analysis-:</vt:lpstr>
      <vt:lpstr>PowerPoint Presentation</vt:lpstr>
      <vt:lpstr>Astrologer Efficiency and Earnings-:</vt:lpstr>
      <vt:lpstr>PowerPoint Presentation</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ls42409@gmail.com</cp:lastModifiedBy>
  <cp:revision>3</cp:revision>
  <dcterms:modified xsi:type="dcterms:W3CDTF">2024-10-22T05:36:02Z</dcterms:modified>
</cp:coreProperties>
</file>