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aab4379a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aab4379a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2947295" y="4721890"/>
            <a:ext cx="61128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rPr>
              <a:t>Title:</a:t>
            </a:r>
            <a:r>
              <a:rPr i="0" lang="en-US" sz="2800" u="none" cap="none" strike="noStrike">
                <a:solidFill>
                  <a:schemeClr val="dk1"/>
                </a:solidFill>
              </a:rPr>
              <a:t> Columbia Asia Hospital project.</a:t>
            </a:r>
            <a:endParaRPr sz="2800">
              <a:solidFill>
                <a:schemeClr val="dk1"/>
              </a:solidFill>
            </a:endParaRPr>
          </a:p>
          <a:p>
            <a:pPr indent="0" lvl="0" marL="0" marR="0" rtl="0" algn="l">
              <a:spcBef>
                <a:spcPts val="0"/>
              </a:spcBef>
              <a:spcAft>
                <a:spcPts val="0"/>
              </a:spcAft>
              <a:buNone/>
            </a:pPr>
            <a:r>
              <a:rPr b="1" lang="en-US" sz="2800">
                <a:solidFill>
                  <a:schemeClr val="dk1"/>
                </a:solidFill>
              </a:rPr>
              <a:t>Name:</a:t>
            </a:r>
            <a:r>
              <a:rPr lang="en-US" sz="2800">
                <a:solidFill>
                  <a:schemeClr val="dk1"/>
                </a:solidFill>
              </a:rPr>
              <a:t> Lokesh sharma</a:t>
            </a:r>
            <a:endParaRPr sz="2400">
              <a:solidFill>
                <a:schemeClr val="dk1"/>
              </a:solidFill>
            </a:endParaRPr>
          </a:p>
        </p:txBody>
      </p:sp>
      <p:pic>
        <p:nvPicPr>
          <p:cNvPr id="85" name="Google Shape;85;p13"/>
          <p:cNvPicPr preferRelativeResize="0"/>
          <p:nvPr/>
        </p:nvPicPr>
        <p:blipFill>
          <a:blip r:embed="rId3">
            <a:alphaModFix/>
          </a:blip>
          <a:stretch>
            <a:fillRect/>
          </a:stretch>
        </p:blipFill>
        <p:spPr>
          <a:xfrm>
            <a:off x="0" y="152400"/>
            <a:ext cx="12103324" cy="4011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p:nvPr/>
        </p:nvSpPr>
        <p:spPr>
          <a:xfrm>
            <a:off x="126858" y="1170575"/>
            <a:ext cx="6532560" cy="5487207"/>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Departmental Patient Volume</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Objective:</a:t>
            </a:r>
            <a:br>
              <a:rPr b="1" lang="en-US" sz="1800">
                <a:solidFill>
                  <a:schemeClr val="dk1"/>
                </a:solidFill>
              </a:rPr>
            </a:br>
            <a:r>
              <a:rPr lang="en-US" sz="1800">
                <a:solidFill>
                  <a:schemeClr val="dk1"/>
                </a:solidFill>
              </a:rPr>
              <a:t> To assess patient volume across departments and identify high-demand areas that may need additional support.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Analysis:</a:t>
            </a:r>
            <a:br>
              <a:rPr b="1" lang="en-US" sz="1800">
                <a:solidFill>
                  <a:schemeClr val="dk1"/>
                </a:solidFill>
              </a:rPr>
            </a:br>
            <a:r>
              <a:rPr lang="en-US" sz="1800">
                <a:solidFill>
                  <a:schemeClr val="dk1"/>
                </a:solidFill>
              </a:rPr>
              <a:t> General Practice and Orthopedics recorded the highest patient volumes, underscoring their central role in daily hospital operations and patient care.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Insights:</a:t>
            </a:r>
            <a:br>
              <a:rPr b="1" lang="en-US" sz="1800">
                <a:solidFill>
                  <a:schemeClr val="dk1"/>
                </a:solidFill>
              </a:rPr>
            </a:br>
            <a:r>
              <a:rPr lang="en-US" sz="1800">
                <a:solidFill>
                  <a:schemeClr val="dk1"/>
                </a:solidFill>
              </a:rPr>
              <a:t> Investing in staffing and resources for these high-traffic departments can help manage patient load more effectively, reduce wait times, and enhance overall service delivery.</a:t>
            </a:r>
            <a:endParaRPr b="1" sz="1800">
              <a:solidFill>
                <a:schemeClr val="dk1"/>
              </a:solidFill>
              <a:latin typeface="Cambria"/>
              <a:ea typeface="Cambria"/>
              <a:cs typeface="Cambria"/>
              <a:sym typeface="Cambria"/>
            </a:endParaRPr>
          </a:p>
        </p:txBody>
      </p:sp>
      <p:sp>
        <p:nvSpPr>
          <p:cNvPr id="146" name="Google Shape;146;p22"/>
          <p:cNvSpPr/>
          <p:nvPr/>
        </p:nvSpPr>
        <p:spPr>
          <a:xfrm>
            <a:off x="3086878" y="163491"/>
            <a:ext cx="6018244" cy="7757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rPr>
              <a:t>Analysis &amp; Key finding</a:t>
            </a:r>
            <a:endParaRPr b="1" sz="3600">
              <a:solidFill>
                <a:schemeClr val="dk1"/>
              </a:solidFill>
            </a:endParaRPr>
          </a:p>
        </p:txBody>
      </p:sp>
      <p:pic>
        <p:nvPicPr>
          <p:cNvPr id="147" name="Google Shape;147;p22"/>
          <p:cNvPicPr preferRelativeResize="0"/>
          <p:nvPr/>
        </p:nvPicPr>
        <p:blipFill rotWithShape="1">
          <a:blip r:embed="rId3">
            <a:alphaModFix/>
          </a:blip>
          <a:srcRect b="0" l="0" r="0" t="0"/>
          <a:stretch/>
        </p:blipFill>
        <p:spPr>
          <a:xfrm>
            <a:off x="7206638" y="2487848"/>
            <a:ext cx="3627434" cy="33608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p:nvPr/>
        </p:nvSpPr>
        <p:spPr>
          <a:xfrm>
            <a:off x="163803" y="1110343"/>
            <a:ext cx="6348963" cy="5607698"/>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Wait Time Impact on Satisfaction</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Objective:</a:t>
            </a:r>
            <a:br>
              <a:rPr b="1" lang="en-US" sz="1800">
                <a:solidFill>
                  <a:schemeClr val="dk1"/>
                </a:solidFill>
              </a:rPr>
            </a:br>
            <a:r>
              <a:rPr lang="en-US" sz="1800">
                <a:solidFill>
                  <a:schemeClr val="dk1"/>
                </a:solidFill>
              </a:rPr>
              <a:t> To evaluate how patient wait times influence satisfaction levels and assess the role of operational efficiency in shaping patient experience.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Analysis:</a:t>
            </a:r>
            <a:br>
              <a:rPr b="1" lang="en-US" sz="1800">
                <a:solidFill>
                  <a:schemeClr val="dk1"/>
                </a:solidFill>
              </a:rPr>
            </a:br>
            <a:r>
              <a:rPr lang="en-US" sz="1800">
                <a:solidFill>
                  <a:schemeClr val="dk1"/>
                </a:solidFill>
              </a:rPr>
              <a:t> The analysis revealed a clear negative correlation between wait times and satisfaction scores—patients who waited longer tended to report lower levels of satisfaction.</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Insights:</a:t>
            </a:r>
            <a:br>
              <a:rPr b="1" lang="en-US" sz="1800">
                <a:solidFill>
                  <a:schemeClr val="dk1"/>
                </a:solidFill>
              </a:rPr>
            </a:br>
            <a:r>
              <a:rPr lang="en-US" sz="1800">
                <a:solidFill>
                  <a:schemeClr val="dk1"/>
                </a:solidFill>
              </a:rPr>
              <a:t> Reducing wait times, particularly in high-demand departments, can lead to meaningful improvements in patient satisfaction. Implementing smarter scheduling systems or queue management solutions during peak hours could help streamline patient flow and enhance overall efficiency.</a:t>
            </a:r>
            <a:endParaRPr b="1" sz="1800">
              <a:solidFill>
                <a:schemeClr val="dk1"/>
              </a:solidFill>
              <a:latin typeface="Cambria"/>
              <a:ea typeface="Cambria"/>
              <a:cs typeface="Cambria"/>
              <a:sym typeface="Cambria"/>
            </a:endParaRPr>
          </a:p>
        </p:txBody>
      </p:sp>
      <p:sp>
        <p:nvSpPr>
          <p:cNvPr id="153" name="Google Shape;153;p23"/>
          <p:cNvSpPr/>
          <p:nvPr/>
        </p:nvSpPr>
        <p:spPr>
          <a:xfrm>
            <a:off x="2615823" y="238197"/>
            <a:ext cx="6018244" cy="7757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rPr>
              <a:t>Analysis &amp; Key finding</a:t>
            </a:r>
            <a:endParaRPr b="1" sz="3600">
              <a:solidFill>
                <a:schemeClr val="dk1"/>
              </a:solidFill>
            </a:endParaRPr>
          </a:p>
        </p:txBody>
      </p:sp>
      <p:pic>
        <p:nvPicPr>
          <p:cNvPr id="154" name="Google Shape;154;p23"/>
          <p:cNvPicPr preferRelativeResize="0"/>
          <p:nvPr/>
        </p:nvPicPr>
        <p:blipFill rotWithShape="1">
          <a:blip r:embed="rId3">
            <a:alphaModFix/>
          </a:blip>
          <a:srcRect b="0" l="0" r="0" t="0"/>
          <a:stretch/>
        </p:blipFill>
        <p:spPr>
          <a:xfrm>
            <a:off x="6512766" y="2164028"/>
            <a:ext cx="4986245" cy="41505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p:nvPr/>
        </p:nvSpPr>
        <p:spPr>
          <a:xfrm>
            <a:off x="163803" y="1073020"/>
            <a:ext cx="6348963" cy="5645021"/>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Discount Distribution and Eligibility</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Objective:</a:t>
            </a:r>
            <a:br>
              <a:rPr b="1" lang="en-US" sz="1800">
                <a:solidFill>
                  <a:schemeClr val="dk1"/>
                </a:solidFill>
              </a:rPr>
            </a:br>
            <a:r>
              <a:rPr lang="en-US" sz="1800">
                <a:solidFill>
                  <a:schemeClr val="dk1"/>
                </a:solidFill>
              </a:rPr>
              <a:t> To examine how different discount levels impact patient satisfaction and evaluate the effectiveness of discounts as a tool for enhancing patient experience.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Analysis:</a:t>
            </a:r>
            <a:br>
              <a:rPr b="1" lang="en-US" sz="1800">
                <a:solidFill>
                  <a:schemeClr val="dk1"/>
                </a:solidFill>
              </a:rPr>
            </a:br>
            <a:r>
              <a:rPr lang="en-US" sz="1800">
                <a:solidFill>
                  <a:schemeClr val="dk1"/>
                </a:solidFill>
              </a:rPr>
              <a:t> The data showed that patients who received discounts tended to report higher satisfaction scores, suggesting that financial relief plays a role in improving overall experience.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Insights:</a:t>
            </a:r>
            <a:br>
              <a:rPr b="1" lang="en-US" sz="1800">
                <a:solidFill>
                  <a:schemeClr val="dk1"/>
                </a:solidFill>
              </a:rPr>
            </a:br>
            <a:r>
              <a:rPr lang="en-US" sz="1800">
                <a:solidFill>
                  <a:schemeClr val="dk1"/>
                </a:solidFill>
              </a:rPr>
              <a:t> Introducing well-targeted discount programs for eligible and cost-sensitive patients can help boost satisfaction and encourage patient loyalty. These strategies may be especially effective in improving perception among financially constrained patient groups.</a:t>
            </a:r>
            <a:endParaRPr b="1" sz="1800">
              <a:solidFill>
                <a:schemeClr val="dk1"/>
              </a:solidFill>
              <a:latin typeface="Cambria"/>
              <a:ea typeface="Cambria"/>
              <a:cs typeface="Cambria"/>
              <a:sym typeface="Cambria"/>
            </a:endParaRPr>
          </a:p>
        </p:txBody>
      </p:sp>
      <p:sp>
        <p:nvSpPr>
          <p:cNvPr id="160" name="Google Shape;160;p24"/>
          <p:cNvSpPr/>
          <p:nvPr/>
        </p:nvSpPr>
        <p:spPr>
          <a:xfrm>
            <a:off x="3086878" y="182153"/>
            <a:ext cx="6018244" cy="7757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rPr>
              <a:t>Analysis &amp; Key finding</a:t>
            </a:r>
            <a:endParaRPr b="1" sz="3600">
              <a:solidFill>
                <a:schemeClr val="dk1"/>
              </a:solidFill>
            </a:endParaRPr>
          </a:p>
        </p:txBody>
      </p:sp>
      <p:pic>
        <p:nvPicPr>
          <p:cNvPr id="161" name="Google Shape;161;p24"/>
          <p:cNvPicPr preferRelativeResize="0"/>
          <p:nvPr/>
        </p:nvPicPr>
        <p:blipFill rotWithShape="1">
          <a:blip r:embed="rId3">
            <a:alphaModFix/>
          </a:blip>
          <a:srcRect b="0" l="0" r="0" t="0"/>
          <a:stretch/>
        </p:blipFill>
        <p:spPr>
          <a:xfrm>
            <a:off x="7001880" y="2034941"/>
            <a:ext cx="4206483" cy="330481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p:nvPr/>
        </p:nvSpPr>
        <p:spPr>
          <a:xfrm>
            <a:off x="2472611" y="187518"/>
            <a:ext cx="7053943"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Strategic Recommendations</a:t>
            </a:r>
            <a:endParaRPr/>
          </a:p>
        </p:txBody>
      </p:sp>
      <p:sp>
        <p:nvSpPr>
          <p:cNvPr id="167" name="Google Shape;167;p25"/>
          <p:cNvSpPr txBox="1"/>
          <p:nvPr/>
        </p:nvSpPr>
        <p:spPr>
          <a:xfrm>
            <a:off x="728525" y="1594591"/>
            <a:ext cx="10561500" cy="4017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1800">
                <a:solidFill>
                  <a:schemeClr val="dk1"/>
                </a:solidFill>
              </a:rPr>
              <a:t>Enhance High-Demand Department Efficiency</a:t>
            </a:r>
            <a:endParaRPr b="1" sz="1800">
              <a:solidFill>
                <a:schemeClr val="dk1"/>
              </a:solidFill>
            </a:endParaRPr>
          </a:p>
          <a:p>
            <a:pPr indent="0" lvl="0" marL="0" rtl="0" algn="l">
              <a:lnSpc>
                <a:spcPct val="115000"/>
              </a:lnSpc>
              <a:spcBef>
                <a:spcPts val="1200"/>
              </a:spcBef>
              <a:spcAft>
                <a:spcPts val="0"/>
              </a:spcAft>
              <a:buNone/>
            </a:pPr>
            <a:r>
              <a:rPr b="1" lang="en-US" sz="1800">
                <a:solidFill>
                  <a:schemeClr val="dk1"/>
                </a:solidFill>
              </a:rPr>
              <a:t>Insight:</a:t>
            </a:r>
            <a:br>
              <a:rPr b="1" lang="en-US" sz="1800">
                <a:solidFill>
                  <a:schemeClr val="dk1"/>
                </a:solidFill>
              </a:rPr>
            </a:br>
            <a:r>
              <a:rPr lang="en-US" sz="1800">
                <a:solidFill>
                  <a:schemeClr val="dk1"/>
                </a:solidFill>
              </a:rPr>
              <a:t> Departments such as General Practice and Orthopedics experience high patient volumes, which can lead to operational bottlenecks and longer wait times—both of which negatively affect patient satisfaction.</a:t>
            </a:r>
            <a:endParaRPr sz="1800">
              <a:solidFill>
                <a:schemeClr val="dk1"/>
              </a:solidFill>
            </a:endParaRPr>
          </a:p>
          <a:p>
            <a:pPr indent="0" lvl="0" marL="0" rtl="0" algn="l">
              <a:lnSpc>
                <a:spcPct val="115000"/>
              </a:lnSpc>
              <a:spcBef>
                <a:spcPts val="1200"/>
              </a:spcBef>
              <a:spcAft>
                <a:spcPts val="0"/>
              </a:spcAft>
              <a:buNone/>
            </a:pPr>
            <a:r>
              <a:rPr b="1" lang="en-US" sz="1800">
                <a:solidFill>
                  <a:schemeClr val="dk1"/>
                </a:solidFill>
              </a:rPr>
              <a:t>Recommendation:</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Increase Staffing:</a:t>
            </a:r>
            <a:r>
              <a:rPr lang="en-US" sz="1800">
                <a:solidFill>
                  <a:schemeClr val="dk1"/>
                </a:solidFill>
              </a:rPr>
              <a:t> Allocate additional medical and support staff to these high-demand departments to better manage patient flow and reduce service delays.</a:t>
            </a:r>
            <a:br>
              <a:rPr lang="en-US"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Optimize Scheduling:</a:t>
            </a:r>
            <a:r>
              <a:rPr lang="en-US" sz="1800">
                <a:solidFill>
                  <a:schemeClr val="dk1"/>
                </a:solidFill>
              </a:rPr>
              <a:t> Implement efficient appointment scheduling and queue management systems to minimize wait times and improve the overall patient experience.</a:t>
            </a:r>
            <a:endParaRPr b="1"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p:nvPr/>
        </p:nvSpPr>
        <p:spPr>
          <a:xfrm>
            <a:off x="2472611" y="187518"/>
            <a:ext cx="7053943"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Strategic Recommendations</a:t>
            </a:r>
            <a:endParaRPr/>
          </a:p>
        </p:txBody>
      </p:sp>
      <p:sp>
        <p:nvSpPr>
          <p:cNvPr id="173" name="Google Shape;173;p26"/>
          <p:cNvSpPr txBox="1"/>
          <p:nvPr/>
        </p:nvSpPr>
        <p:spPr>
          <a:xfrm>
            <a:off x="578865" y="1557269"/>
            <a:ext cx="10561500" cy="476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2. </a:t>
            </a:r>
            <a:r>
              <a:rPr b="1" lang="en-US" sz="1800">
                <a:solidFill>
                  <a:schemeClr val="dk1"/>
                </a:solidFill>
              </a:rPr>
              <a:t>Tailored Patient Satisfaction Initiatives</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Insight:</a:t>
            </a:r>
            <a:br>
              <a:rPr b="1" lang="en-US" sz="1800">
                <a:solidFill>
                  <a:schemeClr val="dk1"/>
                </a:solidFill>
              </a:rPr>
            </a:br>
            <a:r>
              <a:rPr lang="en-US" sz="1800">
                <a:solidFill>
                  <a:schemeClr val="dk1"/>
                </a:solidFill>
              </a:rPr>
              <a:t> Satisfaction levels differ notably across age groups and racial demographics, with certain segments consistently reporting lower satisfaction—highlighting the need for a more inclusive approach to patient care.</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Recommendation:</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Targeted Engagement:</a:t>
            </a:r>
            <a:r>
              <a:rPr lang="en-US" sz="1800">
                <a:solidFill>
                  <a:schemeClr val="dk1"/>
                </a:solidFill>
              </a:rPr>
              <a:t> Design patient engagement strategies specifically tailored to demographics with lower satisfaction scores, addressing their unique concerns and expectations.</a:t>
            </a:r>
            <a:br>
              <a:rPr lang="en-US"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Personalized Experience:</a:t>
            </a:r>
            <a:r>
              <a:rPr lang="en-US" sz="1800">
                <a:solidFill>
                  <a:schemeClr val="dk1"/>
                </a:solidFill>
              </a:rPr>
              <a:t> Adapt services, communication styles, and care approaches to align with the cultural and generational needs of diverse patient groups, fostering a more personalized and positive experience.</a:t>
            </a:r>
            <a:endParaRPr sz="1800">
              <a:solidFill>
                <a:schemeClr val="dk1"/>
              </a:solidFill>
            </a:endParaRPr>
          </a:p>
          <a:p>
            <a:pPr indent="0" lvl="0" marL="0" marR="0" rtl="0" algn="l">
              <a:spcBef>
                <a:spcPts val="12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p:nvPr/>
        </p:nvSpPr>
        <p:spPr>
          <a:xfrm>
            <a:off x="2472611" y="187518"/>
            <a:ext cx="7053943"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Strategic Recommendations</a:t>
            </a:r>
            <a:endParaRPr/>
          </a:p>
        </p:txBody>
      </p:sp>
      <p:sp>
        <p:nvSpPr>
          <p:cNvPr id="179" name="Google Shape;179;p27"/>
          <p:cNvSpPr txBox="1"/>
          <p:nvPr/>
        </p:nvSpPr>
        <p:spPr>
          <a:xfrm>
            <a:off x="728525" y="1594591"/>
            <a:ext cx="10561500" cy="4448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3. </a:t>
            </a:r>
            <a:r>
              <a:rPr b="1" lang="en-US" sz="1800">
                <a:solidFill>
                  <a:schemeClr val="dk1"/>
                </a:solidFill>
              </a:rPr>
              <a:t>Optimize Discount Strategy for Improved Patient Retention</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Insight:</a:t>
            </a:r>
            <a:br>
              <a:rPr b="1" lang="en-US" sz="1800">
                <a:solidFill>
                  <a:schemeClr val="dk1"/>
                </a:solidFill>
              </a:rPr>
            </a:br>
            <a:r>
              <a:rPr lang="en-US" sz="1800">
                <a:solidFill>
                  <a:schemeClr val="dk1"/>
                </a:solidFill>
              </a:rPr>
              <a:t> Patients who received medium to high-level discounts reported higher satisfaction levels, suggesting that financial incentives play a key role in enhancing the overall patient experience.</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800">
                <a:solidFill>
                  <a:schemeClr val="dk1"/>
                </a:solidFill>
              </a:rPr>
              <a:t>Recommendation:</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Broaden Discount Eligibility:</a:t>
            </a:r>
            <a:r>
              <a:rPr lang="en-US" sz="1800">
                <a:solidFill>
                  <a:schemeClr val="dk1"/>
                </a:solidFill>
              </a:rPr>
              <a:t> Extend discount offerings to include more patients, particularly those facing significant out-of-pocket expenses, to ease financial burdens and improve satisfaction.</a:t>
            </a:r>
            <a:br>
              <a:rPr lang="en-US"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Introduce Loyalty Programs:</a:t>
            </a:r>
            <a:r>
              <a:rPr lang="en-US" sz="1800">
                <a:solidFill>
                  <a:schemeClr val="dk1"/>
                </a:solidFill>
              </a:rPr>
              <a:t> Implement loyalty-based discounts or incentives for follow-up visits to encourage repeat care and foster long-term patient relationships.</a:t>
            </a:r>
            <a:endParaRPr sz="1800">
              <a:solidFill>
                <a:schemeClr val="dk1"/>
              </a:solidFill>
            </a:endParaRPr>
          </a:p>
          <a:p>
            <a:pPr indent="0" lvl="0" marL="0" marR="0" rtl="0" algn="l">
              <a:spcBef>
                <a:spcPts val="1200"/>
              </a:spcBef>
              <a:spcAft>
                <a:spcPts val="0"/>
              </a:spcAft>
              <a:buNone/>
            </a:pPr>
            <a:r>
              <a:t/>
            </a:r>
            <a:endParaRPr b="1"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p:nvPr/>
        </p:nvSpPr>
        <p:spPr>
          <a:xfrm>
            <a:off x="2472611" y="187518"/>
            <a:ext cx="7053943" cy="67089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Final Dashboard (</a:t>
            </a:r>
            <a:r>
              <a:rPr b="1" lang="en-US" sz="2800">
                <a:solidFill>
                  <a:schemeClr val="dk1"/>
                </a:solidFill>
              </a:rPr>
              <a:t>Main Tab</a:t>
            </a:r>
            <a:r>
              <a:rPr b="1" lang="en-US" sz="3600">
                <a:solidFill>
                  <a:schemeClr val="dk1"/>
                </a:solidFill>
              </a:rPr>
              <a:t>)</a:t>
            </a:r>
            <a:endParaRPr b="1" sz="3600">
              <a:solidFill>
                <a:schemeClr val="dk1"/>
              </a:solidFill>
            </a:endParaRPr>
          </a:p>
        </p:txBody>
      </p:sp>
      <p:pic>
        <p:nvPicPr>
          <p:cNvPr id="185" name="Google Shape;185;p28" title="Screenshot 2025-06-24 130619.png"/>
          <p:cNvPicPr preferRelativeResize="0"/>
          <p:nvPr/>
        </p:nvPicPr>
        <p:blipFill>
          <a:blip r:embed="rId3">
            <a:alphaModFix/>
          </a:blip>
          <a:stretch>
            <a:fillRect/>
          </a:stretch>
        </p:blipFill>
        <p:spPr>
          <a:xfrm>
            <a:off x="439825" y="1010825"/>
            <a:ext cx="10979326" cy="563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p:nvPr/>
        </p:nvSpPr>
        <p:spPr>
          <a:xfrm>
            <a:off x="2472611" y="187518"/>
            <a:ext cx="7548467" cy="670898"/>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Final Dashboard (</a:t>
            </a:r>
            <a:r>
              <a:rPr b="1" lang="en-US" sz="2800">
                <a:solidFill>
                  <a:schemeClr val="dk1"/>
                </a:solidFill>
              </a:rPr>
              <a:t>Doctor’s Tab</a:t>
            </a:r>
            <a:r>
              <a:rPr b="1" lang="en-US" sz="3600">
                <a:solidFill>
                  <a:schemeClr val="dk1"/>
                </a:solidFill>
              </a:rPr>
              <a:t>)</a:t>
            </a:r>
            <a:endParaRPr b="1" sz="3600">
              <a:solidFill>
                <a:schemeClr val="dk1"/>
              </a:solidFill>
            </a:endParaRPr>
          </a:p>
        </p:txBody>
      </p:sp>
      <p:pic>
        <p:nvPicPr>
          <p:cNvPr id="191" name="Google Shape;191;p29" title="Screenshot 2025-06-24 130658.png"/>
          <p:cNvPicPr preferRelativeResize="0"/>
          <p:nvPr/>
        </p:nvPicPr>
        <p:blipFill>
          <a:blip r:embed="rId3">
            <a:alphaModFix/>
          </a:blip>
          <a:stretch>
            <a:fillRect/>
          </a:stretch>
        </p:blipFill>
        <p:spPr>
          <a:xfrm>
            <a:off x="152400" y="858425"/>
            <a:ext cx="11657700" cy="5787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p:nvPr/>
        </p:nvSpPr>
        <p:spPr>
          <a:xfrm>
            <a:off x="2351313" y="187518"/>
            <a:ext cx="7249887" cy="670898"/>
          </a:xfrm>
          <a:prstGeom prst="rect">
            <a:avLst/>
          </a:prstGeom>
          <a:no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Final Dashboard (</a:t>
            </a:r>
            <a:r>
              <a:rPr b="1" lang="en-US" sz="2800">
                <a:solidFill>
                  <a:schemeClr val="dk1"/>
                </a:solidFill>
              </a:rPr>
              <a:t>patients Tab</a:t>
            </a:r>
            <a:r>
              <a:rPr b="1" lang="en-US" sz="3600">
                <a:solidFill>
                  <a:schemeClr val="dk1"/>
                </a:solidFill>
              </a:rPr>
              <a:t>)</a:t>
            </a:r>
            <a:endParaRPr b="1" sz="3600">
              <a:solidFill>
                <a:schemeClr val="dk1"/>
              </a:solidFill>
            </a:endParaRPr>
          </a:p>
        </p:txBody>
      </p:sp>
      <p:pic>
        <p:nvPicPr>
          <p:cNvPr id="197" name="Google Shape;197;p30" title="Screenshot 2025-06-24 130722.png"/>
          <p:cNvPicPr preferRelativeResize="0"/>
          <p:nvPr/>
        </p:nvPicPr>
        <p:blipFill>
          <a:blip r:embed="rId3">
            <a:alphaModFix/>
          </a:blip>
          <a:stretch>
            <a:fillRect/>
          </a:stretch>
        </p:blipFill>
        <p:spPr>
          <a:xfrm>
            <a:off x="152400" y="1010825"/>
            <a:ext cx="11722849" cy="542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p:nvPr/>
        </p:nvSpPr>
        <p:spPr>
          <a:xfrm>
            <a:off x="3577960" y="289077"/>
            <a:ext cx="4226768" cy="8039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000">
                <a:solidFill>
                  <a:schemeClr val="dk1"/>
                </a:solidFill>
              </a:rPr>
              <a:t>Conclusion</a:t>
            </a:r>
            <a:endParaRPr/>
          </a:p>
        </p:txBody>
      </p:sp>
      <p:sp>
        <p:nvSpPr>
          <p:cNvPr id="203" name="Google Shape;203;p31"/>
          <p:cNvSpPr txBox="1"/>
          <p:nvPr/>
        </p:nvSpPr>
        <p:spPr>
          <a:xfrm>
            <a:off x="794327" y="1782147"/>
            <a:ext cx="10617000" cy="4294500"/>
          </a:xfrm>
          <a:prstGeom prst="rect">
            <a:avLst/>
          </a:prstGeom>
          <a:noFill/>
          <a:ln>
            <a:noFill/>
          </a:ln>
        </p:spPr>
        <p:txBody>
          <a:bodyPr anchorCtr="0" anchor="t" bIns="45700" lIns="91425" spcFirstLastPara="1" rIns="91425" wrap="square" tIns="45700">
            <a:spAutoFit/>
          </a:bodyPr>
          <a:lstStyle/>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By enhancing the efficiency of high-demand departments and implementing tailored patient satisfaction initiatives, Columbia Asia Hospital can effectively tackle operational challenges that impact both patient experience and revenue generation.</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Introducing targeted discount strategies will play a crucial role in improving retention, particularly among cost-sensitive patient groups, fostering greater loyalty and long-term engagement.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Strategic investments in staffing, personalized care delivery, and financial support programs will position the hospital to elevate patient care, increase satisfaction scores, and drive sustainable revenue growth.</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With consistent execution, these initiatives will not only optimize operational performance but also solidify Columbia Asia Hospital’s standing as a trusted and preferred healthcare provider.</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nvSpPr>
        <p:spPr>
          <a:xfrm>
            <a:off x="2691882" y="251926"/>
            <a:ext cx="68082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rPr>
              <a:t>Content Overview</a:t>
            </a:r>
            <a:endParaRPr/>
          </a:p>
        </p:txBody>
      </p:sp>
      <p:sp>
        <p:nvSpPr>
          <p:cNvPr id="91" name="Google Shape;91;p14"/>
          <p:cNvSpPr txBox="1"/>
          <p:nvPr/>
        </p:nvSpPr>
        <p:spPr>
          <a:xfrm>
            <a:off x="1010810" y="1348533"/>
            <a:ext cx="6133500" cy="489480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chemeClr val="dk1"/>
              </a:buClr>
              <a:buSzPts val="2400"/>
              <a:buChar char="•"/>
            </a:pPr>
            <a:r>
              <a:rPr b="1" lang="en-US" sz="2400">
                <a:solidFill>
                  <a:schemeClr val="dk1"/>
                </a:solidFill>
              </a:rPr>
              <a:t>Introduction</a:t>
            </a:r>
            <a:endParaRPr b="1"/>
          </a:p>
          <a:p>
            <a:pPr indent="0" lvl="0" marL="0" marR="0" rtl="0" algn="l">
              <a:spcBef>
                <a:spcPts val="0"/>
              </a:spcBef>
              <a:spcAft>
                <a:spcPts val="0"/>
              </a:spcAft>
              <a:buClr>
                <a:schemeClr val="dk1"/>
              </a:buClr>
              <a:buSzPts val="2400"/>
              <a:buFont typeface="Arial"/>
              <a:buNone/>
            </a:pPr>
            <a:r>
              <a:t/>
            </a:r>
            <a:endParaRPr b="1" sz="2400">
              <a:solidFill>
                <a:schemeClr val="dk1"/>
              </a:solidFill>
            </a:endParaRPr>
          </a:p>
          <a:p>
            <a:pPr indent="-152400" lvl="0" marL="0" marR="0" rtl="0" algn="l">
              <a:spcBef>
                <a:spcPts val="0"/>
              </a:spcBef>
              <a:spcAft>
                <a:spcPts val="0"/>
              </a:spcAft>
              <a:buClr>
                <a:schemeClr val="dk1"/>
              </a:buClr>
              <a:buSzPts val="2400"/>
              <a:buChar char="•"/>
            </a:pPr>
            <a:r>
              <a:rPr b="1" lang="en-US" sz="2400">
                <a:solidFill>
                  <a:schemeClr val="dk1"/>
                </a:solidFill>
              </a:rPr>
              <a:t>Objectives with Problem Statement</a:t>
            </a:r>
            <a:endParaRPr b="1"/>
          </a:p>
          <a:p>
            <a:pPr indent="0" lvl="0" marL="0" marR="0" rtl="0" algn="l">
              <a:spcBef>
                <a:spcPts val="0"/>
              </a:spcBef>
              <a:spcAft>
                <a:spcPts val="0"/>
              </a:spcAft>
              <a:buClr>
                <a:schemeClr val="dk1"/>
              </a:buClr>
              <a:buSzPts val="2400"/>
              <a:buFont typeface="Arial"/>
              <a:buNone/>
            </a:pPr>
            <a:r>
              <a:t/>
            </a:r>
            <a:endParaRPr b="1" sz="2400">
              <a:solidFill>
                <a:schemeClr val="dk1"/>
              </a:solidFill>
            </a:endParaRPr>
          </a:p>
          <a:p>
            <a:pPr indent="-152400" lvl="0" marL="0" marR="0" rtl="0" algn="l">
              <a:spcBef>
                <a:spcPts val="0"/>
              </a:spcBef>
              <a:spcAft>
                <a:spcPts val="0"/>
              </a:spcAft>
              <a:buClr>
                <a:schemeClr val="dk1"/>
              </a:buClr>
              <a:buSzPts val="2400"/>
              <a:buChar char="•"/>
            </a:pPr>
            <a:r>
              <a:rPr b="1" lang="en-US" sz="2400">
                <a:solidFill>
                  <a:schemeClr val="dk1"/>
                </a:solidFill>
              </a:rPr>
              <a:t>Data Overview</a:t>
            </a:r>
            <a:endParaRPr b="1"/>
          </a:p>
          <a:p>
            <a:pPr indent="0" lvl="0" marL="0" marR="0" rtl="0" algn="l">
              <a:spcBef>
                <a:spcPts val="0"/>
              </a:spcBef>
              <a:spcAft>
                <a:spcPts val="0"/>
              </a:spcAft>
              <a:buClr>
                <a:schemeClr val="dk1"/>
              </a:buClr>
              <a:buSzPts val="2400"/>
              <a:buFont typeface="Arial"/>
              <a:buNone/>
            </a:pPr>
            <a:r>
              <a:t/>
            </a:r>
            <a:endParaRPr b="1" sz="2400">
              <a:solidFill>
                <a:schemeClr val="dk1"/>
              </a:solidFill>
            </a:endParaRPr>
          </a:p>
          <a:p>
            <a:pPr indent="-152400" lvl="0" marL="0" marR="0" rtl="0" algn="l">
              <a:spcBef>
                <a:spcPts val="0"/>
              </a:spcBef>
              <a:spcAft>
                <a:spcPts val="0"/>
              </a:spcAft>
              <a:buClr>
                <a:schemeClr val="dk1"/>
              </a:buClr>
              <a:buSzPts val="2400"/>
              <a:buChar char="•"/>
            </a:pPr>
            <a:r>
              <a:rPr b="1" lang="en-US" sz="2400">
                <a:solidFill>
                  <a:schemeClr val="dk1"/>
                </a:solidFill>
              </a:rPr>
              <a:t>Methodology</a:t>
            </a:r>
            <a:endParaRPr b="1"/>
          </a:p>
          <a:p>
            <a:pPr indent="0" lvl="0" marL="0" marR="0" rtl="0" algn="l">
              <a:spcBef>
                <a:spcPts val="0"/>
              </a:spcBef>
              <a:spcAft>
                <a:spcPts val="0"/>
              </a:spcAft>
              <a:buClr>
                <a:schemeClr val="dk1"/>
              </a:buClr>
              <a:buSzPts val="2400"/>
              <a:buFont typeface="Arial"/>
              <a:buNone/>
            </a:pPr>
            <a:r>
              <a:t/>
            </a:r>
            <a:endParaRPr b="1" sz="2400">
              <a:solidFill>
                <a:schemeClr val="dk1"/>
              </a:solidFill>
            </a:endParaRPr>
          </a:p>
          <a:p>
            <a:pPr indent="-152400" lvl="0" marL="0" marR="0" rtl="0" algn="l">
              <a:spcBef>
                <a:spcPts val="0"/>
              </a:spcBef>
              <a:spcAft>
                <a:spcPts val="0"/>
              </a:spcAft>
              <a:buClr>
                <a:schemeClr val="dk1"/>
              </a:buClr>
              <a:buSzPts val="2400"/>
              <a:buChar char="•"/>
            </a:pPr>
            <a:r>
              <a:rPr b="1" lang="en-US" sz="2400">
                <a:solidFill>
                  <a:schemeClr val="dk1"/>
                </a:solidFill>
              </a:rPr>
              <a:t>Analysis &amp; Key finding</a:t>
            </a:r>
            <a:endParaRPr b="1"/>
          </a:p>
          <a:p>
            <a:pPr indent="0" lvl="0" marL="0" marR="0" rtl="0" algn="l">
              <a:spcBef>
                <a:spcPts val="0"/>
              </a:spcBef>
              <a:spcAft>
                <a:spcPts val="0"/>
              </a:spcAft>
              <a:buClr>
                <a:schemeClr val="dk1"/>
              </a:buClr>
              <a:buSzPts val="2400"/>
              <a:buFont typeface="Arial"/>
              <a:buNone/>
            </a:pPr>
            <a:r>
              <a:t/>
            </a:r>
            <a:endParaRPr b="1" sz="2400">
              <a:solidFill>
                <a:schemeClr val="dk1"/>
              </a:solidFill>
            </a:endParaRPr>
          </a:p>
          <a:p>
            <a:pPr indent="-152400" lvl="0" marL="0" marR="0" rtl="0" algn="l">
              <a:spcBef>
                <a:spcPts val="0"/>
              </a:spcBef>
              <a:spcAft>
                <a:spcPts val="0"/>
              </a:spcAft>
              <a:buClr>
                <a:schemeClr val="dk1"/>
              </a:buClr>
              <a:buSzPts val="2400"/>
              <a:buChar char="•"/>
            </a:pPr>
            <a:r>
              <a:rPr b="1" lang="en-US" sz="2400">
                <a:solidFill>
                  <a:schemeClr val="dk1"/>
                </a:solidFill>
              </a:rPr>
              <a:t>Strategic Recommendations</a:t>
            </a:r>
            <a:endParaRPr b="1"/>
          </a:p>
          <a:p>
            <a:pPr indent="0" lvl="0" marL="0" marR="0" rtl="0" algn="l">
              <a:spcBef>
                <a:spcPts val="0"/>
              </a:spcBef>
              <a:spcAft>
                <a:spcPts val="0"/>
              </a:spcAft>
              <a:buClr>
                <a:schemeClr val="dk1"/>
              </a:buClr>
              <a:buSzPts val="2400"/>
              <a:buFont typeface="Arial"/>
              <a:buNone/>
            </a:pPr>
            <a:r>
              <a:t/>
            </a:r>
            <a:endParaRPr b="1" sz="2400">
              <a:solidFill>
                <a:schemeClr val="dk1"/>
              </a:solidFill>
            </a:endParaRPr>
          </a:p>
          <a:p>
            <a:pPr indent="-152400" lvl="0" marL="0" marR="0" rtl="0" algn="l">
              <a:spcBef>
                <a:spcPts val="0"/>
              </a:spcBef>
              <a:spcAft>
                <a:spcPts val="0"/>
              </a:spcAft>
              <a:buClr>
                <a:schemeClr val="dk1"/>
              </a:buClr>
              <a:buSzPts val="2400"/>
              <a:buChar char="•"/>
            </a:pPr>
            <a:r>
              <a:rPr b="1" lang="en-US" sz="2400">
                <a:solidFill>
                  <a:schemeClr val="dk1"/>
                </a:solidFill>
              </a:rPr>
              <a:t>Conclusion</a:t>
            </a:r>
            <a:endParaRPr b="1"/>
          </a:p>
        </p:txBody>
      </p:sp>
      <p:pic>
        <p:nvPicPr>
          <p:cNvPr id="92" name="Google Shape;92;p14"/>
          <p:cNvPicPr preferRelativeResize="0"/>
          <p:nvPr/>
        </p:nvPicPr>
        <p:blipFill>
          <a:blip r:embed="rId3">
            <a:alphaModFix/>
          </a:blip>
          <a:stretch>
            <a:fillRect/>
          </a:stretch>
        </p:blipFill>
        <p:spPr>
          <a:xfrm>
            <a:off x="6564775" y="1050650"/>
            <a:ext cx="5474825" cy="5514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32"/>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nvSpPr>
        <p:spPr>
          <a:xfrm>
            <a:off x="711488" y="1548127"/>
            <a:ext cx="10926000" cy="501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rPr>
              <a:t>Columbia Asia Hospital is focused on providing high-quality healthcare while ensuring its operations run efficiently. In this project, I’ve explored hospital data to gain insights into revenue trends, patient satisfaction levels, and how different departments are performing. The goal is to understand the key metrics that drive success and suggest practical improvements to boost patient experience and enhance the hospital’s overall effectiveness.</a:t>
            </a:r>
            <a:endParaRPr/>
          </a:p>
          <a:p>
            <a:pPr indent="0" lvl="0" marL="0" marR="0" rtl="0" algn="l">
              <a:spcBef>
                <a:spcPts val="0"/>
              </a:spcBef>
              <a:spcAft>
                <a:spcPts val="0"/>
              </a:spcAft>
              <a:buNone/>
            </a:pPr>
            <a:r>
              <a:t/>
            </a:r>
            <a:endParaRPr sz="2000">
              <a:solidFill>
                <a:schemeClr val="dk1"/>
              </a:solidFill>
            </a:endParaRPr>
          </a:p>
          <a:p>
            <a:pPr indent="0" lvl="0" marL="0" marR="0" rtl="0" algn="l">
              <a:spcBef>
                <a:spcPts val="0"/>
              </a:spcBef>
              <a:spcAft>
                <a:spcPts val="0"/>
              </a:spcAft>
              <a:buNone/>
            </a:pPr>
            <a:r>
              <a:rPr b="1" lang="en-US" sz="2000">
                <a:solidFill>
                  <a:schemeClr val="dk1"/>
                </a:solidFill>
              </a:rPr>
              <a:t>Key Focus Areas:</a:t>
            </a:r>
            <a:endParaRPr/>
          </a:p>
          <a:p>
            <a:pPr indent="0" lvl="0" marL="0" marR="0" rtl="0" algn="l">
              <a:spcBef>
                <a:spcPts val="0"/>
              </a:spcBef>
              <a:spcAft>
                <a:spcPts val="0"/>
              </a:spcAft>
              <a:buNone/>
            </a:pPr>
            <a:r>
              <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Evaluated the hospital’s revenue sources to pinpoint departments generating the highest income.</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Analyzed patient satisfaction scores, breaking them down by demographics and department to uncover key trends.</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Identified high-traffic departments that may require additional staffing to meet patient demand effectively.</a:t>
            </a: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Proposed targeted discount strategies aimed at boosting patient satisfaction and encouraging long-term loyalty.</a:t>
            </a:r>
            <a:endParaRPr sz="2000">
              <a:solidFill>
                <a:schemeClr val="dk1"/>
              </a:solidFill>
            </a:endParaRPr>
          </a:p>
        </p:txBody>
      </p:sp>
      <p:sp>
        <p:nvSpPr>
          <p:cNvPr id="98" name="Google Shape;98;p15"/>
          <p:cNvSpPr/>
          <p:nvPr/>
        </p:nvSpPr>
        <p:spPr>
          <a:xfrm>
            <a:off x="3522761" y="313144"/>
            <a:ext cx="5008880"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Introduction</a:t>
            </a:r>
            <a:endParaRPr sz="3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p:nvPr/>
        </p:nvSpPr>
        <p:spPr>
          <a:xfrm>
            <a:off x="1401290" y="293499"/>
            <a:ext cx="8808098" cy="9144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Objectives</a:t>
            </a:r>
            <a:endParaRPr/>
          </a:p>
        </p:txBody>
      </p:sp>
      <p:sp>
        <p:nvSpPr>
          <p:cNvPr id="104" name="Google Shape;104;p16"/>
          <p:cNvSpPr/>
          <p:nvPr/>
        </p:nvSpPr>
        <p:spPr>
          <a:xfrm>
            <a:off x="839750" y="1384626"/>
            <a:ext cx="10217100" cy="3552600"/>
          </a:xfrm>
          <a:prstGeom prst="rect">
            <a:avLst/>
          </a:prstGeom>
          <a:noFill/>
          <a:ln>
            <a:noFill/>
          </a:ln>
        </p:spPr>
        <p:txBody>
          <a:bodyPr anchorCtr="0" anchor="ctr" bIns="45700" lIns="91425" spcFirstLastPara="1" rIns="91425" wrap="square" tIns="45700">
            <a:noAutofit/>
          </a:bodyPr>
          <a:lstStyle/>
          <a:p>
            <a:pPr indent="-355600" lvl="0" marL="457200" rtl="0" algn="l">
              <a:spcBef>
                <a:spcPts val="0"/>
              </a:spcBef>
              <a:spcAft>
                <a:spcPts val="0"/>
              </a:spcAft>
              <a:buClr>
                <a:schemeClr val="dk1"/>
              </a:buClr>
              <a:buSzPts val="2000"/>
              <a:buChar char="•"/>
            </a:pPr>
            <a:r>
              <a:rPr lang="en-US" sz="2000">
                <a:solidFill>
                  <a:schemeClr val="dk1"/>
                </a:solidFill>
              </a:rPr>
              <a:t>Analyze the hospital’s revenue streams to determine which departments contribute the most to overall income.</a:t>
            </a:r>
            <a:br>
              <a:rPr lang="en-US"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Evaluate patient satisfaction scores across different demographics and departments to uncover the main factors influencing patient experience.</a:t>
            </a:r>
            <a:br>
              <a:rPr lang="en-US"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Assess department-wise patient demand to highlight areas where staffing improvements may be needed.</a:t>
            </a:r>
            <a:br>
              <a:rPr lang="en-US" sz="2000">
                <a:solidFill>
                  <a:schemeClr val="dk1"/>
                </a:solidFill>
              </a:rPr>
            </a:br>
            <a:endParaRPr sz="2000">
              <a:solidFill>
                <a:schemeClr val="dk1"/>
              </a:solidFill>
            </a:endParaRPr>
          </a:p>
          <a:p>
            <a:pPr indent="-355600" lvl="0" marL="457200" rtl="0" algn="l">
              <a:spcBef>
                <a:spcPts val="0"/>
              </a:spcBef>
              <a:spcAft>
                <a:spcPts val="0"/>
              </a:spcAft>
              <a:buClr>
                <a:schemeClr val="dk1"/>
              </a:buClr>
              <a:buSzPts val="2000"/>
              <a:buChar char="•"/>
            </a:pPr>
            <a:r>
              <a:rPr lang="en-US" sz="2000">
                <a:solidFill>
                  <a:schemeClr val="dk1"/>
                </a:solidFill>
              </a:rPr>
              <a:t>Develop practical strategies and recommendations for offering targeted discounts and enhancing patient engagement.</a:t>
            </a:r>
            <a:endParaRPr sz="2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nvSpPr>
        <p:spPr>
          <a:xfrm>
            <a:off x="905069" y="2403344"/>
            <a:ext cx="96198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rPr>
              <a:t>Columbia Asia Hospital is dedicated to improving its operations while prioritizing patient satisfaction. This project aims to deliver a thorough analysis to identify the departments that drive the most revenue, understand the makeup of the hospital’s patient population, and evaluate satisfaction levels across different age groups and ethnic backgrounds. It also involves assessing patient wait times, identifying eligibility for discounts, and analyzing department-wise demand — all to help develop targeted strategies that boost patient engagement and make hospital services more efficient.</a:t>
            </a:r>
            <a:endParaRPr/>
          </a:p>
        </p:txBody>
      </p:sp>
      <p:pic>
        <p:nvPicPr>
          <p:cNvPr id="110" name="Google Shape;110;p17"/>
          <p:cNvPicPr preferRelativeResize="0"/>
          <p:nvPr/>
        </p:nvPicPr>
        <p:blipFill>
          <a:blip r:embed="rId3">
            <a:alphaModFix/>
          </a:blip>
          <a:stretch>
            <a:fillRect/>
          </a:stretch>
        </p:blipFill>
        <p:spPr>
          <a:xfrm>
            <a:off x="2313150" y="152400"/>
            <a:ext cx="6890575" cy="2098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p:nvPr/>
        </p:nvSpPr>
        <p:spPr>
          <a:xfrm>
            <a:off x="3446935" y="92027"/>
            <a:ext cx="5008880" cy="69174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Data</a:t>
            </a:r>
            <a:r>
              <a:rPr b="1" lang="en-US" sz="3600">
                <a:solidFill>
                  <a:srgbClr val="FF0000"/>
                </a:solidFill>
              </a:rPr>
              <a:t> </a:t>
            </a:r>
            <a:r>
              <a:rPr b="1" lang="en-US" sz="3600">
                <a:solidFill>
                  <a:schemeClr val="dk1"/>
                </a:solidFill>
              </a:rPr>
              <a:t>Overview</a:t>
            </a:r>
            <a:endParaRPr/>
          </a:p>
        </p:txBody>
      </p:sp>
      <p:sp>
        <p:nvSpPr>
          <p:cNvPr id="116" name="Google Shape;116;p18"/>
          <p:cNvSpPr/>
          <p:nvPr/>
        </p:nvSpPr>
        <p:spPr>
          <a:xfrm>
            <a:off x="739400" y="1726725"/>
            <a:ext cx="6493200" cy="4382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b="1" lang="en-US" sz="1800">
                <a:solidFill>
                  <a:schemeClr val="dk1"/>
                </a:solidFill>
              </a:rPr>
              <a:t>Data Source:</a:t>
            </a:r>
            <a:br>
              <a:rPr b="1" lang="en-US" sz="1800">
                <a:solidFill>
                  <a:schemeClr val="dk1"/>
                </a:solidFill>
              </a:rPr>
            </a:br>
            <a:r>
              <a:rPr lang="en-US" sz="1800">
                <a:solidFill>
                  <a:schemeClr val="dk1"/>
                </a:solidFill>
              </a:rPr>
              <a:t>The dataset comprises detailed records from Columbia Asia Hospital, covering patient visits, doctor referrals, and billing information. Key tables like </a:t>
            </a:r>
            <a:r>
              <a:rPr lang="en-US" sz="1800">
                <a:solidFill>
                  <a:srgbClr val="188038"/>
                </a:solidFill>
                <a:latin typeface="Roboto Mono"/>
                <a:ea typeface="Roboto Mono"/>
                <a:cs typeface="Roboto Mono"/>
                <a:sym typeface="Roboto Mono"/>
              </a:rPr>
              <a:t>doctor_info</a:t>
            </a:r>
            <a:r>
              <a:rPr lang="en-US" sz="1800">
                <a:solidFill>
                  <a:schemeClr val="dk1"/>
                </a:solidFill>
              </a:rPr>
              <a:t> and </a:t>
            </a:r>
            <a:r>
              <a:rPr lang="en-US" sz="1800">
                <a:solidFill>
                  <a:srgbClr val="188038"/>
                </a:solidFill>
                <a:latin typeface="Roboto Mono"/>
                <a:ea typeface="Roboto Mono"/>
                <a:cs typeface="Roboto Mono"/>
                <a:sym typeface="Roboto Mono"/>
              </a:rPr>
              <a:t>hospital_er</a:t>
            </a:r>
            <a:r>
              <a:rPr lang="en-US" sz="1800">
                <a:solidFill>
                  <a:schemeClr val="dk1"/>
                </a:solidFill>
              </a:rPr>
              <a:t> provide insights into patient demographics, consultation fees, satisfaction scores, and wait times—offering a comprehensive view of hospital operations and the overall patient experience.</a:t>
            </a:r>
            <a:endParaRPr sz="1800">
              <a:solidFill>
                <a:schemeClr val="dk1"/>
              </a:solidFill>
            </a:endParaRPr>
          </a:p>
          <a:p>
            <a:pPr indent="0" lvl="0" marL="0" rtl="0" algn="l">
              <a:lnSpc>
                <a:spcPct val="115000"/>
              </a:lnSpc>
              <a:spcBef>
                <a:spcPts val="1200"/>
              </a:spcBef>
              <a:spcAft>
                <a:spcPts val="0"/>
              </a:spcAft>
              <a:buNone/>
            </a:pPr>
            <a:r>
              <a:rPr b="1" lang="en-US" sz="1800">
                <a:solidFill>
                  <a:schemeClr val="dk1"/>
                </a:solidFill>
              </a:rPr>
              <a:t>Tools Used:</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SQL</a:t>
            </a:r>
            <a:r>
              <a:rPr lang="en-US" sz="1800">
                <a:solidFill>
                  <a:schemeClr val="dk1"/>
                </a:solidFill>
              </a:rPr>
              <a:t> – Used for querying and extracting relevant data from the database.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Power BI</a:t>
            </a:r>
            <a:r>
              <a:rPr lang="en-US" sz="1800">
                <a:solidFill>
                  <a:schemeClr val="dk1"/>
                </a:solidFill>
              </a:rPr>
              <a:t> – Employed to visualize the data and uncover actionable insights.</a:t>
            </a:r>
            <a:br>
              <a:rPr lang="en-US" sz="1800">
                <a:solidFill>
                  <a:schemeClr val="dk1"/>
                </a:solidFill>
              </a:rPr>
            </a:br>
            <a:endParaRPr sz="1800">
              <a:solidFill>
                <a:schemeClr val="dk1"/>
              </a:solidFill>
            </a:endParaRPr>
          </a:p>
          <a:p>
            <a:pPr indent="0" lvl="0" marL="457200" marR="0" rtl="0" algn="l">
              <a:lnSpc>
                <a:spcPct val="100000"/>
              </a:lnSpc>
              <a:spcBef>
                <a:spcPts val="1200"/>
              </a:spcBef>
              <a:spcAft>
                <a:spcPts val="0"/>
              </a:spcAft>
              <a:buNone/>
            </a:pPr>
            <a:r>
              <a:t/>
            </a:r>
            <a:endParaRPr b="1" sz="1800">
              <a:solidFill>
                <a:schemeClr val="dk1"/>
              </a:solidFill>
            </a:endParaRPr>
          </a:p>
        </p:txBody>
      </p:sp>
      <p:pic>
        <p:nvPicPr>
          <p:cNvPr id="117" name="Google Shape;117;p18"/>
          <p:cNvPicPr preferRelativeResize="0"/>
          <p:nvPr/>
        </p:nvPicPr>
        <p:blipFill>
          <a:blip r:embed="rId3">
            <a:alphaModFix/>
          </a:blip>
          <a:stretch>
            <a:fillRect/>
          </a:stretch>
        </p:blipFill>
        <p:spPr>
          <a:xfrm>
            <a:off x="7401300" y="1657072"/>
            <a:ext cx="4654601" cy="40135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p:nvPr/>
        </p:nvSpPr>
        <p:spPr>
          <a:xfrm>
            <a:off x="3158516" y="214604"/>
            <a:ext cx="5008880" cy="78505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Methodology</a:t>
            </a:r>
            <a:endParaRPr/>
          </a:p>
        </p:txBody>
      </p:sp>
      <p:sp>
        <p:nvSpPr>
          <p:cNvPr id="123" name="Google Shape;123;p19"/>
          <p:cNvSpPr txBox="1"/>
          <p:nvPr/>
        </p:nvSpPr>
        <p:spPr>
          <a:xfrm>
            <a:off x="6335470" y="1287658"/>
            <a:ext cx="50088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solidFill>
                  <a:schemeClr val="dk1"/>
                </a:solidFill>
              </a:rPr>
              <a:t>Step 2: Patient &amp; Department Analysis</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457200" marR="0" rtl="0" algn="l">
              <a:spcBef>
                <a:spcPts val="0"/>
              </a:spcBef>
              <a:spcAft>
                <a:spcPts val="0"/>
              </a:spcAft>
              <a:buNone/>
            </a:pPr>
            <a:r>
              <a:rPr lang="en-US" sz="1800">
                <a:solidFill>
                  <a:schemeClr val="dk1"/>
                </a:solidFill>
              </a:rPr>
              <a:t>Conducted an in-depth analysis of patient satisfaction across various demographics such as age, race, and department. Assessed departmental performance by examining revenue generation, patient volume, and average wait times to identify areas of strength and opportunities for improvement.</a:t>
            </a:r>
            <a:endParaRPr b="1" sz="1800">
              <a:solidFill>
                <a:schemeClr val="dk1"/>
              </a:solidFill>
            </a:endParaRPr>
          </a:p>
        </p:txBody>
      </p:sp>
      <p:sp>
        <p:nvSpPr>
          <p:cNvPr id="124" name="Google Shape;124;p19"/>
          <p:cNvSpPr txBox="1"/>
          <p:nvPr/>
        </p:nvSpPr>
        <p:spPr>
          <a:xfrm>
            <a:off x="597989" y="1287658"/>
            <a:ext cx="5121000" cy="2460300"/>
          </a:xfrm>
          <a:prstGeom prst="rect">
            <a:avLst/>
          </a:prstGeom>
          <a:noFill/>
          <a:ln>
            <a:noFill/>
          </a:ln>
        </p:spPr>
        <p:txBody>
          <a:bodyPr anchorCtr="0" anchor="t" bIns="45700" lIns="91425" spcFirstLastPara="1" rIns="91425" wrap="square" tIns="45700">
            <a:spAutoFit/>
          </a:bodyPr>
          <a:lstStyle/>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Step 1: Data Extraction &amp; Preprocessing</a:t>
            </a:r>
            <a:br>
              <a:rPr b="1" lang="en-US" sz="1700">
                <a:solidFill>
                  <a:schemeClr val="dk1"/>
                </a:solidFill>
              </a:rPr>
            </a:b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Used Excel and SQL to extract, clean, and prepare the data for analysis. This involved aggregating key metrics related to patient demographics, billing details, department referrals, and satisfaction scores to ensure a solid foundation for meaningful insights.</a:t>
            </a:r>
            <a:endParaRPr b="1" sz="1700">
              <a:solidFill>
                <a:schemeClr val="dk1"/>
              </a:solidFill>
            </a:endParaRPr>
          </a:p>
        </p:txBody>
      </p:sp>
      <p:sp>
        <p:nvSpPr>
          <p:cNvPr id="125" name="Google Shape;125;p19"/>
          <p:cNvSpPr txBox="1"/>
          <p:nvPr/>
        </p:nvSpPr>
        <p:spPr>
          <a:xfrm>
            <a:off x="654101" y="4276850"/>
            <a:ext cx="5008800" cy="218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1700">
                <a:solidFill>
                  <a:schemeClr val="dk1"/>
                </a:solidFill>
              </a:rPr>
              <a:t>Step 3: Financial &amp; Operational Insights</a:t>
            </a:r>
            <a:endParaRPr b="1" sz="1700">
              <a:solidFill>
                <a:schemeClr val="dk1"/>
              </a:solidFill>
            </a:endParaRPr>
          </a:p>
          <a:p>
            <a:pPr indent="0" lvl="0" marL="0" marR="0" rtl="0" algn="l">
              <a:spcBef>
                <a:spcPts val="0"/>
              </a:spcBef>
              <a:spcAft>
                <a:spcPts val="0"/>
              </a:spcAft>
              <a:buNone/>
            </a:pPr>
            <a:r>
              <a:rPr lang="en-US" sz="1700">
                <a:solidFill>
                  <a:schemeClr val="dk1"/>
                </a:solidFill>
              </a:rPr>
              <a:t>Analyzed revenue contributions across departments to highlight top-performing areas and identify those with high patient demand that may require additional staffing. Explored the relationship between wait times and satisfaction scores to uncover key factors influencing the patient experience.</a:t>
            </a:r>
            <a:endParaRPr b="1" sz="1700">
              <a:solidFill>
                <a:schemeClr val="dk1"/>
              </a:solidFill>
            </a:endParaRPr>
          </a:p>
        </p:txBody>
      </p:sp>
      <p:sp>
        <p:nvSpPr>
          <p:cNvPr id="126" name="Google Shape;126;p19"/>
          <p:cNvSpPr txBox="1"/>
          <p:nvPr/>
        </p:nvSpPr>
        <p:spPr>
          <a:xfrm>
            <a:off x="6335470" y="4246365"/>
            <a:ext cx="5164500" cy="2460300"/>
          </a:xfrm>
          <a:prstGeom prst="rect">
            <a:avLst/>
          </a:prstGeom>
          <a:noFill/>
          <a:ln>
            <a:noFill/>
          </a:ln>
        </p:spPr>
        <p:txBody>
          <a:bodyPr anchorCtr="0" anchor="t" bIns="45700" lIns="91425" spcFirstLastPara="1" rIns="91425" wrap="square" tIns="45700">
            <a:spAutoFit/>
          </a:bodyPr>
          <a:lstStyle/>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Step 4: Recommendations</a:t>
            </a:r>
            <a:br>
              <a:rPr b="1" lang="en-US" sz="1700">
                <a:solidFill>
                  <a:schemeClr val="dk1"/>
                </a:solidFill>
              </a:rPr>
            </a:br>
            <a:r>
              <a:rPr lang="en-US" sz="1700">
                <a:solidFill>
                  <a:schemeClr val="dk1"/>
                </a:solidFill>
              </a:rPr>
              <a:t> Offered targeted recommendations for discounts and staffing adjustments aimed at boosting patient satisfaction and enhancing operational efficiency. Proposed patient engagement initiatives, guided by satisfaction score insights, to build stronger patient relationships and encourage long-term loyalty.</a:t>
            </a:r>
            <a:endParaRPr b="1" sz="17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p:nvPr/>
        </p:nvSpPr>
        <p:spPr>
          <a:xfrm>
            <a:off x="2652769" y="191542"/>
            <a:ext cx="6018244" cy="7757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rPr>
              <a:t>Analysis &amp; Key finding</a:t>
            </a:r>
            <a:endParaRPr b="1" sz="3600">
              <a:solidFill>
                <a:schemeClr val="dk1"/>
              </a:solidFill>
            </a:endParaRPr>
          </a:p>
        </p:txBody>
      </p:sp>
      <p:sp>
        <p:nvSpPr>
          <p:cNvPr id="132" name="Google Shape;132;p20"/>
          <p:cNvSpPr/>
          <p:nvPr/>
        </p:nvSpPr>
        <p:spPr>
          <a:xfrm>
            <a:off x="163803" y="1207899"/>
            <a:ext cx="6638211" cy="5525410"/>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Revenue by Department</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Objective:</a:t>
            </a:r>
            <a:br>
              <a:rPr b="1" lang="en-US" sz="1800">
                <a:solidFill>
                  <a:schemeClr val="dk1"/>
                </a:solidFill>
              </a:rPr>
            </a:br>
            <a:r>
              <a:rPr lang="en-US" sz="1800">
                <a:solidFill>
                  <a:schemeClr val="dk1"/>
                </a:solidFill>
              </a:rPr>
              <a:t> To identify the departments that contribute most significantly to the hospital’s overall revenue.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Analysis:</a:t>
            </a:r>
            <a:br>
              <a:rPr b="1" lang="en-US" sz="1800">
                <a:solidFill>
                  <a:schemeClr val="dk1"/>
                </a:solidFill>
              </a:rPr>
            </a:br>
            <a:r>
              <a:rPr lang="en-US" sz="1800">
                <a:solidFill>
                  <a:schemeClr val="dk1"/>
                </a:solidFill>
              </a:rPr>
              <a:t> The analysis revealed that Orthopedics and General Practice are the top revenue-generating departments. These areas represent core financial strengths within the hospital’s service portfolio.</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Insights:</a:t>
            </a:r>
            <a:br>
              <a:rPr b="1" lang="en-US" sz="1800">
                <a:solidFill>
                  <a:schemeClr val="dk1"/>
                </a:solidFill>
              </a:rPr>
            </a:br>
            <a:r>
              <a:rPr lang="en-US" sz="1800">
                <a:solidFill>
                  <a:schemeClr val="dk1"/>
                </a:solidFill>
              </a:rPr>
              <a:t> Given their strong revenue performance, these departments present valuable opportunities for strategic investment. Enhancing services, expanding capacity, or increasing resource allocation in these areas could drive further growth and attract more patients.</a:t>
            </a:r>
            <a:endParaRPr b="1" sz="1800">
              <a:solidFill>
                <a:schemeClr val="dk1"/>
              </a:solidFill>
              <a:latin typeface="Cambria"/>
              <a:ea typeface="Cambria"/>
              <a:cs typeface="Cambria"/>
              <a:sym typeface="Cambria"/>
            </a:endParaRPr>
          </a:p>
        </p:txBody>
      </p:sp>
      <p:pic>
        <p:nvPicPr>
          <p:cNvPr id="133" name="Google Shape;133;p20"/>
          <p:cNvPicPr preferRelativeResize="0"/>
          <p:nvPr/>
        </p:nvPicPr>
        <p:blipFill rotWithShape="1">
          <a:blip r:embed="rId3">
            <a:alphaModFix/>
          </a:blip>
          <a:srcRect b="0" l="0" r="0" t="0"/>
          <a:stretch/>
        </p:blipFill>
        <p:spPr>
          <a:xfrm>
            <a:off x="7427344" y="2400574"/>
            <a:ext cx="4183811" cy="40864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p:nvPr/>
        </p:nvSpPr>
        <p:spPr>
          <a:xfrm>
            <a:off x="178350" y="1179906"/>
            <a:ext cx="6708722" cy="5605885"/>
          </a:xfrm>
          <a:prstGeom prst="rect">
            <a:avLst/>
          </a:prstGeom>
          <a:noFill/>
          <a:ln>
            <a:noFill/>
          </a:ln>
        </p:spPr>
        <p:txBody>
          <a:bodyPr anchorCtr="0" anchor="ctr" bIns="45700" lIns="91425" spcFirstLastPara="1" rIns="91425" wrap="square" tIns="45700">
            <a:noAutofit/>
          </a:bodyPr>
          <a:lstStyle/>
          <a:p>
            <a:pPr indent="-342900" lvl="0" marL="457200" rtl="0" algn="l">
              <a:lnSpc>
                <a:spcPct val="115000"/>
              </a:lnSpc>
              <a:spcBef>
                <a:spcPts val="1200"/>
              </a:spcBef>
              <a:spcAft>
                <a:spcPts val="0"/>
              </a:spcAft>
              <a:buClr>
                <a:schemeClr val="dk1"/>
              </a:buClr>
              <a:buSzPts val="1800"/>
              <a:buChar char="•"/>
            </a:pPr>
            <a:r>
              <a:rPr b="1" lang="en-US" sz="1800">
                <a:solidFill>
                  <a:schemeClr val="dk1"/>
                </a:solidFill>
              </a:rPr>
              <a:t>Patient Satisfaction Across Demographics</a:t>
            </a:r>
            <a:endParaRPr b="1"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Objective:</a:t>
            </a:r>
            <a:br>
              <a:rPr b="1" lang="en-US" sz="1800">
                <a:solidFill>
                  <a:schemeClr val="dk1"/>
                </a:solidFill>
              </a:rPr>
            </a:br>
            <a:r>
              <a:rPr lang="en-US" sz="1800">
                <a:solidFill>
                  <a:schemeClr val="dk1"/>
                </a:solidFill>
              </a:rPr>
              <a:t> To evaluate patient satisfaction scores across different age groups and racial demographics, aiming to identify variations in patient experiences.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Analysis:</a:t>
            </a:r>
            <a:br>
              <a:rPr b="1" lang="en-US" sz="1800">
                <a:solidFill>
                  <a:schemeClr val="dk1"/>
                </a:solidFill>
              </a:rPr>
            </a:br>
            <a:r>
              <a:rPr lang="en-US" sz="1800">
                <a:solidFill>
                  <a:schemeClr val="dk1"/>
                </a:solidFill>
              </a:rPr>
              <a:t> The data showed noticeable differences in satisfaction levels among certain age and racial groups, indicating that patient experiences vary significantly based on demographic factors.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US" sz="1800">
                <a:solidFill>
                  <a:schemeClr val="dk1"/>
                </a:solidFill>
              </a:rPr>
              <a:t>Insights:</a:t>
            </a:r>
            <a:br>
              <a:rPr b="1" lang="en-US" sz="1800">
                <a:solidFill>
                  <a:schemeClr val="dk1"/>
                </a:solidFill>
              </a:rPr>
            </a:br>
            <a:r>
              <a:rPr lang="en-US" sz="1800">
                <a:solidFill>
                  <a:schemeClr val="dk1"/>
                </a:solidFill>
              </a:rPr>
              <a:t> Focusing improvement efforts on demographics with lower satisfaction can help address specific needs, enhance overall patient experience, and build stronger trust and loyalty among diverse patient populations.</a:t>
            </a:r>
            <a:endParaRPr b="1" sz="1800">
              <a:solidFill>
                <a:schemeClr val="dk1"/>
              </a:solidFill>
              <a:latin typeface="Cambria"/>
              <a:ea typeface="Cambria"/>
              <a:cs typeface="Cambria"/>
              <a:sym typeface="Cambria"/>
            </a:endParaRPr>
          </a:p>
        </p:txBody>
      </p:sp>
      <p:sp>
        <p:nvSpPr>
          <p:cNvPr id="139" name="Google Shape;139;p21"/>
          <p:cNvSpPr/>
          <p:nvPr/>
        </p:nvSpPr>
        <p:spPr>
          <a:xfrm>
            <a:off x="2717424" y="214600"/>
            <a:ext cx="6018244" cy="77572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rPr>
              <a:t>Analysis &amp; Key finding</a:t>
            </a:r>
            <a:endParaRPr b="1" sz="3600">
              <a:solidFill>
                <a:schemeClr val="dk1"/>
              </a:solidFill>
            </a:endParaRPr>
          </a:p>
        </p:txBody>
      </p:sp>
      <p:pic>
        <p:nvPicPr>
          <p:cNvPr id="140" name="Google Shape;140;p21"/>
          <p:cNvPicPr preferRelativeResize="0"/>
          <p:nvPr/>
        </p:nvPicPr>
        <p:blipFill rotWithShape="1">
          <a:blip r:embed="rId3">
            <a:alphaModFix/>
          </a:blip>
          <a:srcRect b="0" l="0" r="0" t="0"/>
          <a:stretch/>
        </p:blipFill>
        <p:spPr>
          <a:xfrm>
            <a:off x="7119985" y="1641602"/>
            <a:ext cx="4604929" cy="468249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