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7" r:id="rId3"/>
    <p:sldId id="268" r:id="rId4"/>
    <p:sldId id="269" r:id="rId5"/>
    <p:sldId id="270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embeddedFontLst>
    <p:embeddedFont>
      <p:font typeface="Algerian" pitchFamily="82" charset="77"/>
      <p:regular r:id="rId16"/>
    </p:embeddedFont>
    <p:embeddedFont>
      <p:font typeface="Anton" pitchFamily="2" charset="77"/>
      <p:regular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Open Sans Bold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D061BFC-E008-2948-83C8-E1E19CEE5B5C}">
          <p14:sldIdLst>
            <p14:sldId id="256"/>
            <p14:sldId id="267"/>
            <p14:sldId id="268"/>
            <p14:sldId id="269"/>
            <p14:sldId id="270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1DE6ED-3427-4DCC-9461-5B7959E2572A}">
  <a:tblStyle styleId="{561DE6ED-3427-4DCC-9461-5B7959E2572A}" styleName="Table_0">
    <a:wholeTbl>
      <a:tcTxStyle b="off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2"/>
          </a:solidFill>
        </a:fill>
      </a:tcStyle>
    </a:wholeTbl>
    <a:band1H>
      <a:tcTxStyle/>
      <a:tcStyle>
        <a:tcBdr/>
        <a:fill>
          <a:solidFill>
            <a:srgbClr val="BB632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BB6326"/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</a:tcBdr>
        <a:fill>
          <a:solidFill>
            <a:srgbClr val="BB6326"/>
          </a:solidFill>
        </a:fill>
      </a:tcStyle>
    </a:lastCol>
    <a:firstCol>
      <a:tcTxStyle b="on" i="off"/>
      <a:tcStyle>
        <a:tcBdr>
          <a:right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</a:tcBdr>
        <a:fill>
          <a:solidFill>
            <a:srgbClr val="BB6326"/>
          </a:solidFill>
        </a:fill>
      </a:tcStyle>
    </a:firstCol>
    <a:lastRow>
      <a:tcTxStyle b="on" i="off"/>
      <a:tcStyle>
        <a:tcBdr>
          <a:top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9C5220"/>
          </a:solidFill>
        </a:fill>
      </a:tcStyle>
    </a:lastRow>
    <a:seCell>
      <a:tcTxStyle/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</a:tcBdr>
      </a:tcStyle>
    </a:seCell>
    <a:swCell>
      <a:tcTxStyle/>
      <a:tcStyle>
        <a:tcBdr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swCell>
    <a:firstRow>
      <a:tcTxStyle b="on" i="off"/>
      <a:tcStyle>
        <a:tcBdr>
          <a:bottom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</a:tcBdr>
      </a:tcStyle>
    </a:neCell>
    <a:nwCell>
      <a:tcTxStyle/>
      <a:tcStyle>
        <a:tcBdr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nwCell>
  </a:tblStyle>
  <a:tblStyle styleId="{7A773EDB-98F4-45BE-9DFD-F99D6A75DD5B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6"/>
  </p:normalViewPr>
  <p:slideViewPr>
    <p:cSldViewPr snapToGrid="0" snapToObjects="1">
      <p:cViewPr varScale="1">
        <p:scale>
          <a:sx n="88" d="100"/>
          <a:sy n="88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vneet/Documents/Archive/Zomato_Data_Ravn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vneet/Documents/Archive/Zomato_Data_Ravn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 dirty="0"/>
              <a:t>SUGGESTED COUNTRIES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'4. New Opening State &amp; Cities'!$A$23:$A$26</c:f>
              <c:strCache>
                <c:ptCount val="4"/>
                <c:pt idx="0">
                  <c:v>Canada</c:v>
                </c:pt>
                <c:pt idx="1">
                  <c:v>Qatar</c:v>
                </c:pt>
                <c:pt idx="2">
                  <c:v>Singapore</c:v>
                </c:pt>
                <c:pt idx="3">
                  <c:v>Sri Lanka</c:v>
                </c:pt>
              </c:strCache>
            </c:strRef>
          </c:cat>
          <c:val>
            <c:numRef>
              <c:f>'4. New Opening State &amp; Cities'!$B$23:$B$26</c:f>
              <c:numCache>
                <c:formatCode>General</c:formatCode>
                <c:ptCount val="4"/>
                <c:pt idx="0">
                  <c:v>3.5750000000000002</c:v>
                </c:pt>
                <c:pt idx="1">
                  <c:v>4.0599999999999996</c:v>
                </c:pt>
                <c:pt idx="2">
                  <c:v>3.5750000000000002</c:v>
                </c:pt>
                <c:pt idx="3">
                  <c:v>3.87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58-5B42-BD45-02CA37FB6432}"/>
            </c:ext>
          </c:extLst>
        </c:ser>
        <c:ser>
          <c:idx val="1"/>
          <c:order val="1"/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'4. New Opening State &amp; Cities'!$A$23:$A$26</c:f>
              <c:strCache>
                <c:ptCount val="4"/>
                <c:pt idx="0">
                  <c:v>Canada</c:v>
                </c:pt>
                <c:pt idx="1">
                  <c:v>Qatar</c:v>
                </c:pt>
                <c:pt idx="2">
                  <c:v>Singapore</c:v>
                </c:pt>
                <c:pt idx="3">
                  <c:v>Sri Lanka</c:v>
                </c:pt>
              </c:strCache>
            </c:strRef>
          </c:cat>
          <c:val>
            <c:numRef>
              <c:f>'4. New Opening State &amp; Cities'!$C$23:$C$26</c:f>
              <c:numCache>
                <c:formatCode>General</c:formatCode>
                <c:ptCount val="4"/>
                <c:pt idx="0">
                  <c:v>4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58-5B42-BD45-02CA37FB64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2414368"/>
        <c:axId val="591550208"/>
      </c:lineChart>
      <c:catAx>
        <c:axId val="592414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1550208"/>
        <c:crosses val="autoZero"/>
        <c:auto val="1"/>
        <c:lblAlgn val="ctr"/>
        <c:lblOffset val="100"/>
        <c:noMultiLvlLbl val="0"/>
      </c:catAx>
      <c:valAx>
        <c:axId val="59155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414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/>
              <a:t>Total Expenditure On Food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70DC-B749-82DA-2E697783596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70DC-B749-82DA-2E697783596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70DC-B749-82DA-2E6977835961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70DC-B749-82DA-2E6977835961}"/>
              </c:ext>
            </c:extLst>
          </c:dPt>
          <c:dLbls>
            <c:dLbl>
              <c:idx val="0"/>
              <c:layout>
                <c:manualLayout>
                  <c:x val="6.2180664916885392E-3"/>
                  <c:y val="-1.26213910761155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0DC-B749-82DA-2E6977835961}"/>
                </c:ext>
              </c:extLst>
            </c:dLbl>
            <c:dLbl>
              <c:idx val="1"/>
              <c:layout>
                <c:manualLayout>
                  <c:x val="2.1474409448818794E-2"/>
                  <c:y val="3.85473170020414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DC-B749-82DA-2E6977835961}"/>
                </c:ext>
              </c:extLst>
            </c:dLbl>
            <c:dLbl>
              <c:idx val="2"/>
              <c:layout>
                <c:manualLayout>
                  <c:x val="0.36477143482064733"/>
                  <c:y val="-0.2046361913094196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DC-B749-82DA-2E6977835961}"/>
                </c:ext>
              </c:extLst>
            </c:dLbl>
            <c:dLbl>
              <c:idx val="3"/>
              <c:layout>
                <c:manualLayout>
                  <c:x val="2.4667541557305338E-3"/>
                  <c:y val="-2.28488626421697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DC-B749-82DA-2E69778359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'4. New Opening State &amp; Cities'!$M$3:$M$6</c:f>
              <c:strCache>
                <c:ptCount val="4"/>
                <c:pt idx="0">
                  <c:v>Australia </c:v>
                </c:pt>
                <c:pt idx="1">
                  <c:v>Canada</c:v>
                </c:pt>
                <c:pt idx="2">
                  <c:v>Singapore</c:v>
                </c:pt>
                <c:pt idx="3">
                  <c:v>Sri Lanka</c:v>
                </c:pt>
              </c:strCache>
            </c:strRef>
          </c:cat>
          <c:val>
            <c:numRef>
              <c:f>'4. New Opening State &amp; Cities'!$N$3:$N$6</c:f>
              <c:numCache>
                <c:formatCode>"₹"\ #,##0</c:formatCode>
                <c:ptCount val="4"/>
                <c:pt idx="0">
                  <c:v>31362.280000000006</c:v>
                </c:pt>
                <c:pt idx="1">
                  <c:v>8921.85</c:v>
                </c:pt>
                <c:pt idx="2">
                  <c:v>191572.5</c:v>
                </c:pt>
                <c:pt idx="3">
                  <c:v>12825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0DC-B749-82DA-2E69778359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8646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462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9982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6861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chart" Target="../charts/chart2.xml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817927" y="0"/>
            <a:ext cx="620786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1" y="813732"/>
            <a:ext cx="12192000" cy="6123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FAED5-7D2A-2AFF-D5F5-045005C36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49" y="1871662"/>
            <a:ext cx="8253413" cy="4714876"/>
          </a:xfrm>
          <a:prstGeom prst="rect">
            <a:avLst/>
          </a:prstGeom>
        </p:spPr>
      </p:pic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0F9CBF73-A6E6-96F4-152A-985DBCC89B00}"/>
              </a:ext>
            </a:extLst>
          </p:cNvPr>
          <p:cNvSpPr/>
          <p:nvPr/>
        </p:nvSpPr>
        <p:spPr>
          <a:xfrm>
            <a:off x="3062020" y="5686424"/>
            <a:ext cx="2038618" cy="671513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Calibri"/>
                <a:ea typeface="Calibri"/>
                <a:cs typeface="Calibri"/>
                <a:sym typeface="Calibri"/>
              </a:rPr>
              <a:t>Lokesh </a:t>
            </a: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sharma</a:t>
            </a:r>
            <a:endParaRPr sz="22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>
            <a:spLocks noGrp="1"/>
          </p:cNvSpPr>
          <p:nvPr>
            <p:ph type="title"/>
          </p:nvPr>
        </p:nvSpPr>
        <p:spPr>
          <a:xfrm>
            <a:off x="1500188" y="1240522"/>
            <a:ext cx="4374902" cy="1316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gerian"/>
              <a:buNone/>
            </a:pPr>
            <a:r>
              <a:rPr lang="en-US" sz="3600" b="1" dirty="0">
                <a:latin typeface="Algerian"/>
                <a:ea typeface="Algerian"/>
                <a:cs typeface="Algerian"/>
                <a:sym typeface="Algerian"/>
              </a:rPr>
              <a:t>CUISINES with TOP RATINGS</a:t>
            </a:r>
            <a:endParaRPr sz="3600" b="1" dirty="0">
              <a:latin typeface="Algerian"/>
              <a:ea typeface="Algerian"/>
              <a:cs typeface="Algerian"/>
              <a:sym typeface="Algerian"/>
            </a:endParaRPr>
          </a:p>
        </p:txBody>
      </p:sp>
      <p:pic>
        <p:nvPicPr>
          <p:cNvPr id="195" name="Google Shape;195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316911" y="1240522"/>
            <a:ext cx="5337306" cy="533730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0"/>
          <p:cNvSpPr txBox="1">
            <a:spLocks noGrp="1"/>
          </p:cNvSpPr>
          <p:nvPr>
            <p:ph type="body" idx="2"/>
          </p:nvPr>
        </p:nvSpPr>
        <p:spPr>
          <a:xfrm>
            <a:off x="1637628" y="2886075"/>
            <a:ext cx="4237462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dirty="0">
                <a:latin typeface=""/>
              </a:rPr>
              <a:t>These are the cuisines in the suggested four countries with high number of ratings. </a:t>
            </a:r>
            <a:endParaRPr dirty="0">
              <a:latin typeface="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dirty="0">
                <a:latin typeface=""/>
              </a:rPr>
              <a:t>These are some cuisines in all the four countries. It includes local food of that country and some other cuisines. </a:t>
            </a:r>
            <a:endParaRPr dirty="0">
              <a:latin typeface="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dirty="0">
                <a:latin typeface=""/>
              </a:rPr>
              <a:t>Top preference cuisines are seafood and Italian.</a:t>
            </a:r>
            <a:endParaRPr dirty="0">
              <a:latin typeface=""/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537783" y="0"/>
            <a:ext cx="562062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0" y="643744"/>
            <a:ext cx="12192000" cy="408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>
            <a:spLocks noGrp="1"/>
          </p:cNvSpPr>
          <p:nvPr>
            <p:ph type="title"/>
          </p:nvPr>
        </p:nvSpPr>
        <p:spPr>
          <a:xfrm>
            <a:off x="2357437" y="930695"/>
            <a:ext cx="8758237" cy="9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gerian"/>
              <a:buNone/>
            </a:pPr>
            <a:r>
              <a:rPr lang="en-US" sz="3600" b="1" dirty="0">
                <a:latin typeface="Algerian"/>
                <a:ea typeface="Algerian"/>
                <a:cs typeface="Algerian"/>
                <a:sym typeface="Algerian"/>
              </a:rPr>
              <a:t>ONLINE DELIVERY /TABLE BOOKING</a:t>
            </a:r>
            <a:endParaRPr sz="3600" b="1" dirty="0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04" name="Google Shape;204;p21"/>
          <p:cNvSpPr txBox="1">
            <a:spLocks noGrp="1"/>
          </p:cNvSpPr>
          <p:nvPr>
            <p:ph type="body" idx="2"/>
          </p:nvPr>
        </p:nvSpPr>
        <p:spPr>
          <a:xfrm>
            <a:off x="1785938" y="2213854"/>
            <a:ext cx="4310061" cy="371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dirty="0">
                <a:latin typeface=""/>
              </a:rPr>
              <a:t>The selected four countries does not provide the option of online delivery / table booking. </a:t>
            </a:r>
            <a:endParaRPr dirty="0">
              <a:latin typeface="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dirty="0">
                <a:latin typeface=""/>
              </a:rPr>
              <a:t>This could be an opportunity for us. A market survey could be done to get insights about the preferences of the people about these.</a:t>
            </a:r>
            <a:endParaRPr dirty="0">
              <a:latin typeface="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dirty="0">
                <a:latin typeface=""/>
              </a:rPr>
              <a:t>Cost vs. Services: Explore if there is a relationship between the cost for two and the availability of table booking or delivery services. Analyze whether customers are willing to pay more for the convenience of these services.</a:t>
            </a:r>
            <a:endParaRPr dirty="0">
              <a:latin typeface="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br>
              <a:rPr lang="en-US" dirty="0"/>
            </a:br>
            <a:endParaRPr dirty="0"/>
          </a:p>
        </p:txBody>
      </p:sp>
      <p:sp>
        <p:nvSpPr>
          <p:cNvPr id="205" name="Google Shape;205;p21"/>
          <p:cNvSpPr/>
          <p:nvPr/>
        </p:nvSpPr>
        <p:spPr>
          <a:xfrm>
            <a:off x="537783" y="0"/>
            <a:ext cx="562062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0" y="643744"/>
            <a:ext cx="12192000" cy="408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7" name="Google Shape;207;p21"/>
          <p:cNvGraphicFramePr/>
          <p:nvPr>
            <p:extLst>
              <p:ext uri="{D42A27DB-BD31-4B8C-83A1-F6EECF244321}">
                <p14:modId xmlns:p14="http://schemas.microsoft.com/office/powerpoint/2010/main" val="1553536874"/>
              </p:ext>
            </p:extLst>
          </p:nvPr>
        </p:nvGraphicFramePr>
        <p:xfrm>
          <a:off x="6855467" y="2200275"/>
          <a:ext cx="5017185" cy="427054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672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2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6020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u="none" strike="noStrike" cap="none" dirty="0">
                          <a:solidFill>
                            <a:srgbClr val="000000"/>
                          </a:solidFill>
                          <a:sym typeface="Calibri"/>
                        </a:rPr>
                        <a:t>Delivery Analysis</a:t>
                      </a:r>
                      <a:endParaRPr dirty="0"/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1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dirty="0">
                          <a:solidFill>
                            <a:srgbClr val="000000"/>
                          </a:solidFill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 dirty="0">
                          <a:solidFill>
                            <a:srgbClr val="000000"/>
                          </a:solidFill>
                          <a:sym typeface="Calibri"/>
                        </a:rPr>
                        <a:t>Online </a:t>
                      </a:r>
                      <a:endParaRPr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Table Booking</a:t>
                      </a:r>
                      <a:endParaRPr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39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Australia 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u="none" strike="noStrike" cap="none" dirty="0">
                          <a:solidFill>
                            <a:srgbClr val="000000"/>
                          </a:solidFill>
                          <a:sym typeface="Calibri"/>
                        </a:rPr>
                        <a:t>0</a:t>
                      </a:r>
                      <a:endParaRPr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39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Canada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u="none" strike="noStrike" cap="none" dirty="0">
                          <a:solidFill>
                            <a:srgbClr val="000000"/>
                          </a:solidFill>
                          <a:sym typeface="Calibri"/>
                        </a:rPr>
                        <a:t>0</a:t>
                      </a:r>
                      <a:endParaRPr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u="none" strike="noStrike" cap="none" dirty="0">
                          <a:solidFill>
                            <a:srgbClr val="000000"/>
                          </a:solidFill>
                          <a:sym typeface="Calibri"/>
                        </a:rPr>
                        <a:t>0</a:t>
                      </a:r>
                      <a:endParaRPr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39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Singapore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u="none" strike="noStrike" cap="none" dirty="0">
                          <a:solidFill>
                            <a:srgbClr val="000000"/>
                          </a:solidFill>
                          <a:sym typeface="Calibri"/>
                        </a:rPr>
                        <a:t>0</a:t>
                      </a:r>
                      <a:endParaRPr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39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Sri Lanka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u="none" strike="noStrike" cap="none" dirty="0">
                          <a:solidFill>
                            <a:srgbClr val="000000"/>
                          </a:solidFill>
                          <a:sym typeface="Calibri"/>
                        </a:rPr>
                        <a:t>0</a:t>
                      </a:r>
                      <a:endParaRPr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u="none" strike="noStrike" cap="none" dirty="0">
                          <a:solidFill>
                            <a:srgbClr val="000000"/>
                          </a:solidFill>
                          <a:sym typeface="Calibri"/>
                        </a:rPr>
                        <a:t>0</a:t>
                      </a:r>
                      <a:endParaRPr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8" name="Google Shape;208;p21" descr="Motorcyc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50366" y="-13532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1" descr="Truck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58219" y="-80299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>
            <a:spLocks noGrp="1"/>
          </p:cNvSpPr>
          <p:nvPr>
            <p:ph type="title"/>
          </p:nvPr>
        </p:nvSpPr>
        <p:spPr>
          <a:xfrm>
            <a:off x="3039292" y="105831"/>
            <a:ext cx="6531428" cy="648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gerian"/>
              <a:buNone/>
            </a:pPr>
            <a:r>
              <a:rPr lang="en-US" sz="3600" b="1">
                <a:latin typeface="Algerian"/>
                <a:ea typeface="Algerian"/>
                <a:cs typeface="Algerian"/>
                <a:sym typeface="Algerian"/>
              </a:rPr>
              <a:t>DASHBOARD</a:t>
            </a:r>
            <a:endParaRPr sz="3600" b="1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444617" y="0"/>
            <a:ext cx="562062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0" y="720458"/>
            <a:ext cx="12192000" cy="408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D46E1-F0A6-1BC9-1FEC-FAE4DE876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79" y="1129158"/>
            <a:ext cx="11179022" cy="57288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>
            <a:spLocks noGrp="1"/>
          </p:cNvSpPr>
          <p:nvPr>
            <p:ph type="title"/>
          </p:nvPr>
        </p:nvSpPr>
        <p:spPr>
          <a:xfrm>
            <a:off x="2777397" y="2081951"/>
            <a:ext cx="7176500" cy="3095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lgerian"/>
              <a:buNone/>
            </a:pPr>
            <a:r>
              <a:rPr lang="en-US" sz="11500" b="1">
                <a:latin typeface="Algerian"/>
                <a:ea typeface="Algerian"/>
                <a:cs typeface="Algerian"/>
                <a:sym typeface="Algerian"/>
              </a:rPr>
              <a:t>THANK YOU </a:t>
            </a:r>
            <a:endParaRPr sz="11500" b="1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583954" y="0"/>
            <a:ext cx="562062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0" y="836625"/>
            <a:ext cx="12192000" cy="408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1761688" y="814388"/>
            <a:ext cx="9239687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gerian"/>
              <a:buNone/>
            </a:pPr>
            <a:r>
              <a:rPr lang="en-US" sz="3600" b="1" dirty="0">
                <a:latin typeface="Algerian"/>
                <a:ea typeface="Algerian"/>
                <a:cs typeface="Algerian"/>
                <a:sym typeface="Algerian"/>
              </a:rPr>
              <a:t>Introduction &amp; OBJECTIVE</a:t>
            </a:r>
            <a:endParaRPr sz="3600" b="1" dirty="0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444617" y="0"/>
            <a:ext cx="562062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0" y="508000"/>
            <a:ext cx="12192000" cy="408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5A7917A5-E916-EA1C-88CA-714E58FC10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41438" y="1814513"/>
            <a:ext cx="10515600" cy="4411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0059" lvl="1" indent="-285750">
              <a:lnSpc>
                <a:spcPts val="2519"/>
              </a:lnSpc>
            </a:pPr>
            <a:r>
              <a:rPr lang="en-IN" sz="1800" b="1" dirty="0"/>
              <a:t>Optimal Location Identification</a:t>
            </a:r>
            <a:r>
              <a:rPr lang="en-IN" sz="1800" dirty="0"/>
              <a:t>: Analyzing data to identify potential countries and cities for opening new restaurants based on various factors such as market trends and customer preferences.</a:t>
            </a:r>
          </a:p>
          <a:p>
            <a:pPr marL="480059" lvl="1" indent="-285750">
              <a:lnSpc>
                <a:spcPts val="2519"/>
              </a:lnSpc>
            </a:pPr>
            <a:endParaRPr lang="en-IN" sz="1800" dirty="0"/>
          </a:p>
          <a:p>
            <a:pPr marL="480059" lvl="1" indent="-285750">
              <a:lnSpc>
                <a:spcPts val="2519"/>
              </a:lnSpc>
            </a:pPr>
            <a:r>
              <a:rPr lang="en-IN" sz="1800" b="1" dirty="0"/>
              <a:t>Success Factor Analysis</a:t>
            </a:r>
            <a:r>
              <a:rPr lang="en-IN" sz="1800" dirty="0"/>
              <a:t>: Examining key factors influencing restaurant success, including competition, customer ratings, and cuisine preferences, to inform strategic decisions.</a:t>
            </a:r>
          </a:p>
          <a:p>
            <a:pPr marL="480059" lvl="1" indent="-285750">
              <a:lnSpc>
                <a:spcPts val="2519"/>
              </a:lnSpc>
            </a:pPr>
            <a:endParaRPr lang="en-IN" sz="1800" dirty="0"/>
          </a:p>
          <a:p>
            <a:pPr marL="480059" lvl="1" indent="-285750">
              <a:lnSpc>
                <a:spcPts val="2519"/>
              </a:lnSpc>
            </a:pPr>
            <a:r>
              <a:rPr lang="en-IN" sz="1800" b="1" dirty="0"/>
              <a:t>Strategic Expansion Insights</a:t>
            </a:r>
            <a:r>
              <a:rPr lang="en-IN" sz="1800" dirty="0"/>
              <a:t>: Providing actionable insights for informed decision-making to ensure sustained growth and successful expansion in a dynamic market.</a:t>
            </a:r>
          </a:p>
          <a:p>
            <a:pPr marL="480059" lvl="1" indent="-285750">
              <a:lnSpc>
                <a:spcPts val="2519"/>
              </a:lnSpc>
            </a:pPr>
            <a:endParaRPr lang="en-IN" sz="1800" dirty="0"/>
          </a:p>
          <a:p>
            <a:pPr marL="480059" lvl="1" indent="-285750">
              <a:lnSpc>
                <a:spcPts val="2519"/>
              </a:lnSpc>
            </a:pPr>
            <a:r>
              <a:rPr lang="en-IN" sz="1800" b="1" dirty="0"/>
              <a:t>Data-Driven Recommendations</a:t>
            </a:r>
            <a:r>
              <a:rPr lang="en-IN" sz="1800" dirty="0"/>
              <a:t>: Offering recommendations rooted in comprehensive, data-driven analysis to support optimal restaurant placement and operational strategies.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ts val="3446"/>
              </a:lnSpc>
              <a:spcBef>
                <a:spcPct val="0"/>
              </a:spcBef>
            </a:pPr>
            <a:endParaRPr lang="en-US" sz="2461" dirty="0">
              <a:solidFill>
                <a:srgbClr val="DB8E16"/>
              </a:solidFill>
              <a:latin typeface="Ope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55583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1761687" y="457201"/>
            <a:ext cx="9253976" cy="52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gerian"/>
              <a:buNone/>
            </a:pPr>
            <a:r>
              <a:rPr lang="en-US" sz="3600" b="1" dirty="0">
                <a:latin typeface="Algerian"/>
                <a:ea typeface="Algerian"/>
                <a:cs typeface="Algerian"/>
                <a:sym typeface="Algerian"/>
              </a:rPr>
              <a:t>DATA OVERVIEW</a:t>
            </a:r>
            <a:endParaRPr sz="3600" b="1" dirty="0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204787" y="0"/>
            <a:ext cx="351989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0" y="171451"/>
            <a:ext cx="12192000" cy="28574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5A7917A5-E916-EA1C-88CA-714E58FC10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61563" y="1100138"/>
            <a:ext cx="10854175" cy="59503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IN" sz="1800" b="1" dirty="0"/>
              <a:t>Restaurant Identification</a:t>
            </a:r>
            <a:r>
              <a:rPr lang="en-IN" sz="1800" dirty="0"/>
              <a:t>: Each establishment is uniquely identified by its distinctive IDs and names, allowing for precise tracking and differentiation within the dataset.</a:t>
            </a:r>
          </a:p>
          <a:p>
            <a:pPr>
              <a:lnSpc>
                <a:spcPts val="3639"/>
              </a:lnSpc>
            </a:pPr>
            <a:r>
              <a:rPr lang="en-IN" sz="1800" b="1" dirty="0"/>
              <a:t>Geographical Insights</a:t>
            </a:r>
            <a:r>
              <a:rPr lang="en-IN" sz="1800" dirty="0"/>
              <a:t>: Detailed geographical information, including country codes, city coordinates, and addresses, provides a spatial context for analysing restaurant locations and their distribution.</a:t>
            </a:r>
          </a:p>
          <a:p>
            <a:pPr>
              <a:lnSpc>
                <a:spcPts val="3639"/>
              </a:lnSpc>
            </a:pPr>
            <a:r>
              <a:rPr lang="en-IN" sz="1800" b="1" dirty="0"/>
              <a:t>Operational and Cost Dynamics</a:t>
            </a:r>
            <a:r>
              <a:rPr lang="en-IN" sz="1800" dirty="0"/>
              <a:t>: The dataset encompasses various operational details such as table bookings, online delivery options, and a range of cost-related attributes (price ranges, average costs, and currency information), offering a comprehensive view of the restaurant’s financial and service operations.</a:t>
            </a:r>
          </a:p>
          <a:p>
            <a:pPr>
              <a:lnSpc>
                <a:spcPts val="3639"/>
              </a:lnSpc>
            </a:pPr>
            <a:r>
              <a:rPr lang="en-IN" sz="1800" b="1" dirty="0"/>
              <a:t>Customer Feedback and Temporal Data</a:t>
            </a:r>
            <a:r>
              <a:rPr lang="en-IN" sz="1800" dirty="0"/>
              <a:t>: It captures qualitative customer feedback through ratings and reviews, along with temporal data such as the opening year, adding a historical perspective to the restaurant's performance and evolution.</a:t>
            </a:r>
            <a:endParaRPr lang="en-US" sz="1800" u="none" strike="noStrik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8618" lvl="1" indent="-194309">
              <a:lnSpc>
                <a:spcPts val="2519"/>
              </a:lnSpc>
              <a:buFont typeface="Arial"/>
              <a:buChar char="•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3446"/>
              </a:lnSpc>
              <a:spcBef>
                <a:spcPct val="0"/>
              </a:spcBef>
            </a:pPr>
            <a:endParaRPr lang="en-US" sz="1800" dirty="0">
              <a:solidFill>
                <a:srgbClr val="DB8E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94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1761687" y="457200"/>
            <a:ext cx="9411138" cy="728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gerian"/>
              <a:buNone/>
            </a:pPr>
            <a:r>
              <a:rPr lang="en-US" sz="3600" b="1" dirty="0">
                <a:latin typeface="Algerian"/>
                <a:ea typeface="Algerian"/>
                <a:cs typeface="Algerian"/>
                <a:sym typeface="Algerian"/>
              </a:rPr>
              <a:t>METHODLOGY</a:t>
            </a:r>
            <a:endParaRPr sz="3600" b="1" dirty="0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204787" y="0"/>
            <a:ext cx="351989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0" y="171451"/>
            <a:ext cx="12192000" cy="28574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F2140663-03CA-D51C-7933-EE84D2372275}"/>
              </a:ext>
            </a:extLst>
          </p:cNvPr>
          <p:cNvGrpSpPr>
            <a:grpSpLocks noChangeAspect="1"/>
          </p:cNvGrpSpPr>
          <p:nvPr/>
        </p:nvGrpSpPr>
        <p:grpSpPr>
          <a:xfrm>
            <a:off x="1571906" y="1920876"/>
            <a:ext cx="3323882" cy="3308349"/>
            <a:chOff x="0" y="0"/>
            <a:chExt cx="4565904" cy="4544567"/>
          </a:xfrm>
        </p:grpSpPr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CF155F43-DB59-81A7-1875-D805A9A3EC12}"/>
                </a:ext>
              </a:extLst>
            </p:cNvPr>
            <p:cNvSpPr/>
            <p:nvPr/>
          </p:nvSpPr>
          <p:spPr>
            <a:xfrm>
              <a:off x="0" y="0"/>
              <a:ext cx="4565904" cy="4544567"/>
            </a:xfrm>
            <a:custGeom>
              <a:avLst/>
              <a:gdLst/>
              <a:ahLst/>
              <a:cxnLst/>
              <a:rect l="l" t="t" r="r" b="b"/>
              <a:pathLst>
                <a:path w="4565904" h="4544567">
                  <a:moveTo>
                    <a:pt x="4565904" y="4544567"/>
                  </a:moveTo>
                  <a:lnTo>
                    <a:pt x="0" y="4544567"/>
                  </a:lnTo>
                  <a:lnTo>
                    <a:pt x="0" y="0"/>
                  </a:lnTo>
                  <a:lnTo>
                    <a:pt x="4565904" y="0"/>
                  </a:lnTo>
                  <a:lnTo>
                    <a:pt x="4565904" y="4544567"/>
                  </a:lnTo>
                  <a:close/>
                </a:path>
              </a:pathLst>
            </a:custGeom>
            <a:blipFill>
              <a:blip r:embed="rId3"/>
              <a:stretch>
                <a:fillRect l="-16" r="-16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FD79537F-67F6-1833-7D03-DCC07F16D8F2}"/>
                </a:ext>
              </a:extLst>
            </p:cNvPr>
            <p:cNvSpPr/>
            <p:nvPr/>
          </p:nvSpPr>
          <p:spPr>
            <a:xfrm>
              <a:off x="39186" y="-75265"/>
              <a:ext cx="4505471" cy="4650580"/>
            </a:xfrm>
            <a:custGeom>
              <a:avLst/>
              <a:gdLst/>
              <a:ahLst/>
              <a:cxnLst/>
              <a:rect l="l" t="t" r="r" b="b"/>
              <a:pathLst>
                <a:path w="4505471" h="4650580">
                  <a:moveTo>
                    <a:pt x="3667159" y="3415751"/>
                  </a:moveTo>
                  <a:cubicBezTo>
                    <a:pt x="3795965" y="3533254"/>
                    <a:pt x="3910772" y="3707126"/>
                    <a:pt x="3859861" y="3888976"/>
                  </a:cubicBezTo>
                  <a:cubicBezTo>
                    <a:pt x="3813124" y="4055920"/>
                    <a:pt x="3648563" y="4201414"/>
                    <a:pt x="3507175" y="4288776"/>
                  </a:cubicBezTo>
                  <a:cubicBezTo>
                    <a:pt x="3284047" y="4426644"/>
                    <a:pt x="2762085" y="4650580"/>
                    <a:pt x="2547472" y="4387898"/>
                  </a:cubicBezTo>
                  <a:cubicBezTo>
                    <a:pt x="2380751" y="4183834"/>
                    <a:pt x="2424554" y="3825915"/>
                    <a:pt x="2548204" y="3612329"/>
                  </a:cubicBezTo>
                  <a:cubicBezTo>
                    <a:pt x="2747120" y="3268735"/>
                    <a:pt x="3208558" y="3131792"/>
                    <a:pt x="3557003" y="3334890"/>
                  </a:cubicBezTo>
                  <a:cubicBezTo>
                    <a:pt x="3596017" y="3357631"/>
                    <a:pt x="3632967" y="3384560"/>
                    <a:pt x="3667159" y="3415751"/>
                  </a:cubicBezTo>
                  <a:close/>
                  <a:moveTo>
                    <a:pt x="1992447" y="3791818"/>
                  </a:moveTo>
                  <a:cubicBezTo>
                    <a:pt x="2010137" y="3735023"/>
                    <a:pt x="2026966" y="3678482"/>
                    <a:pt x="2044809" y="3624143"/>
                  </a:cubicBezTo>
                  <a:cubicBezTo>
                    <a:pt x="2155323" y="3287600"/>
                    <a:pt x="2467546" y="3015212"/>
                    <a:pt x="2805618" y="2922461"/>
                  </a:cubicBezTo>
                  <a:cubicBezTo>
                    <a:pt x="3205451" y="2812765"/>
                    <a:pt x="3666233" y="2918375"/>
                    <a:pt x="4018231" y="2699287"/>
                  </a:cubicBezTo>
                  <a:cubicBezTo>
                    <a:pt x="4278232" y="2537458"/>
                    <a:pt x="4415573" y="2226502"/>
                    <a:pt x="4442630" y="1921440"/>
                  </a:cubicBezTo>
                  <a:cubicBezTo>
                    <a:pt x="4505471" y="1212925"/>
                    <a:pt x="4013209" y="517056"/>
                    <a:pt x="3350583" y="258527"/>
                  </a:cubicBezTo>
                  <a:cubicBezTo>
                    <a:pt x="2687957" y="0"/>
                    <a:pt x="1905716" y="147565"/>
                    <a:pt x="1323944" y="556780"/>
                  </a:cubicBezTo>
                  <a:cubicBezTo>
                    <a:pt x="742171" y="965997"/>
                    <a:pt x="351113" y="1609760"/>
                    <a:pt x="157854" y="2294298"/>
                  </a:cubicBezTo>
                  <a:cubicBezTo>
                    <a:pt x="50189" y="2675657"/>
                    <a:pt x="0" y="3083913"/>
                    <a:pt x="98444" y="3467756"/>
                  </a:cubicBezTo>
                  <a:cubicBezTo>
                    <a:pt x="196887" y="3851595"/>
                    <a:pt x="463655" y="4206901"/>
                    <a:pt x="838105" y="4336516"/>
                  </a:cubicBezTo>
                  <a:cubicBezTo>
                    <a:pt x="1064617" y="4414922"/>
                    <a:pt x="1328292" y="4473641"/>
                    <a:pt x="1561066" y="4386798"/>
                  </a:cubicBezTo>
                  <a:cubicBezTo>
                    <a:pt x="1822906" y="4289110"/>
                    <a:pt x="1915759" y="4038047"/>
                    <a:pt x="1992447" y="3791818"/>
                  </a:cubicBezTo>
                  <a:close/>
                </a:path>
              </a:pathLst>
            </a:custGeom>
            <a:blipFill>
              <a:blip r:embed="rId4"/>
              <a:stretch>
                <a:fillRect l="-17363" t="-33352" b="-43720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F4FD2E9-EF9E-F24A-30F9-01A4EE4E0204}"/>
              </a:ext>
            </a:extLst>
          </p:cNvPr>
          <p:cNvSpPr txBox="1"/>
          <p:nvPr/>
        </p:nvSpPr>
        <p:spPr>
          <a:xfrm>
            <a:off x="5400676" y="1714481"/>
            <a:ext cx="5772149" cy="1908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7029" lvl="1" indent="-183514" algn="l">
              <a:lnSpc>
                <a:spcPts val="2379"/>
              </a:lnSpc>
              <a:spcBef>
                <a:spcPct val="0"/>
              </a:spcBef>
              <a:buFont typeface="Arial"/>
              <a:buChar char="•"/>
            </a:pPr>
            <a:r>
              <a:rPr lang="en-US" sz="1400" u="none" strike="noStrike" dirty="0">
                <a:solidFill>
                  <a:schemeClr val="tx1"/>
                </a:solidFill>
                <a:latin typeface="Open Sans"/>
              </a:rPr>
              <a:t>Data Cleansing: Thorough cleanup, from city names to format consistency.</a:t>
            </a:r>
          </a:p>
          <a:p>
            <a:pPr marL="367029" lvl="1" indent="-183514" algn="l">
              <a:lnSpc>
                <a:spcPts val="2379"/>
              </a:lnSpc>
              <a:spcBef>
                <a:spcPct val="0"/>
              </a:spcBef>
              <a:buFont typeface="Arial"/>
              <a:buChar char="•"/>
            </a:pPr>
            <a:r>
              <a:rPr lang="en-US" sz="1400" u="none" strike="noStrike" dirty="0">
                <a:solidFill>
                  <a:schemeClr val="tx1"/>
                </a:solidFill>
                <a:latin typeface="Open Sans"/>
              </a:rPr>
              <a:t>Enrichment Strategies: Infusing country descriptions and expanding our dataset.</a:t>
            </a:r>
          </a:p>
          <a:p>
            <a:pPr marL="367029" lvl="1" indent="-183514" algn="l">
              <a:lnSpc>
                <a:spcPts val="2379"/>
              </a:lnSpc>
              <a:spcBef>
                <a:spcPct val="0"/>
              </a:spcBef>
              <a:buFont typeface="Arial"/>
              <a:buChar char="•"/>
            </a:pPr>
            <a:r>
              <a:rPr lang="en-US" sz="1400" u="none" strike="noStrike" dirty="0">
                <a:solidFill>
                  <a:schemeClr val="tx1"/>
                </a:solidFill>
                <a:latin typeface="Open Sans"/>
              </a:rPr>
              <a:t>Analytical Framework: Excel's pivot tables, IF functions, and statistical tools.</a:t>
            </a: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3DE894B2-8F35-CC1E-7DD3-93F5ECF41490}"/>
              </a:ext>
            </a:extLst>
          </p:cNvPr>
          <p:cNvSpPr txBox="1"/>
          <p:nvPr/>
        </p:nvSpPr>
        <p:spPr>
          <a:xfrm>
            <a:off x="5743576" y="1371600"/>
            <a:ext cx="4514850" cy="3000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19"/>
              </a:lnSpc>
              <a:spcBef>
                <a:spcPct val="0"/>
              </a:spcBef>
            </a:pPr>
            <a:r>
              <a:rPr lang="en-US" sz="1799" b="1" dirty="0">
                <a:solidFill>
                  <a:schemeClr val="tx1"/>
                </a:solidFill>
                <a:latin typeface=""/>
              </a:rPr>
              <a:t>Streamlined Approach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77563DF4-35DF-2541-3070-D542D2C413F0}"/>
              </a:ext>
            </a:extLst>
          </p:cNvPr>
          <p:cNvSpPr txBox="1"/>
          <p:nvPr/>
        </p:nvSpPr>
        <p:spPr>
          <a:xfrm flipH="1">
            <a:off x="5743575" y="3971925"/>
            <a:ext cx="2643186" cy="3000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19"/>
              </a:lnSpc>
              <a:spcBef>
                <a:spcPct val="0"/>
              </a:spcBef>
            </a:pPr>
            <a:r>
              <a:rPr lang="en-US" sz="1799" b="1" dirty="0">
                <a:solidFill>
                  <a:schemeClr val="tx1"/>
                </a:solidFill>
                <a:latin typeface=""/>
              </a:rPr>
              <a:t>ToolBox Overview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1E9DC8-0931-4423-9F12-7064E6919196}"/>
              </a:ext>
            </a:extLst>
          </p:cNvPr>
          <p:cNvSpPr txBox="1"/>
          <p:nvPr/>
        </p:nvSpPr>
        <p:spPr>
          <a:xfrm>
            <a:off x="5400677" y="4351531"/>
            <a:ext cx="5414962" cy="1600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7029" lvl="1" indent="-183514" algn="l">
              <a:lnSpc>
                <a:spcPts val="2379"/>
              </a:lnSpc>
              <a:spcBef>
                <a:spcPct val="0"/>
              </a:spcBef>
              <a:buFont typeface="Arial"/>
              <a:buChar char="•"/>
            </a:pPr>
            <a:r>
              <a:rPr lang="en-US" sz="1400" u="none" strike="noStrike" dirty="0">
                <a:solidFill>
                  <a:schemeClr val="tx1"/>
                </a:solidFill>
                <a:latin typeface="Open Sans"/>
              </a:rPr>
              <a:t>Statistical Analysis: Uncovering trends and patterns.</a:t>
            </a:r>
          </a:p>
          <a:p>
            <a:pPr marL="367029" lvl="1" indent="-183514" algn="l">
              <a:lnSpc>
                <a:spcPts val="2379"/>
              </a:lnSpc>
              <a:spcBef>
                <a:spcPct val="0"/>
              </a:spcBef>
              <a:buFont typeface="Arial"/>
              <a:buChar char="•"/>
            </a:pPr>
            <a:r>
              <a:rPr lang="en-US" sz="1400" u="none" strike="noStrike" dirty="0">
                <a:solidFill>
                  <a:schemeClr val="tx1"/>
                </a:solidFill>
                <a:latin typeface="Open Sans"/>
              </a:rPr>
              <a:t>Excel Functions: Pivot tables, LOOKUP, logical operators.</a:t>
            </a:r>
          </a:p>
          <a:p>
            <a:pPr marL="367029" lvl="1" indent="-183514" algn="l">
              <a:lnSpc>
                <a:spcPts val="2379"/>
              </a:lnSpc>
              <a:spcBef>
                <a:spcPct val="0"/>
              </a:spcBef>
              <a:buFont typeface="Arial"/>
              <a:buChar char="•"/>
            </a:pPr>
            <a:r>
              <a:rPr lang="en-US" sz="1400" u="none" strike="noStrike" dirty="0">
                <a:solidFill>
                  <a:schemeClr val="tx1"/>
                </a:solidFill>
                <a:latin typeface="Open Sans"/>
              </a:rPr>
              <a:t>Balanced Precision: Technical insights in accessible language.</a:t>
            </a:r>
          </a:p>
          <a:p>
            <a:pPr marL="367029" lvl="1" indent="-183514" algn="l">
              <a:lnSpc>
                <a:spcPts val="2379"/>
              </a:lnSpc>
              <a:spcBef>
                <a:spcPct val="0"/>
              </a:spcBef>
              <a:buFont typeface="Arial"/>
              <a:buChar char="•"/>
            </a:pPr>
            <a:endParaRPr lang="en-US" sz="1400" u="none" strike="noStrike" dirty="0">
              <a:solidFill>
                <a:schemeClr val="tx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844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204787" y="0"/>
            <a:ext cx="351989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0" y="171451"/>
            <a:ext cx="12192000" cy="28574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2E4E37-03BC-6125-28C7-FC117FA90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999602" y="1868487"/>
            <a:ext cx="4698686" cy="33893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C371DC-5C0C-0F57-FCFE-966B6008473F}"/>
              </a:ext>
            </a:extLst>
          </p:cNvPr>
          <p:cNvSpPr txBox="1"/>
          <p:nvPr/>
        </p:nvSpPr>
        <p:spPr>
          <a:xfrm>
            <a:off x="957263" y="857251"/>
            <a:ext cx="55292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Anton"/>
              </a:rPr>
              <a:t>ANALYSIS OF OBJECTIVE QUESTIONS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B57D60-4EE2-1DC6-22E8-73560740DF5E}"/>
              </a:ext>
            </a:extLst>
          </p:cNvPr>
          <p:cNvSpPr txBox="1"/>
          <p:nvPr/>
        </p:nvSpPr>
        <p:spPr>
          <a:xfrm>
            <a:off x="1071563" y="2580741"/>
            <a:ext cx="54149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Comprehensive Data Analysis</a:t>
            </a:r>
            <a:r>
              <a:rPr lang="en-IN" sz="1600" dirty="0"/>
              <a:t>: Explore and clean data, examine geographical distribution, and analyse pricing trends to gain a thorough understanding of the dataset and restaurant market dynamics.</a:t>
            </a:r>
          </a:p>
          <a:p>
            <a:endParaRPr lang="en-IN" sz="1600" dirty="0"/>
          </a:p>
          <a:p>
            <a:r>
              <a:rPr lang="en-IN" sz="1600" b="1" dirty="0"/>
              <a:t>Key Metrics and Insights</a:t>
            </a:r>
            <a:r>
              <a:rPr lang="en-IN" sz="1600" dirty="0"/>
              <a:t>: Investigate voter counts, average ratings, and specific conditions to uncover crucial insights and trends impacting restaurant success and performance.</a:t>
            </a:r>
          </a:p>
          <a:p>
            <a:endParaRPr lang="en-IN" sz="1600" dirty="0"/>
          </a:p>
          <a:p>
            <a:r>
              <a:rPr lang="en-IN" sz="1600" b="1" dirty="0"/>
              <a:t>Advanced Analytical Techniques</a:t>
            </a:r>
            <a:r>
              <a:rPr lang="en-IN" sz="1600" dirty="0"/>
              <a:t>: Utilize customized pricing analysis and array formulas for complex calculations, enabling detailed and nuanced insights into restaurant operations and financial metrics.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66913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5343525" y="1132437"/>
            <a:ext cx="6286500" cy="912832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1114425" y="1061087"/>
            <a:ext cx="4110644" cy="98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gerian"/>
              <a:buNone/>
            </a:pPr>
            <a:r>
              <a:rPr lang="en-US" sz="2400" b="1" dirty="0">
                <a:latin typeface="Algerian"/>
                <a:ea typeface="Algerian"/>
                <a:cs typeface="Algerian"/>
                <a:sym typeface="Algerian"/>
              </a:rPr>
              <a:t> </a:t>
            </a:r>
            <a:r>
              <a:rPr lang="en-US" sz="2800" b="1" dirty="0">
                <a:latin typeface="Algerian"/>
                <a:ea typeface="Algerian"/>
                <a:cs typeface="Algerian"/>
                <a:sym typeface="Algerian"/>
              </a:rPr>
              <a:t>Suggested COUNTRIES</a:t>
            </a:r>
            <a:endParaRPr sz="2800" b="1" dirty="0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444617" y="0"/>
            <a:ext cx="562062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0" y="508000"/>
            <a:ext cx="12192000" cy="408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9355" t="11450" r="10392" b="11373"/>
          <a:stretch/>
        </p:blipFill>
        <p:spPr>
          <a:xfrm>
            <a:off x="7057209" y="1234467"/>
            <a:ext cx="1068540" cy="703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4">
            <a:alphaModFix/>
          </a:blip>
          <a:srcRect t="12242" b="11930"/>
          <a:stretch/>
        </p:blipFill>
        <p:spPr>
          <a:xfrm>
            <a:off x="5465677" y="1256604"/>
            <a:ext cx="1068540" cy="698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5">
            <a:alphaModFix/>
          </a:blip>
          <a:srcRect t="21913" b="17884"/>
          <a:stretch/>
        </p:blipFill>
        <p:spPr>
          <a:xfrm>
            <a:off x="10422764" y="1239544"/>
            <a:ext cx="1088805" cy="698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29854" y="1239544"/>
            <a:ext cx="1088805" cy="69861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3105301" y="2970231"/>
            <a:ext cx="16184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SRI LANKA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2013358" y="2970231"/>
            <a:ext cx="25670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D66AE39-5FBE-1162-267D-636F76F78D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7921040"/>
              </p:ext>
            </p:extLst>
          </p:nvPr>
        </p:nvGraphicFramePr>
        <p:xfrm>
          <a:off x="7591479" y="2496386"/>
          <a:ext cx="4328804" cy="3553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" name="TextBox 22">
            <a:extLst>
              <a:ext uri="{FF2B5EF4-FFF2-40B4-BE49-F238E27FC236}">
                <a16:creationId xmlns:a16="http://schemas.microsoft.com/office/drawing/2014/main" id="{124542B8-0562-8889-0CC2-14CD3B6894C8}"/>
              </a:ext>
            </a:extLst>
          </p:cNvPr>
          <p:cNvSpPr txBox="1"/>
          <p:nvPr/>
        </p:nvSpPr>
        <p:spPr>
          <a:xfrm>
            <a:off x="1600199" y="2318055"/>
            <a:ext cx="2743201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46"/>
              </a:lnSpc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  <a:latin typeface="Open Sans Bold"/>
              </a:rPr>
              <a:t>Analytical Criteria</a:t>
            </a:r>
          </a:p>
        </p:txBody>
      </p:sp>
      <p:sp>
        <p:nvSpPr>
          <p:cNvPr id="5" name="TextBox 21">
            <a:extLst>
              <a:ext uri="{FF2B5EF4-FFF2-40B4-BE49-F238E27FC236}">
                <a16:creationId xmlns:a16="http://schemas.microsoft.com/office/drawing/2014/main" id="{C11849EB-E1E2-63CF-B1C3-EFEEF5CCCEF7}"/>
              </a:ext>
            </a:extLst>
          </p:cNvPr>
          <p:cNvSpPr txBox="1"/>
          <p:nvPr/>
        </p:nvSpPr>
        <p:spPr>
          <a:xfrm>
            <a:off x="1451297" y="2825845"/>
            <a:ext cx="5721028" cy="5849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67029" lvl="1" indent="-183514">
              <a:lnSpc>
                <a:spcPts val="2379"/>
              </a:lnSpc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Open Sans"/>
              </a:rPr>
              <a:t>Utilized Pivot tables with restaurant count and average ratings.</a:t>
            </a:r>
          </a:p>
          <a:p>
            <a:pPr marL="367029" lvl="1" indent="-183514" algn="l">
              <a:lnSpc>
                <a:spcPts val="2379"/>
              </a:lnSpc>
              <a:spcBef>
                <a:spcPct val="0"/>
              </a:spcBef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Open Sans"/>
              </a:rPr>
              <a:t>Applied filters for low competition and ratings below 4.</a:t>
            </a:r>
          </a:p>
        </p:txBody>
      </p:sp>
      <p:sp>
        <p:nvSpPr>
          <p:cNvPr id="6" name="TextBox 24">
            <a:extLst>
              <a:ext uri="{FF2B5EF4-FFF2-40B4-BE49-F238E27FC236}">
                <a16:creationId xmlns:a16="http://schemas.microsoft.com/office/drawing/2014/main" id="{FEDF7184-6F18-FE6F-BB63-B4D20BD72C67}"/>
              </a:ext>
            </a:extLst>
          </p:cNvPr>
          <p:cNvSpPr txBox="1"/>
          <p:nvPr/>
        </p:nvSpPr>
        <p:spPr>
          <a:xfrm>
            <a:off x="1600199" y="3576283"/>
            <a:ext cx="5229228" cy="3947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46"/>
              </a:lnSpc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  <a:latin typeface="Open Sans Bold"/>
              </a:rPr>
              <a:t>Strategic Insights</a:t>
            </a:r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3A886139-E319-556B-11FB-15D929CA7975}"/>
              </a:ext>
            </a:extLst>
          </p:cNvPr>
          <p:cNvSpPr txBox="1"/>
          <p:nvPr/>
        </p:nvSpPr>
        <p:spPr>
          <a:xfrm>
            <a:off x="1451296" y="4115393"/>
            <a:ext cx="5949629" cy="12005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67029" lvl="1" indent="-183514">
              <a:lnSpc>
                <a:spcPts val="2379"/>
              </a:lnSpc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Open Sans"/>
              </a:rPr>
              <a:t>Identified regions with both low competition and potential for improvement in average ratings.</a:t>
            </a:r>
          </a:p>
          <a:p>
            <a:pPr marL="367029" lvl="1" indent="-183514" algn="l">
              <a:lnSpc>
                <a:spcPts val="2379"/>
              </a:lnSpc>
              <a:spcBef>
                <a:spcPct val="0"/>
              </a:spcBef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Open Sans"/>
              </a:rPr>
              <a:t>Focused on countries where market entry could yield substantial benefits.</a:t>
            </a:r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E3A24975-701E-C53F-FAB2-88201AB8E5BB}"/>
              </a:ext>
            </a:extLst>
          </p:cNvPr>
          <p:cNvSpPr txBox="1"/>
          <p:nvPr/>
        </p:nvSpPr>
        <p:spPr>
          <a:xfrm>
            <a:off x="1600199" y="5409686"/>
            <a:ext cx="7010401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46"/>
              </a:lnSpc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  <a:latin typeface="Open Sans Bold"/>
              </a:rPr>
              <a:t>Additional Insight</a:t>
            </a:r>
          </a:p>
        </p:txBody>
      </p:sp>
      <p:sp>
        <p:nvSpPr>
          <p:cNvPr id="9" name="TextBox 26">
            <a:extLst>
              <a:ext uri="{FF2B5EF4-FFF2-40B4-BE49-F238E27FC236}">
                <a16:creationId xmlns:a16="http://schemas.microsoft.com/office/drawing/2014/main" id="{A3B2FD6F-3BF2-5D15-00CF-131BDCB07D73}"/>
              </a:ext>
            </a:extLst>
          </p:cNvPr>
          <p:cNvSpPr txBox="1"/>
          <p:nvPr/>
        </p:nvSpPr>
        <p:spPr>
          <a:xfrm>
            <a:off x="1451296" y="5906911"/>
            <a:ext cx="5605914" cy="9026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67029" lvl="1" indent="-183514" algn="l">
              <a:lnSpc>
                <a:spcPts val="2379"/>
              </a:lnSpc>
              <a:spcBef>
                <a:spcPct val="0"/>
              </a:spcBef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Open Sans"/>
              </a:rPr>
              <a:t>Found from Pivot tables that 7 countries have under 25 restaurants, and among them, 4 countries with ratings below 4 were selected, indicating less competition.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1761687" y="1035359"/>
            <a:ext cx="9320169" cy="885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gerian"/>
              <a:buNone/>
            </a:pPr>
            <a:r>
              <a:rPr lang="en-US" sz="3600" b="1" dirty="0">
                <a:latin typeface="Algerian"/>
                <a:ea typeface="Algerian"/>
                <a:cs typeface="Algerian"/>
                <a:sym typeface="Algerian"/>
              </a:rPr>
              <a:t>Country – SELECTED CITIES</a:t>
            </a:r>
            <a:endParaRPr sz="3600" b="1" dirty="0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444617" y="0"/>
            <a:ext cx="562062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0" y="508000"/>
            <a:ext cx="12192000" cy="408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1126922" y="2039362"/>
            <a:ext cx="2207404" cy="2255977"/>
          </a:xfrm>
          <a:prstGeom prst="flowChartAlternateProcess">
            <a:avLst/>
          </a:prstGeom>
          <a:solidFill>
            <a:srgbClr val="C00000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1126922" y="4488431"/>
            <a:ext cx="2329343" cy="1488516"/>
          </a:xfrm>
          <a:prstGeom prst="flowChartAlternateProcess">
            <a:avLst/>
          </a:prstGeom>
          <a:solidFill>
            <a:srgbClr val="C00000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3578036" y="2039360"/>
            <a:ext cx="2207405" cy="2255979"/>
          </a:xfrm>
          <a:prstGeom prst="flowChartAlternateProcess">
            <a:avLst/>
          </a:prstGeom>
          <a:solidFill>
            <a:srgbClr val="C0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3576509" y="4488431"/>
            <a:ext cx="2246456" cy="1488516"/>
          </a:xfrm>
          <a:prstGeom prst="flowChartAlternateProcess">
            <a:avLst/>
          </a:prstGeom>
          <a:solidFill>
            <a:srgbClr val="C00000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1373522" y="2153554"/>
            <a:ext cx="18780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AUSTRALIA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3743324" y="2267746"/>
            <a:ext cx="207964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SINGAPORE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3576508" y="4553965"/>
            <a:ext cx="220740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SRI LANKA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1373523" y="2715978"/>
            <a:ext cx="1878086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Armidale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Balingup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Flaxton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Macedon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Penola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 flipH="1">
            <a:off x="1539378" y="5019568"/>
            <a:ext cx="156100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Consort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Yorkton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3843338" y="2986088"/>
            <a:ext cx="164306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Singapore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3824517" y="5116348"/>
            <a:ext cx="184762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Colombo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16" descr="Cit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5493" y="-113456"/>
            <a:ext cx="769311" cy="769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 descr="Build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99773" y="-15737"/>
            <a:ext cx="562063" cy="562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 descr="Hom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50742" y="-84982"/>
            <a:ext cx="662227" cy="66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6" descr="Bank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66352" y="-6372"/>
            <a:ext cx="562062" cy="56206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30;p16">
            <a:extLst>
              <a:ext uri="{FF2B5EF4-FFF2-40B4-BE49-F238E27FC236}">
                <a16:creationId xmlns:a16="http://schemas.microsoft.com/office/drawing/2014/main" id="{C02F3E49-EB26-F161-E18E-D72651DF6AF8}"/>
              </a:ext>
            </a:extLst>
          </p:cNvPr>
          <p:cNvSpPr txBox="1"/>
          <p:nvPr/>
        </p:nvSpPr>
        <p:spPr>
          <a:xfrm>
            <a:off x="1539380" y="4553965"/>
            <a:ext cx="140384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CANADA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317E11A8-86B9-90F1-9186-D3252C86FEF1}"/>
              </a:ext>
            </a:extLst>
          </p:cNvPr>
          <p:cNvSpPr txBox="1"/>
          <p:nvPr/>
        </p:nvSpPr>
        <p:spPr>
          <a:xfrm>
            <a:off x="6096001" y="1920704"/>
            <a:ext cx="5932414" cy="603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65"/>
              </a:lnSpc>
            </a:pPr>
            <a:r>
              <a:rPr lang="en-US" sz="2800" dirty="0">
                <a:solidFill>
                  <a:schemeClr val="tx1"/>
                </a:solidFill>
                <a:latin typeface="Anton"/>
              </a:rPr>
              <a:t>S</a:t>
            </a:r>
            <a:r>
              <a:rPr lang="en-US" sz="2400" dirty="0">
                <a:solidFill>
                  <a:schemeClr val="tx1"/>
                </a:solidFill>
                <a:latin typeface="Anton"/>
              </a:rPr>
              <a:t>elected Cities in Recommended Countries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1BD01987-DFD0-79CD-7CA3-424D76BDD598}"/>
              </a:ext>
            </a:extLst>
          </p:cNvPr>
          <p:cNvSpPr txBox="1"/>
          <p:nvPr/>
        </p:nvSpPr>
        <p:spPr>
          <a:xfrm>
            <a:off x="6096000" y="2637037"/>
            <a:ext cx="4752758" cy="433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49"/>
              </a:lnSpc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Open Sans Bold"/>
              </a:rPr>
              <a:t>Analytical Criteria</a:t>
            </a: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2DEC87C8-0BEC-0865-6204-18A978479C6C}"/>
              </a:ext>
            </a:extLst>
          </p:cNvPr>
          <p:cNvSpPr txBox="1"/>
          <p:nvPr/>
        </p:nvSpPr>
        <p:spPr>
          <a:xfrm>
            <a:off x="6096001" y="3182618"/>
            <a:ext cx="5932414" cy="9985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23264" lvl="1" indent="-211632">
              <a:lnSpc>
                <a:spcPts val="2744"/>
              </a:lnSpc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Open Sans"/>
              </a:rPr>
              <a:t>Utilized Pivot tables at the city level for detailed analysis.</a:t>
            </a:r>
          </a:p>
          <a:p>
            <a:pPr marL="423264" lvl="1" indent="-211632" algn="l">
              <a:lnSpc>
                <a:spcPts val="2744"/>
              </a:lnSpc>
              <a:spcBef>
                <a:spcPct val="0"/>
              </a:spcBef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Open Sans"/>
              </a:rPr>
              <a:t>Applied filters for low competition and ratings less than 4 within the suggested countries.</a:t>
            </a: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B59EE317-28F1-A210-E05A-3D63F12CA224}"/>
              </a:ext>
            </a:extLst>
          </p:cNvPr>
          <p:cNvSpPr txBox="1"/>
          <p:nvPr/>
        </p:nvSpPr>
        <p:spPr>
          <a:xfrm>
            <a:off x="6096001" y="4287167"/>
            <a:ext cx="4752758" cy="43319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3849"/>
              </a:lnSpc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Open Sans Bold"/>
              </a:rPr>
              <a:t>Insights</a:t>
            </a: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EE46723F-FA85-E2FB-0ADD-C0C6A7FE4CEE}"/>
              </a:ext>
            </a:extLst>
          </p:cNvPr>
          <p:cNvSpPr txBox="1"/>
          <p:nvPr/>
        </p:nvSpPr>
        <p:spPr>
          <a:xfrm>
            <a:off x="6096000" y="4904118"/>
            <a:ext cx="5651383" cy="9985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23264" lvl="1" indent="-211632">
              <a:lnSpc>
                <a:spcPts val="2744"/>
              </a:lnSpc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Open Sans"/>
              </a:rPr>
              <a:t>Selected cities aligning with the overall country criteria.</a:t>
            </a:r>
          </a:p>
          <a:p>
            <a:pPr marL="423264" lvl="1" indent="-211632" algn="l">
              <a:lnSpc>
                <a:spcPts val="2744"/>
              </a:lnSpc>
              <a:spcBef>
                <a:spcPct val="0"/>
              </a:spcBef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Open Sans"/>
              </a:rPr>
              <a:t>Aimed for a balanced city selection strategy based on data analysis.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/>
          <p:nvPr/>
        </p:nvSpPr>
        <p:spPr>
          <a:xfrm>
            <a:off x="471424" y="0"/>
            <a:ext cx="562062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0" y="851949"/>
            <a:ext cx="12192000" cy="408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18" descr="Dolla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5083" y="131758"/>
            <a:ext cx="1193355" cy="686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 descr="C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50039" y="147850"/>
            <a:ext cx="1205428" cy="69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 descr="Eur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88926" y="98960"/>
            <a:ext cx="1198930" cy="689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 descr="Poun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74551" y="131758"/>
            <a:ext cx="1120245" cy="644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 descr="Rupe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349479" y="161847"/>
            <a:ext cx="1205428" cy="69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 descr="Coins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650558" y="131758"/>
            <a:ext cx="1337461" cy="769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 descr="Money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83198" y="0"/>
            <a:ext cx="1590132" cy="914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0" name="Google Shape;170;p18"/>
          <p:cNvGraphicFramePr/>
          <p:nvPr>
            <p:extLst>
              <p:ext uri="{D42A27DB-BD31-4B8C-83A1-F6EECF244321}">
                <p14:modId xmlns:p14="http://schemas.microsoft.com/office/powerpoint/2010/main" val="1078586308"/>
              </p:ext>
            </p:extLst>
          </p:nvPr>
        </p:nvGraphicFramePr>
        <p:xfrm>
          <a:off x="9001125" y="4667353"/>
          <a:ext cx="2957512" cy="2028772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302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9676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</a:rPr>
                        <a:t>Total Expenditure on Food </a:t>
                      </a:r>
                      <a:endParaRPr sz="24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77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Australia 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₹ 31,362</a:t>
                      </a: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77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Canada</a:t>
                      </a: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₹ 8</a:t>
                      </a:r>
                      <a:r>
                        <a:rPr lang="en-US" sz="1800" b="1" dirty="0"/>
                        <a:t>,922</a:t>
                      </a: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77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Singapore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₹ 1,</a:t>
                      </a:r>
                      <a:r>
                        <a:rPr lang="en-US" sz="1800" b="1" dirty="0"/>
                        <a:t>91</a:t>
                      </a: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sz="1800" b="1" dirty="0"/>
                        <a:t>57</a:t>
                      </a: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77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Sri Lanka</a:t>
                      </a: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₹ 1</a:t>
                      </a:r>
                      <a:r>
                        <a:rPr lang="en-US" sz="1800" b="1" dirty="0"/>
                        <a:t>2</a:t>
                      </a: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,8</a:t>
                      </a:r>
                      <a:r>
                        <a:rPr lang="en-US" sz="1800" b="1" dirty="0"/>
                        <a:t>2</a:t>
                      </a: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8E12D8A-7BD9-362B-8131-E0D9831810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091134"/>
              </p:ext>
            </p:extLst>
          </p:nvPr>
        </p:nvGraphicFramePr>
        <p:xfrm>
          <a:off x="1209594" y="2285808"/>
          <a:ext cx="3638590" cy="3548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3" name="TextBox 7">
            <a:extLst>
              <a:ext uri="{FF2B5EF4-FFF2-40B4-BE49-F238E27FC236}">
                <a16:creationId xmlns:a16="http://schemas.microsoft.com/office/drawing/2014/main" id="{02FF81CC-05F8-81D2-1FA4-2D9BCD60281F}"/>
              </a:ext>
            </a:extLst>
          </p:cNvPr>
          <p:cNvSpPr txBox="1"/>
          <p:nvPr/>
        </p:nvSpPr>
        <p:spPr>
          <a:xfrm>
            <a:off x="3000375" y="1324198"/>
            <a:ext cx="7982031" cy="603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65"/>
              </a:lnSpc>
            </a:pPr>
            <a:r>
              <a:rPr lang="en-US" sz="2800" dirty="0">
                <a:solidFill>
                  <a:schemeClr val="tx1"/>
                </a:solidFill>
                <a:latin typeface="Anton"/>
              </a:rPr>
              <a:t>ANALYZING FOOD EXPENDITURE IN TARGET REGIONS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E7E54343-33AA-9A31-4E51-41B72897E9AB}"/>
              </a:ext>
            </a:extLst>
          </p:cNvPr>
          <p:cNvSpPr txBox="1"/>
          <p:nvPr/>
        </p:nvSpPr>
        <p:spPr>
          <a:xfrm>
            <a:off x="5479217" y="1980841"/>
            <a:ext cx="3521907" cy="433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49"/>
              </a:lnSpc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  <a:latin typeface="Open Sans Bold"/>
              </a:rPr>
              <a:t>Analytical Approach:</a:t>
            </a: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DD5F67D1-2344-3E5D-E25E-58D55ADE4B18}"/>
              </a:ext>
            </a:extLst>
          </p:cNvPr>
          <p:cNvSpPr txBox="1"/>
          <p:nvPr/>
        </p:nvSpPr>
        <p:spPr>
          <a:xfrm>
            <a:off x="5372100" y="2466732"/>
            <a:ext cx="6015757" cy="9985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23264" lvl="1" indent="-211632">
              <a:lnSpc>
                <a:spcPts val="2744"/>
              </a:lnSpc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Open Sans"/>
              </a:rPr>
              <a:t>Utilized data from "Raw Data" sheet.</a:t>
            </a:r>
          </a:p>
          <a:p>
            <a:pPr marL="423264" lvl="1" indent="-211632">
              <a:lnSpc>
                <a:spcPts val="2744"/>
              </a:lnSpc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Open Sans"/>
              </a:rPr>
              <a:t>Applied SUMIF formula for aggregating expenditure on food.</a:t>
            </a:r>
          </a:p>
          <a:p>
            <a:pPr marL="423264" lvl="1" indent="-211632" algn="l">
              <a:lnSpc>
                <a:spcPts val="2744"/>
              </a:lnSpc>
              <a:spcBef>
                <a:spcPct val="0"/>
              </a:spcBef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Open Sans"/>
              </a:rPr>
              <a:t>Converted local currencies to USD for uniformity.</a:t>
            </a: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E7604993-D737-E4E0-451E-552916524CC8}"/>
              </a:ext>
            </a:extLst>
          </p:cNvPr>
          <p:cNvSpPr txBox="1"/>
          <p:nvPr/>
        </p:nvSpPr>
        <p:spPr>
          <a:xfrm>
            <a:off x="5479217" y="3429000"/>
            <a:ext cx="7982032" cy="433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49"/>
              </a:lnSpc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  <a:latin typeface="Open Sans Bold"/>
              </a:rPr>
              <a:t>Visualization</a:t>
            </a: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64697000-BEE6-BF87-7F6F-A9E1BB8AC73B}"/>
              </a:ext>
            </a:extLst>
          </p:cNvPr>
          <p:cNvSpPr txBox="1"/>
          <p:nvPr/>
        </p:nvSpPr>
        <p:spPr>
          <a:xfrm>
            <a:off x="5479217" y="3913699"/>
            <a:ext cx="5503189" cy="6708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l">
              <a:lnSpc>
                <a:spcPts val="2744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Open Sans"/>
              </a:rPr>
              <a:t>Include a pie chart and table showcasing the expenditure breakdown for visual clarity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935183" y="1522756"/>
            <a:ext cx="6022830" cy="58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gerian"/>
              <a:buNone/>
            </a:pPr>
            <a:r>
              <a:rPr lang="en-US" sz="3600" b="1" dirty="0">
                <a:latin typeface="Algerian"/>
                <a:ea typeface="Algerian"/>
                <a:cs typeface="Algerian"/>
                <a:sym typeface="Algerian"/>
              </a:rPr>
              <a:t>COMPETITOR ANALYSIS</a:t>
            </a:r>
            <a:endParaRPr sz="3600" b="1" dirty="0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444617" y="0"/>
            <a:ext cx="562062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0" y="851949"/>
            <a:ext cx="12192000" cy="408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19" descr="Researc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897" y="55392"/>
            <a:ext cx="754612" cy="754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 descr="Head with gear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70077" y="55392"/>
            <a:ext cx="754612" cy="754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 descr="Presentation with checklis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80457" y="72170"/>
            <a:ext cx="826020" cy="82602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9"/>
          <p:cNvSpPr/>
          <p:nvPr/>
        </p:nvSpPr>
        <p:spPr>
          <a:xfrm>
            <a:off x="1217013" y="4899171"/>
            <a:ext cx="4662537" cy="1840422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1082889" y="2386147"/>
            <a:ext cx="5598828" cy="2388489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1217013" y="2386147"/>
            <a:ext cx="546470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FEW RESTAURANT NAMES -  BIGGEST COMPETITORS</a:t>
            </a:r>
            <a:endParaRPr sz="20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1451296" y="4861957"/>
            <a:ext cx="442825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RESTAURANTS WITH LOW COMPETITORS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1800225" y="3031101"/>
            <a:ext cx="371475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Bridge Road Brewers</a:t>
            </a:r>
            <a:endParaRPr dirty="0">
              <a:solidFill>
                <a:schemeClr val="tx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1918 Bistro &amp; Grill</a:t>
            </a:r>
            <a:endParaRPr dirty="0">
              <a:solidFill>
                <a:schemeClr val="tx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Lake House           </a:t>
            </a:r>
            <a:endParaRPr dirty="0">
              <a:solidFill>
                <a:schemeClr val="tx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AL’ Frank Cookies</a:t>
            </a:r>
            <a:endParaRPr dirty="0">
              <a:solidFill>
                <a:schemeClr val="tx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Ministry of Crab </a:t>
            </a:r>
            <a:endParaRPr dirty="0">
              <a:solidFill>
                <a:schemeClr val="tx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 Sizzle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1451297" y="5229225"/>
            <a:ext cx="3763641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 Buffet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Pier 70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Makansutra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Elite Indian Restaurant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Queen’s Cafe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7">
            <a:extLst>
              <a:ext uri="{FF2B5EF4-FFF2-40B4-BE49-F238E27FC236}">
                <a16:creationId xmlns:a16="http://schemas.microsoft.com/office/drawing/2014/main" id="{C9DB5EAC-F8B3-9627-8A4C-C42569FD54D1}"/>
              </a:ext>
            </a:extLst>
          </p:cNvPr>
          <p:cNvSpPr txBox="1"/>
          <p:nvPr/>
        </p:nvSpPr>
        <p:spPr>
          <a:xfrm>
            <a:off x="7448579" y="2257425"/>
            <a:ext cx="5538759" cy="433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49"/>
              </a:lnSpc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  <a:latin typeface="Open Sans Bold"/>
              </a:rPr>
              <a:t>Analytical Criteria</a:t>
            </a:r>
          </a:p>
        </p:txBody>
      </p:sp>
      <p:sp>
        <p:nvSpPr>
          <p:cNvPr id="3" name="TextBox 16">
            <a:extLst>
              <a:ext uri="{FF2B5EF4-FFF2-40B4-BE49-F238E27FC236}">
                <a16:creationId xmlns:a16="http://schemas.microsoft.com/office/drawing/2014/main" id="{5FFA2F96-8B2E-3CAA-90EC-8ECD5A565B37}"/>
              </a:ext>
            </a:extLst>
          </p:cNvPr>
          <p:cNvSpPr txBox="1"/>
          <p:nvPr/>
        </p:nvSpPr>
        <p:spPr>
          <a:xfrm>
            <a:off x="7264929" y="2843212"/>
            <a:ext cx="4859761" cy="9985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23264" lvl="1" indent="-211632">
              <a:lnSpc>
                <a:spcPts val="2744"/>
              </a:lnSpc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Open Sans"/>
              </a:rPr>
              <a:t>Utilized Pivot tables at the restaurant level for detailed analysis.</a:t>
            </a:r>
          </a:p>
          <a:p>
            <a:pPr marL="423264" lvl="1" indent="-211632" algn="l">
              <a:lnSpc>
                <a:spcPts val="2744"/>
              </a:lnSpc>
              <a:spcBef>
                <a:spcPct val="0"/>
              </a:spcBef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Open Sans"/>
              </a:rPr>
              <a:t>Applied filters the suggested countries.</a:t>
            </a:r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CEFCC283-AD47-E3FB-EB4C-120AED5D4503}"/>
              </a:ext>
            </a:extLst>
          </p:cNvPr>
          <p:cNvSpPr txBox="1"/>
          <p:nvPr/>
        </p:nvSpPr>
        <p:spPr>
          <a:xfrm>
            <a:off x="7586663" y="4014788"/>
            <a:ext cx="5400675" cy="433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49"/>
              </a:lnSpc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  <a:latin typeface="Open Sans Bold"/>
              </a:rPr>
              <a:t>Insights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18AB25A3-9BEA-0954-434A-98148BAA3309}"/>
              </a:ext>
            </a:extLst>
          </p:cNvPr>
          <p:cNvSpPr txBox="1"/>
          <p:nvPr/>
        </p:nvSpPr>
        <p:spPr>
          <a:xfrm>
            <a:off x="7264930" y="4639600"/>
            <a:ext cx="4722284" cy="9985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23264" lvl="1" indent="-211632" algn="l">
              <a:lnSpc>
                <a:spcPts val="2744"/>
              </a:lnSpc>
              <a:spcBef>
                <a:spcPct val="0"/>
              </a:spcBef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Open Sans"/>
              </a:rPr>
              <a:t>Selected restaurant having greater than 4 average rating as High competitor and below 3 average rating consider as Low competitor.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878</Words>
  <Application>Microsoft Macintosh PowerPoint</Application>
  <PresentationFormat>Widescreen</PresentationFormat>
  <Paragraphs>129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Anton</vt:lpstr>
      <vt:lpstr>Algerian</vt:lpstr>
      <vt:lpstr>Calibri</vt:lpstr>
      <vt:lpstr>Open Sans</vt:lpstr>
      <vt:lpstr>Open Sans Bold</vt:lpstr>
      <vt:lpstr>Office Theme</vt:lpstr>
      <vt:lpstr>PowerPoint Presentation</vt:lpstr>
      <vt:lpstr>Introduction &amp; OBJECTIVE</vt:lpstr>
      <vt:lpstr>DATA OVERVIEW</vt:lpstr>
      <vt:lpstr>METHODLOGY</vt:lpstr>
      <vt:lpstr>PowerPoint Presentation</vt:lpstr>
      <vt:lpstr> Suggested COUNTRIES</vt:lpstr>
      <vt:lpstr>Country – SELECTED CITIES</vt:lpstr>
      <vt:lpstr>PowerPoint Presentation</vt:lpstr>
      <vt:lpstr>COMPETITOR ANALYSIS</vt:lpstr>
      <vt:lpstr>CUISINES with TOP RATINGS</vt:lpstr>
      <vt:lpstr>ONLINE DELIVERY /TABLE BOOKING</vt:lpstr>
      <vt:lpstr>DASHBOARD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ls42409@gmail.com</cp:lastModifiedBy>
  <cp:revision>9</cp:revision>
  <dcterms:modified xsi:type="dcterms:W3CDTF">2024-10-22T05:38:55Z</dcterms:modified>
</cp:coreProperties>
</file>