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4" d="100"/>
          <a:sy n="64" d="100"/>
        </p:scale>
        <p:origin x="-67"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266054719/f/9bd51d56-fe62-4904-965e-7f8c9922c0c4/LOKESH%20KANNA%20(NM%20EXCEL).xlsx" TargetMode="External"/><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[LOKESH KANNA (NM EXCEL).xlsx]Sheet3!PivotTable5</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 of EMPLOYEE</a:t>
            </a:r>
          </a:p>
        </c:rich>
      </c:tx>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dLbl>
      </c:pivotFmt>
    </c:pivotFmts>
    <c:plotArea>
      <c:layout/>
      <c:barChart>
        <c:barDir val="col"/>
        <c:grouping val="clustered"/>
        <c:varyColors val="0"/>
        <c:ser>
          <c:idx val="0"/>
          <c:order val="0"/>
          <c:tx>
            <c:strRef>
              <c:f>Sheet3!$B$3</c:f>
              <c:strCache>
                <c:ptCount val="1"/>
                <c:pt idx="0">
                  <c:v>Count of EMPLOYEE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dLbls>
          <c:cat>
            <c:strRef>
              <c:f>Sheet3!$A$4:$A$6</c:f>
              <c:strCache>
                <c:ptCount val="3"/>
                <c:pt idx="0">
                  <c:v>Fixed Term</c:v>
                </c:pt>
                <c:pt idx="1">
                  <c:v>Permanent</c:v>
                </c:pt>
                <c:pt idx="2">
                  <c:v>Temporary</c:v>
                </c:pt>
              </c:strCache>
            </c:strRef>
          </c:cat>
          <c:val>
            <c:numRef>
              <c:f>Sheet3!$B$4:$B$6</c:f>
              <c:numCache>
                <c:formatCode>General</c:formatCode>
                <c:ptCount val="3"/>
                <c:pt idx="0">
                  <c:v>6.0</c:v>
                </c:pt>
                <c:pt idx="1">
                  <c:v>24.0</c:v>
                </c:pt>
                <c:pt idx="2">
                  <c:v>10.0</c:v>
                </c:pt>
              </c:numCache>
            </c:numRef>
          </c:val>
        </c:ser>
        <c:dLbls>
          <c:dLblPos val="outEnd"/>
          <c:showLegendKey val="0"/>
          <c:showVal val="1"/>
          <c:showCatName val="0"/>
          <c:showSerName val="0"/>
          <c:showPercent val="0"/>
          <c:showBubbleSize val="0"/>
        </c:dLbls>
        <c:gapWidth val="100"/>
        <c:overlap val="-24"/>
        <c:axId val="174893312"/>
        <c:axId val="174899200"/>
      </c:barChart>
      <c:catAx>
        <c:axId val="1748933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899200"/>
        <c:crosses val="autoZero"/>
        <c:auto val="1"/>
        <c:lblAlgn val="ctr"/>
        <c:lblOffset val="100"/>
        <c:noMultiLvlLbl val="0"/>
      </c:catAx>
      <c:valAx>
        <c:axId val="1748992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893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8/29/2024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36"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7"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31"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2"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34" name="Footer Placeholder 4"/>
          <p:cNvSpPr>
            <a:spLocks noGrp="1"/>
          </p:cNvSpPr>
          <p:nvPr>
            <p:ph type="ftr" sz="quarter" idx="11"/>
          </p:nvPr>
        </p:nvSpPr>
        <p:spPr/>
        <p:txBody>
          <a:bodyPr/>
          <a:p>
            <a:endParaRPr dirty="0" lang="en-US"/>
          </a:p>
        </p:txBody>
      </p:sp>
      <p:sp>
        <p:nvSpPr>
          <p:cNvPr id="104863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4"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47"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8"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52647F38-B617-4D2F-AE0A-013F0C4D2C57}" type="datetimeFigureOut">
              <a:rPr dirty="0" lang="en-US"/>
              <a:t>8/29/2024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53"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4"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8/29/2024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dirty="0" lang="en-US"/>
          </a:p>
        </p:txBody>
      </p:sp>
      <p:sp>
        <p:nvSpPr>
          <p:cNvPr id="1048659"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2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21" name="Footer Placeholder 2"/>
          <p:cNvSpPr>
            <a:spLocks noGrp="1"/>
          </p:cNvSpPr>
          <p:nvPr>
            <p:ph type="ftr" sz="quarter" idx="11"/>
          </p:nvPr>
        </p:nvSpPr>
        <p:spPr/>
        <p:txBody>
          <a:bodyPr/>
          <a:p>
            <a:endParaRPr dirty="0" lang="en-US"/>
          </a:p>
        </p:txBody>
      </p:sp>
      <p:sp>
        <p:nvSpPr>
          <p:cNvPr id="104862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41"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2"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5"/>
          <p:cNvSpPr>
            <a:spLocks noGrp="1"/>
          </p:cNvSpPr>
          <p:nvPr>
            <p:ph type="ftr" sz="quarter" idx="11"/>
          </p:nvPr>
        </p:nvSpPr>
        <p:spPr/>
        <p:txBody>
          <a:bodyPr/>
          <a:p>
            <a:endParaRPr dirty="0" lang="en-US"/>
          </a:p>
        </p:txBody>
      </p:sp>
      <p:sp>
        <p:nvSpPr>
          <p:cNvPr id="104864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8/29/2024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33" name=""/>
        <p:cNvGrpSpPr/>
        <p:nvPr/>
      </p:nvGrpSpPr>
      <p:grpSpPr>
        <a:xfrm>
          <a:off x="0" y="0"/>
          <a:ext cx="0" cy="0"/>
          <a:chOff x="0" y="0"/>
          <a:chExt cx="0" cy="0"/>
        </a:xfrm>
      </p:grpSpPr>
      <p:sp>
        <p:nvSpPr>
          <p:cNvPr id="1048588" name="Title 1"/>
          <p:cNvSpPr>
            <a:spLocks noGrp="1"/>
          </p:cNvSpPr>
          <p:nvPr>
            <p:ph type="ctrTitle"/>
          </p:nvPr>
        </p:nvSpPr>
        <p:spPr>
          <a:xfrm>
            <a:off x="2692398" y="1291164"/>
            <a:ext cx="7000687" cy="2095500"/>
          </a:xfrm>
        </p:spPr>
        <p:txBody>
          <a:bodyPr/>
          <a:p>
            <a:r>
              <a:rPr b="1" dirty="0" lang="en-US"/>
              <a:t>Employee Data Analysis Using Excel</a:t>
            </a:r>
          </a:p>
        </p:txBody>
      </p:sp>
      <p:sp>
        <p:nvSpPr>
          <p:cNvPr id="1048589" name="Subtitle 4"/>
          <p:cNvSpPr>
            <a:spLocks noGrp="1"/>
          </p:cNvSpPr>
          <p:nvPr>
            <p:ph type="subTitle" idx="1"/>
          </p:nvPr>
        </p:nvSpPr>
        <p:spPr>
          <a:xfrm>
            <a:off x="2692398" y="3657597"/>
            <a:ext cx="6815669" cy="1647466"/>
          </a:xfrm>
        </p:spPr>
        <p:txBody>
          <a:bodyPr>
            <a:normAutofit fontScale="100000" lnSpcReduction="10000"/>
          </a:bodyPr>
          <a:p>
            <a:r>
              <a:rPr b="1" dirty="0" lang="en-US"/>
              <a:t>Name : </a:t>
            </a:r>
            <a:r>
              <a:rPr b="1" dirty="0" lang="en-US" smtClean="0"/>
              <a:t>LOKESH KANNA V</a:t>
            </a:r>
            <a:endParaRPr b="1" dirty="0" lang="en-US" smtClean="0"/>
          </a:p>
          <a:p>
            <a:r>
              <a:rPr b="1" dirty="0" lang="en-US" smtClean="0"/>
              <a:t>Register </a:t>
            </a:r>
            <a:r>
              <a:rPr b="1" dirty="0" lang="en-US"/>
              <a:t>No : User ID – </a:t>
            </a:r>
            <a:r>
              <a:rPr b="1" dirty="0" lang="en-US" smtClean="0"/>
              <a:t>autunm110312201248</a:t>
            </a:r>
            <a:endParaRPr b="1" dirty="0" lang="en-US"/>
          </a:p>
          <a:p>
            <a:r>
              <a:rPr b="1" dirty="0" lang="en-US" smtClean="0"/>
              <a:t>Department </a:t>
            </a:r>
            <a:r>
              <a:rPr b="1" dirty="0" lang="en-US"/>
              <a:t>: III B. Com (General)</a:t>
            </a:r>
          </a:p>
          <a:p>
            <a:r>
              <a:rPr b="1" dirty="0" lang="en-US"/>
              <a:t>College : DRBCCC Hindu College, Pattabiram </a:t>
            </a:r>
          </a:p>
          <a:p>
            <a:endParaRPr b="1"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Modelling Approach </a:t>
            </a:r>
          </a:p>
        </p:txBody>
      </p:sp>
      <p:sp>
        <p:nvSpPr>
          <p:cNvPr id="1048613" name="TextBox 4"/>
          <p:cNvSpPr txBox="1"/>
          <p:nvPr/>
        </p:nvSpPr>
        <p:spPr>
          <a:xfrm>
            <a:off x="777145" y="2736546"/>
            <a:ext cx="6884019" cy="32918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pic>
        <p:nvPicPr>
          <p:cNvPr id="2097165" name="Picture 6"/>
          <p:cNvPicPr>
            <a:picLocks noChangeAspect="1"/>
          </p:cNvPicPr>
          <p:nvPr/>
        </p:nvPicPr>
        <p:blipFill>
          <a:blip xmlns:r="http://schemas.openxmlformats.org/officeDocument/2006/relationships" r:embed="rId1"/>
          <a:stretch>
            <a:fillRect/>
          </a:stretch>
        </p:blipFill>
        <p:spPr>
          <a:xfrm>
            <a:off x="7661164" y="3172400"/>
            <a:ext cx="3725332" cy="24201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Modelling Approach </a:t>
            </a:r>
          </a:p>
        </p:txBody>
      </p:sp>
      <p:sp>
        <p:nvSpPr>
          <p:cNvPr id="1048615" name="TextBox 4"/>
          <p:cNvSpPr txBox="1"/>
          <p:nvPr/>
        </p:nvSpPr>
        <p:spPr>
          <a:xfrm>
            <a:off x="1295401" y="2540709"/>
            <a:ext cx="9601196" cy="2225040"/>
          </a:xfrm>
          <a:prstGeom prst="rect"/>
          <a:noFill/>
        </p:spPr>
        <p:txBody>
          <a:bodyPr wrap="square">
            <a:sp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p:txBody>
      </p:sp>
      <p:sp>
        <p:nvSpPr>
          <p:cNvPr id="1048616" name="TextBox 6"/>
          <p:cNvSpPr txBox="1"/>
          <p:nvPr/>
        </p:nvSpPr>
        <p:spPr>
          <a:xfrm>
            <a:off x="1295402" y="4632685"/>
            <a:ext cx="10233487" cy="1691641"/>
          </a:xfrm>
          <a:prstGeom prst="rect"/>
          <a:noFill/>
        </p:spPr>
        <p:txBody>
          <a:bodyPr wrap="square">
            <a:spAutoFit/>
          </a:bodyPr>
          <a:p>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p>
        </p:txBody>
      </p:sp>
      <p:sp>
        <p:nvSpPr>
          <p:cNvPr id="1048618" name="TextBox 4"/>
          <p:cNvSpPr txBox="1"/>
          <p:nvPr/>
        </p:nvSpPr>
        <p:spPr>
          <a:xfrm>
            <a:off x="1134980" y="2413337"/>
            <a:ext cx="9761617" cy="2225041"/>
          </a:xfrm>
          <a:prstGeom prst="rect"/>
          <a:noFill/>
        </p:spPr>
        <p:txBody>
          <a:bodyPr wrap="square">
            <a:sp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p:txBody>
      </p:sp>
      <p:sp>
        <p:nvSpPr>
          <p:cNvPr id="1048619" name="TextBox 8"/>
          <p:cNvSpPr txBox="1"/>
          <p:nvPr/>
        </p:nvSpPr>
        <p:spPr>
          <a:xfrm>
            <a:off x="1134980" y="4848999"/>
            <a:ext cx="9761617" cy="1158240"/>
          </a:xfrm>
          <a:prstGeom prst="rect"/>
          <a:noFill/>
        </p:spPr>
        <p:txBody>
          <a:bodyPr wrap="square">
            <a:spAutoFit/>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extBox 2"/>
          <p:cNvSpPr txBox="1"/>
          <p:nvPr/>
        </p:nvSpPr>
        <p:spPr>
          <a:xfrm>
            <a:off x="8836429" y="4158708"/>
            <a:ext cx="2049824" cy="2186940"/>
          </a:xfrm>
          <a:prstGeom prst="rect"/>
          <a:noFill/>
        </p:spPr>
        <p:txBody>
          <a:bodyPr rtlCol="0" wrap="square">
            <a:spAutoFit/>
          </a:bodyPr>
          <a:p>
            <a:pPr algn="l"/>
            <a:r>
              <a:rPr b="1" dirty="0" sz="2800" lang="en-US" u="sng"/>
              <a:t>Count Of Employee Department Using Chart</a:t>
            </a:r>
          </a:p>
        </p:txBody>
      </p:sp>
      <p:sp>
        <p:nvSpPr>
          <p:cNvPr id="1048624" name="TextBox 3"/>
          <p:cNvSpPr txBox="1"/>
          <p:nvPr/>
        </p:nvSpPr>
        <p:spPr>
          <a:xfrm>
            <a:off x="8758495" y="719666"/>
            <a:ext cx="6653909" cy="1015663"/>
          </a:xfrm>
          <a:prstGeom prst="rect"/>
          <a:noFill/>
        </p:spPr>
        <p:txBody>
          <a:bodyPr rtlCol="0" wrap="square">
            <a:spAutoFit/>
          </a:bodyPr>
          <a:p>
            <a:pPr algn="l"/>
            <a:r>
              <a:rPr b="1" dirty="0" sz="6000" lang="en-US" u="sng"/>
              <a:t>Result:</a:t>
            </a:r>
          </a:p>
        </p:txBody>
      </p:sp>
      <p:graphicFrame>
        <p:nvGraphicFramePr>
          <p:cNvPr id="4194304" name="图表 1"/>
          <p:cNvGraphicFramePr>
            <a:graphicFrameLocks/>
          </p:cNvGraphicFramePr>
          <p:nvPr/>
        </p:nvGraphicFramePr>
        <p:xfrm>
          <a:off x="807643" y="767152"/>
          <a:ext cx="8048707" cy="53358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5" name="Title 1"/>
          <p:cNvSpPr>
            <a:spLocks noGrp="1"/>
          </p:cNvSpPr>
          <p:nvPr>
            <p:ph type="title"/>
          </p:nvPr>
        </p:nvSpPr>
        <p:spPr>
          <a:xfrm>
            <a:off x="1295402" y="982132"/>
            <a:ext cx="9601196" cy="1381329"/>
          </a:xfrm>
        </p:spPr>
        <p:txBody>
          <a:bodyPr/>
          <a:p>
            <a:r>
              <a:rPr b="1" dirty="0" lang="en-US"/>
              <a:t>Conclusion </a:t>
            </a:r>
          </a:p>
        </p:txBody>
      </p:sp>
      <p:sp>
        <p:nvSpPr>
          <p:cNvPr id="1048626" name="TextBox 3"/>
          <p:cNvSpPr txBox="1"/>
          <p:nvPr/>
        </p:nvSpPr>
        <p:spPr>
          <a:xfrm>
            <a:off x="1295401" y="2601714"/>
            <a:ext cx="9601195" cy="3749040"/>
          </a:xfrm>
          <a:prstGeom prst="rect"/>
          <a:noFill/>
        </p:spPr>
        <p:txBody>
          <a:bodyPr wrap="square">
            <a:spAutoFit/>
          </a:bodyPr>
          <a:p>
            <a:r>
              <a:rPr b="1" dirty="0" sz="2000" lang="en-US" u="sng"/>
              <a:t>Conclusion: </a:t>
            </a:r>
          </a:p>
          <a:p>
            <a:endParaRPr b="1" dirty="0" sz="2000" lang="en-US"/>
          </a:p>
          <a:p>
            <a:r>
              <a:rPr b="1" dirty="0" sz="20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p>
        </p:txBody>
      </p:sp>
      <p:sp>
        <p:nvSpPr>
          <p:cNvPr id="1048596" name="Content Placeholder 2"/>
          <p:cNvSpPr>
            <a:spLocks noGrp="1"/>
          </p:cNvSpPr>
          <p:nvPr>
            <p:ph idx="1"/>
          </p:nvPr>
        </p:nvSpPr>
        <p:spPr/>
        <p:txBody>
          <a:bodyPr/>
          <a:p>
            <a:pPr indent="0" marL="0">
              <a:buNone/>
            </a:pPr>
            <a:endParaRPr dirty="0" lang="en-US"/>
          </a:p>
          <a:p>
            <a:pPr algn="ctr" indent="0" marL="0">
              <a:buNone/>
            </a:pPr>
            <a:r>
              <a:rPr b="1" dirty="0" sz="4000" lang="en-US"/>
              <a:t>Employee Type Analysis Using Excel &amp; </a:t>
            </a:r>
          </a:p>
          <a:p>
            <a:pPr algn="ctr" indent="0" marL="0">
              <a:buNone/>
            </a:pPr>
            <a:r>
              <a:rPr b="1" dirty="0" sz="4000" lang="en-US"/>
              <a:t>Employee Department Count Analysis </a:t>
            </a:r>
            <a:r>
              <a:rPr b="1" sz="4000" lang="en-US"/>
              <a:t>Using Excel </a:t>
            </a:r>
            <a:endParaRPr b="1" dirty="0" lang="en-US"/>
          </a:p>
          <a:p>
            <a:pPr indent="0" marL="0">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a:t>
            </a:r>
            <a:r>
              <a:rPr b="1" dirty="0" lang="en-US"/>
              <a:t>g</a:t>
            </a:r>
            <a:r>
              <a:rPr b="1" dirty="0" lang="en-US"/>
              <a:t>enda</a:t>
            </a:r>
            <a:endParaRPr altLang="en-US" lang="zh-CN"/>
          </a:p>
        </p:txBody>
      </p:sp>
      <p:sp>
        <p:nvSpPr>
          <p:cNvPr id="1048598" name="Content Placeholder 2"/>
          <p:cNvSpPr>
            <a:spLocks noGrp="1"/>
          </p:cNvSpPr>
          <p:nvPr>
            <p:ph idx="1"/>
          </p:nvPr>
        </p:nvSpPr>
        <p:spPr>
          <a:xfrm>
            <a:off x="1295402" y="2851931"/>
            <a:ext cx="8775474" cy="3440141"/>
          </a:xfrm>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p:txBody>
      </p:sp>
      <p:pic>
        <p:nvPicPr>
          <p:cNvPr id="2097158" name="Picture 5"/>
          <p:cNvPicPr>
            <a:picLocks noChangeAspect="1"/>
          </p:cNvPicPr>
          <p:nvPr/>
        </p:nvPicPr>
        <p:blipFill>
          <a:blip xmlns:r="http://schemas.openxmlformats.org/officeDocument/2006/relationships" r:embed="rId1"/>
          <a:stretch>
            <a:fillRect/>
          </a:stretch>
        </p:blipFill>
        <p:spPr>
          <a:xfrm>
            <a:off x="6674981" y="2568964"/>
            <a:ext cx="4438316" cy="344014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p>
        </p:txBody>
      </p:sp>
      <p:pic>
        <p:nvPicPr>
          <p:cNvPr id="2097159" name="Picture 4"/>
          <p:cNvPicPr>
            <a:picLocks noChangeAspect="1" noGrp="1"/>
          </p:cNvPicPr>
          <p:nvPr>
            <p:ph idx="1"/>
          </p:nvPr>
        </p:nvPicPr>
        <p:blipFill>
          <a:blip xmlns:r="http://schemas.openxmlformats.org/officeDocument/2006/relationships" r:embed="rId1"/>
          <a:stretch>
            <a:fillRect/>
          </a:stretch>
        </p:blipFill>
        <p:spPr>
          <a:xfrm>
            <a:off x="8196666" y="2557993"/>
            <a:ext cx="2699932" cy="3317875"/>
          </a:xfrm>
        </p:spPr>
      </p:pic>
      <p:sp>
        <p:nvSpPr>
          <p:cNvPr id="1048600" name="TextBox 4"/>
          <p:cNvSpPr txBox="1"/>
          <p:nvPr/>
        </p:nvSpPr>
        <p:spPr>
          <a:xfrm>
            <a:off x="1295402" y="2618151"/>
            <a:ext cx="6743475" cy="1920240"/>
          </a:xfrm>
          <a:prstGeom prst="rect"/>
          <a:noFill/>
        </p:spPr>
        <p:txBody>
          <a:bodyPr anchor="t" wrap="square">
            <a:spAutoFit/>
          </a:bodyPr>
          <a:p>
            <a:pPr rtl="1"/>
            <a:r>
              <a:rPr b="1" dirty="0" sz="20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1048601" name="TextBox 6"/>
          <p:cNvSpPr txBox="1"/>
          <p:nvPr/>
        </p:nvSpPr>
        <p:spPr>
          <a:xfrm>
            <a:off x="1295402" y="4345174"/>
            <a:ext cx="6618703" cy="1920240"/>
          </a:xfrm>
          <a:prstGeom prst="rect"/>
          <a:noFill/>
        </p:spPr>
        <p:txBody>
          <a:bodyPr wrap="square">
            <a:spAutoFit/>
          </a:bodyPr>
          <a:p>
            <a:r>
              <a:rPr b="1" dirty="0" sz="2000" lang="en-US"/>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Project Overview</a:t>
            </a:r>
          </a:p>
        </p:txBody>
      </p:sp>
      <p:pic>
        <p:nvPicPr>
          <p:cNvPr id="2097160" name="Picture 4"/>
          <p:cNvPicPr>
            <a:picLocks noChangeAspect="1" noGrp="1"/>
          </p:cNvPicPr>
          <p:nvPr>
            <p:ph idx="1"/>
          </p:nvPr>
        </p:nvPicPr>
        <p:blipFill>
          <a:blip xmlns:r="http://schemas.openxmlformats.org/officeDocument/2006/relationships" r:embed="rId1"/>
          <a:stretch>
            <a:fillRect/>
          </a:stretch>
        </p:blipFill>
        <p:spPr>
          <a:xfrm>
            <a:off x="8466667" y="2547003"/>
            <a:ext cx="2429931" cy="3317875"/>
          </a:xfrm>
        </p:spPr>
      </p:pic>
      <p:sp>
        <p:nvSpPr>
          <p:cNvPr id="1048603" name="TextBox 4"/>
          <p:cNvSpPr txBox="1"/>
          <p:nvPr/>
        </p:nvSpPr>
        <p:spPr>
          <a:xfrm>
            <a:off x="1295402" y="2547003"/>
            <a:ext cx="7495350" cy="3749041"/>
          </a:xfrm>
          <a:prstGeom prst="rect"/>
          <a:noFill/>
        </p:spPr>
        <p:txBody>
          <a:bodyPr wrap="square">
            <a:spAutoFit/>
          </a:bodyPr>
          <a:p>
            <a:r>
              <a:rPr b="1" dirty="0" sz="20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Who are the End Users?</a:t>
            </a:r>
          </a:p>
        </p:txBody>
      </p:sp>
      <p:pic>
        <p:nvPicPr>
          <p:cNvPr id="2097161" name="Picture 4"/>
          <p:cNvPicPr>
            <a:picLocks noChangeAspect="1" noGrp="1"/>
          </p:cNvPicPr>
          <p:nvPr>
            <p:ph idx="1"/>
          </p:nvPr>
        </p:nvPicPr>
        <p:blipFill>
          <a:blip xmlns:r="http://schemas.openxmlformats.org/officeDocument/2006/relationships" r:embed="rId1"/>
          <a:stretch>
            <a:fillRect/>
          </a:stretch>
        </p:blipFill>
        <p:spPr>
          <a:xfrm>
            <a:off x="7137995" y="2557992"/>
            <a:ext cx="4283686" cy="3317875"/>
          </a:xfrm>
        </p:spPr>
      </p:pic>
      <p:sp>
        <p:nvSpPr>
          <p:cNvPr id="1048605" name="TextBox 4"/>
          <p:cNvSpPr txBox="1"/>
          <p:nvPr/>
        </p:nvSpPr>
        <p:spPr>
          <a:xfrm>
            <a:off x="1295402" y="2557993"/>
            <a:ext cx="6222874" cy="3291841"/>
          </a:xfrm>
          <a:prstGeom prst="rect"/>
          <a:noFill/>
        </p:spPr>
        <p:txBody>
          <a:bodyPr wrap="square">
            <a:spAutoFit/>
          </a:bodyPr>
          <a:p>
            <a:r>
              <a:rPr b="1" dirty="0" lang="en-US"/>
              <a:t>* </a:t>
            </a:r>
            <a:r>
              <a:rPr b="1" dirty="0" lang="en-US" u="sng"/>
              <a:t>Human Resources (HR) Team:</a:t>
            </a:r>
            <a:r>
              <a:rPr b="1" dirty="0" lang="en-US"/>
              <a:t> They will use the analysis to make informed decisions about hiring, workforce planning, and contract management.</a:t>
            </a:r>
          </a:p>
          <a:p>
            <a:pPr indent="-285750" marL="285750">
              <a:buFont typeface="Arial" panose="020B0604020202020204" pitchFamily="34" charset="0"/>
              <a:buChar char="•"/>
            </a:pPr>
            <a:endParaRPr b="1" dirty="0" lang="en-US"/>
          </a:p>
          <a:p>
            <a:r>
              <a:rPr b="1" dirty="0" lang="en-US" u="sng"/>
              <a:t>* Department Managers:</a:t>
            </a:r>
            <a:r>
              <a:rPr b="1" dirty="0" lang="en-US"/>
              <a:t> They will benefit from insights into workforce composition and its impact </a:t>
            </a:r>
          </a:p>
          <a:p>
            <a:r>
              <a:rPr b="1" dirty="0" lang="en-US"/>
              <a:t>on departmental performance, helping them allocate resources more effectively.</a:t>
            </a:r>
          </a:p>
          <a:p>
            <a:endParaRPr b="1" dirty="0" lang="en-US"/>
          </a:p>
          <a:p>
            <a:r>
              <a:rPr b="1" dirty="0" lang="en-US"/>
              <a:t>* </a:t>
            </a:r>
            <a:r>
              <a:rPr b="1" dirty="0" lang="en-US" u="sng"/>
              <a:t>Senior Management/Executives: </a:t>
            </a:r>
            <a:r>
              <a:rPr b="1" dirty="0" lang="en-US"/>
              <a:t>They will use the findings to align workforce strategies with overall business goals and improve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Who are the End Users?</a:t>
            </a:r>
          </a:p>
        </p:txBody>
      </p:sp>
      <p:pic>
        <p:nvPicPr>
          <p:cNvPr id="2097162" name="Picture 4"/>
          <p:cNvPicPr>
            <a:picLocks noChangeAspect="1" noGrp="1"/>
          </p:cNvPicPr>
          <p:nvPr>
            <p:ph idx="1"/>
          </p:nvPr>
        </p:nvPicPr>
        <p:blipFill>
          <a:blip xmlns:r="http://schemas.openxmlformats.org/officeDocument/2006/relationships" r:embed="rId1"/>
          <a:stretch>
            <a:fillRect/>
          </a:stretch>
        </p:blipFill>
        <p:spPr>
          <a:xfrm>
            <a:off x="6666387" y="2700060"/>
            <a:ext cx="4230212" cy="3317875"/>
          </a:xfrm>
        </p:spPr>
      </p:pic>
      <p:sp>
        <p:nvSpPr>
          <p:cNvPr id="1048607" name="TextBox 5"/>
          <p:cNvSpPr txBox="1"/>
          <p:nvPr/>
        </p:nvSpPr>
        <p:spPr>
          <a:xfrm>
            <a:off x="1295402" y="2413337"/>
            <a:ext cx="5370984" cy="3825240"/>
          </a:xfrm>
          <a:prstGeom prst="rect"/>
          <a:noFill/>
        </p:spPr>
        <p:txBody>
          <a:bodyPr wrap="square">
            <a:spAutoFit/>
          </a:bodyPr>
          <a:p>
            <a:r>
              <a:rPr b="1" dirty="0" lang="en-US" u="sng"/>
              <a:t>* The Organization:</a:t>
            </a:r>
            <a:r>
              <a:rPr b="1" dirty="0" lang="en-US"/>
              <a:t> By optimizing the mix of employee types, the organization can improve productivity, cost management, and overall efficiency.</a:t>
            </a:r>
          </a:p>
          <a:p>
            <a:endParaRPr b="1" dirty="0" lang="en-US"/>
          </a:p>
          <a:p>
            <a:r>
              <a:rPr b="1" dirty="0" lang="en-US" u="sng"/>
              <a:t>* Employees: </a:t>
            </a:r>
            <a:r>
              <a:rPr b="1" dirty="0" lang="en-US"/>
              <a:t>Improved workforce management can lead to better job satisfaction, as resources are allocated more effectively, and workloads are balanced.</a:t>
            </a:r>
          </a:p>
          <a:p>
            <a:endParaRPr b="1" dirty="0" lang="en-US"/>
          </a:p>
          <a:p>
            <a:r>
              <a:rPr b="1" dirty="0" lang="en-US" u="sng"/>
              <a:t>* HR and Management Teams: </a:t>
            </a:r>
            <a:r>
              <a:rPr b="1" dirty="0" lang="en-US"/>
              <a:t>They benefit from having data-driven insights that guide strategic decisions and improve departmental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Our Solution &amp; Value Preposition </a:t>
            </a:r>
          </a:p>
        </p:txBody>
      </p:sp>
      <p:sp>
        <p:nvSpPr>
          <p:cNvPr id="1048609" name="TextBox 4"/>
          <p:cNvSpPr txBox="1"/>
          <p:nvPr/>
        </p:nvSpPr>
        <p:spPr>
          <a:xfrm>
            <a:off x="1015999" y="2584561"/>
            <a:ext cx="7682388" cy="35585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pic>
        <p:nvPicPr>
          <p:cNvPr id="2097163" name="Picture 8"/>
          <p:cNvPicPr>
            <a:picLocks noChangeAspect="1"/>
          </p:cNvPicPr>
          <p:nvPr/>
        </p:nvPicPr>
        <p:blipFill>
          <a:blip xmlns:r="http://schemas.openxmlformats.org/officeDocument/2006/relationships" r:embed="rId1"/>
          <a:stretch>
            <a:fillRect/>
          </a:stretch>
        </p:blipFill>
        <p:spPr>
          <a:xfrm>
            <a:off x="8698386" y="2584561"/>
            <a:ext cx="2620209" cy="354708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Dataset Description </a:t>
            </a:r>
          </a:p>
        </p:txBody>
      </p:sp>
      <p:sp>
        <p:nvSpPr>
          <p:cNvPr id="1048611" name="TextBox 6"/>
          <p:cNvSpPr txBox="1"/>
          <p:nvPr/>
        </p:nvSpPr>
        <p:spPr>
          <a:xfrm>
            <a:off x="1051650" y="2513315"/>
            <a:ext cx="8056702" cy="3825240"/>
          </a:xfrm>
          <a:prstGeom prst="rect"/>
          <a:noFill/>
        </p:spPr>
        <p:txBody>
          <a:bodyPr wrap="square">
            <a:sp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sanjaykannadasan1712@gmail.com</dc:creator>
  <cp:lastModifiedBy>gomathi</cp:lastModifiedBy>
  <dcterms:created xsi:type="dcterms:W3CDTF">2024-08-22T12:00:27Z</dcterms:created>
  <dcterms:modified xsi:type="dcterms:W3CDTF">2024-09-02T13:23:44Z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08d2b8477b1048409a4e05961a53ceab</vt:lpwstr>
  </property>
</Properties>
</file>