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61" r:id="rId2"/>
    <p:sldId id="290" r:id="rId3"/>
    <p:sldId id="277" r:id="rId4"/>
    <p:sldId id="338" r:id="rId5"/>
    <p:sldId id="308" r:id="rId6"/>
    <p:sldId id="336" r:id="rId7"/>
    <p:sldId id="339" r:id="rId8"/>
    <p:sldId id="340" r:id="rId9"/>
    <p:sldId id="341" r:id="rId10"/>
    <p:sldId id="344" r:id="rId11"/>
    <p:sldId id="343" r:id="rId12"/>
    <p:sldId id="293" r:id="rId13"/>
    <p:sldId id="281" r:id="rId14"/>
    <p:sldId id="312" r:id="rId15"/>
    <p:sldId id="345" r:id="rId16"/>
    <p:sldId id="346" r:id="rId17"/>
    <p:sldId id="298" r:id="rId18"/>
    <p:sldId id="299" r:id="rId19"/>
    <p:sldId id="321" r:id="rId20"/>
    <p:sldId id="309"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5" r:id="rId34"/>
    <p:sldId id="334" r:id="rId35"/>
    <p:sldId id="337" r:id="rId36"/>
    <p:sldId id="31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gondaharikumar@gmail.com"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48" autoAdjust="0"/>
  </p:normalViewPr>
  <p:slideViewPr>
    <p:cSldViewPr>
      <p:cViewPr varScale="1">
        <p:scale>
          <a:sx n="66" d="100"/>
          <a:sy n="66" d="100"/>
        </p:scale>
        <p:origin x="820" y="44"/>
      </p:cViewPr>
      <p:guideLst>
        <p:guide orient="horz" pos="2160"/>
        <p:guide pos="2880"/>
      </p:guideLst>
    </p:cSldViewPr>
  </p:slideViewPr>
  <p:outlineViewPr>
    <p:cViewPr>
      <p:scale>
        <a:sx n="33" d="100"/>
        <a:sy n="33" d="100"/>
      </p:scale>
      <p:origin x="48" y="1574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5/1/2024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30T15:59:52.565"/>
    </inkml:context>
    <inkml:brush xml:id="br0">
      <inkml:brushProperty name="width" value="0.05" units="cm"/>
      <inkml:brushProperty name="height" value="0.05" units="cm"/>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5/1/2024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7</a:t>
            </a:fld>
            <a:endParaRPr lang="en-US"/>
          </a:p>
        </p:txBody>
      </p:sp>
    </p:spTree>
    <p:extLst>
      <p:ext uri="{BB962C8B-B14F-4D97-AF65-F5344CB8AC3E}">
        <p14:creationId xmlns:p14="http://schemas.microsoft.com/office/powerpoint/2010/main" val="2282415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13</a:t>
            </a:fld>
            <a:endParaRPr lang="en-US"/>
          </a:p>
        </p:txBody>
      </p:sp>
    </p:spTree>
    <p:extLst>
      <p:ext uri="{BB962C8B-B14F-4D97-AF65-F5344CB8AC3E}">
        <p14:creationId xmlns:p14="http://schemas.microsoft.com/office/powerpoint/2010/main" val="215742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19</a:t>
            </a:fld>
            <a:endParaRPr lang="en-US"/>
          </a:p>
        </p:txBody>
      </p:sp>
    </p:spTree>
    <p:extLst>
      <p:ext uri="{BB962C8B-B14F-4D97-AF65-F5344CB8AC3E}">
        <p14:creationId xmlns:p14="http://schemas.microsoft.com/office/powerpoint/2010/main" val="3536530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34</a:t>
            </a:fld>
            <a:endParaRPr lang="en-US"/>
          </a:p>
        </p:txBody>
      </p:sp>
    </p:spTree>
    <p:extLst>
      <p:ext uri="{BB962C8B-B14F-4D97-AF65-F5344CB8AC3E}">
        <p14:creationId xmlns:p14="http://schemas.microsoft.com/office/powerpoint/2010/main" val="143714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 May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 May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 May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 May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 May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 May 2024</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 May 2024</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 May 2024</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 May 2024</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 May 2024</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 May 2024</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 May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i.org/10.1016/j.procs.2017.12.04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towardsdatascience.com/grid-search-for-model-tuni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229600" cy="1143000"/>
          </a:xfrm>
        </p:spPr>
        <p:txBody>
          <a:bodyPr/>
          <a:lstStyle/>
          <a:p>
            <a:r>
              <a:rPr lang="en-US" dirty="0"/>
              <a:t> </a:t>
            </a:r>
          </a:p>
        </p:txBody>
      </p:sp>
      <p:sp>
        <p:nvSpPr>
          <p:cNvPr id="3" name="Content Placeholder 2"/>
          <p:cNvSpPr>
            <a:spLocks noGrp="1"/>
          </p:cNvSpPr>
          <p:nvPr>
            <p:ph idx="4294967295"/>
          </p:nvPr>
        </p:nvSpPr>
        <p:spPr>
          <a:xfrm>
            <a:off x="469900" y="4800600"/>
            <a:ext cx="8521700" cy="1782363"/>
          </a:xfrm>
        </p:spPr>
        <p:txBody>
          <a:bodyPr>
            <a:normAutofit/>
          </a:bodyPr>
          <a:lstStyle/>
          <a:p>
            <a:pPr>
              <a:buNone/>
            </a:pPr>
            <a:r>
              <a:rPr lang="en-US" dirty="0"/>
              <a:t>   </a:t>
            </a:r>
            <a:r>
              <a:rPr lang="en-US" sz="2400" b="1" dirty="0">
                <a:latin typeface="Arial" panose="020B0604020202020204" pitchFamily="34" charset="0"/>
                <a:cs typeface="Arial" panose="020B0604020202020204" pitchFamily="34" charset="0"/>
              </a:rPr>
              <a:t>Project student                                          Guide</a:t>
            </a:r>
          </a:p>
          <a:p>
            <a:pPr>
              <a:buNone/>
            </a:pPr>
            <a:r>
              <a:rPr lang="en-US" sz="2400" b="1" dirty="0">
                <a:latin typeface="Arial" panose="020B0604020202020204" pitchFamily="34" charset="0"/>
                <a:cs typeface="Arial" panose="020B0604020202020204" pitchFamily="34" charset="0"/>
              </a:rPr>
              <a:t>   P.LOKESHKUMAR                      </a:t>
            </a:r>
            <a:r>
              <a:rPr lang="en-US" sz="2400" b="1" dirty="0" err="1">
                <a:latin typeface="Arial" panose="020B0604020202020204" pitchFamily="34" charset="0"/>
                <a:cs typeface="Arial" panose="020B0604020202020204" pitchFamily="34" charset="0"/>
              </a:rPr>
              <a:t>Ms.M.MADHAVI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M.Tech</a:t>
            </a:r>
            <a:r>
              <a:rPr lang="en-US" sz="2400" b="1" dirty="0">
                <a:latin typeface="Arial" panose="020B0604020202020204" pitchFamily="34" charset="0"/>
                <a:cs typeface="Arial" panose="020B0604020202020204" pitchFamily="34" charset="0"/>
              </a:rPr>
              <a:t>.,                                                   </a:t>
            </a:r>
          </a:p>
          <a:p>
            <a:pPr>
              <a:buNone/>
            </a:pPr>
            <a:r>
              <a:rPr lang="en-US" sz="2400" b="1" dirty="0">
                <a:latin typeface="Arial" panose="020B0604020202020204" pitchFamily="34" charset="0"/>
                <a:cs typeface="Arial" panose="020B0604020202020204" pitchFamily="34" charset="0"/>
              </a:rPr>
              <a:t>   41110965                                         Asst </a:t>
            </a:r>
            <a:r>
              <a:rPr lang="en-US" sz="2400" b="1" dirty="0" err="1">
                <a:latin typeface="Arial" panose="020B0604020202020204" pitchFamily="34" charset="0"/>
                <a:cs typeface="Arial" panose="020B0604020202020204" pitchFamily="34" charset="0"/>
              </a:rPr>
              <a:t>Professor,CSE</a:t>
            </a:r>
            <a:endParaRPr lang="en-US" sz="2400" b="1" dirty="0">
              <a:latin typeface="Arial" panose="020B0604020202020204" pitchFamily="34" charset="0"/>
              <a:cs typeface="Arial" panose="020B0604020202020204" pitchFamily="34" charset="0"/>
            </a:endParaRPr>
          </a:p>
        </p:txBody>
      </p:sp>
      <p:sp>
        <p:nvSpPr>
          <p:cNvPr id="7" name="Rectangle 6"/>
          <p:cNvSpPr/>
          <p:nvPr/>
        </p:nvSpPr>
        <p:spPr>
          <a:xfrm>
            <a:off x="571500" y="3673961"/>
            <a:ext cx="8000999" cy="461665"/>
          </a:xfrm>
          <a:prstGeom prst="rect">
            <a:avLst/>
          </a:prstGeom>
        </p:spPr>
        <p:txBody>
          <a:bodyPr wrap="square" lIns="91440" tIns="45720" rIns="91440" bIns="45720" anchor="t">
            <a:spAutoFit/>
          </a:bodyPr>
          <a:lstStyle/>
          <a:p>
            <a:pPr algn="ctr"/>
            <a:r>
              <a:rPr lang="en-US" sz="2400" b="1" dirty="0">
                <a:latin typeface="Arial" panose="020B0604020202020204" pitchFamily="34" charset="0"/>
                <a:cs typeface="Arial" panose="020B0604020202020204" pitchFamily="34" charset="0"/>
              </a:rPr>
              <a:t>WINE QUALITY ANALYSIS</a:t>
            </a:r>
          </a:p>
        </p:txBody>
      </p:sp>
      <p:sp>
        <p:nvSpPr>
          <p:cNvPr id="12" name="Rectangle 2">
            <a:extLst>
              <a:ext uri="{FF2B5EF4-FFF2-40B4-BE49-F238E27FC236}">
                <a16:creationId xmlns:a16="http://schemas.microsoft.com/office/drawing/2014/main" id="{0E4AA4A8-1955-E537-1BDD-616605B393F3}"/>
              </a:ext>
            </a:extLst>
          </p:cNvPr>
          <p:cNvSpPr>
            <a:spLocks noChangeArrowheads="1"/>
          </p:cNvSpPr>
          <p:nvPr/>
        </p:nvSpPr>
        <p:spPr bwMode="auto">
          <a:xfrm>
            <a:off x="1832802" y="136525"/>
            <a:ext cx="992600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image2.jpeg">
            <a:extLst>
              <a:ext uri="{FF2B5EF4-FFF2-40B4-BE49-F238E27FC236}">
                <a16:creationId xmlns:a16="http://schemas.microsoft.com/office/drawing/2014/main" id="{8C9A566E-CCAB-5CD7-D8C6-9040C2FA3F10}"/>
              </a:ext>
            </a:extLst>
          </p:cNvPr>
          <p:cNvPicPr/>
          <p:nvPr/>
        </p:nvPicPr>
        <p:blipFill>
          <a:blip r:embed="rId2" cstate="print"/>
          <a:stretch>
            <a:fillRect/>
          </a:stretch>
        </p:blipFill>
        <p:spPr>
          <a:xfrm>
            <a:off x="-1" y="0"/>
            <a:ext cx="9130857" cy="2091571"/>
          </a:xfrm>
          <a:prstGeom prst="rect">
            <a:avLst/>
          </a:prstGeom>
          <a:ln>
            <a:solidFill>
              <a:srgbClr val="002060"/>
            </a:solidFill>
          </a:ln>
        </p:spPr>
      </p:pic>
      <p:sp>
        <p:nvSpPr>
          <p:cNvPr id="14" name="Title 1">
            <a:extLst>
              <a:ext uri="{FF2B5EF4-FFF2-40B4-BE49-F238E27FC236}">
                <a16:creationId xmlns:a16="http://schemas.microsoft.com/office/drawing/2014/main" id="{B7D94044-65FF-625F-A3AB-4C398705F6DA}"/>
              </a:ext>
            </a:extLst>
          </p:cNvPr>
          <p:cNvSpPr txBox="1">
            <a:spLocks/>
          </p:cNvSpPr>
          <p:nvPr/>
        </p:nvSpPr>
        <p:spPr>
          <a:xfrm>
            <a:off x="152400" y="2228097"/>
            <a:ext cx="8839200" cy="1108830"/>
          </a:xfrm>
          <a:prstGeom prst="rect">
            <a:avLst/>
          </a:prstGeom>
          <a:ln w="19050">
            <a:solidFill>
              <a:srgbClr val="002060"/>
            </a:solid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400" b="1" dirty="0">
                <a:latin typeface="Arial" panose="020B0604020202020204" pitchFamily="34" charset="0"/>
                <a:cs typeface="Arial" panose="020B0604020202020204" pitchFamily="34" charset="0"/>
              </a:rPr>
              <a:t>Department of Computer Science and Engineering</a:t>
            </a:r>
            <a:br>
              <a:rPr lang="en-GB" sz="2400" b="1" dirty="0">
                <a:latin typeface="Arial" panose="020B0604020202020204" pitchFamily="34" charset="0"/>
                <a:cs typeface="Arial" panose="020B0604020202020204" pitchFamily="34" charset="0"/>
              </a:rPr>
            </a:br>
            <a:r>
              <a:rPr lang="en-GB" sz="2400" b="1" dirty="0">
                <a:latin typeface="Arial" panose="020B0604020202020204" pitchFamily="34" charset="0"/>
                <a:cs typeface="Arial" panose="020B0604020202020204" pitchFamily="34" charset="0"/>
              </a:rPr>
              <a:t>Interdisciplinary Project</a:t>
            </a:r>
          </a:p>
        </p:txBody>
      </p:sp>
      <p:sp>
        <p:nvSpPr>
          <p:cNvPr id="5" name="Rectangle 4">
            <a:extLst>
              <a:ext uri="{FF2B5EF4-FFF2-40B4-BE49-F238E27FC236}">
                <a16:creationId xmlns:a16="http://schemas.microsoft.com/office/drawing/2014/main" id="{9A71C02B-9426-6AFD-CAF6-537B5FE59CF6}"/>
              </a:ext>
            </a:extLst>
          </p:cNvPr>
          <p:cNvSpPr/>
          <p:nvPr/>
        </p:nvSpPr>
        <p:spPr>
          <a:xfrm>
            <a:off x="571499" y="3586207"/>
            <a:ext cx="8000999" cy="6809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CC7C-FD94-C444-0959-9922176892B1}"/>
              </a:ext>
            </a:extLst>
          </p:cNvPr>
          <p:cNvSpPr>
            <a:spLocks noGrp="1"/>
          </p:cNvSpPr>
          <p:nvPr>
            <p:ph type="title"/>
          </p:nvPr>
        </p:nvSpPr>
        <p:spPr>
          <a:xfrm>
            <a:off x="381000" y="381000"/>
            <a:ext cx="8229600" cy="685800"/>
          </a:xfrm>
        </p:spPr>
        <p:txBody>
          <a:bodyPr>
            <a:noAutofit/>
          </a:bodyPr>
          <a:lstStyle/>
          <a:p>
            <a:pPr algn="l"/>
            <a:r>
              <a:rPr lang="en-IN" b="1" dirty="0">
                <a:solidFill>
                  <a:srgbClr val="C00000"/>
                </a:solidFill>
                <a:latin typeface="Arial" panose="020B0604020202020204" pitchFamily="34" charset="0"/>
                <a:cs typeface="Arial" panose="020B0604020202020204" pitchFamily="34" charset="0"/>
              </a:rPr>
              <a:t>Proposed system</a:t>
            </a:r>
          </a:p>
        </p:txBody>
      </p:sp>
      <p:sp>
        <p:nvSpPr>
          <p:cNvPr id="3" name="Content Placeholder 2">
            <a:extLst>
              <a:ext uri="{FF2B5EF4-FFF2-40B4-BE49-F238E27FC236}">
                <a16:creationId xmlns:a16="http://schemas.microsoft.com/office/drawing/2014/main" id="{8BF58605-34C7-4466-61AD-D973E6C602B8}"/>
              </a:ext>
            </a:extLst>
          </p:cNvPr>
          <p:cNvSpPr>
            <a:spLocks noGrp="1"/>
          </p:cNvSpPr>
          <p:nvPr>
            <p:ph idx="1"/>
          </p:nvPr>
        </p:nvSpPr>
        <p:spPr>
          <a:xfrm>
            <a:off x="298940" y="1219200"/>
            <a:ext cx="8540260" cy="5410200"/>
          </a:xfrm>
        </p:spPr>
        <p:txBody>
          <a:bodyPr>
            <a:noAutofit/>
          </a:bodyPr>
          <a:lstStyle/>
          <a:p>
            <a:pPr algn="just">
              <a:buFont typeface="Wingdings" panose="05000000000000000000" pitchFamily="2" charset="2"/>
              <a:buChar char="Ø"/>
            </a:pPr>
            <a:r>
              <a:rPr lang="en-US" sz="2400" b="1" dirty="0">
                <a:latin typeface="Arial" panose="020B0604020202020204" pitchFamily="34" charset="0"/>
                <a:cs typeface="Arial" panose="020B0604020202020204" pitchFamily="34" charset="0"/>
              </a:rPr>
              <a:t>Data Collection:</a:t>
            </a:r>
            <a:r>
              <a:rPr lang="en-US" sz="2400" dirty="0">
                <a:latin typeface="Arial" panose="020B0604020202020204" pitchFamily="34" charset="0"/>
                <a:cs typeface="Arial" panose="020B0604020202020204" pitchFamily="34" charset="0"/>
              </a:rPr>
              <a:t> Gather a diverse dataset containing              features of different types of wines along with their quality ratings. Features may include chemical composition (e.g., acidity, pH, sugar content), physical properties (e.g., color intensity), and sensory characteristics (e.g., aroma, taste).</a:t>
            </a:r>
          </a:p>
          <a:p>
            <a:pPr algn="just">
              <a:buFont typeface="Wingdings" panose="05000000000000000000" pitchFamily="2" charset="2"/>
              <a:buChar char="Ø"/>
            </a:pPr>
            <a:r>
              <a:rPr lang="en-US" sz="2400" b="1" dirty="0">
                <a:latin typeface="Arial" panose="020B0604020202020204" pitchFamily="34" charset="0"/>
                <a:cs typeface="Arial" panose="020B0604020202020204" pitchFamily="34" charset="0"/>
              </a:rPr>
              <a:t>Data Preprocessing:</a:t>
            </a:r>
            <a:r>
              <a:rPr lang="en-US" sz="2400" dirty="0">
                <a:latin typeface="Arial" panose="020B0604020202020204" pitchFamily="34" charset="0"/>
                <a:cs typeface="Arial" panose="020B0604020202020204" pitchFamily="34" charset="0"/>
              </a:rPr>
              <a:t> Prepare the collected data for analysis. This involves tasks such as handling missing values, normalizing numerical features, encoding categorical variables, and possibly feature scaling.</a:t>
            </a:r>
          </a:p>
          <a:p>
            <a:pPr algn="just">
              <a:buFont typeface="Wingdings" panose="05000000000000000000" pitchFamily="2" charset="2"/>
              <a:buChar char="Ø"/>
            </a:pPr>
            <a:r>
              <a:rPr lang="en-US" sz="2400" b="1" dirty="0">
                <a:latin typeface="Arial" panose="020B0604020202020204" pitchFamily="34" charset="0"/>
                <a:cs typeface="Arial" panose="020B0604020202020204" pitchFamily="34" charset="0"/>
              </a:rPr>
              <a:t>Feature Selection/Extraction:</a:t>
            </a:r>
            <a:r>
              <a:rPr lang="en-US" sz="2400" dirty="0">
                <a:latin typeface="Arial" panose="020B0604020202020204" pitchFamily="34" charset="0"/>
                <a:cs typeface="Arial" panose="020B0604020202020204" pitchFamily="34" charset="0"/>
              </a:rPr>
              <a:t> Identify the most relevant features for predicting wine quality. This could involve techniques such as correlation analysis, feature importance ranking, or dimensionality reduction methods like PCA.</a:t>
            </a:r>
            <a:endParaRPr lang="en-IN" sz="2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A6B04CBD-905F-91D7-9BD7-1BFF6AE5CD8D}"/>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265778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6E06-98B9-32D2-4A20-00277CCA48C8}"/>
              </a:ext>
            </a:extLst>
          </p:cNvPr>
          <p:cNvSpPr>
            <a:spLocks noGrp="1"/>
          </p:cNvSpPr>
          <p:nvPr>
            <p:ph type="title"/>
          </p:nvPr>
        </p:nvSpPr>
        <p:spPr>
          <a:xfrm>
            <a:off x="298940" y="304800"/>
            <a:ext cx="8229600" cy="914400"/>
          </a:xfrm>
        </p:spPr>
        <p:txBody>
          <a:bodyPr/>
          <a:lstStyle/>
          <a:p>
            <a:pPr algn="l"/>
            <a:r>
              <a:rPr lang="en-IN" b="1" dirty="0">
                <a:solidFill>
                  <a:srgbClr val="C00000"/>
                </a:solidFill>
                <a:latin typeface="Arial" panose="020B0604020202020204" pitchFamily="34" charset="0"/>
                <a:cs typeface="Arial" panose="020B0604020202020204" pitchFamily="34" charset="0"/>
              </a:rPr>
              <a:t>Proposed system</a:t>
            </a:r>
            <a:endParaRPr lang="en-IN" dirty="0"/>
          </a:p>
        </p:txBody>
      </p:sp>
      <p:sp>
        <p:nvSpPr>
          <p:cNvPr id="3" name="Content Placeholder 2">
            <a:extLst>
              <a:ext uri="{FF2B5EF4-FFF2-40B4-BE49-F238E27FC236}">
                <a16:creationId xmlns:a16="http://schemas.microsoft.com/office/drawing/2014/main" id="{C5C8A3C4-633E-0DD6-D050-CF35884C75D0}"/>
              </a:ext>
            </a:extLst>
          </p:cNvPr>
          <p:cNvSpPr>
            <a:spLocks noGrp="1"/>
          </p:cNvSpPr>
          <p:nvPr>
            <p:ph idx="1"/>
          </p:nvPr>
        </p:nvSpPr>
        <p:spPr>
          <a:xfrm>
            <a:off x="298940" y="1295400"/>
            <a:ext cx="8546120" cy="5257800"/>
          </a:xfrm>
        </p:spPr>
        <p:txBody>
          <a:bodyPr>
            <a:noAutofit/>
          </a:bodyPr>
          <a:lstStyle/>
          <a:p>
            <a:pPr algn="just">
              <a:buFont typeface="Wingdings" panose="05000000000000000000" pitchFamily="2" charset="2"/>
              <a:buChar char="Ø"/>
            </a:pPr>
            <a:r>
              <a:rPr lang="en-US" sz="2400" b="1" dirty="0">
                <a:latin typeface="Arial" panose="020B0604020202020204" pitchFamily="34" charset="0"/>
                <a:cs typeface="Arial" panose="020B0604020202020204" pitchFamily="34" charset="0"/>
              </a:rPr>
              <a:t>Deployment:</a:t>
            </a:r>
            <a:r>
              <a:rPr lang="en-US" sz="2400" dirty="0">
                <a:latin typeface="Arial" panose="020B0604020202020204" pitchFamily="34" charset="0"/>
                <a:cs typeface="Arial" panose="020B0604020202020204" pitchFamily="34" charset="0"/>
              </a:rPr>
              <a:t> Once a satisfactory model is trained and evaluated, deploy it into a production environment where it can be used to predict the quality of new wines. This could involve building a web-based interface, integrating the model into an existing software system, or creating an API for programmatic access</a:t>
            </a:r>
          </a:p>
          <a:p>
            <a:pPr algn="just">
              <a:buFont typeface="Wingdings" panose="05000000000000000000" pitchFamily="2" charset="2"/>
              <a:buChar char="Ø"/>
            </a:pPr>
            <a:r>
              <a:rPr lang="en-US" sz="2400" b="1" dirty="0">
                <a:latin typeface="Arial" panose="020B0604020202020204" pitchFamily="34" charset="0"/>
                <a:cs typeface="Arial" panose="020B0604020202020204" pitchFamily="34" charset="0"/>
              </a:rPr>
              <a:t>Monitoring and </a:t>
            </a:r>
            <a:r>
              <a:rPr lang="en-US" sz="2400" b="1" dirty="0" err="1">
                <a:latin typeface="Arial" panose="020B0604020202020204" pitchFamily="34" charset="0"/>
                <a:cs typeface="Arial" panose="020B0604020202020204" pitchFamily="34" charset="0"/>
              </a:rPr>
              <a:t>Maintenance:</a:t>
            </a:r>
            <a:r>
              <a:rPr lang="en-US" sz="2400" dirty="0" err="1">
                <a:latin typeface="Arial" panose="020B0604020202020204" pitchFamily="34" charset="0"/>
                <a:cs typeface="Arial" panose="020B0604020202020204" pitchFamily="34" charset="0"/>
              </a:rPr>
              <a:t>Continuously</a:t>
            </a:r>
            <a:r>
              <a:rPr lang="en-US" sz="2400" dirty="0">
                <a:latin typeface="Arial" panose="020B0604020202020204" pitchFamily="34" charset="0"/>
                <a:cs typeface="Arial" panose="020B0604020202020204" pitchFamily="34" charset="0"/>
              </a:rPr>
              <a:t> monitor the performance of the deployed model and retrain it periodically with new data to ensure its accuracy and relevance over time. Additionally, update the system as needed to incorporate new features or improve existing ones.</a:t>
            </a:r>
          </a:p>
          <a:p>
            <a:pPr algn="just">
              <a:buFont typeface="Wingdings" panose="05000000000000000000" pitchFamily="2" charset="2"/>
              <a:buChar char="Ø"/>
            </a:pPr>
            <a:r>
              <a:rPr lang="en-US" sz="2400" b="1" dirty="0">
                <a:latin typeface="Arial" panose="020B0604020202020204" pitchFamily="34" charset="0"/>
                <a:cs typeface="Arial" panose="020B0604020202020204" pitchFamily="34" charset="0"/>
              </a:rPr>
              <a:t>Feedback </a:t>
            </a:r>
            <a:r>
              <a:rPr lang="en-US" sz="2400" b="1" dirty="0" err="1">
                <a:latin typeface="Arial" panose="020B0604020202020204" pitchFamily="34" charset="0"/>
                <a:cs typeface="Arial" panose="020B0604020202020204" pitchFamily="34" charset="0"/>
              </a:rPr>
              <a:t>Loop:</a:t>
            </a:r>
            <a:r>
              <a:rPr lang="en-US" sz="2400" dirty="0" err="1">
                <a:latin typeface="Arial" panose="020B0604020202020204" pitchFamily="34" charset="0"/>
                <a:cs typeface="Arial" panose="020B0604020202020204" pitchFamily="34" charset="0"/>
              </a:rPr>
              <a:t>Incorporate</a:t>
            </a:r>
            <a:r>
              <a:rPr lang="en-US" sz="2400" dirty="0">
                <a:latin typeface="Arial" panose="020B0604020202020204" pitchFamily="34" charset="0"/>
                <a:cs typeface="Arial" panose="020B0604020202020204" pitchFamily="34" charset="0"/>
              </a:rPr>
              <a:t> user feedback into the system to improve its performance and address any issues.</a:t>
            </a:r>
            <a:endParaRPr lang="en-IN" sz="2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106B50A3-5053-89BA-AF62-5C43377D34EC}"/>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357006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51CA-BE39-4E3A-8EA9-116D87AF1F44}"/>
              </a:ext>
            </a:extLst>
          </p:cNvPr>
          <p:cNvSpPr>
            <a:spLocks noGrp="1"/>
          </p:cNvSpPr>
          <p:nvPr>
            <p:ph type="title"/>
          </p:nvPr>
        </p:nvSpPr>
        <p:spPr>
          <a:xfrm>
            <a:off x="298940" y="208051"/>
            <a:ext cx="8229600" cy="1011149"/>
          </a:xfrm>
        </p:spPr>
        <p:txBody>
          <a:bodyPr/>
          <a:lstStyle/>
          <a:p>
            <a:pPr algn="l"/>
            <a:r>
              <a:rPr lang="en-US" b="1" dirty="0">
                <a:solidFill>
                  <a:srgbClr val="C00000"/>
                </a:solidFill>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a16="http://schemas.microsoft.com/office/drawing/2014/main" id="{AB5E7DB7-0393-441C-96F6-BC31F5853316}"/>
              </a:ext>
            </a:extLst>
          </p:cNvPr>
          <p:cNvSpPr>
            <a:spLocks noGrp="1"/>
          </p:cNvSpPr>
          <p:nvPr>
            <p:ph idx="1"/>
          </p:nvPr>
        </p:nvSpPr>
        <p:spPr>
          <a:xfrm>
            <a:off x="298940" y="1371600"/>
            <a:ext cx="8546120" cy="5349875"/>
          </a:xfrm>
        </p:spPr>
        <p:txBody>
          <a:bodyPr vert="horz" lIns="91440" tIns="45720" rIns="91440" bIns="45720" rtlCol="0" anchor="t">
            <a:noAutofit/>
          </a:bodyPr>
          <a:lstStyle/>
          <a:p>
            <a:pPr marL="457200" indent="-457200" algn="just">
              <a:buFont typeface="+mj-lt"/>
              <a:buAutoNum type="arabicPeriod"/>
            </a:pPr>
            <a:r>
              <a:rPr lang="en-US" sz="2400" dirty="0">
                <a:latin typeface="Arial" panose="020B0604020202020204" pitchFamily="34" charset="0"/>
                <a:cs typeface="Arial" panose="020B0604020202020204" pitchFamily="34" charset="0"/>
              </a:rPr>
              <a:t>The main objective is to predict the wine quality using machine learning through python programming language.</a:t>
            </a:r>
          </a:p>
          <a:p>
            <a:pPr marL="457200" indent="-457200" algn="just">
              <a:buFont typeface="+mj-lt"/>
              <a:buAutoNum type="arabicPeriod"/>
            </a:pPr>
            <a:r>
              <a:rPr lang="en-US" sz="2400" dirty="0">
                <a:latin typeface="Arial" panose="020B0604020202020204" pitchFamily="34" charset="0"/>
                <a:cs typeface="Arial" panose="020B0604020202020204" pitchFamily="34" charset="0"/>
              </a:rPr>
              <a:t>A large dataset is considered and wine quality is modelled to analyze quality of wine through different parameters like fixed acidity, volatile acidity etc.</a:t>
            </a:r>
          </a:p>
          <a:p>
            <a:pPr marL="457200" indent="-457200" algn="just">
              <a:buFont typeface="+mj-lt"/>
              <a:buAutoNum type="arabicPeriod"/>
            </a:pPr>
            <a:r>
              <a:rPr lang="en-US" sz="2400" dirty="0">
                <a:latin typeface="Arial" panose="020B0604020202020204" pitchFamily="34" charset="0"/>
                <a:cs typeface="Arial" panose="020B0604020202020204" pitchFamily="34" charset="0"/>
              </a:rPr>
              <a:t>All these parameters will be analyzed through machine learning algorithms like random forest classifier algorithm which helps to rate wine on a scale 1 -10 or bad – good.</a:t>
            </a:r>
          </a:p>
          <a:p>
            <a:pPr marL="457200" indent="-457200" algn="just">
              <a:buFont typeface="+mj-lt"/>
              <a:buAutoNum type="arabicPeriod"/>
            </a:pPr>
            <a:r>
              <a:rPr lang="en-US" sz="2400" dirty="0">
                <a:latin typeface="Arial" panose="020B0604020202020204" pitchFamily="34" charset="0"/>
                <a:cs typeface="Arial" panose="020B0604020202020204" pitchFamily="34" charset="0"/>
              </a:rPr>
              <a:t>Output obtained would further check for correctness and model will be optimized accordingly.</a:t>
            </a:r>
          </a:p>
          <a:p>
            <a:pPr marL="457200" indent="-457200" algn="just">
              <a:buFont typeface="+mj-lt"/>
              <a:buAutoNum type="arabicPeriod"/>
            </a:pPr>
            <a:r>
              <a:rPr lang="en-US" sz="2400" dirty="0">
                <a:latin typeface="Arial" panose="020B0604020202020204" pitchFamily="34" charset="0"/>
                <a:cs typeface="Arial" panose="020B0604020202020204" pitchFamily="34" charset="0"/>
              </a:rPr>
              <a:t>It can support the wine expert evaluations and ultimately improve the production. </a:t>
            </a:r>
            <a:endParaRPr lang="en-IN" sz="2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1031D3C-E918-44A8-8BD8-84DF9AE280D5}"/>
              </a:ext>
            </a:extLst>
          </p:cNvPr>
          <p:cNvSpPr>
            <a:spLocks noGrp="1"/>
          </p:cNvSpPr>
          <p:nvPr>
            <p:ph type="sldNum" sz="quarter" idx="12"/>
          </p:nvPr>
        </p:nvSpPr>
        <p:spPr/>
        <p:txBody>
          <a:bodyPr/>
          <a:lstStyle/>
          <a:p>
            <a:fld id="{7B28076C-CE04-4A00-BFAA-A90EA8355859}" type="slidenum">
              <a:rPr lang="en-US" smtClean="0"/>
              <a:pPr/>
              <a:t>12</a:t>
            </a:fld>
            <a:endParaRPr lang="en-US"/>
          </a:p>
        </p:txBody>
      </p:sp>
    </p:spTree>
    <p:extLst>
      <p:ext uri="{BB962C8B-B14F-4D97-AF65-F5344CB8AC3E}">
        <p14:creationId xmlns:p14="http://schemas.microsoft.com/office/powerpoint/2010/main" val="1743738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8940" y="228600"/>
            <a:ext cx="8229600" cy="990600"/>
          </a:xfrm>
        </p:spPr>
        <p:txBody>
          <a:bodyPr>
            <a:normAutofit/>
          </a:bodyPr>
          <a:lstStyle/>
          <a:p>
            <a:pPr algn="l"/>
            <a:r>
              <a:rPr lang="en-US" dirty="0">
                <a:solidFill>
                  <a:srgbClr val="C00000"/>
                </a:solidFill>
                <a:latin typeface="Arial" pitchFamily="34" charset="0"/>
                <a:cs typeface="Arial" pitchFamily="34" charset="0"/>
              </a:rPr>
              <a:t> </a:t>
            </a:r>
            <a:r>
              <a:rPr lang="en-US" b="1" dirty="0">
                <a:solidFill>
                  <a:srgbClr val="C00000"/>
                </a:solidFill>
                <a:latin typeface="Arial" pitchFamily="34" charset="0"/>
                <a:cs typeface="Arial" pitchFamily="34" charset="0"/>
              </a:rPr>
              <a:t>System Architecture</a:t>
            </a:r>
            <a:endParaRPr lang="en-US" b="1" dirty="0">
              <a:solidFill>
                <a:srgbClr val="C00000"/>
              </a:solidFill>
            </a:endParaRP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11" name="Text Placeholder 10">
            <a:extLst>
              <a:ext uri="{FF2B5EF4-FFF2-40B4-BE49-F238E27FC236}">
                <a16:creationId xmlns:a16="http://schemas.microsoft.com/office/drawing/2014/main" id="{A7DAAEEB-3EF8-44C7-9261-06C2DE8C8BDF}"/>
              </a:ext>
            </a:extLst>
          </p:cNvPr>
          <p:cNvSpPr>
            <a:spLocks noGrp="1"/>
          </p:cNvSpPr>
          <p:nvPr>
            <p:ph type="body" sz="half" idx="4294967295"/>
          </p:nvPr>
        </p:nvSpPr>
        <p:spPr>
          <a:xfrm>
            <a:off x="533400" y="5372615"/>
            <a:ext cx="5105400" cy="804862"/>
          </a:xfrm>
        </p:spPr>
        <p:txBody>
          <a:bodyPr>
            <a:normAutofit fontScale="92500"/>
          </a:bodyPr>
          <a:lstStyle/>
          <a:p>
            <a:pPr marL="0" indent="0">
              <a:buNone/>
            </a:pPr>
            <a:r>
              <a:rPr lang="en-IN" dirty="0"/>
              <a:t> </a:t>
            </a:r>
            <a:r>
              <a:rPr lang="en-IN" sz="2400" dirty="0">
                <a:latin typeface="Arial" panose="020B0604020202020204" pitchFamily="34" charset="0"/>
                <a:cs typeface="Arial" panose="020B0604020202020204" pitchFamily="34" charset="0"/>
              </a:rPr>
              <a:t>Architecture of Wine Quality Analysis</a:t>
            </a:r>
          </a:p>
        </p:txBody>
      </p:sp>
      <p:sp>
        <p:nvSpPr>
          <p:cNvPr id="9" name="TextBox 8">
            <a:extLst>
              <a:ext uri="{FF2B5EF4-FFF2-40B4-BE49-F238E27FC236}">
                <a16:creationId xmlns:a16="http://schemas.microsoft.com/office/drawing/2014/main" id="{9240B27A-0E7A-42B3-83E5-FCD8F5263E3B}"/>
              </a:ext>
            </a:extLst>
          </p:cNvPr>
          <p:cNvSpPr txBox="1"/>
          <p:nvPr/>
        </p:nvSpPr>
        <p:spPr>
          <a:xfrm>
            <a:off x="2286000" y="3246902"/>
            <a:ext cx="4572000" cy="369332"/>
          </a:xfrm>
          <a:prstGeom prst="rect">
            <a:avLst/>
          </a:prstGeom>
          <a:noFill/>
        </p:spPr>
        <p:txBody>
          <a:bodyPr wrap="square">
            <a:spAutoFit/>
          </a:bodyPr>
          <a:lstStyle/>
          <a:p>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483577"/>
            <a:ext cx="7476190" cy="3733800"/>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B47E-38D5-45C4-A26E-63EB2CB4B0FC}"/>
              </a:ext>
            </a:extLst>
          </p:cNvPr>
          <p:cNvSpPr>
            <a:spLocks noGrp="1"/>
          </p:cNvSpPr>
          <p:nvPr>
            <p:ph type="title"/>
          </p:nvPr>
        </p:nvSpPr>
        <p:spPr>
          <a:xfrm>
            <a:off x="298940" y="228600"/>
            <a:ext cx="5949460" cy="990600"/>
          </a:xfrm>
        </p:spPr>
        <p:txBody>
          <a:bodyPr>
            <a:normAutofit/>
          </a:bodyPr>
          <a:lstStyle/>
          <a:p>
            <a:pPr algn="l"/>
            <a:r>
              <a:rPr lang="en-IN" b="1" dirty="0">
                <a:solidFill>
                  <a:srgbClr val="C00000"/>
                </a:solidFill>
                <a:latin typeface="Arial" panose="020B0604020202020204" pitchFamily="34" charset="0"/>
                <a:cs typeface="Arial" panose="020B0604020202020204" pitchFamily="34" charset="0"/>
              </a:rPr>
              <a:t>Modules</a:t>
            </a:r>
          </a:p>
        </p:txBody>
      </p:sp>
      <p:sp>
        <p:nvSpPr>
          <p:cNvPr id="10" name="Content Placeholder 9">
            <a:extLst>
              <a:ext uri="{FF2B5EF4-FFF2-40B4-BE49-F238E27FC236}">
                <a16:creationId xmlns:a16="http://schemas.microsoft.com/office/drawing/2014/main" id="{D6AD7859-9854-4478-A69D-8E5EBA2DF537}"/>
              </a:ext>
            </a:extLst>
          </p:cNvPr>
          <p:cNvSpPr>
            <a:spLocks noGrp="1"/>
          </p:cNvSpPr>
          <p:nvPr>
            <p:ph idx="1"/>
          </p:nvPr>
        </p:nvSpPr>
        <p:spPr>
          <a:xfrm>
            <a:off x="298940" y="1371600"/>
            <a:ext cx="8616460" cy="5349875"/>
          </a:xfrm>
        </p:spPr>
        <p:txBody>
          <a:bodyPr>
            <a:noAutofit/>
          </a:bodyPr>
          <a:lstStyle/>
          <a:p>
            <a:pPr algn="just">
              <a:buFont typeface="Wingdings" panose="05000000000000000000" pitchFamily="2" charset="2"/>
              <a:buChar char="Ø"/>
            </a:pPr>
            <a:r>
              <a:rPr lang="en-IN" sz="2400" b="1" dirty="0">
                <a:latin typeface="Arial" panose="020B0604020202020204" pitchFamily="34" charset="0"/>
                <a:cs typeface="Arial" panose="020B0604020202020204" pitchFamily="34" charset="0"/>
              </a:rPr>
              <a:t>Data Preparation Module :</a:t>
            </a:r>
            <a:r>
              <a:rPr lang="en-IN" sz="2400" dirty="0">
                <a:latin typeface="Arial" panose="020B0604020202020204" pitchFamily="34" charset="0"/>
                <a:cs typeface="Arial" panose="020B0604020202020204" pitchFamily="34" charset="0"/>
              </a:rPr>
              <a:t> </a:t>
            </a:r>
          </a:p>
          <a:p>
            <a:pPr marL="457200" indent="-457200" algn="just">
              <a:lnSpc>
                <a:spcPct val="120000"/>
              </a:lnSpc>
              <a:buFont typeface="+mj-lt"/>
              <a:buAutoNum type="arabicPeriod"/>
            </a:pPr>
            <a:r>
              <a:rPr lang="en-IN" sz="2400" dirty="0">
                <a:latin typeface="Arial" panose="020B0604020202020204" pitchFamily="34" charset="0"/>
                <a:cs typeface="Arial" panose="020B0604020202020204" pitchFamily="34" charset="0"/>
              </a:rPr>
              <a:t>This module involves importing necessary libraries like pandas, seaborn, and matplotlib for data manipulation, visualization, and analysis.</a:t>
            </a:r>
          </a:p>
          <a:p>
            <a:pPr marL="457200" indent="-457200" algn="just">
              <a:lnSpc>
                <a:spcPct val="120000"/>
              </a:lnSpc>
              <a:buFont typeface="+mj-lt"/>
              <a:buAutoNum type="arabicPeriod"/>
            </a:pPr>
            <a:r>
              <a:rPr lang="en-IN" sz="2400" dirty="0">
                <a:latin typeface="Arial" panose="020B0604020202020204" pitchFamily="34" charset="0"/>
                <a:cs typeface="Arial" panose="020B0604020202020204" pitchFamily="34" charset="0"/>
              </a:rPr>
              <a:t>It imports the wine quality dataset, typically stored in a CSV file, using pandas .</a:t>
            </a:r>
          </a:p>
          <a:p>
            <a:pPr marL="457200" indent="-457200" algn="just">
              <a:lnSpc>
                <a:spcPct val="120000"/>
              </a:lnSpc>
              <a:buFont typeface="+mj-lt"/>
              <a:buAutoNum type="arabicPeriod"/>
            </a:pPr>
            <a:r>
              <a:rPr lang="en-IN" sz="2400" dirty="0">
                <a:latin typeface="Arial" panose="020B0604020202020204" pitchFamily="34" charset="0"/>
                <a:cs typeface="Arial" panose="020B0604020202020204" pitchFamily="34" charset="0"/>
              </a:rPr>
              <a:t>The data may be explored visually using seaborn for initial insights.</a:t>
            </a:r>
          </a:p>
          <a:p>
            <a:pPr algn="just">
              <a:lnSpc>
                <a:spcPct val="120000"/>
              </a:lnSpc>
              <a:buFont typeface="Wingdings" panose="05000000000000000000" pitchFamily="2" charset="2"/>
              <a:buChar char="Ø"/>
            </a:pPr>
            <a:r>
              <a:rPr lang="en-US" sz="2400" b="1" dirty="0">
                <a:latin typeface="Arial" panose="020B0604020202020204" pitchFamily="34" charset="0"/>
                <a:cs typeface="Arial" panose="020B0604020202020204" pitchFamily="34" charset="0"/>
              </a:rPr>
              <a:t>Data Preprocessing Module:</a:t>
            </a:r>
          </a:p>
          <a:p>
            <a:pPr marL="457200" indent="-457200" algn="just">
              <a:lnSpc>
                <a:spcPct val="120000"/>
              </a:lnSpc>
              <a:buFont typeface="+mj-lt"/>
              <a:buAutoNum type="arabicPeriod"/>
            </a:pPr>
            <a:r>
              <a:rPr lang="en-US" sz="2400" dirty="0">
                <a:latin typeface="Arial" panose="020B0604020202020204" pitchFamily="34" charset="0"/>
                <a:cs typeface="Arial" panose="020B0604020202020204" pitchFamily="34" charset="0"/>
              </a:rPr>
              <a:t> This module focuses on preparing the data for machine learning models.</a:t>
            </a:r>
          </a:p>
        </p:txBody>
      </p:sp>
      <p:sp>
        <p:nvSpPr>
          <p:cNvPr id="6" name="Slide Number Placeholder 5">
            <a:extLst>
              <a:ext uri="{FF2B5EF4-FFF2-40B4-BE49-F238E27FC236}">
                <a16:creationId xmlns:a16="http://schemas.microsoft.com/office/drawing/2014/main" id="{EFFCBF1B-53E9-4642-A20B-4DFF2E13EF00}"/>
              </a:ext>
            </a:extLst>
          </p:cNvPr>
          <p:cNvSpPr>
            <a:spLocks noGrp="1"/>
          </p:cNvSpPr>
          <p:nvPr>
            <p:ph type="sldNum" sz="quarter" idx="12"/>
          </p:nvPr>
        </p:nvSpPr>
        <p:spPr/>
        <p:txBody>
          <a:bodyPr/>
          <a:lstStyle/>
          <a:p>
            <a:fld id="{7B28076C-CE04-4A00-BFAA-A90EA8355859}" type="slidenum">
              <a:rPr lang="en-US" smtClean="0"/>
              <a:pPr/>
              <a:t>14</a:t>
            </a:fld>
            <a:endParaRPr lang="en-US"/>
          </a:p>
        </p:txBody>
      </p:sp>
      <p:sp>
        <p:nvSpPr>
          <p:cNvPr id="8" name="AutoShape 2">
            <a:extLst>
              <a:ext uri="{FF2B5EF4-FFF2-40B4-BE49-F238E27FC236}">
                <a16:creationId xmlns:a16="http://schemas.microsoft.com/office/drawing/2014/main" id="{3508FE87-926C-4473-9646-31B95B6708F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19266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F9F4-C26E-947F-E1C1-FC98D7E72374}"/>
              </a:ext>
            </a:extLst>
          </p:cNvPr>
          <p:cNvSpPr>
            <a:spLocks noGrp="1"/>
          </p:cNvSpPr>
          <p:nvPr>
            <p:ph type="title"/>
          </p:nvPr>
        </p:nvSpPr>
        <p:spPr>
          <a:xfrm>
            <a:off x="304800" y="136525"/>
            <a:ext cx="8001000" cy="1006475"/>
          </a:xfrm>
        </p:spPr>
        <p:txBody>
          <a:bodyPr/>
          <a:lstStyle/>
          <a:p>
            <a:pPr algn="l"/>
            <a:r>
              <a:rPr lang="en-IN" b="1" dirty="0">
                <a:solidFill>
                  <a:srgbClr val="C00000"/>
                </a:solidFill>
                <a:latin typeface="Arial" panose="020B0604020202020204" pitchFamily="34" charset="0"/>
                <a:cs typeface="Arial" panose="020B0604020202020204" pitchFamily="34" charset="0"/>
              </a:rPr>
              <a:t>Modules</a:t>
            </a:r>
            <a:endParaRPr lang="en-IN" dirty="0"/>
          </a:p>
        </p:txBody>
      </p:sp>
      <p:sp>
        <p:nvSpPr>
          <p:cNvPr id="3" name="Content Placeholder 2">
            <a:extLst>
              <a:ext uri="{FF2B5EF4-FFF2-40B4-BE49-F238E27FC236}">
                <a16:creationId xmlns:a16="http://schemas.microsoft.com/office/drawing/2014/main" id="{7BCDFE4A-B21D-F658-A6D7-872444980D45}"/>
              </a:ext>
            </a:extLst>
          </p:cNvPr>
          <p:cNvSpPr>
            <a:spLocks noGrp="1"/>
          </p:cNvSpPr>
          <p:nvPr>
            <p:ph idx="1"/>
          </p:nvPr>
        </p:nvSpPr>
        <p:spPr>
          <a:xfrm>
            <a:off x="304800" y="1219200"/>
            <a:ext cx="8610600" cy="5502275"/>
          </a:xfrm>
        </p:spPr>
        <p:txBody>
          <a:bodyPr>
            <a:normAutofit/>
          </a:bodyPr>
          <a:lstStyle/>
          <a:p>
            <a:pPr marL="457200" indent="-457200" algn="just">
              <a:buAutoNum type="arabicPeriod" startAt="2"/>
            </a:pPr>
            <a:r>
              <a:rPr lang="en-US" sz="2400" dirty="0">
                <a:latin typeface="Arial" panose="020B0604020202020204" pitchFamily="34" charset="0"/>
                <a:cs typeface="Arial" panose="020B0604020202020204" pitchFamily="34" charset="0"/>
              </a:rPr>
              <a:t>It involves splitting the dataset into features (X) and the target variable (y), usually denoting wine quality.</a:t>
            </a:r>
          </a:p>
          <a:p>
            <a:pPr marL="457200" indent="-457200" algn="just">
              <a:buAutoNum type="arabicPeriod" startAt="2"/>
            </a:pPr>
            <a:r>
              <a:rPr lang="en-US" sz="2400" dirty="0">
                <a:latin typeface="Arial" panose="020B0604020202020204" pitchFamily="34" charset="0"/>
                <a:cs typeface="Arial" panose="020B0604020202020204" pitchFamily="34" charset="0"/>
              </a:rPr>
              <a:t>The train-test split function from scikit-learn is used to divide the dataset into training and testing subsets</a:t>
            </a:r>
            <a:r>
              <a:rPr lang="en-US" dirty="0">
                <a:latin typeface="Arial" panose="020B0604020202020204" pitchFamily="34" charset="0"/>
                <a:cs typeface="Arial" panose="020B0604020202020204" pitchFamily="34" charset="0"/>
              </a:rPr>
              <a:t>.</a:t>
            </a:r>
          </a:p>
          <a:p>
            <a:pPr algn="just">
              <a:buFont typeface="Wingdings" panose="05000000000000000000" pitchFamily="2" charset="2"/>
              <a:buChar char="Ø"/>
            </a:pPr>
            <a:r>
              <a:rPr lang="en-US" sz="2400" b="1" dirty="0">
                <a:latin typeface="Arial" panose="020B0604020202020204" pitchFamily="34" charset="0"/>
                <a:cs typeface="Arial" panose="020B0604020202020204" pitchFamily="34" charset="0"/>
              </a:rPr>
              <a:t> Model Building Module </a:t>
            </a:r>
            <a:r>
              <a:rPr lang="en-US" dirty="0">
                <a:latin typeface="Arial" panose="020B0604020202020204" pitchFamily="34" charset="0"/>
                <a:cs typeface="Arial" panose="020B0604020202020204" pitchFamily="34" charset="0"/>
              </a:rPr>
              <a:t>:</a:t>
            </a:r>
          </a:p>
          <a:p>
            <a:pPr marL="457200" indent="-457200" algn="just">
              <a:buFont typeface="+mj-lt"/>
              <a:buAutoNum type="arabicPeriod"/>
            </a:pPr>
            <a:r>
              <a:rPr lang="en-US" sz="2400" dirty="0">
                <a:latin typeface="Arial" panose="020B0604020202020204" pitchFamily="34" charset="0"/>
                <a:cs typeface="Arial" panose="020B0604020202020204" pitchFamily="34" charset="0"/>
              </a:rPr>
              <a:t>This module involves building a machine learning model to predict wine quality .</a:t>
            </a:r>
          </a:p>
          <a:p>
            <a:pPr marL="457200" indent="-457200" algn="just">
              <a:buFont typeface="+mj-lt"/>
              <a:buAutoNum type="arabicPeriod"/>
            </a:pPr>
            <a:r>
              <a:rPr lang="en-US" sz="2400" dirty="0">
                <a:latin typeface="Arial" panose="020B0604020202020204" pitchFamily="34" charset="0"/>
                <a:cs typeface="Arial" panose="020B0604020202020204" pitchFamily="34" charset="0"/>
              </a:rPr>
              <a:t>It imports the Random Forest Classifier from scikit-learn, which is a popular ensemble learning method.</a:t>
            </a:r>
          </a:p>
          <a:p>
            <a:pPr marL="457200" indent="-457200" algn="just">
              <a:buFont typeface="+mj-lt"/>
              <a:buAutoNum type="arabicPeriod"/>
            </a:pPr>
            <a:r>
              <a:rPr lang="en-US" sz="2400" dirty="0">
                <a:latin typeface="Arial" panose="020B0604020202020204" pitchFamily="34" charset="0"/>
                <a:cs typeface="Arial" panose="020B0604020202020204" pitchFamily="34" charset="0"/>
              </a:rPr>
              <a:t>The model is trained on the training dataset to learn the patterns between features and wine quality.</a:t>
            </a:r>
            <a:endParaRPr lang="en-IN" sz="2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EC8C94F4-DBF9-78B2-6AA7-A0245A1834F5}"/>
              </a:ext>
            </a:extLst>
          </p:cNvPr>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186834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3737-FC20-92DC-3223-C0D475F632E2}"/>
              </a:ext>
            </a:extLst>
          </p:cNvPr>
          <p:cNvSpPr>
            <a:spLocks noGrp="1"/>
          </p:cNvSpPr>
          <p:nvPr>
            <p:ph type="title"/>
          </p:nvPr>
        </p:nvSpPr>
        <p:spPr>
          <a:xfrm>
            <a:off x="298940" y="228600"/>
            <a:ext cx="8229600" cy="914400"/>
          </a:xfrm>
        </p:spPr>
        <p:txBody>
          <a:bodyPr/>
          <a:lstStyle/>
          <a:p>
            <a:pPr algn="l"/>
            <a:r>
              <a:rPr lang="en-IN" b="1" dirty="0">
                <a:solidFill>
                  <a:srgbClr val="C00000"/>
                </a:solidFill>
                <a:latin typeface="Arial" panose="020B0604020202020204" pitchFamily="34" charset="0"/>
                <a:cs typeface="Arial" panose="020B0604020202020204" pitchFamily="34" charset="0"/>
              </a:rPr>
              <a:t>Modules</a:t>
            </a:r>
            <a:endParaRPr lang="en-IN" b="1" dirty="0"/>
          </a:p>
        </p:txBody>
      </p:sp>
      <p:sp>
        <p:nvSpPr>
          <p:cNvPr id="3" name="Content Placeholder 2">
            <a:extLst>
              <a:ext uri="{FF2B5EF4-FFF2-40B4-BE49-F238E27FC236}">
                <a16:creationId xmlns:a16="http://schemas.microsoft.com/office/drawing/2014/main" id="{D4312F89-874F-70F1-F338-813D36A778AD}"/>
              </a:ext>
            </a:extLst>
          </p:cNvPr>
          <p:cNvSpPr>
            <a:spLocks noGrp="1"/>
          </p:cNvSpPr>
          <p:nvPr>
            <p:ph idx="1"/>
          </p:nvPr>
        </p:nvSpPr>
        <p:spPr/>
        <p:txBody>
          <a:bodyPr>
            <a:normAutofit/>
          </a:bodyPr>
          <a:lstStyle/>
          <a:p>
            <a:pPr algn="just">
              <a:buFont typeface="Wingdings" panose="05000000000000000000" pitchFamily="2" charset="2"/>
              <a:buChar char="Ø"/>
            </a:pPr>
            <a:r>
              <a:rPr lang="en-US" sz="2400" b="1" dirty="0">
                <a:latin typeface="Arial" panose="020B0604020202020204" pitchFamily="34" charset="0"/>
                <a:cs typeface="Arial" panose="020B0604020202020204" pitchFamily="34" charset="0"/>
              </a:rPr>
              <a:t>Model Evaluation Module:</a:t>
            </a:r>
          </a:p>
          <a:p>
            <a:pPr marL="457200" indent="-457200" algn="just">
              <a:buFont typeface="+mj-lt"/>
              <a:buAutoNum type="arabicPeriod"/>
            </a:pPr>
            <a:r>
              <a:rPr lang="en-US" sz="2400" dirty="0">
                <a:latin typeface="Arial" panose="020B0604020202020204" pitchFamily="34" charset="0"/>
                <a:cs typeface="Arial" panose="020B0604020202020204" pitchFamily="34" charset="0"/>
              </a:rPr>
              <a:t>This module evaluates the performance of the machine learning model.</a:t>
            </a:r>
          </a:p>
          <a:p>
            <a:pPr marL="457200" indent="-457200" algn="just">
              <a:buFont typeface="+mj-lt"/>
              <a:buAutoNum type="arabicPeriod"/>
            </a:pPr>
            <a:r>
              <a:rPr lang="en-US" sz="2400" dirty="0">
                <a:latin typeface="Arial" panose="020B0604020202020204" pitchFamily="34" charset="0"/>
                <a:cs typeface="Arial" panose="020B0604020202020204" pitchFamily="34" charset="0"/>
              </a:rPr>
              <a:t>It imports accuracy score from scikit-learn metrics to measure the accuracy of the model's predictions.</a:t>
            </a:r>
          </a:p>
          <a:p>
            <a:pPr marL="457200" indent="-457200" algn="just">
              <a:buFont typeface="+mj-lt"/>
              <a:buAutoNum type="arabicPeriod"/>
            </a:pPr>
            <a:r>
              <a:rPr lang="en-US" sz="2400" dirty="0">
                <a:latin typeface="Arial" panose="020B0604020202020204" pitchFamily="34" charset="0"/>
                <a:cs typeface="Arial" panose="020B0604020202020204" pitchFamily="34" charset="0"/>
              </a:rPr>
              <a:t>The accuracy score is calculated by comparing the predicted wine quality with the actual wine quality from the testing dataset</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71900615-6F71-66CC-32BF-B6E6C936882C}"/>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785653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5854-67BF-4B08-87C5-081148A9D3F1}"/>
              </a:ext>
            </a:extLst>
          </p:cNvPr>
          <p:cNvSpPr>
            <a:spLocks noGrp="1"/>
          </p:cNvSpPr>
          <p:nvPr>
            <p:ph type="title"/>
          </p:nvPr>
        </p:nvSpPr>
        <p:spPr>
          <a:xfrm>
            <a:off x="298940" y="228600"/>
            <a:ext cx="8229600" cy="990600"/>
          </a:xfrm>
        </p:spPr>
        <p:txBody>
          <a:bodyPr>
            <a:normAutofit/>
          </a:bodyPr>
          <a:lstStyle/>
          <a:p>
            <a:pPr algn="l"/>
            <a:r>
              <a:rPr lang="en-US" b="1" dirty="0">
                <a:solidFill>
                  <a:srgbClr val="C00000"/>
                </a:solidFill>
                <a:latin typeface="Arial" panose="020B0604020202020204" pitchFamily="34" charset="0"/>
                <a:ea typeface="+mj-lt"/>
                <a:cs typeface="Arial" panose="020B0604020202020204" pitchFamily="34" charset="0"/>
              </a:rPr>
              <a:t>Software Requirements</a:t>
            </a:r>
          </a:p>
        </p:txBody>
      </p:sp>
      <p:sp>
        <p:nvSpPr>
          <p:cNvPr id="3" name="Content Placeholder 2">
            <a:extLst>
              <a:ext uri="{FF2B5EF4-FFF2-40B4-BE49-F238E27FC236}">
                <a16:creationId xmlns:a16="http://schemas.microsoft.com/office/drawing/2014/main" id="{D6644BAF-C317-4CA6-AF0C-AEE9E8BCB55A}"/>
              </a:ext>
            </a:extLst>
          </p:cNvPr>
          <p:cNvSpPr>
            <a:spLocks noGrp="1"/>
          </p:cNvSpPr>
          <p:nvPr>
            <p:ph idx="1"/>
          </p:nvPr>
        </p:nvSpPr>
        <p:spPr>
          <a:xfrm>
            <a:off x="457200" y="1600200"/>
            <a:ext cx="8229600" cy="4876800"/>
          </a:xfrm>
        </p:spPr>
        <p:txBody>
          <a:bodyPr vert="horz" lIns="91440" tIns="45720" rIns="91440" bIns="45720" rtlCol="0" anchor="t">
            <a:normAutofit fontScale="92500" lnSpcReduction="20000"/>
          </a:bodyPr>
          <a:lstStyle/>
          <a:p>
            <a:pPr marL="114300" indent="0">
              <a:lnSpc>
                <a:spcPct val="150000"/>
              </a:lnSpc>
              <a:spcBef>
                <a:spcPts val="1000"/>
              </a:spcBef>
              <a:buNone/>
            </a:pPr>
            <a:r>
              <a:rPr lang="en-US" sz="2600" b="1" dirty="0">
                <a:latin typeface="Arial"/>
                <a:ea typeface="+mn-lt"/>
                <a:cs typeface="+mn-lt"/>
              </a:rPr>
              <a:t>Software Requirements</a:t>
            </a:r>
          </a:p>
          <a:p>
            <a:pPr marL="457200">
              <a:lnSpc>
                <a:spcPct val="150000"/>
              </a:lnSpc>
              <a:spcBef>
                <a:spcPts val="1000"/>
              </a:spcBef>
            </a:pPr>
            <a:r>
              <a:rPr lang="en-US" sz="2600" dirty="0" err="1">
                <a:effectLst/>
                <a:latin typeface="Arial" panose="020B0604020202020204" pitchFamily="34" charset="0"/>
                <a:ea typeface="+mn-lt"/>
                <a:cs typeface="Arial" panose="020B0604020202020204" pitchFamily="34" charset="0"/>
              </a:rPr>
              <a:t>Numpy</a:t>
            </a:r>
            <a:endParaRPr lang="en-US" sz="2600" dirty="0">
              <a:latin typeface="Arial" panose="020B0604020202020204" pitchFamily="34" charset="0"/>
              <a:ea typeface="+mn-lt"/>
              <a:cs typeface="Arial" panose="020B0604020202020204" pitchFamily="34" charset="0"/>
            </a:endParaRPr>
          </a:p>
          <a:p>
            <a:pPr marL="457200">
              <a:lnSpc>
                <a:spcPct val="150000"/>
              </a:lnSpc>
              <a:spcBef>
                <a:spcPts val="1000"/>
              </a:spcBef>
            </a:pPr>
            <a:r>
              <a:rPr lang="en-US" sz="2600" dirty="0">
                <a:effectLst/>
                <a:latin typeface="Arial" panose="020B0604020202020204" pitchFamily="34" charset="0"/>
                <a:ea typeface="+mn-lt"/>
                <a:cs typeface="Arial" panose="020B0604020202020204" pitchFamily="34" charset="0"/>
              </a:rPr>
              <a:t>Python</a:t>
            </a:r>
          </a:p>
          <a:p>
            <a:pPr marL="457200">
              <a:lnSpc>
                <a:spcPct val="150000"/>
              </a:lnSpc>
              <a:spcBef>
                <a:spcPts val="1000"/>
              </a:spcBef>
            </a:pPr>
            <a:r>
              <a:rPr lang="en-US" sz="2600" dirty="0" err="1">
                <a:effectLst/>
                <a:latin typeface="Arial" panose="020B0604020202020204" pitchFamily="34" charset="0"/>
                <a:ea typeface="+mn-lt"/>
                <a:cs typeface="Arial" panose="020B0604020202020204" pitchFamily="34" charset="0"/>
              </a:rPr>
              <a:t>Jupyter</a:t>
            </a:r>
            <a:r>
              <a:rPr lang="en-US" sz="2600" dirty="0">
                <a:effectLst/>
                <a:latin typeface="Arial" panose="020B0604020202020204" pitchFamily="34" charset="0"/>
                <a:ea typeface="+mn-lt"/>
                <a:cs typeface="Arial" panose="020B0604020202020204" pitchFamily="34" charset="0"/>
              </a:rPr>
              <a:t> Notebooks</a:t>
            </a:r>
          </a:p>
          <a:p>
            <a:pPr marL="457200">
              <a:lnSpc>
                <a:spcPct val="150000"/>
              </a:lnSpc>
              <a:spcBef>
                <a:spcPts val="1000"/>
              </a:spcBef>
            </a:pPr>
            <a:r>
              <a:rPr lang="en-US" sz="2600" dirty="0">
                <a:latin typeface="Arial" panose="020B0604020202020204" pitchFamily="34" charset="0"/>
                <a:ea typeface="+mn-lt"/>
                <a:cs typeface="Arial" panose="020B0604020202020204" pitchFamily="34" charset="0"/>
              </a:rPr>
              <a:t>Pandas</a:t>
            </a:r>
          </a:p>
          <a:p>
            <a:pPr marL="457200">
              <a:lnSpc>
                <a:spcPct val="150000"/>
              </a:lnSpc>
              <a:spcBef>
                <a:spcPts val="1000"/>
              </a:spcBef>
            </a:pPr>
            <a:r>
              <a:rPr lang="en-US" sz="2600" dirty="0" err="1">
                <a:latin typeface="Arial" panose="020B0604020202020204" pitchFamily="34" charset="0"/>
                <a:ea typeface="+mn-lt"/>
                <a:cs typeface="Arial" panose="020B0604020202020204" pitchFamily="34" charset="0"/>
              </a:rPr>
              <a:t>Seaborn</a:t>
            </a:r>
            <a:endParaRPr lang="en-US" sz="2600" dirty="0">
              <a:latin typeface="Arial" panose="020B0604020202020204" pitchFamily="34" charset="0"/>
              <a:ea typeface="+mn-lt"/>
              <a:cs typeface="Arial" panose="020B0604020202020204" pitchFamily="34" charset="0"/>
            </a:endParaRPr>
          </a:p>
          <a:p>
            <a:pPr marL="457200">
              <a:lnSpc>
                <a:spcPct val="150000"/>
              </a:lnSpc>
              <a:spcBef>
                <a:spcPts val="1000"/>
              </a:spcBef>
            </a:pPr>
            <a:r>
              <a:rPr lang="en-US" sz="2600" dirty="0" err="1">
                <a:effectLst/>
                <a:latin typeface="Arial" panose="020B0604020202020204" pitchFamily="34" charset="0"/>
                <a:ea typeface="+mn-lt"/>
                <a:cs typeface="Arial" panose="020B0604020202020204" pitchFamily="34" charset="0"/>
              </a:rPr>
              <a:t>Matplotlib</a:t>
            </a:r>
            <a:endParaRPr lang="en-US" sz="2600" dirty="0">
              <a:effectLst/>
              <a:latin typeface="Arial" panose="020B0604020202020204" pitchFamily="34" charset="0"/>
              <a:ea typeface="+mn-lt"/>
              <a:cs typeface="Arial" panose="020B0604020202020204" pitchFamily="34" charset="0"/>
            </a:endParaRPr>
          </a:p>
          <a:p>
            <a:pPr marL="457200">
              <a:lnSpc>
                <a:spcPct val="150000"/>
              </a:lnSpc>
              <a:spcBef>
                <a:spcPts val="1000"/>
              </a:spcBef>
            </a:pPr>
            <a:r>
              <a:rPr lang="en-US" sz="2600" dirty="0" err="1">
                <a:latin typeface="Arial" panose="020B0604020202020204" pitchFamily="34" charset="0"/>
                <a:ea typeface="+mn-lt"/>
                <a:cs typeface="Arial" panose="020B0604020202020204" pitchFamily="34" charset="0"/>
              </a:rPr>
              <a:t>Sklearn</a:t>
            </a:r>
            <a:endParaRPr lang="en-IN" sz="2600" dirty="0">
              <a:effectLst/>
              <a:latin typeface="Arial" panose="020B0604020202020204" pitchFamily="34" charset="0"/>
              <a:ea typeface="Arial" panose="020B0604020202020204" pitchFamily="34" charset="0"/>
              <a:cs typeface="Arial" panose="020B0604020202020204" pitchFamily="34" charset="0"/>
            </a:endParaRPr>
          </a:p>
          <a:p>
            <a:pPr>
              <a:lnSpc>
                <a:spcPct val="150000"/>
              </a:lnSpc>
              <a:spcAft>
                <a:spcPts val="600"/>
              </a:spcAft>
            </a:pP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pPr marL="114300" indent="0">
              <a:lnSpc>
                <a:spcPct val="150000"/>
              </a:lnSpc>
              <a:spcBef>
                <a:spcPts val="1000"/>
              </a:spcBef>
              <a:buNone/>
            </a:pPr>
            <a:endParaRPr lang="en-US" sz="2400" b="1" dirty="0">
              <a:latin typeface="Arial"/>
              <a:ea typeface="+mn-lt"/>
              <a:cs typeface="+mn-lt"/>
            </a:endParaRPr>
          </a:p>
          <a:p>
            <a:pPr marL="457200">
              <a:lnSpc>
                <a:spcPct val="150000"/>
              </a:lnSpc>
              <a:spcBef>
                <a:spcPts val="1000"/>
              </a:spcBef>
              <a:buFont typeface="Wingdings"/>
              <a:buChar char="Ø"/>
            </a:pPr>
            <a:endParaRPr lang="en-US" sz="2400" b="1" dirty="0">
              <a:latin typeface="Arial"/>
              <a:ea typeface="+mn-lt"/>
              <a:cs typeface="+mn-lt"/>
            </a:endParaRPr>
          </a:p>
        </p:txBody>
      </p:sp>
      <p:sp>
        <p:nvSpPr>
          <p:cNvPr id="6" name="Slide Number Placeholder 5">
            <a:extLst>
              <a:ext uri="{FF2B5EF4-FFF2-40B4-BE49-F238E27FC236}">
                <a16:creationId xmlns:a16="http://schemas.microsoft.com/office/drawing/2014/main" id="{7CDA9596-F1A0-46A5-BE9A-F10D763C3458}"/>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2984795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71A6-D044-4DAB-A15E-A1FB2FF9595A}"/>
              </a:ext>
            </a:extLst>
          </p:cNvPr>
          <p:cNvSpPr>
            <a:spLocks noGrp="1"/>
          </p:cNvSpPr>
          <p:nvPr>
            <p:ph type="title"/>
          </p:nvPr>
        </p:nvSpPr>
        <p:spPr>
          <a:xfrm>
            <a:off x="304800" y="136525"/>
            <a:ext cx="8369595" cy="1082675"/>
          </a:xfrm>
        </p:spPr>
        <p:txBody>
          <a:bodyPr/>
          <a:lstStyle/>
          <a:p>
            <a:pPr algn="l"/>
            <a:r>
              <a:rPr lang="en-US" b="1" dirty="0">
                <a:solidFill>
                  <a:srgbClr val="C00000"/>
                </a:solidFill>
                <a:latin typeface="Arial" panose="020B0604020202020204" pitchFamily="34" charset="0"/>
                <a:cs typeface="Arial" panose="020B0604020202020204" pitchFamily="34" charset="0"/>
              </a:rPr>
              <a:t>Results and Discussion</a:t>
            </a:r>
          </a:p>
        </p:txBody>
      </p:sp>
      <p:sp>
        <p:nvSpPr>
          <p:cNvPr id="3" name="Content Placeholder 2">
            <a:extLst>
              <a:ext uri="{FF2B5EF4-FFF2-40B4-BE49-F238E27FC236}">
                <a16:creationId xmlns:a16="http://schemas.microsoft.com/office/drawing/2014/main" id="{4F71AFC9-2806-44A6-9A3C-63360D0CF0F1}"/>
              </a:ext>
            </a:extLst>
          </p:cNvPr>
          <p:cNvSpPr>
            <a:spLocks noGrp="1"/>
          </p:cNvSpPr>
          <p:nvPr>
            <p:ph idx="1"/>
          </p:nvPr>
        </p:nvSpPr>
        <p:spPr>
          <a:xfrm>
            <a:off x="304800" y="1279525"/>
            <a:ext cx="8610600" cy="5121276"/>
          </a:xfrm>
        </p:spPr>
        <p:txBody>
          <a:bodyPr vert="horz" lIns="91440" tIns="45720" rIns="91440" bIns="45720" rtlCol="0" anchor="t">
            <a:noAutofit/>
          </a:bodyPr>
          <a:lstStyle/>
          <a:p>
            <a:pPr marL="0" indent="0">
              <a:buNone/>
            </a:pPr>
            <a:endParaRPr lang="en-US" sz="2400" dirty="0"/>
          </a:p>
          <a:p>
            <a:pPr marL="0" indent="0">
              <a:buNone/>
            </a:pPr>
            <a:endParaRPr lang="en-US" sz="2400" dirty="0"/>
          </a:p>
        </p:txBody>
      </p:sp>
      <p:sp>
        <p:nvSpPr>
          <p:cNvPr id="6" name="Slide Number Placeholder 5">
            <a:extLst>
              <a:ext uri="{FF2B5EF4-FFF2-40B4-BE49-F238E27FC236}">
                <a16:creationId xmlns:a16="http://schemas.microsoft.com/office/drawing/2014/main" id="{51CBA1D5-E814-4F31-9FDE-CA6E8FF3B6C6}"/>
              </a:ext>
            </a:extLst>
          </p:cNvPr>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a:extLst>
              <a:ext uri="{FF2B5EF4-FFF2-40B4-BE49-F238E27FC236}">
                <a16:creationId xmlns:a16="http://schemas.microsoft.com/office/drawing/2014/main" id="{EA1AF92C-0FB8-C189-7C06-80AD87FBB1D9}"/>
              </a:ext>
            </a:extLst>
          </p:cNvPr>
          <p:cNvSpPr txBox="1">
            <a:spLocks/>
          </p:cNvSpPr>
          <p:nvPr/>
        </p:nvSpPr>
        <p:spPr>
          <a:xfrm>
            <a:off x="304800" y="136525"/>
            <a:ext cx="8229600" cy="10826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p>
        </p:txBody>
      </p:sp>
      <p:pic>
        <p:nvPicPr>
          <p:cNvPr id="8" name="image7.png"/>
          <p:cNvPicPr/>
          <p:nvPr/>
        </p:nvPicPr>
        <p:blipFill>
          <a:blip r:embed="rId2" cstate="print"/>
          <a:stretch>
            <a:fillRect/>
          </a:stretch>
        </p:blipFill>
        <p:spPr>
          <a:xfrm>
            <a:off x="1371600" y="2246788"/>
            <a:ext cx="5105400" cy="3087211"/>
          </a:xfrm>
          <a:prstGeom prst="rect">
            <a:avLst/>
          </a:prstGeom>
        </p:spPr>
      </p:pic>
      <p:sp>
        <p:nvSpPr>
          <p:cNvPr id="9" name="Rectangle 8"/>
          <p:cNvSpPr/>
          <p:nvPr/>
        </p:nvSpPr>
        <p:spPr>
          <a:xfrm>
            <a:off x="609600" y="1447800"/>
            <a:ext cx="4572000" cy="738664"/>
          </a:xfrm>
          <a:prstGeom prst="rect">
            <a:avLst/>
          </a:prstGeom>
        </p:spPr>
        <p:txBody>
          <a:bodyPr>
            <a:spAutoFit/>
          </a:bodyPr>
          <a:lstStyle/>
          <a:p>
            <a:r>
              <a:rPr lang="en-US" sz="2400" b="1" dirty="0"/>
              <a:t>Loading The Dataset :</a:t>
            </a:r>
            <a:endParaRPr lang="en-IN" sz="2400" b="1" dirty="0"/>
          </a:p>
          <a:p>
            <a:r>
              <a:rPr lang="en-US" b="1" dirty="0"/>
              <a:t> </a:t>
            </a:r>
            <a:endParaRPr lang="en-IN" dirty="0"/>
          </a:p>
        </p:txBody>
      </p:sp>
    </p:spTree>
    <p:extLst>
      <p:ext uri="{BB962C8B-B14F-4D97-AF65-F5344CB8AC3E}">
        <p14:creationId xmlns:p14="http://schemas.microsoft.com/office/powerpoint/2010/main" val="7218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28076C-CE04-4A00-BFAA-A90EA8355859}" type="slidenum">
              <a:rPr lang="en-US" smtClean="0"/>
              <a:pPr/>
              <a:t>19</a:t>
            </a:fld>
            <a:endParaRPr lang="en-US"/>
          </a:p>
        </p:txBody>
      </p:sp>
      <p:pic>
        <p:nvPicPr>
          <p:cNvPr id="5" name="image9.png"/>
          <p:cNvPicPr/>
          <p:nvPr/>
        </p:nvPicPr>
        <p:blipFill>
          <a:blip r:embed="rId3" cstate="print"/>
          <a:stretch>
            <a:fillRect/>
          </a:stretch>
        </p:blipFill>
        <p:spPr>
          <a:xfrm>
            <a:off x="1709530" y="2133598"/>
            <a:ext cx="4552315" cy="3964305"/>
          </a:xfrm>
          <a:prstGeom prst="rect">
            <a:avLst/>
          </a:prstGeom>
        </p:spPr>
      </p:pic>
      <p:sp>
        <p:nvSpPr>
          <p:cNvPr id="6" name="Rectangle 5"/>
          <p:cNvSpPr/>
          <p:nvPr/>
        </p:nvSpPr>
        <p:spPr>
          <a:xfrm>
            <a:off x="0" y="1487268"/>
            <a:ext cx="5029200" cy="738664"/>
          </a:xfrm>
          <a:prstGeom prst="rect">
            <a:avLst/>
          </a:prstGeom>
        </p:spPr>
        <p:txBody>
          <a:bodyPr wrap="square">
            <a:spAutoFit/>
          </a:bodyPr>
          <a:lstStyle/>
          <a:p>
            <a:pPr lvl="1"/>
            <a:r>
              <a:rPr lang="en-US" sz="2400" b="1" dirty="0"/>
              <a:t>Summary of Dataset :</a:t>
            </a:r>
            <a:endParaRPr lang="en-IN" sz="2400" b="1" dirty="0"/>
          </a:p>
          <a:p>
            <a:r>
              <a:rPr lang="en-US" b="1" dirty="0"/>
              <a:t> </a:t>
            </a:r>
            <a:endParaRPr lang="en-IN" sz="1600" dirty="0"/>
          </a:p>
        </p:txBody>
      </p:sp>
      <p:sp>
        <p:nvSpPr>
          <p:cNvPr id="7" name="Rectangle 6"/>
          <p:cNvSpPr/>
          <p:nvPr/>
        </p:nvSpPr>
        <p:spPr>
          <a:xfrm>
            <a:off x="304801" y="304800"/>
            <a:ext cx="6553200" cy="769441"/>
          </a:xfrm>
          <a:prstGeom prst="rect">
            <a:avLst/>
          </a:prstGeom>
        </p:spPr>
        <p:txBody>
          <a:bodyPr wrap="square">
            <a:spAutoFit/>
          </a:bodyPr>
          <a:lstStyle/>
          <a:p>
            <a:r>
              <a:rPr lang="en-US" sz="4400" b="1" dirty="0">
                <a:solidFill>
                  <a:srgbClr val="C00000"/>
                </a:solidFill>
                <a:latin typeface="Arial" panose="020B0604020202020204" pitchFamily="34" charset="0"/>
                <a:cs typeface="Arial" panose="020B0604020202020204" pitchFamily="34" charset="0"/>
              </a:rPr>
              <a:t>Results and Discussion</a:t>
            </a:r>
            <a:endParaRPr lang="en-US"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503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pPr algn="l"/>
            <a:r>
              <a:rPr lang="en-US" b="1" dirty="0">
                <a:solidFill>
                  <a:srgbClr val="C00000"/>
                </a:solidFill>
                <a:latin typeface="Arial" panose="020B0604020202020204" pitchFamily="34" charset="0"/>
                <a:cs typeface="Arial" panose="020B0604020202020204" pitchFamily="34" charset="0"/>
              </a:rPr>
              <a:t>Presentation Outline</a:t>
            </a:r>
          </a:p>
        </p:txBody>
      </p:sp>
      <p:sp>
        <p:nvSpPr>
          <p:cNvPr id="3" name="Content Placeholder 2"/>
          <p:cNvSpPr>
            <a:spLocks noGrp="1"/>
          </p:cNvSpPr>
          <p:nvPr>
            <p:ph idx="1"/>
          </p:nvPr>
        </p:nvSpPr>
        <p:spPr>
          <a:xfrm>
            <a:off x="609600" y="1600200"/>
            <a:ext cx="8229600" cy="4525963"/>
          </a:xfrm>
        </p:spPr>
        <p:txBody>
          <a:bodyPr vert="horz" lIns="91440" tIns="45720" rIns="91440" bIns="45720" rtlCol="0" anchor="t">
            <a:normAutofit lnSpcReduction="10000"/>
          </a:bodyPr>
          <a:lstStyle/>
          <a:p>
            <a:r>
              <a:rPr lang="en-US" sz="2400" dirty="0">
                <a:latin typeface="Arial" pitchFamily="34" charset="0"/>
                <a:cs typeface="Arial" pitchFamily="34" charset="0"/>
              </a:rPr>
              <a:t>Course Certificate</a:t>
            </a:r>
          </a:p>
          <a:p>
            <a:r>
              <a:rPr lang="en-US" sz="2400" dirty="0">
                <a:latin typeface="Arial" pitchFamily="34" charset="0"/>
                <a:cs typeface="Arial" pitchFamily="34" charset="0"/>
              </a:rPr>
              <a:t>Abstract</a:t>
            </a:r>
          </a:p>
          <a:p>
            <a:r>
              <a:rPr lang="en-US" sz="2400" dirty="0">
                <a:latin typeface="Arial" pitchFamily="34" charset="0"/>
                <a:cs typeface="Arial" pitchFamily="34" charset="0"/>
              </a:rPr>
              <a:t>Introduction</a:t>
            </a:r>
          </a:p>
          <a:p>
            <a:r>
              <a:rPr lang="en-US" sz="2400" dirty="0">
                <a:latin typeface="Arial" pitchFamily="34" charset="0"/>
                <a:cs typeface="Arial" pitchFamily="34" charset="0"/>
              </a:rPr>
              <a:t>Literature survey</a:t>
            </a:r>
          </a:p>
          <a:p>
            <a:r>
              <a:rPr lang="en-US" sz="2400" dirty="0">
                <a:latin typeface="Arial" pitchFamily="34" charset="0"/>
                <a:cs typeface="Arial" pitchFamily="34" charset="0"/>
              </a:rPr>
              <a:t>Proposed system</a:t>
            </a:r>
          </a:p>
          <a:p>
            <a:r>
              <a:rPr lang="en-US" sz="2400" dirty="0">
                <a:latin typeface="Arial" pitchFamily="34" charset="0"/>
                <a:cs typeface="Arial" pitchFamily="34" charset="0"/>
              </a:rPr>
              <a:t>Objectives</a:t>
            </a:r>
          </a:p>
          <a:p>
            <a:r>
              <a:rPr lang="en-US" sz="2400" dirty="0">
                <a:latin typeface="Arial" pitchFamily="34" charset="0"/>
                <a:cs typeface="Arial" pitchFamily="34" charset="0"/>
              </a:rPr>
              <a:t>System Architecture / Ideation Map</a:t>
            </a:r>
          </a:p>
          <a:p>
            <a:r>
              <a:rPr lang="en-US" sz="2400" dirty="0">
                <a:latin typeface="Arial" pitchFamily="34" charset="0"/>
                <a:cs typeface="Arial" pitchFamily="34" charset="0"/>
              </a:rPr>
              <a:t>Modules</a:t>
            </a:r>
            <a:endParaRPr lang="en-US" sz="2400" dirty="0">
              <a:latin typeface="Arial"/>
              <a:cs typeface="Arial"/>
            </a:endParaRPr>
          </a:p>
          <a:p>
            <a:r>
              <a:rPr lang="en-US" sz="2400" dirty="0">
                <a:latin typeface="Arial" pitchFamily="34" charset="0"/>
                <a:cs typeface="Arial" pitchFamily="34" charset="0"/>
              </a:rPr>
              <a:t>Results and Discussions</a:t>
            </a:r>
          </a:p>
          <a:p>
            <a:r>
              <a:rPr lang="en-US" sz="2400" dirty="0">
                <a:latin typeface="Arial"/>
                <a:cs typeface="Arial"/>
              </a:rPr>
              <a:t>Conclusion </a:t>
            </a:r>
            <a:endParaRPr lang="en-US" sz="2400" dirty="0">
              <a:latin typeface="Arial" pitchFamily="34" charset="0"/>
              <a:cs typeface="Arial" pitchFamily="34" charset="0"/>
            </a:endParaRPr>
          </a:p>
          <a:p>
            <a:r>
              <a:rPr lang="en-US" sz="2400" dirty="0">
                <a:latin typeface="Arial" pitchFamily="34" charset="0"/>
                <a:cs typeface="Arial" pitchFamily="34" charset="0"/>
              </a:rPr>
              <a:t>References</a:t>
            </a:r>
          </a:p>
          <a:p>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D1E05-E26F-40E5-B234-FD2ACD78711E}"/>
              </a:ext>
            </a:extLst>
          </p:cNvPr>
          <p:cNvSpPr>
            <a:spLocks noGrp="1"/>
          </p:cNvSpPr>
          <p:nvPr>
            <p:ph idx="1"/>
          </p:nvPr>
        </p:nvSpPr>
        <p:spPr>
          <a:xfrm>
            <a:off x="304800" y="1279526"/>
            <a:ext cx="8534400" cy="4892674"/>
          </a:xfrm>
        </p:spPr>
        <p:txBody>
          <a:bodyPr>
            <a:noAutofit/>
          </a:bodyPr>
          <a:lstStyle/>
          <a:p>
            <a:pPr marL="0" indent="0">
              <a:buNone/>
            </a:pPr>
            <a:r>
              <a:rPr lang="en-IN" sz="2400" b="1" dirty="0"/>
              <a:t>Describe the Dataset :</a:t>
            </a:r>
          </a:p>
        </p:txBody>
      </p:sp>
      <p:sp>
        <p:nvSpPr>
          <p:cNvPr id="6" name="Slide Number Placeholder 5">
            <a:extLst>
              <a:ext uri="{FF2B5EF4-FFF2-40B4-BE49-F238E27FC236}">
                <a16:creationId xmlns:a16="http://schemas.microsoft.com/office/drawing/2014/main" id="{94CCCB25-001F-4AEE-BBAF-53C8E5A1EAE8}"/>
              </a:ext>
            </a:extLst>
          </p:cNvPr>
          <p:cNvSpPr>
            <a:spLocks noGrp="1"/>
          </p:cNvSpPr>
          <p:nvPr>
            <p:ph type="sldNum" sz="quarter" idx="12"/>
          </p:nvPr>
        </p:nvSpPr>
        <p:spPr/>
        <p:txBody>
          <a:bodyPr/>
          <a:lstStyle/>
          <a:p>
            <a:fld id="{7B28076C-CE04-4A00-BFAA-A90EA8355859}" type="slidenum">
              <a:rPr lang="en-US" smtClean="0"/>
              <a:pPr/>
              <a:t>20</a:t>
            </a:fld>
            <a:endParaRPr lang="en-US"/>
          </a:p>
        </p:txBody>
      </p:sp>
      <p:sp>
        <p:nvSpPr>
          <p:cNvPr id="9" name="Title 1">
            <a:extLst>
              <a:ext uri="{FF2B5EF4-FFF2-40B4-BE49-F238E27FC236}">
                <a16:creationId xmlns:a16="http://schemas.microsoft.com/office/drawing/2014/main" id="{029B497F-4463-5C9E-94C2-0190DC1C9DC4}"/>
              </a:ext>
            </a:extLst>
          </p:cNvPr>
          <p:cNvSpPr txBox="1">
            <a:spLocks/>
          </p:cNvSpPr>
          <p:nvPr/>
        </p:nvSpPr>
        <p:spPr>
          <a:xfrm>
            <a:off x="457200" y="13652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solidFill>
                  <a:srgbClr val="C00000"/>
                </a:solidFill>
                <a:latin typeface="Arial" panose="020B0604020202020204" pitchFamily="34" charset="0"/>
                <a:cs typeface="Arial" panose="020B0604020202020204" pitchFamily="34" charset="0"/>
              </a:rPr>
              <a:t>Results and Discussion</a:t>
            </a:r>
            <a:endParaRPr lang="en-US" b="1" dirty="0">
              <a:latin typeface="Arial" panose="020B0604020202020204" pitchFamily="34" charset="0"/>
              <a:cs typeface="Arial" panose="020B0604020202020204" pitchFamily="34" charset="0"/>
            </a:endParaRPr>
          </a:p>
        </p:txBody>
      </p:sp>
      <p:pic>
        <p:nvPicPr>
          <p:cNvPr id="7" name="image11.png"/>
          <p:cNvPicPr/>
          <p:nvPr/>
        </p:nvPicPr>
        <p:blipFill>
          <a:blip r:embed="rId2" cstate="print"/>
          <a:stretch>
            <a:fillRect/>
          </a:stretch>
        </p:blipFill>
        <p:spPr>
          <a:xfrm>
            <a:off x="1828800" y="1905000"/>
            <a:ext cx="5281930" cy="4425315"/>
          </a:xfrm>
          <a:prstGeom prst="rect">
            <a:avLst/>
          </a:prstGeom>
        </p:spPr>
      </p:pic>
    </p:spTree>
    <p:extLst>
      <p:ext uri="{BB962C8B-B14F-4D97-AF65-F5344CB8AC3E}">
        <p14:creationId xmlns:p14="http://schemas.microsoft.com/office/powerpoint/2010/main" val="2415932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6019800" cy="990600"/>
          </a:xfrm>
        </p:spPr>
        <p:txBody>
          <a:bodyPr>
            <a:normAutofit fontScale="90000"/>
          </a:bodyPr>
          <a:lstStyle/>
          <a:p>
            <a:br>
              <a:rPr lang="en-US" dirty="0"/>
            </a:br>
            <a:endParaRPr lang="en-IN" dirty="0"/>
          </a:p>
        </p:txBody>
      </p:sp>
      <p:sp>
        <p:nvSpPr>
          <p:cNvPr id="3" name="Content Placeholder 2"/>
          <p:cNvSpPr>
            <a:spLocks noGrp="1"/>
          </p:cNvSpPr>
          <p:nvPr>
            <p:ph idx="1"/>
          </p:nvPr>
        </p:nvSpPr>
        <p:spPr>
          <a:xfrm>
            <a:off x="381000" y="1447800"/>
            <a:ext cx="8458200" cy="4724400"/>
          </a:xfrm>
        </p:spPr>
        <p:txBody>
          <a:bodyPr>
            <a:normAutofit/>
          </a:bodyPr>
          <a:lstStyle/>
          <a:p>
            <a:pPr marL="0" indent="0">
              <a:buNone/>
            </a:pPr>
            <a:r>
              <a:rPr lang="en-IN" sz="2400" b="1" dirty="0"/>
              <a:t>Correlation Matrix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pic>
        <p:nvPicPr>
          <p:cNvPr id="7" name="image13.jpeg"/>
          <p:cNvPicPr/>
          <p:nvPr/>
        </p:nvPicPr>
        <p:blipFill>
          <a:blip r:embed="rId2" cstate="print"/>
          <a:stretch>
            <a:fillRect/>
          </a:stretch>
        </p:blipFill>
        <p:spPr>
          <a:xfrm>
            <a:off x="1752600" y="2133600"/>
            <a:ext cx="4648200" cy="3733800"/>
          </a:xfrm>
          <a:prstGeom prst="rect">
            <a:avLst/>
          </a:prstGeom>
        </p:spPr>
      </p:pic>
      <p:sp>
        <p:nvSpPr>
          <p:cNvPr id="9" name="Rectangle 8"/>
          <p:cNvSpPr/>
          <p:nvPr/>
        </p:nvSpPr>
        <p:spPr>
          <a:xfrm>
            <a:off x="304800" y="457200"/>
            <a:ext cx="6809878" cy="769441"/>
          </a:xfrm>
          <a:prstGeom prst="rect">
            <a:avLst/>
          </a:prstGeom>
        </p:spPr>
        <p:txBody>
          <a:bodyPr wrap="none">
            <a:spAutoFit/>
          </a:bodyPr>
          <a:lstStyle/>
          <a:p>
            <a:r>
              <a:rPr lang="en-US" sz="4400" dirty="0">
                <a:solidFill>
                  <a:srgbClr val="C00000"/>
                </a:solidFill>
                <a:latin typeface="+mj-lt"/>
                <a:cs typeface="Calibri"/>
              </a:rPr>
              <a:t>  </a:t>
            </a:r>
            <a:r>
              <a:rPr lang="en-US" sz="4400" b="1" dirty="0">
                <a:solidFill>
                  <a:srgbClr val="C00000"/>
                </a:solidFill>
                <a:latin typeface="Arial" panose="020B0604020202020204" pitchFamily="34" charset="0"/>
                <a:cs typeface="Arial" panose="020B0604020202020204" pitchFamily="34" charset="0"/>
              </a:rPr>
              <a:t>Results and Discussion</a:t>
            </a:r>
            <a:endParaRPr lang="en-US"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2442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599"/>
            <a:ext cx="6635260" cy="918865"/>
          </a:xfrm>
        </p:spPr>
        <p:txBody>
          <a:bodyPr>
            <a:normAutofit fontScale="90000"/>
          </a:bodyPr>
          <a:lstStyle/>
          <a:p>
            <a:br>
              <a:rPr lang="en-US" sz="4900" b="1" dirty="0">
                <a:solidFill>
                  <a:srgbClr val="C00000"/>
                </a:solidFill>
                <a:latin typeface="Arial" panose="020B0604020202020204" pitchFamily="34" charset="0"/>
                <a:cs typeface="Calibri"/>
              </a:rPr>
            </a:br>
            <a:r>
              <a:rPr lang="en-US" sz="4900" b="1" dirty="0">
                <a:solidFill>
                  <a:srgbClr val="C00000"/>
                </a:solidFill>
                <a:latin typeface="Arial" panose="020B0604020202020204" pitchFamily="34" charset="0"/>
                <a:cs typeface="Arial" panose="020B0604020202020204" pitchFamily="34" charset="0"/>
              </a:rPr>
              <a:t>Results and Discussion</a:t>
            </a:r>
            <a:br>
              <a:rPr lang="en-US" dirty="0"/>
            </a:br>
            <a:endParaRPr lang="en-IN" dirty="0"/>
          </a:p>
        </p:txBody>
      </p:sp>
      <p:pic>
        <p:nvPicPr>
          <p:cNvPr id="7" name="image15.png"/>
          <p:cNvPicPr>
            <a:picLocks noGrp="1"/>
          </p:cNvPicPr>
          <p:nvPr>
            <p:ph idx="1"/>
          </p:nvPr>
        </p:nvPicPr>
        <p:blipFill>
          <a:blip r:embed="rId2" cstate="print"/>
          <a:stretch>
            <a:fillRect/>
          </a:stretch>
        </p:blipFill>
        <p:spPr>
          <a:xfrm>
            <a:off x="638666" y="1996515"/>
            <a:ext cx="7866667" cy="3733333"/>
          </a:xfrm>
          <a:prstGeom prst="rect">
            <a:avLst/>
          </a:prstGeom>
        </p:spPr>
      </p:pic>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sp>
        <p:nvSpPr>
          <p:cNvPr id="8" name="Rectangle 7"/>
          <p:cNvSpPr/>
          <p:nvPr/>
        </p:nvSpPr>
        <p:spPr>
          <a:xfrm>
            <a:off x="609600" y="1524000"/>
            <a:ext cx="2395399" cy="461665"/>
          </a:xfrm>
          <a:prstGeom prst="rect">
            <a:avLst/>
          </a:prstGeom>
        </p:spPr>
        <p:txBody>
          <a:bodyPr wrap="none">
            <a:spAutoFit/>
          </a:bodyPr>
          <a:lstStyle/>
          <a:p>
            <a:r>
              <a:rPr lang="en-US" sz="2400" b="1" dirty="0"/>
              <a:t>Importance Plot :</a:t>
            </a:r>
            <a:endParaRPr lang="en-IN" sz="2400" b="1" dirty="0"/>
          </a:p>
        </p:txBody>
      </p:sp>
    </p:spTree>
    <p:extLst>
      <p:ext uri="{BB962C8B-B14F-4D97-AF65-F5344CB8AC3E}">
        <p14:creationId xmlns:p14="http://schemas.microsoft.com/office/powerpoint/2010/main" val="4265804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6635260" cy="914400"/>
          </a:xfrm>
        </p:spPr>
        <p:txBody>
          <a:bodyPr>
            <a:noAutofit/>
          </a:bodyPr>
          <a:lstStyle/>
          <a:p>
            <a:r>
              <a:rPr lang="en-US" b="1" dirty="0">
                <a:solidFill>
                  <a:srgbClr val="C00000"/>
                </a:solidFill>
                <a:latin typeface="Arial" panose="020B0604020202020204" pitchFamily="34" charset="0"/>
                <a:cs typeface="Arial" panose="020B0604020202020204" pitchFamily="34" charset="0"/>
              </a:rPr>
              <a:t>Results and Discussion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sz="2400" b="1" dirty="0"/>
              <a:t>Plot of alcohol and target variable quality :</a:t>
            </a:r>
            <a:endParaRPr lang="en-IN" sz="2400" b="1" dirty="0"/>
          </a:p>
          <a:p>
            <a:pPr marL="0" indent="0">
              <a:buNone/>
            </a:pPr>
            <a:endParaRPr lang="en-IN" dirty="0"/>
          </a:p>
        </p:txBody>
      </p:sp>
      <p:sp>
        <p:nvSpPr>
          <p:cNvPr id="6" name="Slide Number Placeholder 5"/>
          <p:cNvSpPr>
            <a:spLocks noGrp="1"/>
          </p:cNvSpPr>
          <p:nvPr>
            <p:ph type="sldNum" sz="quarter" idx="12"/>
          </p:nvPr>
        </p:nvSpPr>
        <p:spPr/>
        <p:txBody>
          <a:bodyPr/>
          <a:lstStyle/>
          <a:p>
            <a:fld id="{7B28076C-CE04-4A00-BFAA-A90EA8355859}" type="slidenum">
              <a:rPr lang="en-US" smtClean="0"/>
              <a:pPr/>
              <a:t>23</a:t>
            </a:fld>
            <a:endParaRPr lang="en-US"/>
          </a:p>
        </p:txBody>
      </p:sp>
      <p:pic>
        <p:nvPicPr>
          <p:cNvPr id="7" name="image17.png"/>
          <p:cNvPicPr/>
          <p:nvPr/>
        </p:nvPicPr>
        <p:blipFill>
          <a:blip r:embed="rId2" cstate="print"/>
          <a:stretch>
            <a:fillRect/>
          </a:stretch>
        </p:blipFill>
        <p:spPr>
          <a:xfrm>
            <a:off x="2514600" y="2362200"/>
            <a:ext cx="4132262" cy="3352800"/>
          </a:xfrm>
          <a:prstGeom prst="rect">
            <a:avLst/>
          </a:prstGeom>
        </p:spPr>
      </p:pic>
    </p:spTree>
    <p:extLst>
      <p:ext uri="{BB962C8B-B14F-4D97-AF65-F5344CB8AC3E}">
        <p14:creationId xmlns:p14="http://schemas.microsoft.com/office/powerpoint/2010/main" val="3527972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6019800" cy="990600"/>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Results and Discussion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IN" sz="2400" b="1" dirty="0"/>
              <a:t>Box Plot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24</a:t>
            </a:fld>
            <a:endParaRPr lang="en-US"/>
          </a:p>
        </p:txBody>
      </p:sp>
      <p:pic>
        <p:nvPicPr>
          <p:cNvPr id="7" name="image19.jpeg"/>
          <p:cNvPicPr/>
          <p:nvPr/>
        </p:nvPicPr>
        <p:blipFill>
          <a:blip r:embed="rId2" cstate="print"/>
          <a:stretch>
            <a:fillRect/>
          </a:stretch>
        </p:blipFill>
        <p:spPr>
          <a:xfrm>
            <a:off x="1538577" y="2286000"/>
            <a:ext cx="5257799" cy="3657600"/>
          </a:xfrm>
          <a:prstGeom prst="rect">
            <a:avLst/>
          </a:prstGeom>
        </p:spPr>
      </p:pic>
    </p:spTree>
    <p:extLst>
      <p:ext uri="{BB962C8B-B14F-4D97-AF65-F5344CB8AC3E}">
        <p14:creationId xmlns:p14="http://schemas.microsoft.com/office/powerpoint/2010/main" val="709786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6101860" cy="990600"/>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Results and Discussion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IN" sz="2400" b="1" dirty="0" err="1"/>
              <a:t>Pai</a:t>
            </a:r>
            <a:r>
              <a:rPr lang="en-IN" sz="2400" b="1" dirty="0"/>
              <a:t> Plot :</a:t>
            </a:r>
          </a:p>
          <a:p>
            <a:pPr marL="0" indent="0">
              <a:buNone/>
            </a:pPr>
            <a:endParaRPr lang="en-IN" sz="2400" b="1" dirty="0"/>
          </a:p>
        </p:txBody>
      </p:sp>
      <p:sp>
        <p:nvSpPr>
          <p:cNvPr id="6" name="Slide Number Placeholder 5"/>
          <p:cNvSpPr>
            <a:spLocks noGrp="1"/>
          </p:cNvSpPr>
          <p:nvPr>
            <p:ph type="sldNum" sz="quarter" idx="12"/>
          </p:nvPr>
        </p:nvSpPr>
        <p:spPr/>
        <p:txBody>
          <a:bodyPr/>
          <a:lstStyle/>
          <a:p>
            <a:fld id="{7B28076C-CE04-4A00-BFAA-A90EA8355859}" type="slidenum">
              <a:rPr lang="en-US" smtClean="0"/>
              <a:pPr/>
              <a:t>25</a:t>
            </a:fld>
            <a:endParaRPr lang="en-US"/>
          </a:p>
        </p:txBody>
      </p:sp>
      <p:pic>
        <p:nvPicPr>
          <p:cNvPr id="7" name="image21.jpeg"/>
          <p:cNvPicPr/>
          <p:nvPr/>
        </p:nvPicPr>
        <p:blipFill>
          <a:blip r:embed="rId2" cstate="print"/>
          <a:stretch>
            <a:fillRect/>
          </a:stretch>
        </p:blipFill>
        <p:spPr>
          <a:xfrm>
            <a:off x="1219200" y="2209800"/>
            <a:ext cx="6248400" cy="3733800"/>
          </a:xfrm>
          <a:prstGeom prst="rect">
            <a:avLst/>
          </a:prstGeom>
        </p:spPr>
      </p:pic>
    </p:spTree>
    <p:extLst>
      <p:ext uri="{BB962C8B-B14F-4D97-AF65-F5344CB8AC3E}">
        <p14:creationId xmlns:p14="http://schemas.microsoft.com/office/powerpoint/2010/main" val="4166904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6559060" cy="914400"/>
          </a:xfrm>
        </p:spPr>
        <p:txBody>
          <a:bodyPr>
            <a:noAutofit/>
          </a:bodyPr>
          <a:lstStyle/>
          <a:p>
            <a:r>
              <a:rPr lang="en-US" b="1" dirty="0">
                <a:solidFill>
                  <a:srgbClr val="C00000"/>
                </a:solidFill>
                <a:latin typeface="Arial" panose="020B0604020202020204" pitchFamily="34" charset="0"/>
                <a:cs typeface="Arial" panose="020B0604020202020204" pitchFamily="34" charset="0"/>
              </a:rPr>
              <a:t>Results and Discussion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b="1" dirty="0"/>
              <a:t>Boxplot after handling outliers :</a:t>
            </a:r>
          </a:p>
          <a:p>
            <a:pPr marL="0" indent="0">
              <a:buNone/>
            </a:pPr>
            <a:endParaRPr lang="en-IN" sz="2400" b="1" dirty="0"/>
          </a:p>
        </p:txBody>
      </p:sp>
      <p:sp>
        <p:nvSpPr>
          <p:cNvPr id="6" name="Slide Number Placeholder 5"/>
          <p:cNvSpPr>
            <a:spLocks noGrp="1"/>
          </p:cNvSpPr>
          <p:nvPr>
            <p:ph type="sldNum" sz="quarter" idx="12"/>
          </p:nvPr>
        </p:nvSpPr>
        <p:spPr/>
        <p:txBody>
          <a:bodyPr/>
          <a:lstStyle/>
          <a:p>
            <a:fld id="{7B28076C-CE04-4A00-BFAA-A90EA8355859}" type="slidenum">
              <a:rPr lang="en-US" smtClean="0"/>
              <a:pPr/>
              <a:t>26</a:t>
            </a:fld>
            <a:endParaRPr lang="en-US"/>
          </a:p>
        </p:txBody>
      </p:sp>
      <p:pic>
        <p:nvPicPr>
          <p:cNvPr id="7" name="image23.png"/>
          <p:cNvPicPr/>
          <p:nvPr/>
        </p:nvPicPr>
        <p:blipFill>
          <a:blip r:embed="rId2" cstate="print"/>
          <a:stretch>
            <a:fillRect/>
          </a:stretch>
        </p:blipFill>
        <p:spPr>
          <a:xfrm>
            <a:off x="2133600" y="2209800"/>
            <a:ext cx="5334000" cy="3980497"/>
          </a:xfrm>
          <a:prstGeom prst="rect">
            <a:avLst/>
          </a:prstGeom>
        </p:spPr>
      </p:pic>
    </p:spTree>
    <p:extLst>
      <p:ext uri="{BB962C8B-B14F-4D97-AF65-F5344CB8AC3E}">
        <p14:creationId xmlns:p14="http://schemas.microsoft.com/office/powerpoint/2010/main" val="2568869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6101860" cy="990600"/>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Results and Discussion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IN" sz="2400" b="1" dirty="0">
                <a:latin typeface="Arial" panose="020B0604020202020204" pitchFamily="34" charset="0"/>
                <a:cs typeface="Arial" panose="020B0604020202020204" pitchFamily="34" charset="0"/>
              </a:rPr>
              <a:t>Missing Values </a:t>
            </a:r>
            <a:r>
              <a:rPr lang="en-IN" sz="2400" b="1" dirty="0"/>
              <a:t>:</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27</a:t>
            </a:fld>
            <a:endParaRPr lang="en-US"/>
          </a:p>
        </p:txBody>
      </p:sp>
      <p:pic>
        <p:nvPicPr>
          <p:cNvPr id="7" name="image25.jpeg"/>
          <p:cNvPicPr/>
          <p:nvPr/>
        </p:nvPicPr>
        <p:blipFill>
          <a:blip r:embed="rId2" cstate="print"/>
          <a:stretch>
            <a:fillRect/>
          </a:stretch>
        </p:blipFill>
        <p:spPr>
          <a:xfrm>
            <a:off x="2362200" y="1752600"/>
            <a:ext cx="2113597" cy="1905000"/>
          </a:xfrm>
          <a:prstGeom prst="rect">
            <a:avLst/>
          </a:prstGeom>
        </p:spPr>
      </p:pic>
      <p:sp>
        <p:nvSpPr>
          <p:cNvPr id="8" name="Rectangle 7"/>
          <p:cNvSpPr/>
          <p:nvPr/>
        </p:nvSpPr>
        <p:spPr>
          <a:xfrm>
            <a:off x="500142" y="3815545"/>
            <a:ext cx="4224257" cy="461665"/>
          </a:xfrm>
          <a:prstGeom prst="rect">
            <a:avLst/>
          </a:prstGeom>
        </p:spPr>
        <p:txBody>
          <a:bodyPr wrap="square">
            <a:spAutoFit/>
          </a:bodyPr>
          <a:lstStyle/>
          <a:p>
            <a:r>
              <a:rPr lang="en-US" sz="2400" b="1" dirty="0">
                <a:latin typeface="+mj-lt"/>
                <a:cs typeface="Arial" panose="020B0604020202020204" pitchFamily="34" charset="0"/>
              </a:rPr>
              <a:t>After handling missing values </a:t>
            </a:r>
            <a:r>
              <a:rPr lang="en-US" sz="2400" b="1" dirty="0"/>
              <a:t>:</a:t>
            </a:r>
            <a:endParaRPr lang="en-IN" sz="2400" b="1" dirty="0"/>
          </a:p>
        </p:txBody>
      </p:sp>
      <p:pic>
        <p:nvPicPr>
          <p:cNvPr id="9" name="image26.png"/>
          <p:cNvPicPr/>
          <p:nvPr/>
        </p:nvPicPr>
        <p:blipFill>
          <a:blip r:embed="rId3" cstate="print"/>
          <a:stretch>
            <a:fillRect/>
          </a:stretch>
        </p:blipFill>
        <p:spPr>
          <a:xfrm>
            <a:off x="3418998" y="4305702"/>
            <a:ext cx="2047240" cy="2114065"/>
          </a:xfrm>
          <a:prstGeom prst="rect">
            <a:avLst/>
          </a:prstGeom>
        </p:spPr>
      </p:pic>
    </p:spTree>
    <p:extLst>
      <p:ext uri="{BB962C8B-B14F-4D97-AF65-F5344CB8AC3E}">
        <p14:creationId xmlns:p14="http://schemas.microsoft.com/office/powerpoint/2010/main" val="1850739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39" y="228600"/>
            <a:ext cx="6560423" cy="990600"/>
          </a:xfrm>
        </p:spPr>
        <p:txBody>
          <a:bodyPr>
            <a:noAutofit/>
          </a:bodyPr>
          <a:lstStyle/>
          <a:p>
            <a:r>
              <a:rPr lang="en-US" b="1" dirty="0">
                <a:solidFill>
                  <a:srgbClr val="C00000"/>
                </a:solidFill>
                <a:latin typeface="Arial" panose="020B0604020202020204" pitchFamily="34" charset="0"/>
                <a:cs typeface="Arial" panose="020B0604020202020204" pitchFamily="34" charset="0"/>
              </a:rPr>
              <a:t>Results and Discussion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b="1" dirty="0">
                <a:latin typeface="Arial" panose="020B0604020202020204" pitchFamily="34" charset="0"/>
                <a:cs typeface="Arial" panose="020B0604020202020204" pitchFamily="34" charset="0"/>
              </a:rPr>
              <a:t>Counting instances </a:t>
            </a:r>
            <a:r>
              <a:rPr lang="en-US" sz="2400" b="1" dirty="0"/>
              <a:t>:</a:t>
            </a:r>
            <a:endParaRPr lang="en-IN" sz="2400" b="1" dirty="0"/>
          </a:p>
        </p:txBody>
      </p:sp>
      <p:sp>
        <p:nvSpPr>
          <p:cNvPr id="6" name="Slide Number Placeholder 5"/>
          <p:cNvSpPr>
            <a:spLocks noGrp="1"/>
          </p:cNvSpPr>
          <p:nvPr>
            <p:ph type="sldNum" sz="quarter" idx="12"/>
          </p:nvPr>
        </p:nvSpPr>
        <p:spPr/>
        <p:txBody>
          <a:bodyPr/>
          <a:lstStyle/>
          <a:p>
            <a:fld id="{7B28076C-CE04-4A00-BFAA-A90EA8355859}" type="slidenum">
              <a:rPr lang="en-US" smtClean="0"/>
              <a:pPr/>
              <a:t>28</a:t>
            </a:fld>
            <a:endParaRPr lang="en-US"/>
          </a:p>
        </p:txBody>
      </p:sp>
      <p:pic>
        <p:nvPicPr>
          <p:cNvPr id="7" name="image28.png"/>
          <p:cNvPicPr/>
          <p:nvPr/>
        </p:nvPicPr>
        <p:blipFill>
          <a:blip r:embed="rId2" cstate="print"/>
          <a:stretch>
            <a:fillRect/>
          </a:stretch>
        </p:blipFill>
        <p:spPr>
          <a:xfrm>
            <a:off x="2819400" y="2209800"/>
            <a:ext cx="2133600" cy="1066800"/>
          </a:xfrm>
          <a:prstGeom prst="rect">
            <a:avLst/>
          </a:prstGeom>
        </p:spPr>
      </p:pic>
      <p:sp>
        <p:nvSpPr>
          <p:cNvPr id="8" name="Rectangle 7"/>
          <p:cNvSpPr/>
          <p:nvPr/>
        </p:nvSpPr>
        <p:spPr>
          <a:xfrm>
            <a:off x="444610" y="3429000"/>
            <a:ext cx="5334000" cy="830997"/>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Classification version of target variable </a:t>
            </a:r>
            <a:r>
              <a:rPr lang="en-US" sz="2400" b="1" dirty="0"/>
              <a:t>:</a:t>
            </a:r>
            <a:endParaRPr lang="en-IN" sz="2400" b="1" dirty="0"/>
          </a:p>
        </p:txBody>
      </p:sp>
      <p:pic>
        <p:nvPicPr>
          <p:cNvPr id="9" name="image30.png"/>
          <p:cNvPicPr/>
          <p:nvPr/>
        </p:nvPicPr>
        <p:blipFill>
          <a:blip r:embed="rId3" cstate="print"/>
          <a:stretch>
            <a:fillRect/>
          </a:stretch>
        </p:blipFill>
        <p:spPr>
          <a:xfrm>
            <a:off x="2395948" y="4114800"/>
            <a:ext cx="4463415" cy="1592560"/>
          </a:xfrm>
          <a:prstGeom prst="rect">
            <a:avLst/>
          </a:prstGeom>
        </p:spPr>
      </p:pic>
    </p:spTree>
    <p:extLst>
      <p:ext uri="{BB962C8B-B14F-4D97-AF65-F5344CB8AC3E}">
        <p14:creationId xmlns:p14="http://schemas.microsoft.com/office/powerpoint/2010/main" val="210147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6559060" cy="990600"/>
          </a:xfrm>
        </p:spPr>
        <p:txBody>
          <a:bodyPr>
            <a:noAutofit/>
          </a:bodyPr>
          <a:lstStyle/>
          <a:p>
            <a:r>
              <a:rPr lang="en-US" b="1" dirty="0">
                <a:solidFill>
                  <a:srgbClr val="C00000"/>
                </a:solidFill>
                <a:latin typeface="Arial" panose="020B0604020202020204" pitchFamily="34" charset="0"/>
                <a:cs typeface="Arial" panose="020B0604020202020204" pitchFamily="34" charset="0"/>
              </a:rPr>
              <a:t>Results and Discussion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sz="2400" b="1" dirty="0"/>
              <a:t>Balancing dataset :</a:t>
            </a:r>
            <a:endParaRPr lang="en-IN" sz="2400" b="1" dirty="0"/>
          </a:p>
          <a:p>
            <a:pPr marL="0" indent="0">
              <a:buNone/>
            </a:pPr>
            <a:endParaRPr lang="en-IN" dirty="0"/>
          </a:p>
        </p:txBody>
      </p:sp>
      <p:sp>
        <p:nvSpPr>
          <p:cNvPr id="6" name="Slide Number Placeholder 5"/>
          <p:cNvSpPr>
            <a:spLocks noGrp="1"/>
          </p:cNvSpPr>
          <p:nvPr>
            <p:ph type="sldNum" sz="quarter" idx="12"/>
          </p:nvPr>
        </p:nvSpPr>
        <p:spPr/>
        <p:txBody>
          <a:bodyPr/>
          <a:lstStyle/>
          <a:p>
            <a:fld id="{7B28076C-CE04-4A00-BFAA-A90EA8355859}" type="slidenum">
              <a:rPr lang="en-US" smtClean="0"/>
              <a:pPr/>
              <a:t>29</a:t>
            </a:fld>
            <a:endParaRPr lang="en-US"/>
          </a:p>
        </p:txBody>
      </p:sp>
      <p:pic>
        <p:nvPicPr>
          <p:cNvPr id="7" name="image33.jpeg"/>
          <p:cNvPicPr/>
          <p:nvPr/>
        </p:nvPicPr>
        <p:blipFill>
          <a:blip r:embed="rId2" cstate="print"/>
          <a:stretch>
            <a:fillRect/>
          </a:stretch>
        </p:blipFill>
        <p:spPr>
          <a:xfrm>
            <a:off x="2133600" y="2057400"/>
            <a:ext cx="4456430" cy="2084705"/>
          </a:xfrm>
          <a:prstGeom prst="rect">
            <a:avLst/>
          </a:prstGeom>
        </p:spPr>
      </p:pic>
      <p:sp>
        <p:nvSpPr>
          <p:cNvPr id="8" name="Rectangle 7"/>
          <p:cNvSpPr/>
          <p:nvPr/>
        </p:nvSpPr>
        <p:spPr>
          <a:xfrm>
            <a:off x="609600" y="4419600"/>
            <a:ext cx="4419600" cy="461665"/>
          </a:xfrm>
          <a:prstGeom prst="rect">
            <a:avLst/>
          </a:prstGeom>
        </p:spPr>
        <p:txBody>
          <a:bodyPr wrap="square">
            <a:spAutoFit/>
          </a:bodyPr>
          <a:lstStyle/>
          <a:p>
            <a:r>
              <a:rPr lang="en-US" sz="2400" b="1" dirty="0"/>
              <a:t>Correlation between columns :</a:t>
            </a:r>
            <a:endParaRPr lang="en-IN" sz="2400" b="1" dirty="0"/>
          </a:p>
        </p:txBody>
      </p:sp>
      <p:pic>
        <p:nvPicPr>
          <p:cNvPr id="9" name="image36.png"/>
          <p:cNvPicPr/>
          <p:nvPr/>
        </p:nvPicPr>
        <p:blipFill>
          <a:blip r:embed="rId3" cstate="print"/>
          <a:stretch>
            <a:fillRect/>
          </a:stretch>
        </p:blipFill>
        <p:spPr>
          <a:xfrm>
            <a:off x="2667000" y="5172323"/>
            <a:ext cx="3657600" cy="228600"/>
          </a:xfrm>
          <a:prstGeom prst="rect">
            <a:avLst/>
          </a:prstGeom>
        </p:spPr>
      </p:pic>
    </p:spTree>
    <p:extLst>
      <p:ext uri="{BB962C8B-B14F-4D97-AF65-F5344CB8AC3E}">
        <p14:creationId xmlns:p14="http://schemas.microsoft.com/office/powerpoint/2010/main" val="82584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solidFill>
                  <a:srgbClr val="C00000"/>
                </a:solidFill>
                <a:latin typeface="Arial" panose="020B0604020202020204" pitchFamily="34" charset="0"/>
                <a:cs typeface="Arial" panose="020B0604020202020204"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endParaRPr lang="en-US" sz="2800" dirty="0">
              <a:latin typeface="Arial"/>
              <a:cs typeface="Arial"/>
            </a:endParaRP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
        <p:nvSpPr>
          <p:cNvPr id="2" name="TextBox 1">
            <a:extLst>
              <a:ext uri="{FF2B5EF4-FFF2-40B4-BE49-F238E27FC236}">
                <a16:creationId xmlns:a16="http://schemas.microsoft.com/office/drawing/2014/main" id="{FBE1C186-2218-4F01-AAC1-45F12A7A4B8B}"/>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0" name="TextBox 9">
            <a:extLst>
              <a:ext uri="{FF2B5EF4-FFF2-40B4-BE49-F238E27FC236}">
                <a16:creationId xmlns:a16="http://schemas.microsoft.com/office/drawing/2014/main" id="{77D3EA59-BA76-48DC-A563-1B1F1915AC7F}"/>
              </a:ext>
            </a:extLst>
          </p:cNvPr>
          <p:cNvSpPr txBox="1"/>
          <p:nvPr/>
        </p:nvSpPr>
        <p:spPr>
          <a:xfrm>
            <a:off x="3629025" y="36290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pic>
        <p:nvPicPr>
          <p:cNvPr id="5" name="Picture 4">
            <a:extLst>
              <a:ext uri="{FF2B5EF4-FFF2-40B4-BE49-F238E27FC236}">
                <a16:creationId xmlns:a16="http://schemas.microsoft.com/office/drawing/2014/main" id="{B3CD5EF0-9B5B-D33D-95CA-BFC10BC62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7800"/>
            <a:ext cx="7644747" cy="5053748"/>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6559060" cy="990600"/>
          </a:xfrm>
        </p:spPr>
        <p:txBody>
          <a:bodyPr>
            <a:noAutofit/>
          </a:bodyPr>
          <a:lstStyle/>
          <a:p>
            <a:r>
              <a:rPr lang="en-US" b="1" dirty="0">
                <a:solidFill>
                  <a:srgbClr val="C00000"/>
                </a:solidFill>
                <a:latin typeface="Arial" panose="020B0604020202020204" pitchFamily="34" charset="0"/>
                <a:cs typeface="Arial" panose="020B0604020202020204" pitchFamily="34" charset="0"/>
              </a:rPr>
              <a:t>Results and Discussion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a:t>Normalizing the data :</a:t>
            </a:r>
            <a:endParaRPr lang="en-IN" sz="2400" dirty="0"/>
          </a:p>
          <a:p>
            <a:pPr marL="0" indent="0">
              <a:buNone/>
            </a:pPr>
            <a:endParaRPr lang="en-IN" sz="2400" b="1" dirty="0"/>
          </a:p>
        </p:txBody>
      </p:sp>
      <p:sp>
        <p:nvSpPr>
          <p:cNvPr id="6" name="Slide Number Placeholder 5"/>
          <p:cNvSpPr>
            <a:spLocks noGrp="1"/>
          </p:cNvSpPr>
          <p:nvPr>
            <p:ph type="sldNum" sz="quarter" idx="12"/>
          </p:nvPr>
        </p:nvSpPr>
        <p:spPr/>
        <p:txBody>
          <a:bodyPr/>
          <a:lstStyle/>
          <a:p>
            <a:fld id="{7B28076C-CE04-4A00-BFAA-A90EA8355859}" type="slidenum">
              <a:rPr lang="en-US" smtClean="0"/>
              <a:pPr/>
              <a:t>30</a:t>
            </a:fld>
            <a:endParaRPr lang="en-US"/>
          </a:p>
        </p:txBody>
      </p:sp>
      <p:pic>
        <p:nvPicPr>
          <p:cNvPr id="7" name="image38.png"/>
          <p:cNvPicPr/>
          <p:nvPr/>
        </p:nvPicPr>
        <p:blipFill>
          <a:blip r:embed="rId2" cstate="print"/>
          <a:stretch>
            <a:fillRect/>
          </a:stretch>
        </p:blipFill>
        <p:spPr>
          <a:xfrm>
            <a:off x="2133600" y="2514600"/>
            <a:ext cx="4876800" cy="2743200"/>
          </a:xfrm>
          <a:prstGeom prst="rect">
            <a:avLst/>
          </a:prstGeom>
        </p:spPr>
      </p:pic>
    </p:spTree>
    <p:extLst>
      <p:ext uri="{BB962C8B-B14F-4D97-AF65-F5344CB8AC3E}">
        <p14:creationId xmlns:p14="http://schemas.microsoft.com/office/powerpoint/2010/main" val="3125880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6025660" cy="990600"/>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Results and Discussion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sz="2400" b="1" dirty="0"/>
              <a:t>Confusion matrix :</a:t>
            </a:r>
          </a:p>
          <a:p>
            <a:pPr marL="0" indent="0">
              <a:buNone/>
            </a:pPr>
            <a:endParaRPr lang="en-IN" sz="2400" b="1" dirty="0"/>
          </a:p>
          <a:p>
            <a:pPr marL="0" indent="0">
              <a:buNone/>
            </a:pPr>
            <a:r>
              <a:rPr lang="en-US" dirty="0"/>
              <a:t> </a:t>
            </a:r>
            <a:endParaRPr lang="en-IN" dirty="0"/>
          </a:p>
          <a:p>
            <a:pPr marL="0" indent="0">
              <a:buNone/>
            </a:pPr>
            <a:endParaRPr lang="en-IN" dirty="0"/>
          </a:p>
        </p:txBody>
      </p:sp>
      <p:sp>
        <p:nvSpPr>
          <p:cNvPr id="6" name="Slide Number Placeholder 5"/>
          <p:cNvSpPr>
            <a:spLocks noGrp="1"/>
          </p:cNvSpPr>
          <p:nvPr>
            <p:ph type="sldNum" sz="quarter" idx="12"/>
          </p:nvPr>
        </p:nvSpPr>
        <p:spPr/>
        <p:txBody>
          <a:bodyPr/>
          <a:lstStyle/>
          <a:p>
            <a:fld id="{7B28076C-CE04-4A00-BFAA-A90EA8355859}" type="slidenum">
              <a:rPr lang="en-US" smtClean="0"/>
              <a:pPr/>
              <a:t>31</a:t>
            </a:fld>
            <a:endParaRPr lang="en-US"/>
          </a:p>
        </p:txBody>
      </p:sp>
      <p:pic>
        <p:nvPicPr>
          <p:cNvPr id="7" name="image41.png"/>
          <p:cNvPicPr/>
          <p:nvPr/>
        </p:nvPicPr>
        <p:blipFill>
          <a:blip r:embed="rId2" cstate="print"/>
          <a:stretch>
            <a:fillRect/>
          </a:stretch>
        </p:blipFill>
        <p:spPr>
          <a:xfrm>
            <a:off x="2364891" y="2286000"/>
            <a:ext cx="4406265" cy="3531870"/>
          </a:xfrm>
          <a:prstGeom prst="rect">
            <a:avLst/>
          </a:prstGeom>
        </p:spPr>
      </p:pic>
    </p:spTree>
    <p:extLst>
      <p:ext uri="{BB962C8B-B14F-4D97-AF65-F5344CB8AC3E}">
        <p14:creationId xmlns:p14="http://schemas.microsoft.com/office/powerpoint/2010/main" val="690050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6025660" cy="990600"/>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Results and Discussion</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IN" sz="2400" b="1" dirty="0"/>
              <a:t>Model Accuracy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939" y="2457570"/>
            <a:ext cx="5142857" cy="971429"/>
          </a:xfrm>
          <a:prstGeom prst="rect">
            <a:avLst/>
          </a:prstGeom>
        </p:spPr>
      </p:pic>
      <p:sp>
        <p:nvSpPr>
          <p:cNvPr id="8" name="Rectangle 7"/>
          <p:cNvSpPr/>
          <p:nvPr/>
        </p:nvSpPr>
        <p:spPr>
          <a:xfrm>
            <a:off x="609600" y="3886200"/>
            <a:ext cx="2819400" cy="461665"/>
          </a:xfrm>
          <a:prstGeom prst="rect">
            <a:avLst/>
          </a:prstGeom>
        </p:spPr>
        <p:txBody>
          <a:bodyPr wrap="square">
            <a:spAutoFit/>
          </a:bodyPr>
          <a:lstStyle/>
          <a:p>
            <a:r>
              <a:rPr lang="en-US" sz="2400" b="1" dirty="0"/>
              <a:t>Model Precision :</a:t>
            </a:r>
            <a:endParaRPr lang="en-IN" sz="2400"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300" y="4479235"/>
            <a:ext cx="4063998" cy="761999"/>
          </a:xfrm>
          <a:prstGeom prst="rect">
            <a:avLst/>
          </a:prstGeom>
        </p:spPr>
      </p:pic>
    </p:spTree>
    <p:extLst>
      <p:ext uri="{BB962C8B-B14F-4D97-AF65-F5344CB8AC3E}">
        <p14:creationId xmlns:p14="http://schemas.microsoft.com/office/powerpoint/2010/main" val="3122512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4114800" cy="914400"/>
          </a:xfrm>
        </p:spPr>
        <p:txBody>
          <a:bodyPr/>
          <a:lstStyle/>
          <a:p>
            <a:r>
              <a:rPr lang="en-IN" b="1" dirty="0">
                <a:solidFill>
                  <a:srgbClr val="C00000"/>
                </a:solidFill>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381000" y="1143000"/>
            <a:ext cx="8382000" cy="5105400"/>
          </a:xfrm>
        </p:spPr>
        <p:txBody>
          <a:bodyPr>
            <a:noAutofit/>
          </a:bodyPr>
          <a:lstStyle/>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In conclusion, the wine quality analysis project amalgamates data-driven insights with machine learning techniques to decipher the intricate relationship between physicochemical attributes and wine quality.</a:t>
            </a: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This </a:t>
            </a:r>
            <a:r>
              <a:rPr lang="en-US" sz="2400" dirty="0" err="1">
                <a:latin typeface="Arial" panose="020B0604020202020204" pitchFamily="34" charset="0"/>
                <a:cs typeface="Arial" panose="020B0604020202020204" pitchFamily="34" charset="0"/>
              </a:rPr>
              <a:t>endeavour</a:t>
            </a:r>
            <a:r>
              <a:rPr lang="en-US" sz="2400" dirty="0">
                <a:latin typeface="Arial" panose="020B0604020202020204" pitchFamily="34" charset="0"/>
                <a:cs typeface="Arial" panose="020B0604020202020204" pitchFamily="34" charset="0"/>
              </a:rPr>
              <a:t> bridges the gap between data science and practical winemaking, equipping stakeholders with a nuanced understanding to optimize processes and enhance wine quality.</a:t>
            </a: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By leveraging advanced methodologies, this project underscores the potential of data analytics to drive informed decision-making in the realm of viticulture, promising impactful strides in quality enhancement and industry advancement.</a:t>
            </a:r>
            <a:endParaRPr lang="en-IN" sz="24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0" indent="0">
              <a:buNone/>
            </a:pPr>
            <a:endParaRPr lang="en-IN" sz="2400" dirty="0"/>
          </a:p>
        </p:txBody>
      </p:sp>
      <p:sp>
        <p:nvSpPr>
          <p:cNvPr id="6" name="Slide Number Placeholder 5"/>
          <p:cNvSpPr>
            <a:spLocks noGrp="1"/>
          </p:cNvSpPr>
          <p:nvPr>
            <p:ph type="sldNum" sz="quarter" idx="12"/>
          </p:nvPr>
        </p:nvSpPr>
        <p:spPr/>
        <p:txBody>
          <a:bodyPr/>
          <a:lstStyle/>
          <a:p>
            <a:fld id="{7B28076C-CE04-4A00-BFAA-A90EA8355859}" type="slidenum">
              <a:rPr lang="en-US" smtClean="0"/>
              <a:pPr/>
              <a:t>33</a:t>
            </a:fld>
            <a:endParaRPr lang="en-US"/>
          </a:p>
        </p:txBody>
      </p:sp>
    </p:spTree>
    <p:extLst>
      <p:ext uri="{BB962C8B-B14F-4D97-AF65-F5344CB8AC3E}">
        <p14:creationId xmlns:p14="http://schemas.microsoft.com/office/powerpoint/2010/main" val="2359746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4196860" cy="990600"/>
          </a:xfrm>
        </p:spPr>
        <p:txBody>
          <a:bodyPr>
            <a:normAutofit fontScale="90000"/>
          </a:bodyPr>
          <a:lstStyle/>
          <a:p>
            <a:br>
              <a:rPr lang="en-IN" dirty="0"/>
            </a:br>
            <a:endParaRPr lang="en-IN" dirty="0"/>
          </a:p>
        </p:txBody>
      </p:sp>
      <p:sp>
        <p:nvSpPr>
          <p:cNvPr id="3" name="Content Placeholder 2"/>
          <p:cNvSpPr>
            <a:spLocks noGrp="1"/>
          </p:cNvSpPr>
          <p:nvPr>
            <p:ph idx="1"/>
          </p:nvPr>
        </p:nvSpPr>
        <p:spPr>
          <a:xfrm>
            <a:off x="-609600" y="1447799"/>
            <a:ext cx="9448800" cy="4908551"/>
          </a:xfrm>
        </p:spPr>
        <p:txBody>
          <a:bodyPr>
            <a:noAutofit/>
          </a:bodyPr>
          <a:lstStyle/>
          <a:p>
            <a:pPr marL="1657350" lvl="2" indent="-742950" algn="just">
              <a:lnSpc>
                <a:spcPct val="150000"/>
              </a:lnSpc>
              <a:buFont typeface="+mj-lt"/>
              <a:buAutoNum type="arabicPeriod"/>
            </a:pPr>
            <a:r>
              <a:rPr lang="en-US" sz="2000" dirty="0" err="1">
                <a:latin typeface="Arial" panose="020B0604020202020204" pitchFamily="34" charset="0"/>
                <a:cs typeface="Arial" panose="020B0604020202020204" pitchFamily="34" charset="0"/>
              </a:rPr>
              <a:t>Dastmard</a:t>
            </a:r>
            <a:r>
              <a:rPr lang="en-US" sz="2000" dirty="0">
                <a:latin typeface="Arial" panose="020B0604020202020204" pitchFamily="34" charset="0"/>
                <a:cs typeface="Arial" panose="020B0604020202020204" pitchFamily="34" charset="0"/>
              </a:rPr>
              <a:t>, B., 2013. A statistical analysis of the connection between test Results and field claims for ECUs in vehicles.</a:t>
            </a:r>
            <a:endParaRPr lang="en-IN" sz="2000" dirty="0">
              <a:latin typeface="Arial" panose="020B0604020202020204" pitchFamily="34" charset="0"/>
              <a:cs typeface="Arial" panose="020B0604020202020204" pitchFamily="34" charset="0"/>
            </a:endParaRPr>
          </a:p>
          <a:p>
            <a:pPr marL="1657350" lvl="2" indent="-742950" algn="just">
              <a:lnSpc>
                <a:spcPct val="150000"/>
              </a:lnSpc>
              <a:buFont typeface="+mj-lt"/>
              <a:buAutoNum type="arabicPeriod"/>
            </a:pPr>
            <a:r>
              <a:rPr lang="en-US" sz="2000" dirty="0">
                <a:latin typeface="Arial" panose="020B0604020202020204" pitchFamily="34" charset="0"/>
                <a:cs typeface="Arial" panose="020B0604020202020204" pitchFamily="34" charset="0"/>
              </a:rPr>
              <a:t>Drummond, C., </a:t>
            </a:r>
            <a:r>
              <a:rPr lang="en-US" sz="2000" dirty="0" err="1">
                <a:latin typeface="Arial" panose="020B0604020202020204" pitchFamily="34" charset="0"/>
                <a:cs typeface="Arial" panose="020B0604020202020204" pitchFamily="34" charset="0"/>
              </a:rPr>
              <a:t>Holte</a:t>
            </a:r>
            <a:r>
              <a:rPr lang="en-US" sz="2000" dirty="0">
                <a:latin typeface="Arial" panose="020B0604020202020204" pitchFamily="34" charset="0"/>
                <a:cs typeface="Arial" panose="020B0604020202020204" pitchFamily="34" charset="0"/>
              </a:rPr>
              <a:t>, R.C., 2003. C4.5, Class Imbalance, and Cost Sensitivity: Why Under-sampling beats Over-sampling. Pp. 1–8.</a:t>
            </a:r>
            <a:endParaRPr lang="en-IN" sz="2000" dirty="0">
              <a:latin typeface="Arial" panose="020B0604020202020204" pitchFamily="34" charset="0"/>
              <a:cs typeface="Arial" panose="020B0604020202020204" pitchFamily="34" charset="0"/>
            </a:endParaRPr>
          </a:p>
          <a:p>
            <a:pPr marL="1657350" lvl="2" indent="-742950" algn="just">
              <a:lnSpc>
                <a:spcPct val="150000"/>
              </a:lnSpc>
              <a:buFont typeface="+mj-lt"/>
              <a:buAutoNum type="arabicPeriod"/>
            </a:pPr>
            <a:r>
              <a:rPr lang="en-US" sz="2000" dirty="0" err="1">
                <a:latin typeface="Arial" panose="020B0604020202020204" pitchFamily="34" charset="0"/>
                <a:cs typeface="Arial" panose="020B0604020202020204" pitchFamily="34" charset="0"/>
              </a:rPr>
              <a:t>Er</a:t>
            </a:r>
            <a:r>
              <a:rPr lang="en-US" sz="2000" dirty="0">
                <a:latin typeface="Arial" panose="020B0604020202020204" pitchFamily="34" charset="0"/>
                <a:cs typeface="Arial" panose="020B0604020202020204" pitchFamily="34" charset="0"/>
              </a:rPr>
              <a:t>, Y., </a:t>
            </a:r>
            <a:r>
              <a:rPr lang="en-US" sz="2000" dirty="0" err="1">
                <a:latin typeface="Arial" panose="020B0604020202020204" pitchFamily="34" charset="0"/>
                <a:cs typeface="Arial" panose="020B0604020202020204" pitchFamily="34" charset="0"/>
              </a:rPr>
              <a:t>Atasoy</a:t>
            </a:r>
            <a:r>
              <a:rPr lang="en-US" sz="2000" dirty="0">
                <a:latin typeface="Arial" panose="020B0604020202020204" pitchFamily="34" charset="0"/>
                <a:cs typeface="Arial" panose="020B0604020202020204" pitchFamily="34" charset="0"/>
              </a:rPr>
              <a:t>, A., 2016. The Classification of White Wine and Red Wine According to Their Physicochemical Qualities. Int. J. </a:t>
            </a:r>
            <a:r>
              <a:rPr lang="en-US" sz="2000" dirty="0" err="1">
                <a:latin typeface="Arial" panose="020B0604020202020204" pitchFamily="34" charset="0"/>
                <a:cs typeface="Arial" panose="020B0604020202020204" pitchFamily="34" charset="0"/>
              </a:rPr>
              <a:t>Intell</a:t>
            </a:r>
            <a:r>
              <a:rPr lang="en-US" sz="2000" dirty="0">
                <a:latin typeface="Arial" panose="020B0604020202020204" pitchFamily="34" charset="0"/>
                <a:cs typeface="Arial" panose="020B0604020202020204" pitchFamily="34" charset="0"/>
              </a:rPr>
              <a:t>. Syst. Appl. Eng. 4, 23–26.</a:t>
            </a:r>
            <a:endParaRPr lang="en-IN" sz="2000" dirty="0">
              <a:latin typeface="Arial" panose="020B0604020202020204" pitchFamily="34" charset="0"/>
              <a:cs typeface="Arial" panose="020B0604020202020204" pitchFamily="34" charset="0"/>
            </a:endParaRPr>
          </a:p>
          <a:p>
            <a:pPr marL="1657350" lvl="2" indent="-742950" algn="just">
              <a:lnSpc>
                <a:spcPct val="150000"/>
              </a:lnSpc>
              <a:buFont typeface="+mj-lt"/>
              <a:buAutoNum type="arabicPeriod"/>
            </a:pPr>
            <a:r>
              <a:rPr lang="en-US" sz="2000" dirty="0" err="1">
                <a:latin typeface="Arial" panose="020B0604020202020204" pitchFamily="34" charset="0"/>
                <a:cs typeface="Arial" panose="020B0604020202020204" pitchFamily="34" charset="0"/>
              </a:rPr>
              <a:t>Estabrooks</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Japkowicz</a:t>
            </a:r>
            <a:r>
              <a:rPr lang="en-US" sz="2000" dirty="0">
                <a:latin typeface="Arial" panose="020B0604020202020204" pitchFamily="34" charset="0"/>
                <a:cs typeface="Arial" panose="020B0604020202020204" pitchFamily="34" charset="0"/>
              </a:rPr>
              <a:t>, N., 2001. A Mixture-of-Experts Framework for Learning from Imbalanced Data Sets, in: Hoffmann, F., Hand, D.J.,</a:t>
            </a:r>
            <a:endParaRPr lang="en-IN" sz="2000" dirty="0">
              <a:latin typeface="Arial" panose="020B0604020202020204" pitchFamily="34" charset="0"/>
              <a:cs typeface="Arial" panose="020B0604020202020204" pitchFamily="34" charset="0"/>
            </a:endParaRPr>
          </a:p>
          <a:p>
            <a:pPr marL="1371600" lvl="3" indent="0" algn="just">
              <a:buNone/>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2114550" lvl="3" indent="-742950" algn="just">
              <a:buFont typeface="+mj-lt"/>
              <a:buAutoNum type="arabicPeriod"/>
            </a:pPr>
            <a:endParaRPr lang="en-US" dirty="0">
              <a:latin typeface="Arial" panose="020B0604020202020204" pitchFamily="34" charset="0"/>
              <a:cs typeface="Arial" panose="020B0604020202020204" pitchFamily="34" charset="0"/>
            </a:endParaRPr>
          </a:p>
          <a:p>
            <a:pPr marL="1371600" lvl="3" indent="0" algn="just">
              <a:buNone/>
            </a:pPr>
            <a:endParaRPr lang="en-IN" dirty="0">
              <a:latin typeface="Arial" panose="020B0604020202020204" pitchFamily="34" charset="0"/>
              <a:cs typeface="Arial" panose="020B0604020202020204" pitchFamily="34" charset="0"/>
            </a:endParaRPr>
          </a:p>
          <a:p>
            <a:pPr marL="0" indent="0">
              <a:buNone/>
            </a:pPr>
            <a:endParaRPr lang="en-IN" sz="2400" dirty="0"/>
          </a:p>
        </p:txBody>
      </p:sp>
      <p:sp>
        <p:nvSpPr>
          <p:cNvPr id="6" name="Slide Number Placeholder 5"/>
          <p:cNvSpPr>
            <a:spLocks noGrp="1"/>
          </p:cNvSpPr>
          <p:nvPr>
            <p:ph type="sldNum" sz="quarter" idx="12"/>
          </p:nvPr>
        </p:nvSpPr>
        <p:spPr/>
        <p:txBody>
          <a:bodyPr/>
          <a:lstStyle/>
          <a:p>
            <a:fld id="{7B28076C-CE04-4A00-BFAA-A90EA8355859}" type="slidenum">
              <a:rPr lang="en-US" smtClean="0"/>
              <a:pPr/>
              <a:t>34</a:t>
            </a:fld>
            <a:endParaRPr lang="en-US" dirty="0"/>
          </a:p>
        </p:txBody>
      </p:sp>
      <p:sp>
        <p:nvSpPr>
          <p:cNvPr id="7" name="Rectangle 6"/>
          <p:cNvSpPr/>
          <p:nvPr/>
        </p:nvSpPr>
        <p:spPr>
          <a:xfrm>
            <a:off x="533400" y="304800"/>
            <a:ext cx="3657600" cy="769441"/>
          </a:xfrm>
          <a:prstGeom prst="rect">
            <a:avLst/>
          </a:prstGeom>
        </p:spPr>
        <p:txBody>
          <a:bodyPr wrap="square">
            <a:spAutoFit/>
          </a:bodyPr>
          <a:lstStyle/>
          <a:p>
            <a:r>
              <a:rPr lang="en-IN" sz="4400" b="1" dirty="0">
                <a:solidFill>
                  <a:srgbClr val="C00000"/>
                </a:solidFill>
                <a:latin typeface="Arial" panose="020B0604020202020204" pitchFamily="34" charset="0"/>
                <a:cs typeface="Arial" panose="020B0604020202020204" pitchFamily="34" charset="0"/>
              </a:rPr>
              <a:t>References</a:t>
            </a:r>
            <a:endParaRPr lang="en-IN"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5517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C0FF-15A6-EE85-FAD1-E9292664ED94}"/>
              </a:ext>
            </a:extLst>
          </p:cNvPr>
          <p:cNvSpPr>
            <a:spLocks noGrp="1"/>
          </p:cNvSpPr>
          <p:nvPr>
            <p:ph type="title"/>
          </p:nvPr>
        </p:nvSpPr>
        <p:spPr>
          <a:xfrm>
            <a:off x="381000" y="304800"/>
            <a:ext cx="5029200" cy="762000"/>
          </a:xfrm>
        </p:spPr>
        <p:txBody>
          <a:bodyPr>
            <a:normAutofit/>
          </a:bodyPr>
          <a:lstStyle/>
          <a:p>
            <a:pPr algn="l"/>
            <a:r>
              <a:rPr lang="en-IN" b="1" dirty="0">
                <a:solidFill>
                  <a:srgbClr val="C00000"/>
                </a:solidFill>
                <a:latin typeface="Arial" panose="020B0604020202020204" pitchFamily="34" charset="0"/>
                <a:cs typeface="Arial" panose="020B0604020202020204" pitchFamily="34" charset="0"/>
              </a:rPr>
              <a:t> References</a:t>
            </a:r>
          </a:p>
        </p:txBody>
      </p:sp>
      <p:sp>
        <p:nvSpPr>
          <p:cNvPr id="3" name="Content Placeholder 2">
            <a:extLst>
              <a:ext uri="{FF2B5EF4-FFF2-40B4-BE49-F238E27FC236}">
                <a16:creationId xmlns:a16="http://schemas.microsoft.com/office/drawing/2014/main" id="{A627BD8B-D6F6-D46B-E87F-9EC61E9CE539}"/>
              </a:ext>
            </a:extLst>
          </p:cNvPr>
          <p:cNvSpPr>
            <a:spLocks noGrp="1"/>
          </p:cNvSpPr>
          <p:nvPr>
            <p:ph idx="1"/>
          </p:nvPr>
        </p:nvSpPr>
        <p:spPr>
          <a:xfrm>
            <a:off x="339902" y="1219200"/>
            <a:ext cx="8499298" cy="5181600"/>
          </a:xfrm>
        </p:spPr>
        <p:txBody>
          <a:bodyPr>
            <a:noAutofit/>
          </a:bodyPr>
          <a:lstStyle/>
          <a:p>
            <a:pPr marL="457200" indent="-457200" algn="just">
              <a:lnSpc>
                <a:spcPct val="160000"/>
              </a:lnSpc>
              <a:buAutoNum type="arabicPeriod" startAt="5"/>
            </a:pPr>
            <a:r>
              <a:rPr lang="en-IN" sz="2000" dirty="0">
                <a:latin typeface="Arial" panose="020B0604020202020204" pitchFamily="34" charset="0"/>
                <a:cs typeface="Arial" panose="020B0604020202020204" pitchFamily="34" charset="0"/>
              </a:rPr>
              <a:t> Adams, N., Fisher, D., Guimaraes, G. (Eds.),Advances in        Intelligent Data Analysis ,Lecture Notes in Computer Science.   </a:t>
            </a:r>
          </a:p>
          <a:p>
            <a:pPr marL="457200" indent="-457200" algn="just">
              <a:lnSpc>
                <a:spcPct val="160000"/>
              </a:lnSpc>
              <a:buAutoNum type="arabicPeriod" startAt="5"/>
            </a:pPr>
            <a:r>
              <a:rPr lang="en-IN" sz="2000" dirty="0">
                <a:latin typeface="Arial" panose="020B0604020202020204" pitchFamily="34" charset="0"/>
                <a:cs typeface="Arial" panose="020B0604020202020204" pitchFamily="34" charset="0"/>
              </a:rPr>
              <a:t>Gupta, Y., 2018. Selection of important features and predicting wine quality using machine </a:t>
            </a:r>
            <a:r>
              <a:rPr lang="en-IN" sz="2000" dirty="0" err="1">
                <a:latin typeface="Arial" panose="020B0604020202020204" pitchFamily="34" charset="0"/>
                <a:cs typeface="Arial" panose="020B0604020202020204" pitchFamily="34" charset="0"/>
              </a:rPr>
              <a:t>learinng</a:t>
            </a:r>
            <a:r>
              <a:rPr lang="en-IN" sz="2000" dirty="0">
                <a:latin typeface="Arial" panose="020B0604020202020204" pitchFamily="34" charset="0"/>
                <a:cs typeface="Arial" panose="020B0604020202020204" pitchFamily="34" charset="0"/>
              </a:rPr>
              <a:t> techniques. Procedia </a:t>
            </a:r>
            <a:r>
              <a:rPr lang="en-IN" sz="2000" dirty="0" err="1">
                <a:latin typeface="Arial" panose="020B0604020202020204" pitchFamily="34" charset="0"/>
                <a:cs typeface="Arial" panose="020B0604020202020204" pitchFamily="34" charset="0"/>
              </a:rPr>
              <a:t>comput</a:t>
            </a:r>
            <a:r>
              <a:rPr lang="en-IN" sz="2000" dirty="0">
                <a:latin typeface="Arial" panose="020B0604020202020204" pitchFamily="34" charset="0"/>
                <a:cs typeface="Arial" panose="020B0604020202020204" pitchFamily="34" charset="0"/>
              </a:rPr>
              <a:t>.      Sci.125,305-312.                                                                                </a:t>
            </a:r>
            <a:r>
              <a:rPr lang="en-IN" sz="2000" dirty="0">
                <a:latin typeface="Arial" panose="020B0604020202020204" pitchFamily="34" charset="0"/>
                <a:cs typeface="Arial" panose="020B0604020202020204" pitchFamily="34" charset="0"/>
                <a:hlinkClick r:id="rId2"/>
              </a:rPr>
              <a:t>https://doi.org/10.1016/j.procs.2017.12.041</a:t>
            </a:r>
            <a:endParaRPr lang="en-IN" sz="2000" dirty="0">
              <a:latin typeface="Arial" panose="020B0604020202020204" pitchFamily="34" charset="0"/>
              <a:cs typeface="Arial" panose="020B0604020202020204" pitchFamily="34" charset="0"/>
            </a:endParaRPr>
          </a:p>
          <a:p>
            <a:pPr marL="457200" indent="-457200" algn="just">
              <a:lnSpc>
                <a:spcPct val="160000"/>
              </a:lnSpc>
              <a:buAutoNum type="arabicPeriod" startAt="5"/>
            </a:pP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Hewahi</a:t>
            </a:r>
            <a:r>
              <a:rPr lang="en-IN" sz="2000" dirty="0">
                <a:latin typeface="Arial" panose="020B0604020202020204" pitchFamily="34" charset="0"/>
                <a:cs typeface="Arial" panose="020B0604020202020204" pitchFamily="34" charset="0"/>
              </a:rPr>
              <a:t>, N.M., Abu </a:t>
            </a:r>
            <a:r>
              <a:rPr lang="en-IN" sz="2000" dirty="0" err="1">
                <a:latin typeface="Arial" panose="020B0604020202020204" pitchFamily="34" charset="0"/>
                <a:cs typeface="Arial" panose="020B0604020202020204" pitchFamily="34" charset="0"/>
              </a:rPr>
              <a:t>Hamra</a:t>
            </a:r>
            <a:r>
              <a:rPr lang="en-IN" sz="2000" dirty="0">
                <a:latin typeface="Arial" panose="020B0604020202020204" pitchFamily="34" charset="0"/>
                <a:cs typeface="Arial" panose="020B0604020202020204" pitchFamily="34" charset="0"/>
              </a:rPr>
              <a:t> E, 2017. A Hybrid Approach  Based on Genetic  Algorithm and Particle Swarm Optimization to Improve      Neural Network  Classification. J. Inf. Technol. Res. JITR 10, 48–68.                                 https://doi.org/10.4018/JITR.2017070104     </a:t>
            </a:r>
          </a:p>
        </p:txBody>
      </p:sp>
      <p:sp>
        <p:nvSpPr>
          <p:cNvPr id="6" name="Slide Number Placeholder 5">
            <a:extLst>
              <a:ext uri="{FF2B5EF4-FFF2-40B4-BE49-F238E27FC236}">
                <a16:creationId xmlns:a16="http://schemas.microsoft.com/office/drawing/2014/main" id="{442AE0C1-DF7B-0521-CEA5-DA6AB7E5D0CB}"/>
              </a:ext>
            </a:extLst>
          </p:cNvPr>
          <p:cNvSpPr>
            <a:spLocks noGrp="1"/>
          </p:cNvSpPr>
          <p:nvPr>
            <p:ph type="sldNum" sz="quarter" idx="12"/>
          </p:nvPr>
        </p:nvSpPr>
        <p:spPr/>
        <p:txBody>
          <a:bodyPr/>
          <a:lstStyle/>
          <a:p>
            <a:fld id="{7B28076C-CE04-4A00-BFAA-A90EA8355859}" type="slidenum">
              <a:rPr lang="en-US" smtClean="0"/>
              <a:pPr/>
              <a:t>35</a:t>
            </a:fld>
            <a:endParaRPr lang="en-US" dirty="0"/>
          </a:p>
        </p:txBody>
      </p:sp>
    </p:spTree>
    <p:extLst>
      <p:ext uri="{BB962C8B-B14F-4D97-AF65-F5344CB8AC3E}">
        <p14:creationId xmlns:p14="http://schemas.microsoft.com/office/powerpoint/2010/main" val="3530573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B28076C-CE04-4A00-BFAA-A90EA8355859}" type="slidenum">
              <a:rPr lang="en-US" smtClean="0"/>
              <a:pPr/>
              <a:t>36</a:t>
            </a:fld>
            <a:endParaRPr lang="en-US"/>
          </a:p>
        </p:txBody>
      </p:sp>
      <p:sp>
        <p:nvSpPr>
          <p:cNvPr id="5" name="Rectangle 4"/>
          <p:cNvSpPr/>
          <p:nvPr/>
        </p:nvSpPr>
        <p:spPr>
          <a:xfrm>
            <a:off x="533400" y="304800"/>
            <a:ext cx="3228769" cy="769441"/>
          </a:xfrm>
          <a:prstGeom prst="rect">
            <a:avLst/>
          </a:prstGeom>
        </p:spPr>
        <p:txBody>
          <a:bodyPr wrap="none">
            <a:spAutoFit/>
          </a:bodyPr>
          <a:lstStyle/>
          <a:p>
            <a:r>
              <a:rPr lang="en-IN" sz="4400" b="1" dirty="0">
                <a:solidFill>
                  <a:srgbClr val="C00000"/>
                </a:solidFill>
                <a:latin typeface="Arial" panose="020B0604020202020204" pitchFamily="34" charset="0"/>
                <a:cs typeface="Arial" panose="020B0604020202020204" pitchFamily="34" charset="0"/>
              </a:rPr>
              <a:t>References</a:t>
            </a:r>
            <a:endParaRPr lang="en-IN" sz="4400" b="1" dirty="0">
              <a:latin typeface="Arial" panose="020B0604020202020204" pitchFamily="34" charset="0"/>
              <a:cs typeface="Arial" panose="020B0604020202020204" pitchFamily="34" charset="0"/>
            </a:endParaRPr>
          </a:p>
        </p:txBody>
      </p:sp>
      <p:sp>
        <p:nvSpPr>
          <p:cNvPr id="7" name="Rectangle 6"/>
          <p:cNvSpPr/>
          <p:nvPr/>
        </p:nvSpPr>
        <p:spPr>
          <a:xfrm>
            <a:off x="-1143000" y="1371600"/>
            <a:ext cx="9982200" cy="3276282"/>
          </a:xfrm>
          <a:prstGeom prst="rect">
            <a:avLst/>
          </a:prstGeom>
          <a:ln>
            <a:noFill/>
          </a:ln>
        </p:spPr>
        <p:txBody>
          <a:bodyPr wrap="square">
            <a:spAutoFit/>
          </a:bodyPr>
          <a:lstStyle/>
          <a:p>
            <a:pPr marL="1828800" lvl="3" indent="-457200" algn="just">
              <a:lnSpc>
                <a:spcPct val="150000"/>
              </a:lnSpc>
              <a:buAutoNum type="arabicPeriod" startAt="8"/>
            </a:pPr>
            <a:r>
              <a:rPr lang="en-US" sz="2000" dirty="0">
                <a:latin typeface="Arial" panose="020B0604020202020204" pitchFamily="34" charset="0"/>
                <a:cs typeface="Arial" panose="020B0604020202020204" pitchFamily="34" charset="0"/>
              </a:rPr>
              <a:t>J. Han, Micheline </a:t>
            </a:r>
            <a:r>
              <a:rPr lang="en-US" sz="2000" dirty="0" err="1">
                <a:latin typeface="Arial" panose="020B0604020202020204" pitchFamily="34" charset="0"/>
                <a:cs typeface="Arial" panose="020B0604020202020204" pitchFamily="34" charset="0"/>
              </a:rPr>
              <a:t>Kamber</a:t>
            </a:r>
            <a:r>
              <a:rPr lang="en-US" sz="2000" dirty="0">
                <a:latin typeface="Arial" panose="020B0604020202020204" pitchFamily="34" charset="0"/>
                <a:cs typeface="Arial" panose="020B0604020202020204" pitchFamily="34" charset="0"/>
              </a:rPr>
              <a:t>, Jian Pei, 2012. Data Mining: Concepts and Techniques 3rd Edition. DATA Min. 560.</a:t>
            </a:r>
            <a:endParaRPr lang="en-IN" sz="2000" dirty="0">
              <a:latin typeface="Arial" panose="020B0604020202020204" pitchFamily="34" charset="0"/>
              <a:cs typeface="Arial" panose="020B0604020202020204" pitchFamily="34" charset="0"/>
            </a:endParaRPr>
          </a:p>
          <a:p>
            <a:pPr lvl="3" algn="just">
              <a:lnSpc>
                <a:spcPct val="150000"/>
              </a:lnSpc>
            </a:pPr>
            <a:r>
              <a:rPr lang="en-IN" sz="2000" dirty="0">
                <a:latin typeface="Arial" panose="020B0604020202020204" pitchFamily="34" charset="0"/>
                <a:cs typeface="Arial" panose="020B0604020202020204" pitchFamily="34" charset="0"/>
              </a:rPr>
              <a:t>9.    </a:t>
            </a:r>
            <a:r>
              <a:rPr lang="en-US" sz="2000" dirty="0">
                <a:latin typeface="Arial" panose="020B0604020202020204" pitchFamily="34" charset="0"/>
                <a:cs typeface="Arial" panose="020B0604020202020204" pitchFamily="34" charset="0"/>
              </a:rPr>
              <a:t>Joseph, R., 2018. Grid Search for model tuning [WWW Document].</a:t>
            </a:r>
            <a:endParaRPr lang="en-IN" sz="2000"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                           Medium.</a:t>
            </a:r>
          </a:p>
          <a:p>
            <a:pPr algn="just">
              <a:lnSpc>
                <a:spcPct val="150000"/>
              </a:lnSpc>
            </a:pPr>
            <a:r>
              <a:rPr lang="en-US" sz="2000" dirty="0">
                <a:latin typeface="Arial" panose="020B0604020202020204" pitchFamily="34" charset="0"/>
                <a:cs typeface="Arial" panose="020B0604020202020204" pitchFamily="34" charset="0"/>
              </a:rPr>
              <a:t>                               URL </a:t>
            </a:r>
            <a:r>
              <a:rPr lang="en-US" sz="2000" dirty="0">
                <a:latin typeface="Arial" panose="020B0604020202020204" pitchFamily="34" charset="0"/>
                <a:cs typeface="Arial" panose="020B0604020202020204" pitchFamily="34" charset="0"/>
                <a:hlinkClick r:id="rId2"/>
              </a:rPr>
              <a:t>https://towardsdatascience.com/grid-search-model-tuning-</a:t>
            </a:r>
            <a:endParaRPr lang="en-US" sz="2000" dirty="0">
              <a:latin typeface="Arial" panose="020B0604020202020204" pitchFamily="34" charset="0"/>
              <a:cs typeface="Arial" panose="020B0604020202020204" pitchFamily="34" charset="0"/>
            </a:endParaRPr>
          </a:p>
          <a:p>
            <a:pPr algn="just">
              <a:lnSpc>
                <a:spcPct val="150000"/>
              </a:lnSpc>
            </a:pPr>
            <a:r>
              <a:rPr lang="en-US" sz="2000" dirty="0"/>
              <a:t>                                        </a:t>
            </a:r>
            <a:r>
              <a:rPr lang="en-US" sz="2000" dirty="0">
                <a:latin typeface="Arial" panose="020B0604020202020204" pitchFamily="34" charset="0"/>
                <a:cs typeface="Arial" panose="020B0604020202020204" pitchFamily="34" charset="0"/>
              </a:rPr>
              <a:t>3319b259367e (accessed 6.6.21)</a:t>
            </a:r>
          </a:p>
          <a:p>
            <a:pPr algn="just">
              <a:lnSpc>
                <a:spcPct val="150000"/>
              </a:lnSpc>
            </a:pPr>
            <a:endParaRPr lang="en-US" sz="2000" dirty="0"/>
          </a:p>
        </p:txBody>
      </p:sp>
    </p:spTree>
    <p:extLst>
      <p:ext uri="{BB962C8B-B14F-4D97-AF65-F5344CB8AC3E}">
        <p14:creationId xmlns:p14="http://schemas.microsoft.com/office/powerpoint/2010/main" val="410043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60F2-3FAC-0AB8-6869-30660751BD4E}"/>
              </a:ext>
            </a:extLst>
          </p:cNvPr>
          <p:cNvSpPr>
            <a:spLocks noGrp="1"/>
          </p:cNvSpPr>
          <p:nvPr>
            <p:ph type="title"/>
          </p:nvPr>
        </p:nvSpPr>
        <p:spPr>
          <a:xfrm>
            <a:off x="381000" y="228600"/>
            <a:ext cx="6172200" cy="914400"/>
          </a:xfrm>
        </p:spPr>
        <p:txBody>
          <a:bodyPr/>
          <a:lstStyle/>
          <a:p>
            <a:pPr algn="l"/>
            <a:r>
              <a:rPr lang="en-IN" b="1" dirty="0">
                <a:solidFill>
                  <a:srgbClr val="C00000"/>
                </a:solidFill>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8ABD0059-92AD-64DE-3A60-FE259BC6532E}"/>
              </a:ext>
            </a:extLst>
          </p:cNvPr>
          <p:cNvSpPr>
            <a:spLocks noGrp="1"/>
          </p:cNvSpPr>
          <p:nvPr>
            <p:ph idx="1"/>
          </p:nvPr>
        </p:nvSpPr>
        <p:spPr>
          <a:xfrm>
            <a:off x="298940" y="1219199"/>
            <a:ext cx="8616460" cy="5502276"/>
          </a:xfrm>
        </p:spPr>
        <p:txBody>
          <a:bodyPr>
            <a:normAutofit fontScale="25000" lnSpcReduction="20000"/>
          </a:bodyPr>
          <a:lstStyle/>
          <a:p>
            <a:pPr marL="0" indent="0" algn="just">
              <a:lnSpc>
                <a:spcPct val="120000"/>
              </a:lnSpc>
              <a:buNone/>
            </a:pPr>
            <a:r>
              <a:rPr lang="en-US" sz="9600" dirty="0">
                <a:effectLst/>
                <a:latin typeface="Arial" panose="020B0604020202020204" pitchFamily="34" charset="0"/>
                <a:ea typeface="Arial MT"/>
                <a:cs typeface="Arial" panose="020B0604020202020204" pitchFamily="34" charset="0"/>
              </a:rPr>
              <a:t>The quality of a wine is important for the consumers as well as the wine industry. The</a:t>
            </a:r>
            <a:r>
              <a:rPr lang="en-US" sz="9600" spc="5"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traditional way of measuring the quality of wine is very difficult and time-consuming.</a:t>
            </a:r>
            <a:r>
              <a:rPr lang="en-US" sz="9600" spc="5"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Nowadays, machine learning models are important tools that are used to replace human</a:t>
            </a:r>
            <a:r>
              <a:rPr lang="en-US" sz="9600" spc="-32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tasks. In this case, there are several features to predict the wine quality but the entire</a:t>
            </a:r>
            <a:r>
              <a:rPr lang="en-US" sz="9600" spc="5"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features will not</a:t>
            </a:r>
            <a:r>
              <a:rPr lang="en-US" sz="9600" spc="-1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be</a:t>
            </a:r>
            <a:r>
              <a:rPr lang="en-US" sz="9600" spc="-5"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relevant</a:t>
            </a:r>
            <a:r>
              <a:rPr lang="en-US" sz="9600" spc="-15"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for better</a:t>
            </a:r>
            <a:r>
              <a:rPr lang="en-US" sz="9600" spc="-1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prediction . </a:t>
            </a:r>
            <a:r>
              <a:rPr lang="en-US" sz="9600" spc="-5" dirty="0">
                <a:effectLst/>
                <a:latin typeface="Arial" panose="020B0604020202020204" pitchFamily="34" charset="0"/>
                <a:ea typeface="Arial MT"/>
                <a:cs typeface="Arial" panose="020B0604020202020204" pitchFamily="34" charset="0"/>
              </a:rPr>
              <a:t>his</a:t>
            </a:r>
            <a:r>
              <a:rPr lang="en-US" sz="9600" spc="-75" dirty="0">
                <a:effectLst/>
                <a:latin typeface="Arial" panose="020B0604020202020204" pitchFamily="34" charset="0"/>
                <a:ea typeface="Arial MT"/>
                <a:cs typeface="Arial" panose="020B0604020202020204" pitchFamily="34" charset="0"/>
              </a:rPr>
              <a:t> </a:t>
            </a:r>
            <a:r>
              <a:rPr lang="en-US" sz="9600" spc="-5" dirty="0">
                <a:effectLst/>
                <a:latin typeface="Arial" panose="020B0604020202020204" pitchFamily="34" charset="0"/>
                <a:ea typeface="Arial MT"/>
                <a:cs typeface="Arial" panose="020B0604020202020204" pitchFamily="34" charset="0"/>
              </a:rPr>
              <a:t>project</a:t>
            </a:r>
            <a:r>
              <a:rPr lang="en-US" sz="9600" spc="-70" dirty="0">
                <a:effectLst/>
                <a:latin typeface="Arial" panose="020B0604020202020204" pitchFamily="34" charset="0"/>
                <a:ea typeface="Arial MT"/>
                <a:cs typeface="Arial" panose="020B0604020202020204" pitchFamily="34" charset="0"/>
              </a:rPr>
              <a:t> </a:t>
            </a:r>
            <a:r>
              <a:rPr lang="en-US" sz="9600" spc="-5" dirty="0">
                <a:effectLst/>
                <a:latin typeface="Arial" panose="020B0604020202020204" pitchFamily="34" charset="0"/>
                <a:ea typeface="Arial MT"/>
                <a:cs typeface="Arial" panose="020B0604020202020204" pitchFamily="34" charset="0"/>
              </a:rPr>
              <a:t>aims</a:t>
            </a:r>
            <a:r>
              <a:rPr lang="en-US" sz="9600" spc="-75" dirty="0">
                <a:effectLst/>
                <a:latin typeface="Arial" panose="020B0604020202020204" pitchFamily="34" charset="0"/>
                <a:ea typeface="Arial MT"/>
                <a:cs typeface="Arial" panose="020B0604020202020204" pitchFamily="34" charset="0"/>
              </a:rPr>
              <a:t> </a:t>
            </a:r>
            <a:r>
              <a:rPr lang="en-US" sz="9600" spc="-5" dirty="0">
                <a:effectLst/>
                <a:latin typeface="Arial" panose="020B0604020202020204" pitchFamily="34" charset="0"/>
                <a:ea typeface="Arial MT"/>
                <a:cs typeface="Arial" panose="020B0604020202020204" pitchFamily="34" charset="0"/>
              </a:rPr>
              <a:t>to</a:t>
            </a:r>
            <a:r>
              <a:rPr lang="en-US" sz="9600" spc="-60" dirty="0">
                <a:effectLst/>
                <a:latin typeface="Arial" panose="020B0604020202020204" pitchFamily="34" charset="0"/>
                <a:ea typeface="Arial MT"/>
                <a:cs typeface="Arial" panose="020B0604020202020204" pitchFamily="34" charset="0"/>
              </a:rPr>
              <a:t> </a:t>
            </a:r>
            <a:r>
              <a:rPr lang="en-US" sz="9600" spc="-5" dirty="0">
                <a:effectLst/>
                <a:latin typeface="Arial" panose="020B0604020202020204" pitchFamily="34" charset="0"/>
                <a:ea typeface="Arial MT"/>
                <a:cs typeface="Arial" panose="020B0604020202020204" pitchFamily="34" charset="0"/>
              </a:rPr>
              <a:t>unravel</a:t>
            </a:r>
            <a:r>
              <a:rPr lang="en-US" sz="9600" spc="-75" dirty="0">
                <a:effectLst/>
                <a:latin typeface="Arial" panose="020B0604020202020204" pitchFamily="34" charset="0"/>
                <a:ea typeface="Arial MT"/>
                <a:cs typeface="Arial" panose="020B0604020202020204" pitchFamily="34" charset="0"/>
              </a:rPr>
              <a:t> </a:t>
            </a:r>
            <a:r>
              <a:rPr lang="en-US" sz="9600" spc="-5" dirty="0">
                <a:effectLst/>
                <a:latin typeface="Arial" panose="020B0604020202020204" pitchFamily="34" charset="0"/>
                <a:ea typeface="Arial MT"/>
                <a:cs typeface="Arial" panose="020B0604020202020204" pitchFamily="34" charset="0"/>
              </a:rPr>
              <a:t>the</a:t>
            </a:r>
            <a:r>
              <a:rPr lang="en-US" sz="9600" spc="-55" dirty="0">
                <a:effectLst/>
                <a:latin typeface="Arial" panose="020B0604020202020204" pitchFamily="34" charset="0"/>
                <a:ea typeface="Arial MT"/>
                <a:cs typeface="Arial" panose="020B0604020202020204" pitchFamily="34" charset="0"/>
              </a:rPr>
              <a:t> </a:t>
            </a:r>
            <a:r>
              <a:rPr lang="en-US" sz="9600" spc="-5" dirty="0">
                <a:effectLst/>
                <a:latin typeface="Arial" panose="020B0604020202020204" pitchFamily="34" charset="0"/>
                <a:ea typeface="Arial MT"/>
                <a:cs typeface="Arial" panose="020B0604020202020204" pitchFamily="34" charset="0"/>
              </a:rPr>
              <a:t>intricate</a:t>
            </a:r>
            <a:r>
              <a:rPr lang="en-US" sz="9600" spc="-55" dirty="0">
                <a:effectLst/>
                <a:latin typeface="Arial" panose="020B0604020202020204" pitchFamily="34" charset="0"/>
                <a:ea typeface="Arial MT"/>
                <a:cs typeface="Arial" panose="020B0604020202020204" pitchFamily="34" charset="0"/>
              </a:rPr>
              <a:t> </a:t>
            </a:r>
            <a:r>
              <a:rPr lang="en-US" sz="9600" spc="-5" dirty="0">
                <a:effectLst/>
                <a:latin typeface="Arial" panose="020B0604020202020204" pitchFamily="34" charset="0"/>
                <a:ea typeface="Arial MT"/>
                <a:cs typeface="Arial" panose="020B0604020202020204" pitchFamily="34" charset="0"/>
              </a:rPr>
              <a:t>relationships</a:t>
            </a:r>
            <a:r>
              <a:rPr lang="en-US" sz="9600" spc="-6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between</a:t>
            </a:r>
            <a:r>
              <a:rPr lang="en-US" sz="9600" spc="-60" dirty="0">
                <a:latin typeface="Arial" panose="020B0604020202020204" pitchFamily="34" charset="0"/>
                <a:ea typeface="Arial MT"/>
                <a:cs typeface="Arial" panose="020B0604020202020204" pitchFamily="34" charset="0"/>
              </a:rPr>
              <a:t> </a:t>
            </a:r>
            <a:r>
              <a:rPr lang="en-US" sz="9600" dirty="0" err="1">
                <a:effectLst/>
                <a:latin typeface="Arial" panose="020B0604020202020204" pitchFamily="34" charset="0"/>
                <a:ea typeface="Arial MT"/>
                <a:cs typeface="Arial" panose="020B0604020202020204" pitchFamily="34" charset="0"/>
              </a:rPr>
              <a:t>physico</a:t>
            </a:r>
            <a:r>
              <a:rPr lang="en-US" sz="9600" dirty="0">
                <a:effectLst/>
                <a:latin typeface="Arial" panose="020B0604020202020204" pitchFamily="34" charset="0"/>
                <a:ea typeface="Arial MT"/>
                <a:cs typeface="Arial" panose="020B0604020202020204" pitchFamily="34" charset="0"/>
              </a:rPr>
              <a:t> chemical</a:t>
            </a:r>
            <a:r>
              <a:rPr lang="en-US" sz="9600" spc="-7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attributes</a:t>
            </a:r>
            <a:r>
              <a:rPr lang="en-US" sz="9600" spc="-32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and sensory perception, offering valuable insights into wine quality assessment and</a:t>
            </a:r>
            <a:r>
              <a:rPr lang="en-US" sz="9600" spc="5"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production refinement. By leveraging advanced data analysis and machine learning</a:t>
            </a:r>
            <a:r>
              <a:rPr lang="en-US" sz="9600" spc="5"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techniques,</a:t>
            </a:r>
            <a:r>
              <a:rPr lang="en-US" sz="9600" spc="-4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we</a:t>
            </a:r>
            <a:r>
              <a:rPr lang="en-US" sz="9600" spc="-55"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aspire</a:t>
            </a:r>
            <a:r>
              <a:rPr lang="en-US" sz="9600" spc="-3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to</a:t>
            </a:r>
            <a:r>
              <a:rPr lang="en-US" sz="9600" spc="-3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empower</a:t>
            </a:r>
            <a:r>
              <a:rPr lang="en-US" sz="9600" spc="-5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the</a:t>
            </a:r>
            <a:r>
              <a:rPr lang="en-US" sz="9600" spc="-3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wine</a:t>
            </a:r>
            <a:r>
              <a:rPr lang="en-US" sz="9600" spc="-3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industry</a:t>
            </a:r>
            <a:r>
              <a:rPr lang="en-US" sz="9600" spc="-45"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with</a:t>
            </a:r>
            <a:r>
              <a:rPr lang="en-US" sz="9600" spc="-3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a</a:t>
            </a:r>
            <a:r>
              <a:rPr lang="en-US" sz="9600" spc="-35"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deeper</a:t>
            </a:r>
            <a:r>
              <a:rPr lang="en-US" sz="9600" spc="-45"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understanding</a:t>
            </a:r>
            <a:r>
              <a:rPr lang="en-US" sz="9600" spc="-3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of</a:t>
            </a:r>
            <a:r>
              <a:rPr lang="en-US" sz="9600" spc="-45"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wine</a:t>
            </a:r>
            <a:r>
              <a:rPr lang="en-US" sz="9600" spc="-320" dirty="0">
                <a:effectLst/>
                <a:latin typeface="Arial" panose="020B0604020202020204" pitchFamily="34" charset="0"/>
                <a:ea typeface="Arial MT"/>
                <a:cs typeface="Arial" panose="020B0604020202020204" pitchFamily="34" charset="0"/>
              </a:rPr>
              <a:t> </a:t>
            </a:r>
            <a:r>
              <a:rPr lang="en-US" sz="9600" dirty="0">
                <a:effectLst/>
                <a:latin typeface="Arial" panose="020B0604020202020204" pitchFamily="34" charset="0"/>
                <a:ea typeface="Arial MT"/>
                <a:cs typeface="Arial" panose="020B0604020202020204" pitchFamily="34" charset="0"/>
              </a:rPr>
              <a:t>quality and contribute to the continuous pursuit of excellence in winemaking. </a:t>
            </a:r>
            <a:endParaRPr lang="en-IN" dirty="0"/>
          </a:p>
        </p:txBody>
      </p:sp>
      <p:sp>
        <p:nvSpPr>
          <p:cNvPr id="6" name="Slide Number Placeholder 5">
            <a:extLst>
              <a:ext uri="{FF2B5EF4-FFF2-40B4-BE49-F238E27FC236}">
                <a16:creationId xmlns:a16="http://schemas.microsoft.com/office/drawing/2014/main" id="{1AEE29F2-3F0B-5351-B243-6892E401796D}"/>
              </a:ext>
            </a:extLst>
          </p:cNvPr>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16722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0D86-6B48-4ADE-B267-E29F3DEF6F9F}"/>
              </a:ext>
            </a:extLst>
          </p:cNvPr>
          <p:cNvSpPr>
            <a:spLocks noGrp="1"/>
          </p:cNvSpPr>
          <p:nvPr>
            <p:ph type="title"/>
          </p:nvPr>
        </p:nvSpPr>
        <p:spPr>
          <a:xfrm>
            <a:off x="298940" y="228600"/>
            <a:ext cx="8229600" cy="990600"/>
          </a:xfrm>
        </p:spPr>
        <p:txBody>
          <a:bodyPr>
            <a:normAutofit/>
          </a:bodyPr>
          <a:lstStyle/>
          <a:p>
            <a:pPr algn="l"/>
            <a:r>
              <a:rPr lang="en-IN" b="1" dirty="0">
                <a:solidFill>
                  <a:srgbClr val="C00000"/>
                </a:solidFill>
                <a:latin typeface="Arial" panose="020B0604020202020204" pitchFamily="34" charset="0"/>
                <a:cs typeface="Arial" panose="020B0604020202020204" pitchFamily="34" charset="0"/>
              </a:rPr>
              <a:t>Introduction</a:t>
            </a:r>
          </a:p>
        </p:txBody>
      </p:sp>
      <p:sp>
        <p:nvSpPr>
          <p:cNvPr id="7" name="Content Placeholder 6">
            <a:extLst>
              <a:ext uri="{FF2B5EF4-FFF2-40B4-BE49-F238E27FC236}">
                <a16:creationId xmlns:a16="http://schemas.microsoft.com/office/drawing/2014/main" id="{880A2BFD-4EAA-4782-A89A-DF371921D3A0}"/>
              </a:ext>
            </a:extLst>
          </p:cNvPr>
          <p:cNvSpPr>
            <a:spLocks noGrp="1"/>
          </p:cNvSpPr>
          <p:nvPr>
            <p:ph idx="1"/>
          </p:nvPr>
        </p:nvSpPr>
        <p:spPr>
          <a:xfrm>
            <a:off x="263770" y="1295400"/>
            <a:ext cx="8616460" cy="5060950"/>
          </a:xfrm>
        </p:spPr>
        <p:txBody>
          <a:bodyPr>
            <a:normAutofit fontScale="25000" lnSpcReduction="20000"/>
          </a:bodyPr>
          <a:lstStyle/>
          <a:p>
            <a:pPr algn="just">
              <a:lnSpc>
                <a:spcPct val="120000"/>
              </a:lnSpc>
              <a:buFont typeface="Wingdings" panose="05000000000000000000" pitchFamily="2" charset="2"/>
              <a:buChar char="Ø"/>
            </a:pPr>
            <a:r>
              <a:rPr lang="en-US" sz="9600" dirty="0">
                <a:latin typeface="Arial" panose="020B0604020202020204" pitchFamily="34" charset="0"/>
                <a:cs typeface="Arial" panose="020B0604020202020204" pitchFamily="34" charset="0"/>
              </a:rPr>
              <a:t>The wine industry, a significant player in the global market, constantly seeks ways to improve the quality of its products to cater to the diverse preferences of consumers.</a:t>
            </a:r>
          </a:p>
          <a:p>
            <a:pPr algn="just">
              <a:lnSpc>
                <a:spcPct val="120000"/>
              </a:lnSpc>
              <a:buFont typeface="Wingdings" panose="05000000000000000000" pitchFamily="2" charset="2"/>
              <a:buChar char="Ø"/>
            </a:pPr>
            <a:r>
              <a:rPr lang="en-US" sz="9600" dirty="0">
                <a:latin typeface="Arial" panose="020B0604020202020204" pitchFamily="34" charset="0"/>
                <a:cs typeface="Arial" panose="020B0604020202020204" pitchFamily="34" charset="0"/>
              </a:rPr>
              <a:t>This project aims to analyze the quality of wines using a dataset comprising physicochemical attributes and sensory data. </a:t>
            </a:r>
          </a:p>
          <a:p>
            <a:pPr algn="just">
              <a:lnSpc>
                <a:spcPct val="120000"/>
              </a:lnSpc>
              <a:buFont typeface="Wingdings" panose="05000000000000000000" pitchFamily="2" charset="2"/>
              <a:buChar char="Ø"/>
            </a:pPr>
            <a:r>
              <a:rPr lang="en-US" sz="9600" dirty="0">
                <a:latin typeface="Arial" panose="020B0604020202020204" pitchFamily="34" charset="0"/>
                <a:cs typeface="Arial" panose="020B0604020202020204" pitchFamily="34" charset="0"/>
              </a:rPr>
              <a:t>The first phase of the project involves data pre-processing, where two datasets from different sources are combined, and missing values are handled.</a:t>
            </a:r>
            <a:r>
              <a:rPr lang="en-IN" sz="9600" dirty="0">
                <a:latin typeface="Arial" panose="020B0604020202020204" pitchFamily="34" charset="0"/>
                <a:cs typeface="Arial" panose="020B0604020202020204" pitchFamily="34" charset="0"/>
              </a:rPr>
              <a:t> </a:t>
            </a:r>
            <a:r>
              <a:rPr lang="en-US" sz="9600" dirty="0">
                <a:latin typeface="Arial" panose="020B0604020202020204" pitchFamily="34" charset="0"/>
                <a:cs typeface="Arial" panose="020B0604020202020204" pitchFamily="34" charset="0"/>
              </a:rPr>
              <a:t>Due to data collection issues, some values were randomly removed.</a:t>
            </a:r>
          </a:p>
          <a:p>
            <a:pPr algn="just">
              <a:lnSpc>
                <a:spcPct val="120000"/>
              </a:lnSpc>
              <a:buFont typeface="Wingdings" panose="05000000000000000000" pitchFamily="2" charset="2"/>
              <a:buChar char="Ø"/>
            </a:pPr>
            <a:r>
              <a:rPr lang="en-US" sz="9600" dirty="0">
                <a:latin typeface="Arial" panose="020B0604020202020204" pitchFamily="34" charset="0"/>
                <a:cs typeface="Arial" panose="020B0604020202020204" pitchFamily="34" charset="0"/>
              </a:rPr>
              <a:t> Outlier detection algorithms will also be utilized to identify potential anomalies in the data, specifically aiming to detect exceptional or poor wines that deviate significantly from the general trend. </a:t>
            </a:r>
            <a:endParaRPr lang="en-IN" sz="9600" dirty="0"/>
          </a:p>
          <a:p>
            <a:pPr algn="just">
              <a:lnSpc>
                <a:spcPct val="120000"/>
              </a:lnSpc>
              <a:buFont typeface="Wingdings" panose="05000000000000000000" pitchFamily="2" charset="2"/>
              <a:buChar char="Ø"/>
            </a:pPr>
            <a:endParaRPr lang="en-US" sz="9600" dirty="0">
              <a:latin typeface="Arial" panose="020B0604020202020204" pitchFamily="34" charset="0"/>
              <a:cs typeface="Arial" panose="020B0604020202020204" pitchFamily="34" charset="0"/>
            </a:endParaRPr>
          </a:p>
          <a:p>
            <a:pPr algn="just">
              <a:lnSpc>
                <a:spcPct val="120000"/>
              </a:lnSpc>
              <a:buFont typeface="Wingdings" panose="05000000000000000000" pitchFamily="2" charset="2"/>
              <a:buChar char="Ø"/>
            </a:pPr>
            <a:endParaRPr lang="en-US" sz="9600" dirty="0">
              <a:latin typeface="Arial" panose="020B0604020202020204" pitchFamily="34" charset="0"/>
              <a:cs typeface="Arial" panose="020B0604020202020204" pitchFamily="34" charset="0"/>
            </a:endParaRPr>
          </a:p>
          <a:p>
            <a:pPr marL="0" indent="0">
              <a:lnSpc>
                <a:spcPct val="120000"/>
              </a:lnSpc>
              <a:buNone/>
            </a:pPr>
            <a:endParaRPr lang="en-US" sz="9600" dirty="0"/>
          </a:p>
          <a:p>
            <a:endParaRPr lang="en-IN" sz="4200" dirty="0"/>
          </a:p>
          <a:p>
            <a:endParaRPr lang="en-IN" sz="4000" dirty="0"/>
          </a:p>
          <a:p>
            <a:endParaRPr lang="en-IN" sz="4000" dirty="0"/>
          </a:p>
        </p:txBody>
      </p:sp>
      <p:sp>
        <p:nvSpPr>
          <p:cNvPr id="6" name="Slide Number Placeholder 5">
            <a:extLst>
              <a:ext uri="{FF2B5EF4-FFF2-40B4-BE49-F238E27FC236}">
                <a16:creationId xmlns:a16="http://schemas.microsoft.com/office/drawing/2014/main" id="{5A5B9464-675B-4E38-95FC-80D3FA7E767E}"/>
              </a:ext>
            </a:extLst>
          </p:cNvPr>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2192809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229600" cy="914400"/>
          </a:xfrm>
        </p:spPr>
        <p:txBody>
          <a:bodyPr/>
          <a:lstStyle/>
          <a:p>
            <a:pPr algn="l"/>
            <a:r>
              <a:rPr lang="en-IN" b="1" dirty="0">
                <a:solidFill>
                  <a:srgbClr val="C00000"/>
                </a:solidFill>
                <a:latin typeface="Arial" panose="020B0604020202020204" pitchFamily="34" charset="0"/>
                <a:cs typeface="Arial" panose="020B0604020202020204" pitchFamily="34" charset="0"/>
              </a:rPr>
              <a:t>Introduction</a:t>
            </a:r>
            <a:endParaRPr lang="en-IN" b="1" dirty="0">
              <a:solidFill>
                <a:srgbClr val="C00000"/>
              </a:solidFill>
            </a:endParaRPr>
          </a:p>
        </p:txBody>
      </p:sp>
      <p:sp>
        <p:nvSpPr>
          <p:cNvPr id="3" name="Content Placeholder 2"/>
          <p:cNvSpPr>
            <a:spLocks noGrp="1"/>
          </p:cNvSpPr>
          <p:nvPr>
            <p:ph idx="1"/>
          </p:nvPr>
        </p:nvSpPr>
        <p:spPr>
          <a:xfrm>
            <a:off x="309957" y="1295400"/>
            <a:ext cx="8616460" cy="5181600"/>
          </a:xfrm>
        </p:spPr>
        <p:txBody>
          <a:bodyPr>
            <a:noAutofit/>
          </a:bodyPr>
          <a:lstStyle/>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These outliers can significantly impact the model's performance and provide valuable insights into the factors affecting wine quality</a:t>
            </a: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 A critical aspect of this project involves assessing the relevance of the input variables for predicting wine quality. To visualize the relationships between the attributes and wine quality, exploratory data analysis will be performed.</a:t>
            </a: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Pair plots, correlation matrices, and scatter plots will provide insights into the dependencies between variables, potential collinearity issues, and potential nonlinear relationships.</a:t>
            </a:r>
            <a:endParaRPr lang="en-IN" sz="24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The results of this project will provide a valuable framework for wine quality assessment and refinement in the wine industry. </a:t>
            </a:r>
            <a:endParaRPr lang="en-IN" sz="2400" dirty="0"/>
          </a:p>
          <a:p>
            <a:pPr algn="just">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174956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AB54-0D0F-AC62-3C17-55280F6D0A94}"/>
              </a:ext>
            </a:extLst>
          </p:cNvPr>
          <p:cNvSpPr>
            <a:spLocks noGrp="1"/>
          </p:cNvSpPr>
          <p:nvPr>
            <p:ph type="title"/>
          </p:nvPr>
        </p:nvSpPr>
        <p:spPr>
          <a:xfrm>
            <a:off x="298940" y="228600"/>
            <a:ext cx="8229600" cy="990600"/>
          </a:xfrm>
        </p:spPr>
        <p:txBody>
          <a:bodyPr/>
          <a:lstStyle/>
          <a:p>
            <a:pPr algn="l"/>
            <a:r>
              <a:rPr lang="en-IN" b="1" dirty="0">
                <a:solidFill>
                  <a:srgbClr val="C00000"/>
                </a:solidFill>
                <a:latin typeface="Arial" panose="020B0604020202020204" pitchFamily="34" charset="0"/>
                <a:cs typeface="Arial" panose="020B0604020202020204" pitchFamily="34" charset="0"/>
              </a:rPr>
              <a:t>Literature survey</a:t>
            </a:r>
          </a:p>
        </p:txBody>
      </p:sp>
      <p:graphicFrame>
        <p:nvGraphicFramePr>
          <p:cNvPr id="9" name="Content Placeholder 8">
            <a:extLst>
              <a:ext uri="{FF2B5EF4-FFF2-40B4-BE49-F238E27FC236}">
                <a16:creationId xmlns:a16="http://schemas.microsoft.com/office/drawing/2014/main" id="{5946F6AB-6FB4-A571-B4CB-640E5C338291}"/>
              </a:ext>
            </a:extLst>
          </p:cNvPr>
          <p:cNvGraphicFramePr>
            <a:graphicFrameLocks noGrp="1"/>
          </p:cNvGraphicFramePr>
          <p:nvPr>
            <p:ph idx="1"/>
            <p:extLst>
              <p:ext uri="{D42A27DB-BD31-4B8C-83A1-F6EECF244321}">
                <p14:modId xmlns:p14="http://schemas.microsoft.com/office/powerpoint/2010/main" val="3758396890"/>
              </p:ext>
            </p:extLst>
          </p:nvPr>
        </p:nvGraphicFramePr>
        <p:xfrm>
          <a:off x="381000" y="1371600"/>
          <a:ext cx="8382000" cy="5105400"/>
        </p:xfrm>
        <a:graphic>
          <a:graphicData uri="http://schemas.openxmlformats.org/drawingml/2006/table">
            <a:tbl>
              <a:tblPr>
                <a:tableStyleId>{69C7853C-536D-4A76-A0AE-DD22124D55A5}</a:tableStyleId>
              </a:tblPr>
              <a:tblGrid>
                <a:gridCol w="8382000">
                  <a:extLst>
                    <a:ext uri="{9D8B030D-6E8A-4147-A177-3AD203B41FA5}">
                      <a16:colId xmlns:a16="http://schemas.microsoft.com/office/drawing/2014/main" val="1989989200"/>
                    </a:ext>
                  </a:extLst>
                </a:gridCol>
              </a:tblGrid>
              <a:tr h="5105400">
                <a:tc>
                  <a:txBody>
                    <a:bodyPr/>
                    <a:lstStyle/>
                    <a:p>
                      <a:pPr algn="l"/>
                      <a:r>
                        <a:rPr lang="en-IN" b="1" dirty="0">
                          <a:latin typeface="Arial" panose="020B0604020202020204" pitchFamily="34" charset="0"/>
                          <a:cs typeface="Arial" panose="020B0604020202020204" pitchFamily="34" charset="0"/>
                        </a:rPr>
                        <a:t>TITLE                     YEAR OF                   AUTHOR                   DESCRIPTIONS</a:t>
                      </a:r>
                    </a:p>
                    <a:p>
                      <a:pPr algn="l"/>
                      <a:r>
                        <a:rPr lang="en-IN" b="1" dirty="0">
                          <a:latin typeface="Arial" panose="020B0604020202020204" pitchFamily="34" charset="0"/>
                          <a:cs typeface="Arial" panose="020B0604020202020204" pitchFamily="34" charset="0"/>
                        </a:rPr>
                        <a:t>                               PUBLICATION                                                                           </a:t>
                      </a:r>
                    </a:p>
                    <a:p>
                      <a:pPr algn="l"/>
                      <a:r>
                        <a:rPr lang="en-IN" b="1" dirty="0">
                          <a:latin typeface="Arial" panose="020B0604020202020204" pitchFamily="34" charset="0"/>
                          <a:cs typeface="Arial" panose="020B0604020202020204" pitchFamily="34" charset="0"/>
                        </a:rPr>
                        <a:t>                                                                                                                                 </a:t>
                      </a:r>
                    </a:p>
                    <a:p>
                      <a:pPr algn="l"/>
                      <a:endParaRPr lang="en-IN" b="1"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Feature selection      1997                  John and </a:t>
                      </a:r>
                      <a:r>
                        <a:rPr lang="en-IN" b="1" dirty="0" err="1">
                          <a:latin typeface="Arial" panose="020B0604020202020204" pitchFamily="34" charset="0"/>
                          <a:cs typeface="Arial" panose="020B0604020202020204" pitchFamily="34" charset="0"/>
                        </a:rPr>
                        <a:t>Kohavi</a:t>
                      </a:r>
                      <a:r>
                        <a:rPr lang="en-IN" b="1" dirty="0">
                          <a:latin typeface="Arial" panose="020B0604020202020204" pitchFamily="34" charset="0"/>
                          <a:cs typeface="Arial" panose="020B0604020202020204" pitchFamily="34" charset="0"/>
                        </a:rPr>
                        <a:t>      Machine learning                                   </a:t>
                      </a:r>
                    </a:p>
                    <a:p>
                      <a:pPr algn="l"/>
                      <a:r>
                        <a:rPr lang="en-IN" b="1" dirty="0">
                          <a:latin typeface="Arial" panose="020B0604020202020204" pitchFamily="34" charset="0"/>
                          <a:cs typeface="Arial" panose="020B0604020202020204" pitchFamily="34" charset="0"/>
                        </a:rPr>
                        <a:t>Techniques for                                                                        tasks, including                               </a:t>
                      </a:r>
                    </a:p>
                    <a:p>
                      <a:pPr algn="l"/>
                      <a:r>
                        <a:rPr lang="en-IN" b="1" dirty="0">
                          <a:latin typeface="Arial" panose="020B0604020202020204" pitchFamily="34" charset="0"/>
                          <a:cs typeface="Arial" panose="020B0604020202020204" pitchFamily="34" charset="0"/>
                        </a:rPr>
                        <a:t>Bioinformatics                                                                        wine quality</a:t>
                      </a:r>
                    </a:p>
                    <a:p>
                      <a:pPr algn="l"/>
                      <a:r>
                        <a:rPr lang="en-IN" b="1" dirty="0">
                          <a:latin typeface="Arial" panose="020B0604020202020204" pitchFamily="34" charset="0"/>
                          <a:cs typeface="Arial" panose="020B0604020202020204" pitchFamily="34" charset="0"/>
                        </a:rPr>
                        <a:t>                                                                                                  analysis</a:t>
                      </a:r>
                    </a:p>
                    <a:p>
                      <a:pPr algn="l"/>
                      <a:endParaRPr lang="en-IN" b="1" dirty="0">
                        <a:latin typeface="Arial" panose="020B0604020202020204" pitchFamily="34" charset="0"/>
                        <a:cs typeface="Arial" panose="020B0604020202020204" pitchFamily="34" charset="0"/>
                      </a:endParaRPr>
                    </a:p>
                    <a:p>
                      <a:pPr algn="l"/>
                      <a:endParaRPr lang="en-IN" b="1" dirty="0">
                        <a:latin typeface="Arial" panose="020B0604020202020204" pitchFamily="34" charset="0"/>
                        <a:cs typeface="Arial" panose="020B0604020202020204" pitchFamily="34" charset="0"/>
                      </a:endParaRPr>
                    </a:p>
                    <a:p>
                      <a:pPr algn="l"/>
                      <a:r>
                        <a:rPr lang="en-IN" b="1" dirty="0">
                          <a:latin typeface="Arial" panose="020B0604020202020204" pitchFamily="34" charset="0"/>
                          <a:cs typeface="Arial" panose="020B0604020202020204" pitchFamily="34" charset="0"/>
                        </a:rPr>
                        <a:t>An empirical              2006                  Caruana and </a:t>
                      </a:r>
                      <a:r>
                        <a:rPr lang="en-IN" b="1" dirty="0" err="1">
                          <a:latin typeface="Arial" panose="020B0604020202020204" pitchFamily="34" charset="0"/>
                          <a:cs typeface="Arial" panose="020B0604020202020204" pitchFamily="34" charset="0"/>
                        </a:rPr>
                        <a:t>Nicule</a:t>
                      </a:r>
                      <a:r>
                        <a:rPr lang="en-IN" b="1" dirty="0">
                          <a:latin typeface="Arial" panose="020B0604020202020204" pitchFamily="34" charset="0"/>
                          <a:cs typeface="Arial" panose="020B0604020202020204" pitchFamily="34" charset="0"/>
                        </a:rPr>
                        <a:t>  it can be helpful in</a:t>
                      </a:r>
                    </a:p>
                    <a:p>
                      <a:pPr algn="l"/>
                      <a:r>
                        <a:rPr lang="en-IN" b="1" dirty="0">
                          <a:latin typeface="Arial" panose="020B0604020202020204" pitchFamily="34" charset="0"/>
                          <a:cs typeface="Arial" panose="020B0604020202020204" pitchFamily="34" charset="0"/>
                        </a:rPr>
                        <a:t>Comparison of                                    -</a:t>
                      </a:r>
                      <a:r>
                        <a:rPr lang="en-IN" b="1" dirty="0" err="1">
                          <a:latin typeface="Arial" panose="020B0604020202020204" pitchFamily="34" charset="0"/>
                          <a:cs typeface="Arial" panose="020B0604020202020204" pitchFamily="34" charset="0"/>
                        </a:rPr>
                        <a:t>scu-mizil</a:t>
                      </a:r>
                      <a:r>
                        <a:rPr lang="en-IN" b="1" dirty="0">
                          <a:latin typeface="Arial" panose="020B0604020202020204" pitchFamily="34" charset="0"/>
                          <a:cs typeface="Arial" panose="020B0604020202020204" pitchFamily="34" charset="0"/>
                        </a:rPr>
                        <a:t>                    selecting models</a:t>
                      </a:r>
                    </a:p>
                    <a:p>
                      <a:pPr algn="l"/>
                      <a:r>
                        <a:rPr lang="en-IN" b="1" dirty="0">
                          <a:latin typeface="Arial" panose="020B0604020202020204" pitchFamily="34" charset="0"/>
                          <a:cs typeface="Arial" panose="020B0604020202020204" pitchFamily="34" charset="0"/>
                        </a:rPr>
                        <a:t>Supervised                                                                               for wine quality </a:t>
                      </a:r>
                    </a:p>
                    <a:p>
                      <a:pPr algn="l"/>
                      <a:r>
                        <a:rPr lang="en-IN" b="1" dirty="0">
                          <a:latin typeface="Arial" panose="020B0604020202020204" pitchFamily="34" charset="0"/>
                          <a:cs typeface="Arial" panose="020B0604020202020204" pitchFamily="34" charset="0"/>
                        </a:rPr>
                        <a:t>Learning                                                                                    analysis</a:t>
                      </a:r>
                    </a:p>
                    <a:p>
                      <a:pPr algn="l"/>
                      <a:r>
                        <a:rPr lang="en-IN" b="1" dirty="0">
                          <a:latin typeface="Arial" panose="020B0604020202020204" pitchFamily="34" charset="0"/>
                          <a:cs typeface="Arial" panose="020B0604020202020204" pitchFamily="34" charset="0"/>
                        </a:rPr>
                        <a:t>Algorithms</a:t>
                      </a:r>
                    </a:p>
                  </a:txBody>
                  <a:tcPr/>
                </a:tc>
                <a:extLst>
                  <a:ext uri="{0D108BD9-81ED-4DB2-BD59-A6C34878D82A}">
                    <a16:rowId xmlns:a16="http://schemas.microsoft.com/office/drawing/2014/main" val="823927518"/>
                  </a:ext>
                </a:extLst>
              </a:tr>
            </a:tbl>
          </a:graphicData>
        </a:graphic>
      </p:graphicFrame>
      <p:sp>
        <p:nvSpPr>
          <p:cNvPr id="6" name="Slide Number Placeholder 5">
            <a:extLst>
              <a:ext uri="{FF2B5EF4-FFF2-40B4-BE49-F238E27FC236}">
                <a16:creationId xmlns:a16="http://schemas.microsoft.com/office/drawing/2014/main" id="{F54A502A-0C3E-FC36-1A64-BCEBD3E06588}"/>
              </a:ext>
            </a:extLst>
          </p:cNvPr>
          <p:cNvSpPr>
            <a:spLocks noGrp="1"/>
          </p:cNvSpPr>
          <p:nvPr>
            <p:ph type="sldNum" sz="quarter" idx="12"/>
          </p:nvPr>
        </p:nvSpPr>
        <p:spPr/>
        <p:txBody>
          <a:bodyPr/>
          <a:lstStyle/>
          <a:p>
            <a:fld id="{7B28076C-CE04-4A00-BFAA-A90EA8355859}" type="slidenum">
              <a:rPr lang="en-US" smtClean="0"/>
              <a:pPr/>
              <a:t>7</a:t>
            </a:fld>
            <a:endParaRPr lang="en-US"/>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C086E0F-FF68-4917-326D-29D636A681B9}"/>
                  </a:ext>
                </a:extLst>
              </p14:cNvPr>
              <p14:cNvContentPartPr/>
              <p14:nvPr/>
            </p14:nvContentPartPr>
            <p14:xfrm>
              <a:off x="10006940" y="812580"/>
              <a:ext cx="360" cy="360"/>
            </p14:xfrm>
          </p:contentPart>
        </mc:Choice>
        <mc:Fallback xmlns="">
          <p:pic>
            <p:nvPicPr>
              <p:cNvPr id="8" name="Ink 7">
                <a:extLst>
                  <a:ext uri="{FF2B5EF4-FFF2-40B4-BE49-F238E27FC236}">
                    <a16:creationId xmlns:a16="http://schemas.microsoft.com/office/drawing/2014/main" id="{CC086E0F-FF68-4917-326D-29D636A681B9}"/>
                  </a:ext>
                </a:extLst>
              </p:cNvPr>
              <p:cNvPicPr/>
              <p:nvPr/>
            </p:nvPicPr>
            <p:blipFill>
              <a:blip r:embed="rId4"/>
              <a:stretch>
                <a:fillRect/>
              </a:stretch>
            </p:blipFill>
            <p:spPr>
              <a:xfrm>
                <a:off x="9998300" y="803580"/>
                <a:ext cx="18000" cy="18000"/>
              </a:xfrm>
              <a:prstGeom prst="rect">
                <a:avLst/>
              </a:prstGeom>
            </p:spPr>
          </p:pic>
        </mc:Fallback>
      </mc:AlternateContent>
      <p:cxnSp>
        <p:nvCxnSpPr>
          <p:cNvPr id="13" name="Straight Connector 12">
            <a:extLst>
              <a:ext uri="{FF2B5EF4-FFF2-40B4-BE49-F238E27FC236}">
                <a16:creationId xmlns:a16="http://schemas.microsoft.com/office/drawing/2014/main" id="{F151E462-C953-8C84-D196-D61CD8EFFCB0}"/>
              </a:ext>
            </a:extLst>
          </p:cNvPr>
          <p:cNvCxnSpPr>
            <a:cxnSpLocks/>
          </p:cNvCxnSpPr>
          <p:nvPr/>
        </p:nvCxnSpPr>
        <p:spPr>
          <a:xfrm>
            <a:off x="2362200" y="1371600"/>
            <a:ext cx="0" cy="4984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AE76A7-6B6A-4ABE-C57C-4709519BD7DE}"/>
              </a:ext>
            </a:extLst>
          </p:cNvPr>
          <p:cNvCxnSpPr>
            <a:cxnSpLocks/>
          </p:cNvCxnSpPr>
          <p:nvPr/>
        </p:nvCxnSpPr>
        <p:spPr>
          <a:xfrm>
            <a:off x="4038600" y="1371600"/>
            <a:ext cx="0" cy="510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F4E1C47-C003-2B51-3028-8F5C47F5EEC3}"/>
              </a:ext>
            </a:extLst>
          </p:cNvPr>
          <p:cNvCxnSpPr>
            <a:cxnSpLocks/>
          </p:cNvCxnSpPr>
          <p:nvPr/>
        </p:nvCxnSpPr>
        <p:spPr>
          <a:xfrm>
            <a:off x="6553200" y="1371600"/>
            <a:ext cx="0" cy="510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100735-5813-845C-1B74-F839CFFC3F57}"/>
              </a:ext>
            </a:extLst>
          </p:cNvPr>
          <p:cNvCxnSpPr/>
          <p:nvPr/>
        </p:nvCxnSpPr>
        <p:spPr>
          <a:xfrm>
            <a:off x="381000" y="2209800"/>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6C95012-DAC3-AB64-0841-B328E6E5F737}"/>
              </a:ext>
            </a:extLst>
          </p:cNvPr>
          <p:cNvCxnSpPr>
            <a:cxnSpLocks/>
            <a:stCxn id="9" idx="1"/>
            <a:endCxn id="9" idx="3"/>
          </p:cNvCxnSpPr>
          <p:nvPr/>
        </p:nvCxnSpPr>
        <p:spPr>
          <a:xfrm>
            <a:off x="381000" y="3924300"/>
            <a:ext cx="838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557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C4E0-01EB-1564-417C-D9E10F2450BA}"/>
              </a:ext>
            </a:extLst>
          </p:cNvPr>
          <p:cNvSpPr>
            <a:spLocks noGrp="1"/>
          </p:cNvSpPr>
          <p:nvPr>
            <p:ph type="title"/>
          </p:nvPr>
        </p:nvSpPr>
        <p:spPr>
          <a:xfrm>
            <a:off x="298940" y="136525"/>
            <a:ext cx="8387860" cy="1082675"/>
          </a:xfrm>
        </p:spPr>
        <p:txBody>
          <a:bodyPr/>
          <a:lstStyle/>
          <a:p>
            <a:pPr algn="l"/>
            <a:r>
              <a:rPr lang="en-IN" b="1" dirty="0">
                <a:solidFill>
                  <a:srgbClr val="C00000"/>
                </a:solidFill>
                <a:latin typeface="Arial" panose="020B0604020202020204" pitchFamily="34" charset="0"/>
                <a:cs typeface="Arial" panose="020B0604020202020204" pitchFamily="34" charset="0"/>
              </a:rPr>
              <a:t>Literature survey</a:t>
            </a:r>
            <a:endParaRPr lang="en-IN" dirty="0"/>
          </a:p>
        </p:txBody>
      </p:sp>
      <p:sp>
        <p:nvSpPr>
          <p:cNvPr id="6" name="Slide Number Placeholder 5">
            <a:extLst>
              <a:ext uri="{FF2B5EF4-FFF2-40B4-BE49-F238E27FC236}">
                <a16:creationId xmlns:a16="http://schemas.microsoft.com/office/drawing/2014/main" id="{4BF8DF83-546E-65F7-6863-3234AC34CF23}"/>
              </a:ext>
            </a:extLst>
          </p:cNvPr>
          <p:cNvSpPr>
            <a:spLocks noGrp="1"/>
          </p:cNvSpPr>
          <p:nvPr>
            <p:ph type="sldNum" sz="quarter" idx="12"/>
          </p:nvPr>
        </p:nvSpPr>
        <p:spPr/>
        <p:txBody>
          <a:bodyPr/>
          <a:lstStyle/>
          <a:p>
            <a:fld id="{7B28076C-CE04-4A00-BFAA-A90EA8355859}" type="slidenum">
              <a:rPr lang="en-US" smtClean="0"/>
              <a:pPr/>
              <a:t>8</a:t>
            </a:fld>
            <a:endParaRPr lang="en-US"/>
          </a:p>
        </p:txBody>
      </p:sp>
      <p:graphicFrame>
        <p:nvGraphicFramePr>
          <p:cNvPr id="7" name="Table 6">
            <a:extLst>
              <a:ext uri="{FF2B5EF4-FFF2-40B4-BE49-F238E27FC236}">
                <a16:creationId xmlns:a16="http://schemas.microsoft.com/office/drawing/2014/main" id="{25529072-5718-9BA2-916B-8DC6B939290F}"/>
              </a:ext>
            </a:extLst>
          </p:cNvPr>
          <p:cNvGraphicFramePr>
            <a:graphicFrameLocks noGrp="1"/>
          </p:cNvGraphicFramePr>
          <p:nvPr>
            <p:extLst>
              <p:ext uri="{D42A27DB-BD31-4B8C-83A1-F6EECF244321}">
                <p14:modId xmlns:p14="http://schemas.microsoft.com/office/powerpoint/2010/main" val="1865428635"/>
              </p:ext>
            </p:extLst>
          </p:nvPr>
        </p:nvGraphicFramePr>
        <p:xfrm>
          <a:off x="457199" y="1371600"/>
          <a:ext cx="8387855" cy="5257800"/>
        </p:xfrm>
        <a:graphic>
          <a:graphicData uri="http://schemas.openxmlformats.org/drawingml/2006/table">
            <a:tbl>
              <a:tblPr>
                <a:tableStyleId>{69C7853C-536D-4A76-A0AE-DD22124D55A5}</a:tableStyleId>
              </a:tblPr>
              <a:tblGrid>
                <a:gridCol w="8387855">
                  <a:extLst>
                    <a:ext uri="{9D8B030D-6E8A-4147-A177-3AD203B41FA5}">
                      <a16:colId xmlns:a16="http://schemas.microsoft.com/office/drawing/2014/main" val="455689909"/>
                    </a:ext>
                  </a:extLst>
                </a:gridCol>
              </a:tblGrid>
              <a:tr h="5257800">
                <a:tc>
                  <a:txBody>
                    <a:bodyPr/>
                    <a:lstStyle/>
                    <a:p>
                      <a:r>
                        <a:rPr lang="en-IN" b="1" dirty="0">
                          <a:latin typeface="Arial" panose="020B0604020202020204" pitchFamily="34" charset="0"/>
                          <a:cs typeface="Arial" panose="020B0604020202020204" pitchFamily="34" charset="0"/>
                        </a:rPr>
                        <a:t>Handling </a:t>
                      </a:r>
                      <a:r>
                        <a:rPr lang="en-IN" b="1" dirty="0" err="1">
                          <a:latin typeface="Arial" panose="020B0604020202020204" pitchFamily="34" charset="0"/>
                          <a:cs typeface="Arial" panose="020B0604020202020204" pitchFamily="34" charset="0"/>
                        </a:rPr>
                        <a:t>imbala</a:t>
                      </a:r>
                      <a:r>
                        <a:rPr lang="en-IN" b="1" dirty="0">
                          <a:latin typeface="Arial" panose="020B0604020202020204" pitchFamily="34" charset="0"/>
                          <a:cs typeface="Arial" panose="020B0604020202020204" pitchFamily="34" charset="0"/>
                        </a:rPr>
                        <a:t>        2009                He and Garcia          Explore technique </a:t>
                      </a:r>
                    </a:p>
                    <a:p>
                      <a:r>
                        <a:rPr lang="en-IN" b="1"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Ncing</a:t>
                      </a:r>
                      <a:r>
                        <a:rPr lang="en-IN" b="1" dirty="0">
                          <a:latin typeface="Arial" panose="020B0604020202020204" pitchFamily="34" charset="0"/>
                          <a:cs typeface="Arial" panose="020B0604020202020204" pitchFamily="34" charset="0"/>
                        </a:rPr>
                        <a:t>                                                                                  for dealing with </a:t>
                      </a:r>
                    </a:p>
                    <a:p>
                      <a:r>
                        <a:rPr lang="en-IN" b="1" dirty="0">
                          <a:latin typeface="Arial" panose="020B0604020202020204" pitchFamily="34" charset="0"/>
                          <a:cs typeface="Arial" panose="020B0604020202020204" pitchFamily="34" charset="0"/>
                        </a:rPr>
                        <a:t>                                                                                              imbalanced data</a:t>
                      </a:r>
                    </a:p>
                    <a:p>
                      <a:r>
                        <a:rPr lang="en-IN" b="1" dirty="0">
                          <a:latin typeface="Arial" panose="020B0604020202020204" pitchFamily="34" charset="0"/>
                          <a:cs typeface="Arial" panose="020B0604020202020204" pitchFamily="34" charset="0"/>
                        </a:rPr>
                        <a:t>                                                                                              set which are </a:t>
                      </a:r>
                    </a:p>
                    <a:p>
                      <a:r>
                        <a:rPr lang="en-IN" b="1" dirty="0">
                          <a:latin typeface="Arial" panose="020B0604020202020204" pitchFamily="34" charset="0"/>
                          <a:cs typeface="Arial" panose="020B0604020202020204" pitchFamily="34" charset="0"/>
                        </a:rPr>
                        <a:t>                                                                                              common in wine </a:t>
                      </a:r>
                    </a:p>
                    <a:p>
                      <a:r>
                        <a:rPr lang="en-IN" b="1" dirty="0">
                          <a:latin typeface="Arial" panose="020B0604020202020204" pitchFamily="34" charset="0"/>
                          <a:cs typeface="Arial" panose="020B0604020202020204" pitchFamily="34" charset="0"/>
                        </a:rPr>
                        <a:t>                                                                                              quality analysis, </a:t>
                      </a:r>
                    </a:p>
                    <a:p>
                      <a:r>
                        <a:rPr lang="en-IN" b="1" dirty="0">
                          <a:latin typeface="Arial" panose="020B0604020202020204" pitchFamily="34" charset="0"/>
                          <a:cs typeface="Arial" panose="020B0604020202020204" pitchFamily="34" charset="0"/>
                        </a:rPr>
                        <a:t>                                                                                              where the </a:t>
                      </a:r>
                      <a:r>
                        <a:rPr lang="en-IN" b="1" dirty="0" err="1">
                          <a:latin typeface="Arial" panose="020B0604020202020204" pitchFamily="34" charset="0"/>
                          <a:cs typeface="Arial" panose="020B0604020202020204" pitchFamily="34" charset="0"/>
                        </a:rPr>
                        <a:t>distribut</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-ion of wine quality </a:t>
                      </a:r>
                    </a:p>
                    <a:p>
                      <a:r>
                        <a:rPr lang="en-IN" b="1" dirty="0">
                          <a:latin typeface="Arial" panose="020B0604020202020204" pitchFamily="34" charset="0"/>
                          <a:cs typeface="Arial" panose="020B0604020202020204" pitchFamily="34" charset="0"/>
                        </a:rPr>
                        <a:t>                                                                                              rating may be       </a:t>
                      </a:r>
                    </a:p>
                    <a:p>
                      <a:r>
                        <a:rPr lang="en-IN" b="1" dirty="0">
                          <a:latin typeface="Arial" panose="020B0604020202020204" pitchFamily="34" charset="0"/>
                          <a:cs typeface="Arial" panose="020B0604020202020204" pitchFamily="34" charset="0"/>
                        </a:rPr>
                        <a:t>                                                                                              skewed.</a:t>
                      </a:r>
                    </a:p>
                    <a:p>
                      <a:r>
                        <a:rPr lang="en-IN" b="1" dirty="0">
                          <a:latin typeface="Arial" panose="020B0604020202020204" pitchFamily="34" charset="0"/>
                          <a:cs typeface="Arial" panose="020B0604020202020204" pitchFamily="34" charset="0"/>
                        </a:rPr>
                        <a:t>A survey on </a:t>
                      </a:r>
                      <a:r>
                        <a:rPr lang="en-IN" b="1" dirty="0" err="1">
                          <a:latin typeface="Arial" panose="020B0604020202020204" pitchFamily="34" charset="0"/>
                          <a:cs typeface="Arial" panose="020B0604020202020204" pitchFamily="34" charset="0"/>
                        </a:rPr>
                        <a:t>evaluat</a:t>
                      </a:r>
                      <a:r>
                        <a:rPr lang="en-IN" b="1" dirty="0">
                          <a:latin typeface="Arial" panose="020B0604020202020204" pitchFamily="34" charset="0"/>
                          <a:cs typeface="Arial" panose="020B0604020202020204" pitchFamily="34" charset="0"/>
                        </a:rPr>
                        <a:t>   2013              Kuhn and Johnson  evaluation metrices</a:t>
                      </a:r>
                    </a:p>
                    <a:p>
                      <a:r>
                        <a:rPr lang="en-IN" b="1" dirty="0">
                          <a:latin typeface="Arial" panose="020B0604020202020204" pitchFamily="34" charset="0"/>
                          <a:cs typeface="Arial" panose="020B0604020202020204" pitchFamily="34" charset="0"/>
                        </a:rPr>
                        <a:t>-ion metrices for                                                                 commonly used in</a:t>
                      </a:r>
                    </a:p>
                    <a:p>
                      <a:r>
                        <a:rPr lang="en-IN" b="1"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preductive</a:t>
                      </a:r>
                      <a:r>
                        <a:rPr lang="en-IN" b="1" dirty="0">
                          <a:latin typeface="Arial" panose="020B0604020202020204" pitchFamily="34" charset="0"/>
                          <a:cs typeface="Arial" panose="020B0604020202020204" pitchFamily="34" charset="0"/>
                        </a:rPr>
                        <a:t>                                                                          predictive </a:t>
                      </a:r>
                      <a:r>
                        <a:rPr lang="en-IN" b="1" dirty="0" err="1">
                          <a:latin typeface="Arial" panose="020B0604020202020204" pitchFamily="34" charset="0"/>
                          <a:cs typeface="Arial" panose="020B0604020202020204" pitchFamily="34" charset="0"/>
                        </a:rPr>
                        <a:t>modeling</a:t>
                      </a:r>
                      <a:endParaRPr lang="en-IN" b="1" dirty="0">
                        <a:latin typeface="Arial" panose="020B0604020202020204" pitchFamily="34" charset="0"/>
                        <a:cs typeface="Arial" panose="020B0604020202020204" pitchFamily="34" charset="0"/>
                      </a:endParaRPr>
                    </a:p>
                    <a:p>
                      <a:r>
                        <a:rPr lang="en-IN" b="1" dirty="0" err="1">
                          <a:latin typeface="Arial" panose="020B0604020202020204" pitchFamily="34" charset="0"/>
                          <a:cs typeface="Arial" panose="020B0604020202020204" pitchFamily="34" charset="0"/>
                        </a:rPr>
                        <a:t>modeling</a:t>
                      </a:r>
                      <a:r>
                        <a:rPr lang="en-IN" b="1" dirty="0">
                          <a:latin typeface="Arial" panose="020B0604020202020204" pitchFamily="34" charset="0"/>
                          <a:cs typeface="Arial" panose="020B0604020202020204" pitchFamily="34" charset="0"/>
                        </a:rPr>
                        <a:t> in clinical                                                            </a:t>
                      </a:r>
                      <a:r>
                        <a:rPr lang="en-IN" b="1" dirty="0" err="1">
                          <a:latin typeface="Arial" panose="020B0604020202020204" pitchFamily="34" charset="0"/>
                          <a:cs typeface="Arial" panose="020B0604020202020204" pitchFamily="34" charset="0"/>
                        </a:rPr>
                        <a:t>tasks,which</a:t>
                      </a:r>
                      <a:r>
                        <a:rPr lang="en-IN" b="1" dirty="0">
                          <a:latin typeface="Arial" panose="020B0604020202020204" pitchFamily="34" charset="0"/>
                          <a:cs typeface="Arial" panose="020B0604020202020204" pitchFamily="34" charset="0"/>
                        </a:rPr>
                        <a:t> can</a:t>
                      </a:r>
                    </a:p>
                    <a:p>
                      <a:r>
                        <a:rPr lang="en-IN" b="1" dirty="0">
                          <a:latin typeface="Arial" panose="020B0604020202020204" pitchFamily="34" charset="0"/>
                          <a:cs typeface="Arial" panose="020B0604020202020204" pitchFamily="34" charset="0"/>
                        </a:rPr>
                        <a:t>decision-making                                                                 adapted to wine</a:t>
                      </a:r>
                    </a:p>
                    <a:p>
                      <a:r>
                        <a:rPr lang="en-IN" b="1" dirty="0">
                          <a:latin typeface="Arial" panose="020B0604020202020204" pitchFamily="34" charset="0"/>
                          <a:cs typeface="Arial" panose="020B0604020202020204" pitchFamily="34" charset="0"/>
                        </a:rPr>
                        <a:t>                                                                                             quality analysis.</a:t>
                      </a:r>
                    </a:p>
                  </a:txBody>
                  <a:tcPr/>
                </a:tc>
                <a:extLst>
                  <a:ext uri="{0D108BD9-81ED-4DB2-BD59-A6C34878D82A}">
                    <a16:rowId xmlns:a16="http://schemas.microsoft.com/office/drawing/2014/main" val="1226442621"/>
                  </a:ext>
                </a:extLst>
              </a:tr>
            </a:tbl>
          </a:graphicData>
        </a:graphic>
      </p:graphicFrame>
      <p:cxnSp>
        <p:nvCxnSpPr>
          <p:cNvPr id="9" name="Straight Connector 8">
            <a:extLst>
              <a:ext uri="{FF2B5EF4-FFF2-40B4-BE49-F238E27FC236}">
                <a16:creationId xmlns:a16="http://schemas.microsoft.com/office/drawing/2014/main" id="{98E1821A-956F-55D1-392B-3D352D8A3252}"/>
              </a:ext>
            </a:extLst>
          </p:cNvPr>
          <p:cNvCxnSpPr>
            <a:cxnSpLocks/>
          </p:cNvCxnSpPr>
          <p:nvPr/>
        </p:nvCxnSpPr>
        <p:spPr>
          <a:xfrm>
            <a:off x="2667000" y="1371600"/>
            <a:ext cx="0" cy="518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F0D0FB-68A5-8BF5-25A9-C708C293BEDA}"/>
              </a:ext>
            </a:extLst>
          </p:cNvPr>
          <p:cNvCxnSpPr>
            <a:cxnSpLocks/>
          </p:cNvCxnSpPr>
          <p:nvPr/>
        </p:nvCxnSpPr>
        <p:spPr>
          <a:xfrm>
            <a:off x="4114800" y="1371600"/>
            <a:ext cx="0" cy="5349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89C47B-6EEC-2541-48DF-C43FA7881FE5}"/>
              </a:ext>
            </a:extLst>
          </p:cNvPr>
          <p:cNvCxnSpPr>
            <a:cxnSpLocks/>
          </p:cNvCxnSpPr>
          <p:nvPr/>
        </p:nvCxnSpPr>
        <p:spPr>
          <a:xfrm>
            <a:off x="6477000" y="1371600"/>
            <a:ext cx="0" cy="525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71D28C0-89BD-F119-60C9-D42A9A686E8F}"/>
              </a:ext>
            </a:extLst>
          </p:cNvPr>
          <p:cNvCxnSpPr>
            <a:cxnSpLocks/>
          </p:cNvCxnSpPr>
          <p:nvPr/>
        </p:nvCxnSpPr>
        <p:spPr>
          <a:xfrm>
            <a:off x="298940" y="4114800"/>
            <a:ext cx="84640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3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F14A-ADBC-40A1-15B7-F5BE5D3D767B}"/>
              </a:ext>
            </a:extLst>
          </p:cNvPr>
          <p:cNvSpPr>
            <a:spLocks noGrp="1"/>
          </p:cNvSpPr>
          <p:nvPr>
            <p:ph type="title"/>
          </p:nvPr>
        </p:nvSpPr>
        <p:spPr>
          <a:xfrm>
            <a:off x="298940" y="228600"/>
            <a:ext cx="7016260" cy="990600"/>
          </a:xfrm>
        </p:spPr>
        <p:txBody>
          <a:bodyPr/>
          <a:lstStyle/>
          <a:p>
            <a:pPr algn="l"/>
            <a:r>
              <a:rPr lang="en-IN" b="1" dirty="0">
                <a:solidFill>
                  <a:srgbClr val="C00000"/>
                </a:solidFill>
                <a:latin typeface="Arial" panose="020B0604020202020204" pitchFamily="34" charset="0"/>
                <a:cs typeface="Arial" panose="020B0604020202020204" pitchFamily="34" charset="0"/>
              </a:rPr>
              <a:t>Literature survey</a:t>
            </a:r>
            <a:endParaRPr lang="en-IN" dirty="0"/>
          </a:p>
        </p:txBody>
      </p:sp>
      <p:sp>
        <p:nvSpPr>
          <p:cNvPr id="3" name="Content Placeholder 2">
            <a:extLst>
              <a:ext uri="{FF2B5EF4-FFF2-40B4-BE49-F238E27FC236}">
                <a16:creationId xmlns:a16="http://schemas.microsoft.com/office/drawing/2014/main" id="{F0D11FE6-963B-BFF9-80FA-9B45212CF42E}"/>
              </a:ext>
            </a:extLst>
          </p:cNvPr>
          <p:cNvSpPr>
            <a:spLocks noGrp="1"/>
          </p:cNvSpPr>
          <p:nvPr>
            <p:ph idx="1"/>
          </p:nvPr>
        </p:nvSpPr>
        <p:spPr>
          <a:xfrm>
            <a:off x="298940" y="1295400"/>
            <a:ext cx="8616460" cy="5197475"/>
          </a:xfrm>
        </p:spPr>
        <p:txBody>
          <a:bodyPr>
            <a:normAutofit/>
          </a:bodyPr>
          <a:lstStyle/>
          <a:p>
            <a:pPr marL="0" indent="0" algn="just">
              <a:buNone/>
            </a:pPr>
            <a:endParaRPr lang="en-US" sz="2400" b="1" dirty="0">
              <a:latin typeface="Arial" panose="020B0604020202020204" pitchFamily="34" charset="0"/>
              <a:ea typeface="Arial" panose="020B0604020202020204" pitchFamily="34" charset="0"/>
              <a:cs typeface="Arial" panose="020B0604020202020204" pitchFamily="34" charset="0"/>
            </a:endParaRPr>
          </a:p>
          <a:p>
            <a:pPr marL="0" indent="0" algn="just">
              <a:lnSpc>
                <a:spcPct val="150000"/>
              </a:lnSpc>
              <a:buNone/>
            </a:pPr>
            <a:endParaRPr lang="en-US" sz="2400" b="1" dirty="0">
              <a:latin typeface="Arial" panose="020B0604020202020204" pitchFamily="34" charset="0"/>
              <a:ea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90E26E4-50DD-D9C4-E0A3-095E57CA3221}"/>
              </a:ext>
            </a:extLst>
          </p:cNvPr>
          <p:cNvSpPr>
            <a:spLocks noGrp="1"/>
          </p:cNvSpPr>
          <p:nvPr>
            <p:ph type="sldNum" sz="quarter" idx="12"/>
          </p:nvPr>
        </p:nvSpPr>
        <p:spPr/>
        <p:txBody>
          <a:bodyPr/>
          <a:lstStyle/>
          <a:p>
            <a:fld id="{7B28076C-CE04-4A00-BFAA-A90EA8355859}" type="slidenum">
              <a:rPr lang="en-US" smtClean="0"/>
              <a:pPr/>
              <a:t>9</a:t>
            </a:fld>
            <a:endParaRPr lang="en-US"/>
          </a:p>
        </p:txBody>
      </p:sp>
      <p:graphicFrame>
        <p:nvGraphicFramePr>
          <p:cNvPr id="7" name="Table 6">
            <a:extLst>
              <a:ext uri="{FF2B5EF4-FFF2-40B4-BE49-F238E27FC236}">
                <a16:creationId xmlns:a16="http://schemas.microsoft.com/office/drawing/2014/main" id="{12C7F19A-E126-9716-AC53-42CFFCA96FA6}"/>
              </a:ext>
            </a:extLst>
          </p:cNvPr>
          <p:cNvGraphicFramePr>
            <a:graphicFrameLocks noGrp="1"/>
          </p:cNvGraphicFramePr>
          <p:nvPr>
            <p:extLst>
              <p:ext uri="{D42A27DB-BD31-4B8C-83A1-F6EECF244321}">
                <p14:modId xmlns:p14="http://schemas.microsoft.com/office/powerpoint/2010/main" val="564211291"/>
              </p:ext>
            </p:extLst>
          </p:nvPr>
        </p:nvGraphicFramePr>
        <p:xfrm>
          <a:off x="381000" y="1341438"/>
          <a:ext cx="8454642" cy="5303520"/>
        </p:xfrm>
        <a:graphic>
          <a:graphicData uri="http://schemas.openxmlformats.org/drawingml/2006/table">
            <a:tbl>
              <a:tblPr>
                <a:tableStyleId>{69C7853C-536D-4A76-A0AE-DD22124D55A5}</a:tableStyleId>
              </a:tblPr>
              <a:tblGrid>
                <a:gridCol w="8454642">
                  <a:extLst>
                    <a:ext uri="{9D8B030D-6E8A-4147-A177-3AD203B41FA5}">
                      <a16:colId xmlns:a16="http://schemas.microsoft.com/office/drawing/2014/main" val="52095339"/>
                    </a:ext>
                  </a:extLst>
                </a:gridCol>
              </a:tblGrid>
              <a:tr h="5287961">
                <a:tc>
                  <a:txBody>
                    <a:bodyPr/>
                    <a:lstStyle/>
                    <a:p>
                      <a:r>
                        <a:rPr lang="en-IN" b="1" dirty="0">
                          <a:latin typeface="Arial" panose="020B0604020202020204" pitchFamily="34" charset="0"/>
                          <a:cs typeface="Arial" panose="020B0604020202020204" pitchFamily="34" charset="0"/>
                        </a:rPr>
                        <a:t>ECU VEHICLES           2013                   </a:t>
                      </a:r>
                      <a:r>
                        <a:rPr lang="en-IN" b="1" dirty="0" err="1">
                          <a:latin typeface="Arial" panose="020B0604020202020204" pitchFamily="34" charset="0"/>
                          <a:cs typeface="Arial" panose="020B0604020202020204" pitchFamily="34" charset="0"/>
                        </a:rPr>
                        <a:t>Dastmard,B</a:t>
                      </a:r>
                      <a:r>
                        <a:rPr lang="en-IN" b="1" dirty="0">
                          <a:latin typeface="Arial" panose="020B0604020202020204" pitchFamily="34" charset="0"/>
                          <a:cs typeface="Arial" panose="020B0604020202020204" pitchFamily="34" charset="0"/>
                        </a:rPr>
                        <a:t>.,          A </a:t>
                      </a:r>
                      <a:r>
                        <a:rPr lang="en-IN" b="1" dirty="0" err="1">
                          <a:latin typeface="Arial" panose="020B0604020202020204" pitchFamily="34" charset="0"/>
                          <a:cs typeface="Arial" panose="020B0604020202020204" pitchFamily="34" charset="0"/>
                        </a:rPr>
                        <a:t>stastistical</a:t>
                      </a:r>
                      <a:r>
                        <a:rPr lang="en-IN" b="1" dirty="0">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                                                                                                 analysis of the </a:t>
                      </a:r>
                    </a:p>
                    <a:p>
                      <a:r>
                        <a:rPr lang="en-IN" b="1" dirty="0">
                          <a:latin typeface="Arial" panose="020B0604020202020204" pitchFamily="34" charset="0"/>
                          <a:cs typeface="Arial" panose="020B0604020202020204" pitchFamily="34" charset="0"/>
                        </a:rPr>
                        <a:t>                                                                                                 connection </a:t>
                      </a:r>
                      <a:r>
                        <a:rPr lang="en-IN" b="1" dirty="0" err="1">
                          <a:latin typeface="Arial" panose="020B0604020202020204" pitchFamily="34" charset="0"/>
                          <a:cs typeface="Arial" panose="020B0604020202020204" pitchFamily="34" charset="0"/>
                        </a:rPr>
                        <a:t>betw</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een</a:t>
                      </a:r>
                      <a:r>
                        <a:rPr lang="en-IN" b="1" dirty="0">
                          <a:latin typeface="Arial" panose="020B0604020202020204" pitchFamily="34" charset="0"/>
                          <a:cs typeface="Arial" panose="020B0604020202020204" pitchFamily="34" charset="0"/>
                        </a:rPr>
                        <a:t> test results</a:t>
                      </a:r>
                    </a:p>
                    <a:p>
                      <a:r>
                        <a:rPr lang="en-IN" b="1" dirty="0">
                          <a:latin typeface="Arial" panose="020B0604020202020204" pitchFamily="34" charset="0"/>
                          <a:cs typeface="Arial" panose="020B0604020202020204" pitchFamily="34" charset="0"/>
                        </a:rPr>
                        <a:t>                                                                                                 and field clams</a:t>
                      </a:r>
                    </a:p>
                    <a:p>
                      <a:r>
                        <a:rPr lang="en-IN" b="1" dirty="0">
                          <a:latin typeface="Arial" panose="020B0604020202020204" pitchFamily="34" charset="0"/>
                          <a:cs typeface="Arial" panose="020B0604020202020204" pitchFamily="34" charset="0"/>
                        </a:rPr>
                        <a:t>                                                                                                 for ECUs vehicle.</a:t>
                      </a:r>
                    </a:p>
                    <a:p>
                      <a:r>
                        <a:rPr lang="en-IN" b="1" dirty="0">
                          <a:latin typeface="Arial" panose="020B0604020202020204" pitchFamily="34" charset="0"/>
                          <a:cs typeface="Arial" panose="020B0604020202020204" pitchFamily="34" charset="0"/>
                        </a:rPr>
                        <a:t>Int  J. </a:t>
                      </a:r>
                      <a:r>
                        <a:rPr lang="en-IN" b="1" dirty="0" err="1">
                          <a:latin typeface="Arial" panose="020B0604020202020204" pitchFamily="34" charset="0"/>
                          <a:cs typeface="Arial" panose="020B0604020202020204" pitchFamily="34" charset="0"/>
                        </a:rPr>
                        <a:t>Intell.Syst</a:t>
                      </a:r>
                      <a:r>
                        <a:rPr lang="en-IN" b="1" dirty="0">
                          <a:latin typeface="Arial" panose="020B0604020202020204" pitchFamily="34" charset="0"/>
                          <a:cs typeface="Arial" panose="020B0604020202020204" pitchFamily="34" charset="0"/>
                        </a:rPr>
                        <a:t>.         2016                   </a:t>
                      </a:r>
                      <a:r>
                        <a:rPr lang="en-IN" b="1" dirty="0" err="1">
                          <a:latin typeface="Arial" panose="020B0604020202020204" pitchFamily="34" charset="0"/>
                          <a:cs typeface="Arial" panose="020B0604020202020204" pitchFamily="34" charset="0"/>
                        </a:rPr>
                        <a:t>Er,Y</a:t>
                      </a:r>
                      <a:r>
                        <a:rPr lang="en-IN" b="1"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Atasoy</a:t>
                      </a:r>
                      <a:r>
                        <a:rPr lang="en-IN" b="1" dirty="0">
                          <a:latin typeface="Arial" panose="020B0604020202020204" pitchFamily="34" charset="0"/>
                          <a:cs typeface="Arial" panose="020B0604020202020204" pitchFamily="34" charset="0"/>
                        </a:rPr>
                        <a:t>           The classification</a:t>
                      </a:r>
                    </a:p>
                    <a:p>
                      <a:r>
                        <a:rPr lang="en-IN" b="1" dirty="0">
                          <a:latin typeface="Arial" panose="020B0604020202020204" pitchFamily="34" charset="0"/>
                          <a:cs typeface="Arial" panose="020B0604020202020204" pitchFamily="34" charset="0"/>
                        </a:rPr>
                        <a:t>Appl. Eng.                                                                               of </a:t>
                      </a:r>
                      <a:r>
                        <a:rPr lang="en-IN" b="1" dirty="0" err="1">
                          <a:latin typeface="Arial" panose="020B0604020202020204" pitchFamily="34" charset="0"/>
                          <a:cs typeface="Arial" panose="020B0604020202020204" pitchFamily="34" charset="0"/>
                        </a:rPr>
                        <a:t>whie</a:t>
                      </a:r>
                      <a:r>
                        <a:rPr lang="en-IN" b="1" dirty="0">
                          <a:latin typeface="Arial" panose="020B0604020202020204" pitchFamily="34" charset="0"/>
                          <a:cs typeface="Arial" panose="020B0604020202020204" pitchFamily="34" charset="0"/>
                        </a:rPr>
                        <a:t> wine and</a:t>
                      </a:r>
                    </a:p>
                    <a:p>
                      <a:r>
                        <a:rPr lang="en-IN" b="1" dirty="0">
                          <a:latin typeface="Arial" panose="020B0604020202020204" pitchFamily="34" charset="0"/>
                          <a:cs typeface="Arial" panose="020B0604020202020204" pitchFamily="34" charset="0"/>
                        </a:rPr>
                        <a:t>                                                                                                 red wine according</a:t>
                      </a:r>
                    </a:p>
                    <a:p>
                      <a:r>
                        <a:rPr lang="en-IN" b="1" dirty="0">
                          <a:latin typeface="Arial" panose="020B0604020202020204" pitchFamily="34" charset="0"/>
                          <a:cs typeface="Arial" panose="020B0604020202020204" pitchFamily="34" charset="0"/>
                        </a:rPr>
                        <a:t>                                                                                                 to their </a:t>
                      </a:r>
                      <a:r>
                        <a:rPr lang="en-IN" b="1" dirty="0" err="1">
                          <a:latin typeface="Arial" panose="020B0604020202020204" pitchFamily="34" charset="0"/>
                          <a:cs typeface="Arial" panose="020B0604020202020204" pitchFamily="34" charset="0"/>
                        </a:rPr>
                        <a:t>physicoche</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mical</a:t>
                      </a:r>
                      <a:r>
                        <a:rPr lang="en-IN" b="1" dirty="0">
                          <a:latin typeface="Arial" panose="020B0604020202020204" pitchFamily="34" charset="0"/>
                          <a:cs typeface="Arial" panose="020B0604020202020204" pitchFamily="34" charset="0"/>
                        </a:rPr>
                        <a:t> qualities.</a:t>
                      </a:r>
                    </a:p>
                    <a:p>
                      <a:endParaRPr lang="en-IN"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Procedia </a:t>
                      </a:r>
                      <a:r>
                        <a:rPr lang="en-IN" b="1" dirty="0" err="1">
                          <a:latin typeface="Arial" panose="020B0604020202020204" pitchFamily="34" charset="0"/>
                          <a:cs typeface="Arial" panose="020B0604020202020204" pitchFamily="34" charset="0"/>
                        </a:rPr>
                        <a:t>comput</a:t>
                      </a:r>
                      <a:r>
                        <a:rPr lang="en-IN" b="1" dirty="0">
                          <a:latin typeface="Arial" panose="020B0604020202020204" pitchFamily="34" charset="0"/>
                          <a:cs typeface="Arial" panose="020B0604020202020204" pitchFamily="34" charset="0"/>
                        </a:rPr>
                        <a:t>        2018                   </a:t>
                      </a:r>
                      <a:r>
                        <a:rPr lang="en-IN" b="1" dirty="0" err="1">
                          <a:latin typeface="Arial" panose="020B0604020202020204" pitchFamily="34" charset="0"/>
                          <a:cs typeface="Arial" panose="020B0604020202020204" pitchFamily="34" charset="0"/>
                        </a:rPr>
                        <a:t>Gupta,Y</a:t>
                      </a:r>
                      <a:r>
                        <a:rPr lang="en-IN" b="1" dirty="0">
                          <a:latin typeface="Arial" panose="020B0604020202020204" pitchFamily="34" charset="0"/>
                          <a:cs typeface="Arial" panose="020B0604020202020204" pitchFamily="34" charset="0"/>
                        </a:rPr>
                        <a:t>.,                 Selection of import</a:t>
                      </a:r>
                    </a:p>
                    <a:p>
                      <a:r>
                        <a:rPr lang="en-IN" b="1" dirty="0">
                          <a:latin typeface="Arial" panose="020B0604020202020204" pitchFamily="34" charset="0"/>
                          <a:cs typeface="Arial" panose="020B0604020202020204" pitchFamily="34" charset="0"/>
                        </a:rPr>
                        <a:t>Sci.125,305-312                                                                      -ant features and </a:t>
                      </a:r>
                    </a:p>
                    <a:p>
                      <a:r>
                        <a:rPr lang="en-IN" b="1" dirty="0">
                          <a:latin typeface="Arial" panose="020B0604020202020204" pitchFamily="34" charset="0"/>
                          <a:cs typeface="Arial" panose="020B0604020202020204" pitchFamily="34" charset="0"/>
                        </a:rPr>
                        <a:t>                                                                                                 predicting wine</a:t>
                      </a:r>
                    </a:p>
                    <a:p>
                      <a:r>
                        <a:rPr lang="en-IN" b="1" dirty="0">
                          <a:latin typeface="Arial" panose="020B0604020202020204" pitchFamily="34" charset="0"/>
                          <a:cs typeface="Arial" panose="020B0604020202020204" pitchFamily="34" charset="0"/>
                        </a:rPr>
                        <a:t>                                                                                                 quality using</a:t>
                      </a:r>
                    </a:p>
                    <a:p>
                      <a:r>
                        <a:rPr lang="en-IN" b="1" dirty="0">
                          <a:latin typeface="Arial" panose="020B0604020202020204" pitchFamily="34" charset="0"/>
                          <a:cs typeface="Arial" panose="020B0604020202020204" pitchFamily="34" charset="0"/>
                        </a:rPr>
                        <a:t>                                                                                                 machine learning</a:t>
                      </a:r>
                    </a:p>
                    <a:p>
                      <a:r>
                        <a:rPr lang="en-IN" b="1" dirty="0">
                          <a:latin typeface="Arial" panose="020B0604020202020204" pitchFamily="34" charset="0"/>
                          <a:cs typeface="Arial" panose="020B0604020202020204" pitchFamily="34" charset="0"/>
                        </a:rPr>
                        <a:t>                                                                                                 techniques</a:t>
                      </a:r>
                    </a:p>
                  </a:txBody>
                  <a:tcPr/>
                </a:tc>
                <a:extLst>
                  <a:ext uri="{0D108BD9-81ED-4DB2-BD59-A6C34878D82A}">
                    <a16:rowId xmlns:a16="http://schemas.microsoft.com/office/drawing/2014/main" val="3725505644"/>
                  </a:ext>
                </a:extLst>
              </a:tr>
            </a:tbl>
          </a:graphicData>
        </a:graphic>
      </p:graphicFrame>
      <p:cxnSp>
        <p:nvCxnSpPr>
          <p:cNvPr id="9" name="Straight Connector 8">
            <a:extLst>
              <a:ext uri="{FF2B5EF4-FFF2-40B4-BE49-F238E27FC236}">
                <a16:creationId xmlns:a16="http://schemas.microsoft.com/office/drawing/2014/main" id="{310490DF-CA8A-2564-8A2D-1E6542F4815A}"/>
              </a:ext>
            </a:extLst>
          </p:cNvPr>
          <p:cNvCxnSpPr>
            <a:cxnSpLocks/>
          </p:cNvCxnSpPr>
          <p:nvPr/>
        </p:nvCxnSpPr>
        <p:spPr>
          <a:xfrm>
            <a:off x="2286000" y="1219200"/>
            <a:ext cx="0" cy="5426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B1A030-79F7-7FEA-E84A-C8EF75BD5617}"/>
              </a:ext>
            </a:extLst>
          </p:cNvPr>
          <p:cNvCxnSpPr>
            <a:cxnSpLocks/>
          </p:cNvCxnSpPr>
          <p:nvPr/>
        </p:nvCxnSpPr>
        <p:spPr>
          <a:xfrm>
            <a:off x="4191000" y="1219200"/>
            <a:ext cx="0" cy="5502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FA1D90B-8C6C-4424-358B-20FF6BB5F652}"/>
              </a:ext>
            </a:extLst>
          </p:cNvPr>
          <p:cNvCxnSpPr>
            <a:cxnSpLocks/>
          </p:cNvCxnSpPr>
          <p:nvPr/>
        </p:nvCxnSpPr>
        <p:spPr>
          <a:xfrm>
            <a:off x="6629400" y="1219200"/>
            <a:ext cx="0" cy="5425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71F2F0C-1C61-7A63-0AA4-77FDA2C06490}"/>
              </a:ext>
            </a:extLst>
          </p:cNvPr>
          <p:cNvCxnSpPr>
            <a:cxnSpLocks/>
          </p:cNvCxnSpPr>
          <p:nvPr/>
        </p:nvCxnSpPr>
        <p:spPr>
          <a:xfrm>
            <a:off x="308358" y="3057632"/>
            <a:ext cx="8607042" cy="38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7F21869-949B-1E15-A6C6-7F7CBC8E9C31}"/>
              </a:ext>
            </a:extLst>
          </p:cNvPr>
          <p:cNvCxnSpPr>
            <a:cxnSpLocks/>
          </p:cNvCxnSpPr>
          <p:nvPr/>
        </p:nvCxnSpPr>
        <p:spPr>
          <a:xfrm>
            <a:off x="381000" y="4914899"/>
            <a:ext cx="8534400" cy="381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83201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2530</TotalTime>
  <Words>1809</Words>
  <Application>Microsoft Office PowerPoint</Application>
  <PresentationFormat>On-screen Show (4:3)</PresentationFormat>
  <Paragraphs>331</Paragraphs>
  <Slides>36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Custom Design</vt:lpstr>
      <vt:lpstr> </vt:lpstr>
      <vt:lpstr>Presentation Outline</vt:lpstr>
      <vt:lpstr>PowerPoint Presentation</vt:lpstr>
      <vt:lpstr>Abstract</vt:lpstr>
      <vt:lpstr>Introduction</vt:lpstr>
      <vt:lpstr>Introduction</vt:lpstr>
      <vt:lpstr>Literature survey</vt:lpstr>
      <vt:lpstr>Literature survey</vt:lpstr>
      <vt:lpstr>Literature survey</vt:lpstr>
      <vt:lpstr>Proposed system</vt:lpstr>
      <vt:lpstr>Proposed system</vt:lpstr>
      <vt:lpstr>Objectives</vt:lpstr>
      <vt:lpstr> System Architecture</vt:lpstr>
      <vt:lpstr>Modules</vt:lpstr>
      <vt:lpstr>Modules</vt:lpstr>
      <vt:lpstr>Modules</vt:lpstr>
      <vt:lpstr>Software Requirements</vt:lpstr>
      <vt:lpstr>Results and Discussion</vt:lpstr>
      <vt:lpstr>PowerPoint Presentation</vt:lpstr>
      <vt:lpstr>PowerPoint Presentation</vt:lpstr>
      <vt:lpstr> </vt:lpstr>
      <vt:lpstr> Results and Discussion </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Conclusion</vt:lpstr>
      <vt:lpstr> </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lokesh kumar</cp:lastModifiedBy>
  <cp:revision>817</cp:revision>
  <dcterms:created xsi:type="dcterms:W3CDTF">2019-11-06T07:48:53Z</dcterms:created>
  <dcterms:modified xsi:type="dcterms:W3CDTF">2024-04-30T19:03:11Z</dcterms:modified>
</cp:coreProperties>
</file>