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8013" y="1301889"/>
            <a:ext cx="15824672" cy="65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39196" y="5540133"/>
            <a:ext cx="10200005" cy="243332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algn="ctr" marL="12700" marR="5080">
              <a:lnSpc>
                <a:spcPts val="5930"/>
              </a:lnSpc>
              <a:spcBef>
                <a:spcPts val="1280"/>
              </a:spcBef>
            </a:pPr>
            <a:r>
              <a:rPr dirty="0" sz="5900" spc="180" b="1">
                <a:latin typeface="Tahoma"/>
                <a:cs typeface="Tahoma"/>
              </a:rPr>
              <a:t>Optimizing</a:t>
            </a:r>
            <a:r>
              <a:rPr dirty="0" sz="5900" spc="125" b="1">
                <a:latin typeface="Tahoma"/>
                <a:cs typeface="Tahoma"/>
              </a:rPr>
              <a:t> </a:t>
            </a:r>
            <a:r>
              <a:rPr dirty="0" sz="5900" b="1">
                <a:latin typeface="Tahoma"/>
                <a:cs typeface="Tahoma"/>
              </a:rPr>
              <a:t>Efﬁciency:</a:t>
            </a:r>
            <a:r>
              <a:rPr dirty="0" sz="5900" spc="125" b="1">
                <a:latin typeface="Tahoma"/>
                <a:cs typeface="Tahoma"/>
              </a:rPr>
              <a:t> </a:t>
            </a:r>
            <a:r>
              <a:rPr dirty="0" sz="5900" spc="105" b="1">
                <a:latin typeface="Tahoma"/>
                <a:cs typeface="Tahoma"/>
              </a:rPr>
              <a:t>The </a:t>
            </a:r>
            <a:r>
              <a:rPr dirty="0" sz="5900" spc="65" b="1">
                <a:latin typeface="Tahoma"/>
                <a:cs typeface="Tahoma"/>
              </a:rPr>
              <a:t>Role</a:t>
            </a:r>
            <a:r>
              <a:rPr dirty="0" sz="5900" spc="-85" b="1">
                <a:latin typeface="Tahoma"/>
                <a:cs typeface="Tahoma"/>
              </a:rPr>
              <a:t> </a:t>
            </a:r>
            <a:r>
              <a:rPr dirty="0" sz="5900" spc="55" b="1">
                <a:latin typeface="Tahoma"/>
                <a:cs typeface="Tahoma"/>
              </a:rPr>
              <a:t>of</a:t>
            </a:r>
            <a:r>
              <a:rPr dirty="0" sz="5900" spc="-80" b="1">
                <a:latin typeface="Tahoma"/>
                <a:cs typeface="Tahoma"/>
              </a:rPr>
              <a:t> </a:t>
            </a:r>
            <a:r>
              <a:rPr dirty="0" sz="5900" b="1">
                <a:latin typeface="Tahoma"/>
                <a:cs typeface="Tahoma"/>
              </a:rPr>
              <a:t>a</a:t>
            </a:r>
            <a:r>
              <a:rPr dirty="0" sz="5900" spc="-80" b="1">
                <a:latin typeface="Tahoma"/>
                <a:cs typeface="Tahoma"/>
              </a:rPr>
              <a:t> </a:t>
            </a:r>
            <a:r>
              <a:rPr dirty="0" sz="5900" spc="90" b="1">
                <a:latin typeface="Tahoma"/>
                <a:cs typeface="Tahoma"/>
              </a:rPr>
              <a:t>Sports</a:t>
            </a:r>
            <a:r>
              <a:rPr dirty="0" sz="5900" spc="-80" b="1">
                <a:latin typeface="Tahoma"/>
                <a:cs typeface="Tahoma"/>
              </a:rPr>
              <a:t> </a:t>
            </a:r>
            <a:r>
              <a:rPr dirty="0" sz="5900" spc="125" b="1">
                <a:latin typeface="Tahoma"/>
                <a:cs typeface="Tahoma"/>
              </a:rPr>
              <a:t>Event </a:t>
            </a:r>
            <a:r>
              <a:rPr dirty="0" sz="5900" spc="175" b="1">
                <a:latin typeface="Tahoma"/>
                <a:cs typeface="Tahoma"/>
              </a:rPr>
              <a:t>Cleanup</a:t>
            </a:r>
            <a:r>
              <a:rPr dirty="0" sz="5900" spc="-65" b="1">
                <a:latin typeface="Tahoma"/>
                <a:cs typeface="Tahoma"/>
              </a:rPr>
              <a:t> </a:t>
            </a:r>
            <a:r>
              <a:rPr dirty="0" sz="5900" spc="70" b="1">
                <a:latin typeface="Tahoma"/>
                <a:cs typeface="Tahoma"/>
              </a:rPr>
              <a:t>Coordinator</a:t>
            </a:r>
            <a:endParaRPr sz="59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55227" y="3702570"/>
            <a:ext cx="6298565" cy="46355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 spc="-13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sports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Verdana"/>
                <a:cs typeface="Verdana"/>
              </a:rPr>
              <a:t>events,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000" spc="65" b="1">
                <a:solidFill>
                  <a:srgbClr val="FFFFFF"/>
                </a:solidFill>
                <a:latin typeface="Tahoma"/>
                <a:cs typeface="Tahoma"/>
              </a:rPr>
              <a:t>cleanup</a:t>
            </a:r>
            <a:r>
              <a:rPr dirty="0" sz="30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coordinator</a:t>
            </a:r>
            <a:r>
              <a:rPr dirty="0" sz="3000" spc="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Verdana"/>
                <a:cs typeface="Verdana"/>
              </a:rPr>
              <a:t>plays</a:t>
            </a:r>
            <a:r>
              <a:rPr dirty="0" sz="3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Verdana"/>
                <a:cs typeface="Verdana"/>
              </a:rPr>
              <a:t>role.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3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responsibilities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include</a:t>
            </a:r>
            <a:r>
              <a:rPr dirty="0" sz="3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venues</a:t>
            </a:r>
            <a:r>
              <a:rPr dirty="0" sz="3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dirty="0" sz="3000" spc="65" b="1">
                <a:solidFill>
                  <a:srgbClr val="FFFFFF"/>
                </a:solidFill>
                <a:latin typeface="Tahoma"/>
                <a:cs typeface="Tahoma"/>
              </a:rPr>
              <a:t>cleaned</a:t>
            </a:r>
            <a:r>
              <a:rPr dirty="0" sz="3000" spc="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efﬁciently</a:t>
            </a:r>
            <a:r>
              <a:rPr dirty="0" sz="3000" spc="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that waste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9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FFFFFF"/>
                </a:solidFill>
                <a:latin typeface="Verdana"/>
                <a:cs typeface="Verdana"/>
              </a:rPr>
              <a:t>handled </a:t>
            </a:r>
            <a:r>
              <a:rPr dirty="0" sz="3000" spc="-80">
                <a:solidFill>
                  <a:srgbClr val="FFFFFF"/>
                </a:solidFill>
                <a:latin typeface="Verdana"/>
                <a:cs typeface="Verdana"/>
              </a:rPr>
              <a:t>effectively.</a:t>
            </a:r>
            <a:r>
              <a:rPr dirty="0" sz="3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dirty="0" sz="3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dirty="0" sz="30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dirty="0" sz="3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9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dirty="0" sz="3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these processes</a:t>
            </a: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contributes</a:t>
            </a: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overall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dirty="0" sz="3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success.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1" y="2154770"/>
            <a:ext cx="4277360" cy="781050"/>
          </a:xfrm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dirty="0" sz="270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r>
              <a:rPr dirty="0" sz="2700" spc="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700" spc="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ahoma"/>
                <a:cs typeface="Tahoma"/>
              </a:rPr>
              <a:t>Cleanup </a:t>
            </a:r>
            <a:r>
              <a:rPr dirty="0" sz="2700" spc="40">
                <a:solidFill>
                  <a:srgbClr val="FFFFFF"/>
                </a:solidFill>
                <a:latin typeface="Tahoma"/>
                <a:cs typeface="Tahoma"/>
              </a:rPr>
              <a:t>Coordination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55227" y="3702558"/>
            <a:ext cx="6413500" cy="41687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role</a:t>
            </a:r>
            <a:r>
              <a:rPr dirty="0" sz="3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0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5" b="1">
                <a:solidFill>
                  <a:srgbClr val="FFFFFF"/>
                </a:solidFill>
                <a:latin typeface="Tahoma"/>
                <a:cs typeface="Tahoma"/>
              </a:rPr>
              <a:t>cleanup</a:t>
            </a:r>
            <a:r>
              <a:rPr dirty="0" sz="30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Tahoma"/>
                <a:cs typeface="Tahoma"/>
              </a:rPr>
              <a:t>coordinator </a:t>
            </a:r>
            <a:r>
              <a:rPr dirty="0" sz="3000" spc="-6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Verdana"/>
                <a:cs typeface="Verdana"/>
              </a:rPr>
              <a:t>maintaining</a:t>
            </a:r>
            <a:r>
              <a:rPr dirty="0" sz="3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aesthetic</a:t>
            </a:r>
            <a:r>
              <a:rPr dirty="0" sz="3000" spc="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b="1">
                <a:solidFill>
                  <a:srgbClr val="FFFFFF"/>
                </a:solidFill>
                <a:latin typeface="Tahoma"/>
                <a:cs typeface="Tahoma"/>
              </a:rPr>
              <a:t>appeal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3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Verdana"/>
                <a:cs typeface="Verdana"/>
              </a:rPr>
              <a:t>event.</a:t>
            </a:r>
            <a:r>
              <a:rPr dirty="0" sz="30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3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clean environment enhances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3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attendees</a:t>
            </a:r>
            <a:r>
              <a:rPr dirty="0" sz="3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000" spc="-25">
                <a:solidFill>
                  <a:srgbClr val="FFFFFF"/>
                </a:solidFill>
                <a:latin typeface="Verdana"/>
                <a:cs typeface="Verdana"/>
              </a:rPr>
              <a:t>reﬂects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Verdana"/>
                <a:cs typeface="Verdana"/>
              </a:rPr>
              <a:t>positively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event </a:t>
            </a:r>
            <a:r>
              <a:rPr dirty="0" sz="3000" spc="-60">
                <a:solidFill>
                  <a:srgbClr val="FFFFFF"/>
                </a:solidFill>
                <a:latin typeface="Verdana"/>
                <a:cs typeface="Verdana"/>
              </a:rPr>
              <a:t>organizers.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Effective</a:t>
            </a:r>
            <a:r>
              <a:rPr dirty="0" sz="30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coordination leads</a:t>
            </a:r>
            <a:r>
              <a:rPr dirty="0" sz="3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70" b="1">
                <a:solidFill>
                  <a:srgbClr val="FFFFFF"/>
                </a:solidFill>
                <a:latin typeface="Tahoma"/>
                <a:cs typeface="Tahoma"/>
              </a:rPr>
              <a:t>smoother</a:t>
            </a:r>
            <a:r>
              <a:rPr dirty="0" sz="30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Tahoma"/>
                <a:cs typeface="Tahoma"/>
              </a:rPr>
              <a:t>operation </a:t>
            </a:r>
            <a:r>
              <a:rPr dirty="0" sz="30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0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dirty="0" sz="3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reputation.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1" y="2154770"/>
            <a:ext cx="4116070" cy="781050"/>
          </a:xfrm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dirty="0" sz="2700">
                <a:solidFill>
                  <a:srgbClr val="FFFFFF"/>
                </a:solidFill>
                <a:latin typeface="Tahoma"/>
                <a:cs typeface="Tahoma"/>
              </a:rPr>
              <a:t>Importance</a:t>
            </a:r>
            <a:r>
              <a:rPr dirty="0" sz="2700" spc="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700" spc="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Tahoma"/>
                <a:cs typeface="Tahoma"/>
              </a:rPr>
              <a:t>Cleanup </a:t>
            </a:r>
            <a:r>
              <a:rPr dirty="0" sz="2700" spc="40">
                <a:solidFill>
                  <a:srgbClr val="FFFFFF"/>
                </a:solidFill>
                <a:latin typeface="Tahoma"/>
                <a:cs typeface="Tahoma"/>
              </a:rPr>
              <a:t>Coordination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7551" y="2694495"/>
            <a:ext cx="6357620" cy="41687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3000" spc="80">
                <a:latin typeface="Verdana"/>
                <a:cs typeface="Verdana"/>
              </a:rPr>
              <a:t>A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cleanup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coordinator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55">
                <a:latin typeface="Verdana"/>
                <a:cs typeface="Verdana"/>
              </a:rPr>
              <a:t>must </a:t>
            </a:r>
            <a:r>
              <a:rPr dirty="0" sz="3000" spc="80">
                <a:latin typeface="Verdana"/>
                <a:cs typeface="Verdana"/>
              </a:rPr>
              <a:t>manage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b="1">
                <a:latin typeface="Tahoma"/>
                <a:cs typeface="Tahoma"/>
              </a:rPr>
              <a:t>staff</a:t>
            </a:r>
            <a:r>
              <a:rPr dirty="0" sz="3000" spc="-155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assignments</a:t>
            </a:r>
            <a:r>
              <a:rPr dirty="0" sz="3000" spc="-10">
                <a:latin typeface="Verdana"/>
                <a:cs typeface="Verdana"/>
              </a:rPr>
              <a:t>, </a:t>
            </a:r>
            <a:r>
              <a:rPr dirty="0" sz="3000" spc="-55">
                <a:latin typeface="Verdana"/>
                <a:cs typeface="Verdana"/>
              </a:rPr>
              <a:t>oversee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waste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disposal,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and </a:t>
            </a:r>
            <a:r>
              <a:rPr dirty="0" sz="3000">
                <a:latin typeface="Verdana"/>
                <a:cs typeface="Verdana"/>
              </a:rPr>
              <a:t>ensure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compliance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55">
                <a:latin typeface="Verdana"/>
                <a:cs typeface="Verdana"/>
              </a:rPr>
              <a:t>with </a:t>
            </a:r>
            <a:r>
              <a:rPr dirty="0" sz="3000" spc="50" b="1">
                <a:latin typeface="Tahoma"/>
                <a:cs typeface="Tahoma"/>
              </a:rPr>
              <a:t>environmental</a:t>
            </a:r>
            <a:r>
              <a:rPr dirty="0" sz="3000" spc="-20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regulations</a:t>
            </a:r>
            <a:r>
              <a:rPr dirty="0" sz="3000" spc="-10">
                <a:latin typeface="Verdana"/>
                <a:cs typeface="Verdana"/>
              </a:rPr>
              <a:t>.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They </a:t>
            </a:r>
            <a:r>
              <a:rPr dirty="0" sz="3000" spc="-40">
                <a:latin typeface="Verdana"/>
                <a:cs typeface="Verdana"/>
              </a:rPr>
              <a:t>also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coordinate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with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vendors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to </a:t>
            </a:r>
            <a:r>
              <a:rPr dirty="0" sz="3000">
                <a:latin typeface="Verdana"/>
                <a:cs typeface="Verdana"/>
              </a:rPr>
              <a:t>provide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necessary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supplies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and </a:t>
            </a:r>
            <a:r>
              <a:rPr dirty="0" sz="3000">
                <a:latin typeface="Verdana"/>
                <a:cs typeface="Verdana"/>
              </a:rPr>
              <a:t>ensure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that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cleanup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process </a:t>
            </a:r>
            <a:r>
              <a:rPr dirty="0" sz="3000" spc="-65">
                <a:latin typeface="Verdana"/>
                <a:cs typeface="Verdana"/>
              </a:rPr>
              <a:t>is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80">
                <a:latin typeface="Verdana"/>
                <a:cs typeface="Verdana"/>
              </a:rPr>
              <a:t>completed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in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b="1">
                <a:latin typeface="Tahoma"/>
                <a:cs typeface="Tahoma"/>
              </a:rPr>
              <a:t>timely</a:t>
            </a:r>
            <a:r>
              <a:rPr dirty="0" sz="3000" spc="15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manner</a:t>
            </a:r>
            <a:r>
              <a:rPr dirty="0" sz="3000" spc="-1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>
                <a:latin typeface="Tahoma"/>
                <a:cs typeface="Tahoma"/>
              </a:rPr>
              <a:t>Key</a:t>
            </a:r>
            <a:r>
              <a:rPr dirty="0" sz="4100" spc="75">
                <a:latin typeface="Tahoma"/>
                <a:cs typeface="Tahoma"/>
              </a:rPr>
              <a:t> </a:t>
            </a:r>
            <a:r>
              <a:rPr dirty="0" sz="4100" spc="40">
                <a:latin typeface="Tahoma"/>
                <a:cs typeface="Tahoma"/>
              </a:rPr>
              <a:t>Responsibilities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7538" y="2694495"/>
            <a:ext cx="6261100" cy="46355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 spc="-125">
                <a:latin typeface="Verdana"/>
                <a:cs typeface="Verdana"/>
              </a:rPr>
              <a:t>To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optimize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 spc="-55">
                <a:latin typeface="Verdana"/>
                <a:cs typeface="Verdana"/>
              </a:rPr>
              <a:t>efﬁciency,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 spc="40">
                <a:latin typeface="Verdana"/>
                <a:cs typeface="Verdana"/>
              </a:rPr>
              <a:t>cleanup </a:t>
            </a:r>
            <a:r>
              <a:rPr dirty="0" sz="3000">
                <a:latin typeface="Verdana"/>
                <a:cs typeface="Verdana"/>
              </a:rPr>
              <a:t>coordinator</a:t>
            </a:r>
            <a:r>
              <a:rPr dirty="0" sz="3000" spc="-3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should</a:t>
            </a:r>
            <a:r>
              <a:rPr dirty="0" sz="3000" spc="-25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implement </a:t>
            </a:r>
            <a:r>
              <a:rPr dirty="0" sz="3000" b="1">
                <a:latin typeface="Tahoma"/>
                <a:cs typeface="Tahoma"/>
              </a:rPr>
              <a:t>strategic</a:t>
            </a:r>
            <a:r>
              <a:rPr dirty="0" sz="3000" spc="7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planning</a:t>
            </a:r>
            <a:r>
              <a:rPr dirty="0" sz="3000">
                <a:latin typeface="Verdana"/>
                <a:cs typeface="Verdana"/>
              </a:rPr>
              <a:t>.</a:t>
            </a:r>
            <a:r>
              <a:rPr dirty="0" sz="3000" spc="-14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This</a:t>
            </a:r>
            <a:r>
              <a:rPr dirty="0" sz="3000" spc="-1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includes </a:t>
            </a:r>
            <a:r>
              <a:rPr dirty="0" sz="3000" spc="60">
                <a:latin typeface="Verdana"/>
                <a:cs typeface="Verdana"/>
              </a:rPr>
              <a:t>scheduling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cleanup</a:t>
            </a:r>
            <a:r>
              <a:rPr dirty="0" sz="3000" spc="-26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crews, </a:t>
            </a:r>
            <a:r>
              <a:rPr dirty="0" sz="3000">
                <a:latin typeface="Verdana"/>
                <a:cs typeface="Verdana"/>
              </a:rPr>
              <a:t>utilizing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70" b="1">
                <a:latin typeface="Tahoma"/>
                <a:cs typeface="Tahoma"/>
              </a:rPr>
              <a:t>technology</a:t>
            </a:r>
            <a:r>
              <a:rPr dirty="0" sz="3000" spc="-10" b="1">
                <a:latin typeface="Tahoma"/>
                <a:cs typeface="Tahom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18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tracking </a:t>
            </a:r>
            <a:r>
              <a:rPr dirty="0" sz="3000" spc="-90">
                <a:latin typeface="Verdana"/>
                <a:cs typeface="Verdana"/>
              </a:rPr>
              <a:t>waste,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90">
                <a:latin typeface="Verdana"/>
                <a:cs typeface="Verdana"/>
              </a:rPr>
              <a:t>conducting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post- </a:t>
            </a:r>
            <a:r>
              <a:rPr dirty="0" sz="3000" spc="-20">
                <a:latin typeface="Verdana"/>
                <a:cs typeface="Verdana"/>
              </a:rPr>
              <a:t>event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evaluations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identify </a:t>
            </a:r>
            <a:r>
              <a:rPr dirty="0" sz="3000" spc="-70">
                <a:latin typeface="Verdana"/>
                <a:cs typeface="Verdana"/>
              </a:rPr>
              <a:t>areas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improvement.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These </a:t>
            </a:r>
            <a:r>
              <a:rPr dirty="0" sz="3000" spc="-35">
                <a:latin typeface="Verdana"/>
                <a:cs typeface="Verdana"/>
              </a:rPr>
              <a:t>strategies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enhance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overall </a:t>
            </a:r>
            <a:r>
              <a:rPr dirty="0" sz="3000" spc="-25">
                <a:latin typeface="Verdana"/>
                <a:cs typeface="Verdana"/>
              </a:rPr>
              <a:t>effectiveness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cleanup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efforts.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>
                <a:latin typeface="Tahoma"/>
                <a:cs typeface="Tahoma"/>
              </a:rPr>
              <a:t>Strategies</a:t>
            </a:r>
            <a:r>
              <a:rPr dirty="0" sz="4100" spc="55">
                <a:latin typeface="Tahoma"/>
                <a:cs typeface="Tahoma"/>
              </a:rPr>
              <a:t> </a:t>
            </a:r>
            <a:r>
              <a:rPr dirty="0" sz="4100">
                <a:latin typeface="Tahoma"/>
                <a:cs typeface="Tahoma"/>
              </a:rPr>
              <a:t>for</a:t>
            </a:r>
            <a:r>
              <a:rPr dirty="0" sz="4100" spc="60">
                <a:latin typeface="Tahoma"/>
                <a:cs typeface="Tahoma"/>
              </a:rPr>
              <a:t> </a:t>
            </a:r>
            <a:r>
              <a:rPr dirty="0" sz="4100" spc="75">
                <a:latin typeface="Tahoma"/>
                <a:cs typeface="Tahoma"/>
              </a:rPr>
              <a:t>Efﬁciency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7551" y="2694495"/>
            <a:ext cx="6337300" cy="3711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-635">
              <a:lnSpc>
                <a:spcPct val="100899"/>
              </a:lnSpc>
              <a:spcBef>
                <a:spcPts val="65"/>
              </a:spcBef>
            </a:pPr>
            <a:r>
              <a:rPr dirty="0" sz="3000" spc="-10">
                <a:latin typeface="Verdana"/>
                <a:cs typeface="Verdana"/>
              </a:rPr>
              <a:t>Effective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145" b="1">
                <a:latin typeface="Verdana"/>
                <a:cs typeface="Verdana"/>
              </a:rPr>
              <a:t>team</a:t>
            </a:r>
            <a:r>
              <a:rPr dirty="0" sz="3000" spc="-155" b="1">
                <a:latin typeface="Verdana"/>
                <a:cs typeface="Verdana"/>
              </a:rPr>
              <a:t> </a:t>
            </a:r>
            <a:r>
              <a:rPr dirty="0" sz="3000" spc="-105" b="1">
                <a:latin typeface="Verdana"/>
                <a:cs typeface="Verdana"/>
              </a:rPr>
              <a:t>management</a:t>
            </a:r>
            <a:r>
              <a:rPr dirty="0" sz="3000" spc="-200" b="1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is </a:t>
            </a:r>
            <a:r>
              <a:rPr dirty="0" sz="3000" spc="-45">
                <a:latin typeface="Verdana"/>
                <a:cs typeface="Verdana"/>
              </a:rPr>
              <a:t>vital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successful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40">
                <a:latin typeface="Verdana"/>
                <a:cs typeface="Verdana"/>
              </a:rPr>
              <a:t>cleanup </a:t>
            </a:r>
            <a:r>
              <a:rPr dirty="0" sz="3000" spc="-40">
                <a:latin typeface="Verdana"/>
                <a:cs typeface="Verdana"/>
              </a:rPr>
              <a:t>operation.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coordinator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55">
                <a:latin typeface="Verdana"/>
                <a:cs typeface="Verdana"/>
              </a:rPr>
              <a:t>must </a:t>
            </a:r>
            <a:r>
              <a:rPr dirty="0" sz="3000" spc="80">
                <a:latin typeface="Verdana"/>
                <a:cs typeface="Verdana"/>
              </a:rPr>
              <a:t>communicate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10">
                <a:latin typeface="Verdana"/>
                <a:cs typeface="Verdana"/>
              </a:rPr>
              <a:t>clearly,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provide </a:t>
            </a:r>
            <a:r>
              <a:rPr dirty="0" sz="3000" spc="-40">
                <a:latin typeface="Verdana"/>
                <a:cs typeface="Verdana"/>
              </a:rPr>
              <a:t>training,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motivate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team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work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efﬁciently.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Recognizing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rewarding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efforts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can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lead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to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more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-110" b="1">
                <a:latin typeface="Verdana"/>
                <a:cs typeface="Verdana"/>
              </a:rPr>
              <a:t>dedicated</a:t>
            </a:r>
            <a:r>
              <a:rPr dirty="0" sz="3000" spc="-180" b="1">
                <a:latin typeface="Verdana"/>
                <a:cs typeface="Verdana"/>
              </a:rPr>
              <a:t> </a:t>
            </a:r>
            <a:r>
              <a:rPr dirty="0" sz="3000" spc="-90" b="1">
                <a:latin typeface="Verdana"/>
                <a:cs typeface="Verdana"/>
              </a:rPr>
              <a:t>workforce</a:t>
            </a:r>
            <a:r>
              <a:rPr dirty="0" sz="3000" spc="-9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5"/>
              <a:t>Team</a:t>
            </a:r>
            <a:r>
              <a:rPr dirty="0" spc="-175"/>
              <a:t> </a:t>
            </a:r>
            <a:r>
              <a:rPr dirty="0" spc="-85"/>
              <a:t>Management</a:t>
            </a:r>
            <a:r>
              <a:rPr dirty="0" spc="-175"/>
              <a:t> </a:t>
            </a:r>
            <a:r>
              <a:rPr dirty="0" spc="-100"/>
              <a:t>Techniques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7551" y="2694495"/>
            <a:ext cx="6374765" cy="416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50">
                <a:latin typeface="Verdana"/>
                <a:cs typeface="Verdana"/>
              </a:rPr>
              <a:t>Implementing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best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practices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25">
                <a:latin typeface="Verdana"/>
                <a:cs typeface="Verdana"/>
              </a:rPr>
              <a:t>in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600"/>
              </a:lnSpc>
              <a:spcBef>
                <a:spcPts val="50"/>
              </a:spcBef>
            </a:pPr>
            <a:r>
              <a:rPr dirty="0" sz="3000" spc="-200" b="1">
                <a:latin typeface="Verdana"/>
                <a:cs typeface="Verdana"/>
              </a:rPr>
              <a:t>waste</a:t>
            </a:r>
            <a:r>
              <a:rPr dirty="0" sz="3000" spc="-175" b="1">
                <a:latin typeface="Verdana"/>
                <a:cs typeface="Verdana"/>
              </a:rPr>
              <a:t> </a:t>
            </a:r>
            <a:r>
              <a:rPr dirty="0" sz="3000" spc="-105" b="1">
                <a:latin typeface="Verdana"/>
                <a:cs typeface="Verdana"/>
              </a:rPr>
              <a:t>management</a:t>
            </a:r>
            <a:r>
              <a:rPr dirty="0" sz="3000" spc="-215" b="1">
                <a:latin typeface="Verdana"/>
                <a:cs typeface="Verdana"/>
              </a:rPr>
              <a:t> </a:t>
            </a:r>
            <a:r>
              <a:rPr dirty="0" sz="3000" spc="-65">
                <a:latin typeface="Verdana"/>
                <a:cs typeface="Verdana"/>
              </a:rPr>
              <a:t>is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critical. </a:t>
            </a:r>
            <a:r>
              <a:rPr dirty="0" sz="3000" spc="-40">
                <a:latin typeface="Verdana"/>
                <a:cs typeface="Verdana"/>
              </a:rPr>
              <a:t>This</a:t>
            </a:r>
            <a:r>
              <a:rPr dirty="0" sz="3000" spc="-8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includes</a:t>
            </a:r>
            <a:r>
              <a:rPr dirty="0" sz="3000" spc="-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sorting</a:t>
            </a:r>
            <a:r>
              <a:rPr dirty="0" sz="3000" spc="-7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recyclables, </a:t>
            </a:r>
            <a:r>
              <a:rPr dirty="0" sz="3000" spc="70">
                <a:latin typeface="Verdana"/>
                <a:cs typeface="Verdana"/>
              </a:rPr>
              <a:t>composting</a:t>
            </a:r>
            <a:r>
              <a:rPr dirty="0" sz="3000" spc="-17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organic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 spc="-90">
                <a:latin typeface="Verdana"/>
                <a:cs typeface="Verdana"/>
              </a:rPr>
              <a:t>waste,</a:t>
            </a:r>
            <a:r>
              <a:rPr dirty="0" sz="3000" spc="-170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and </a:t>
            </a:r>
            <a:r>
              <a:rPr dirty="0" sz="3000">
                <a:latin typeface="Verdana"/>
                <a:cs typeface="Verdana"/>
              </a:rPr>
              <a:t>ensuring</a:t>
            </a:r>
            <a:r>
              <a:rPr dirty="0" sz="3000" spc="-1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proper</a:t>
            </a:r>
            <a:r>
              <a:rPr dirty="0" sz="3000" spc="-10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disposal</a:t>
            </a:r>
            <a:r>
              <a:rPr dirty="0" sz="3000" spc="-10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of </a:t>
            </a:r>
            <a:r>
              <a:rPr dirty="0" sz="3000">
                <a:latin typeface="Verdana"/>
                <a:cs typeface="Verdana"/>
              </a:rPr>
              <a:t>hazardous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65">
                <a:latin typeface="Verdana"/>
                <a:cs typeface="Verdana"/>
              </a:rPr>
              <a:t>materials.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Training </a:t>
            </a:r>
            <a:r>
              <a:rPr dirty="0" sz="3000" spc="-50">
                <a:latin typeface="Verdana"/>
                <a:cs typeface="Verdana"/>
              </a:rPr>
              <a:t>staff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on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these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practices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promotes </a:t>
            </a:r>
            <a:r>
              <a:rPr dirty="0" sz="3000" spc="-160" b="1">
                <a:latin typeface="Verdana"/>
                <a:cs typeface="Verdana"/>
              </a:rPr>
              <a:t>sustainability</a:t>
            </a:r>
            <a:r>
              <a:rPr dirty="0" sz="3000" spc="-165" b="1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1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reduces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the </a:t>
            </a:r>
            <a:r>
              <a:rPr dirty="0" sz="3000" spc="-60">
                <a:latin typeface="Verdana"/>
                <a:cs typeface="Verdana"/>
              </a:rPr>
              <a:t>event's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environmental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impact.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6" y="1330464"/>
            <a:ext cx="64039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0"/>
              <a:t>Waste</a:t>
            </a:r>
            <a:r>
              <a:rPr dirty="0" sz="2750" spc="-125"/>
              <a:t> </a:t>
            </a:r>
            <a:r>
              <a:rPr dirty="0" sz="2750" spc="-85"/>
              <a:t>Management</a:t>
            </a:r>
            <a:r>
              <a:rPr dirty="0" sz="2750" spc="-125"/>
              <a:t> </a:t>
            </a:r>
            <a:r>
              <a:rPr dirty="0" sz="2750" spc="-110"/>
              <a:t>Best</a:t>
            </a:r>
            <a:r>
              <a:rPr dirty="0" sz="2750" spc="-120"/>
              <a:t> </a:t>
            </a:r>
            <a:r>
              <a:rPr dirty="0" sz="2750" spc="-75"/>
              <a:t>Practices</a:t>
            </a:r>
            <a:endParaRPr sz="2750"/>
          </a:p>
        </p:txBody>
      </p:sp>
      <p:sp>
        <p:nvSpPr>
          <p:cNvPr id="5" name="object 5" descr=""/>
          <p:cNvSpPr/>
          <p:nvPr/>
        </p:nvSpPr>
        <p:spPr>
          <a:xfrm>
            <a:off x="0" y="981228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1" y="0"/>
                </a:moveTo>
                <a:lnTo>
                  <a:pt x="0" y="0"/>
                </a:lnTo>
                <a:lnTo>
                  <a:pt x="0" y="114299"/>
                </a:lnTo>
                <a:lnTo>
                  <a:pt x="7718191" y="114299"/>
                </a:lnTo>
                <a:lnTo>
                  <a:pt x="7718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093" y="814400"/>
            <a:ext cx="8305800" cy="2919095"/>
          </a:xfrm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169545">
              <a:lnSpc>
                <a:spcPct val="91600"/>
              </a:lnSpc>
              <a:spcBef>
                <a:spcPts val="415"/>
              </a:spcBef>
            </a:pPr>
            <a:r>
              <a:rPr dirty="0" sz="2900" spc="55" b="0">
                <a:latin typeface="Verdana"/>
                <a:cs typeface="Verdana"/>
              </a:rPr>
              <a:t>Cleanup</a:t>
            </a:r>
            <a:r>
              <a:rPr dirty="0" sz="2900" spc="-135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coordinators</a:t>
            </a:r>
            <a:r>
              <a:rPr dirty="0" sz="2900" spc="-135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often</a:t>
            </a:r>
            <a:r>
              <a:rPr dirty="0" sz="2900" spc="-135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face</a:t>
            </a:r>
            <a:r>
              <a:rPr dirty="0" sz="2900" spc="-135" b="0">
                <a:latin typeface="Verdana"/>
                <a:cs typeface="Verdana"/>
              </a:rPr>
              <a:t> </a:t>
            </a:r>
            <a:r>
              <a:rPr dirty="0" sz="2900" spc="-90"/>
              <a:t>challenges </a:t>
            </a:r>
            <a:r>
              <a:rPr dirty="0" sz="2900" spc="60" b="0">
                <a:latin typeface="Verdana"/>
                <a:cs typeface="Verdana"/>
              </a:rPr>
              <a:t>such</a:t>
            </a:r>
            <a:r>
              <a:rPr dirty="0" sz="2900" spc="-240" b="0">
                <a:latin typeface="Verdana"/>
                <a:cs typeface="Verdana"/>
              </a:rPr>
              <a:t> </a:t>
            </a:r>
            <a:r>
              <a:rPr dirty="0" sz="2900" spc="-55" b="0">
                <a:latin typeface="Verdana"/>
                <a:cs typeface="Verdana"/>
              </a:rPr>
              <a:t>as</a:t>
            </a:r>
            <a:r>
              <a:rPr dirty="0" sz="2900" spc="-235" b="0">
                <a:latin typeface="Verdana"/>
                <a:cs typeface="Verdana"/>
              </a:rPr>
              <a:t> </a:t>
            </a:r>
            <a:r>
              <a:rPr dirty="0" sz="2900" spc="55" b="0">
                <a:latin typeface="Verdana"/>
                <a:cs typeface="Verdana"/>
              </a:rPr>
              <a:t>limited</a:t>
            </a:r>
            <a:r>
              <a:rPr dirty="0" sz="2900" spc="-240" b="0">
                <a:latin typeface="Verdana"/>
                <a:cs typeface="Verdana"/>
              </a:rPr>
              <a:t> </a:t>
            </a:r>
            <a:r>
              <a:rPr dirty="0" sz="2900" spc="-20" b="0">
                <a:latin typeface="Verdana"/>
                <a:cs typeface="Verdana"/>
              </a:rPr>
              <a:t>time,</a:t>
            </a:r>
            <a:r>
              <a:rPr dirty="0" sz="2900" spc="-235" b="0">
                <a:latin typeface="Verdana"/>
                <a:cs typeface="Verdana"/>
              </a:rPr>
              <a:t> </a:t>
            </a:r>
            <a:r>
              <a:rPr dirty="0" sz="2900" spc="55" b="0">
                <a:latin typeface="Verdana"/>
                <a:cs typeface="Verdana"/>
              </a:rPr>
              <a:t>unexpected</a:t>
            </a:r>
            <a:r>
              <a:rPr dirty="0" sz="2900" spc="-235" b="0">
                <a:latin typeface="Verdana"/>
                <a:cs typeface="Verdana"/>
              </a:rPr>
              <a:t> </a:t>
            </a:r>
            <a:r>
              <a:rPr dirty="0" sz="2900" spc="-10" b="0">
                <a:latin typeface="Verdana"/>
                <a:cs typeface="Verdana"/>
              </a:rPr>
              <a:t>weather </a:t>
            </a:r>
            <a:r>
              <a:rPr dirty="0" sz="2900" b="0">
                <a:latin typeface="Verdana"/>
                <a:cs typeface="Verdana"/>
              </a:rPr>
              <a:t>conditions,</a:t>
            </a:r>
            <a:r>
              <a:rPr dirty="0" sz="2900" spc="-220" b="0">
                <a:latin typeface="Verdana"/>
                <a:cs typeface="Verdana"/>
              </a:rPr>
              <a:t> </a:t>
            </a:r>
            <a:r>
              <a:rPr dirty="0" sz="2900" spc="85" b="0">
                <a:latin typeface="Verdana"/>
                <a:cs typeface="Verdana"/>
              </a:rPr>
              <a:t>and</a:t>
            </a:r>
            <a:r>
              <a:rPr dirty="0" sz="2900" spc="-215" b="0">
                <a:latin typeface="Verdana"/>
                <a:cs typeface="Verdana"/>
              </a:rPr>
              <a:t> </a:t>
            </a:r>
            <a:r>
              <a:rPr dirty="0" sz="2900" spc="-10" b="0">
                <a:latin typeface="Verdana"/>
                <a:cs typeface="Verdana"/>
              </a:rPr>
              <a:t>varying</a:t>
            </a:r>
            <a:r>
              <a:rPr dirty="0" sz="2900" spc="-220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waste</a:t>
            </a:r>
            <a:r>
              <a:rPr dirty="0" sz="2900" spc="-215" b="0">
                <a:latin typeface="Verdana"/>
                <a:cs typeface="Verdana"/>
              </a:rPr>
              <a:t> </a:t>
            </a:r>
            <a:r>
              <a:rPr dirty="0" sz="2900" spc="-10" b="0">
                <a:latin typeface="Verdana"/>
                <a:cs typeface="Verdana"/>
              </a:rPr>
              <a:t>volumes.</a:t>
            </a:r>
            <a:endParaRPr sz="2900">
              <a:latin typeface="Verdana"/>
              <a:cs typeface="Verdana"/>
            </a:endParaRPr>
          </a:p>
          <a:p>
            <a:pPr marL="12700" marR="5080">
              <a:lnSpc>
                <a:spcPts val="3229"/>
              </a:lnSpc>
              <a:spcBef>
                <a:spcPts val="60"/>
              </a:spcBef>
            </a:pPr>
            <a:r>
              <a:rPr dirty="0" sz="2900" spc="50" b="0">
                <a:latin typeface="Verdana"/>
                <a:cs typeface="Verdana"/>
              </a:rPr>
              <a:t>Developing</a:t>
            </a:r>
            <a:r>
              <a:rPr dirty="0" sz="2900" spc="-210" b="0">
                <a:latin typeface="Verdana"/>
                <a:cs typeface="Verdana"/>
              </a:rPr>
              <a:t> </a:t>
            </a:r>
            <a:r>
              <a:rPr dirty="0" sz="2900" spc="70" b="0">
                <a:latin typeface="Verdana"/>
                <a:cs typeface="Verdana"/>
              </a:rPr>
              <a:t>contingency</a:t>
            </a:r>
            <a:r>
              <a:rPr dirty="0" sz="2900" spc="-204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plans</a:t>
            </a:r>
            <a:r>
              <a:rPr dirty="0" sz="2900" spc="-204" b="0">
                <a:latin typeface="Verdana"/>
                <a:cs typeface="Verdana"/>
              </a:rPr>
              <a:t> </a:t>
            </a:r>
            <a:r>
              <a:rPr dirty="0" sz="2900" spc="85" b="0">
                <a:latin typeface="Verdana"/>
                <a:cs typeface="Verdana"/>
              </a:rPr>
              <a:t>and</a:t>
            </a:r>
            <a:r>
              <a:rPr dirty="0" sz="2900" spc="-204" b="0">
                <a:latin typeface="Verdana"/>
                <a:cs typeface="Verdana"/>
              </a:rPr>
              <a:t> </a:t>
            </a:r>
            <a:r>
              <a:rPr dirty="0" sz="2900" spc="65" b="0">
                <a:latin typeface="Verdana"/>
                <a:cs typeface="Verdana"/>
              </a:rPr>
              <a:t>adapting </a:t>
            </a:r>
            <a:r>
              <a:rPr dirty="0" sz="2900" b="0">
                <a:latin typeface="Verdana"/>
                <a:cs typeface="Verdana"/>
              </a:rPr>
              <a:t>to</a:t>
            </a:r>
            <a:r>
              <a:rPr dirty="0" sz="2900" spc="-85" b="0">
                <a:latin typeface="Verdana"/>
                <a:cs typeface="Verdana"/>
              </a:rPr>
              <a:t> </a:t>
            </a:r>
            <a:r>
              <a:rPr dirty="0" sz="2900" spc="95" b="0">
                <a:latin typeface="Verdana"/>
                <a:cs typeface="Verdana"/>
              </a:rPr>
              <a:t>changing</a:t>
            </a:r>
            <a:r>
              <a:rPr dirty="0" sz="2900" spc="-80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circumstances</a:t>
            </a:r>
            <a:r>
              <a:rPr dirty="0" sz="2900" spc="-85" b="0">
                <a:latin typeface="Verdana"/>
                <a:cs typeface="Verdana"/>
              </a:rPr>
              <a:t> </a:t>
            </a:r>
            <a:r>
              <a:rPr dirty="0" sz="2900" spc="-40" b="0">
                <a:latin typeface="Verdana"/>
                <a:cs typeface="Verdana"/>
              </a:rPr>
              <a:t>are</a:t>
            </a:r>
            <a:r>
              <a:rPr dirty="0" sz="2900" spc="-80" b="0">
                <a:latin typeface="Verdana"/>
                <a:cs typeface="Verdana"/>
              </a:rPr>
              <a:t> </a:t>
            </a:r>
            <a:r>
              <a:rPr dirty="0" sz="2900" spc="-10" b="0">
                <a:latin typeface="Verdana"/>
                <a:cs typeface="Verdana"/>
              </a:rPr>
              <a:t>essential </a:t>
            </a:r>
            <a:r>
              <a:rPr dirty="0" sz="2900" spc="-45" b="0">
                <a:latin typeface="Verdana"/>
                <a:cs typeface="Verdana"/>
              </a:rPr>
              <a:t>skills</a:t>
            </a:r>
            <a:r>
              <a:rPr dirty="0" sz="2900" spc="-75" b="0">
                <a:latin typeface="Verdana"/>
                <a:cs typeface="Verdana"/>
              </a:rPr>
              <a:t> </a:t>
            </a:r>
            <a:r>
              <a:rPr dirty="0" sz="2900" spc="-30" b="0">
                <a:latin typeface="Verdana"/>
                <a:cs typeface="Verdana"/>
              </a:rPr>
              <a:t>for</a:t>
            </a:r>
            <a:r>
              <a:rPr dirty="0" sz="2900" spc="-75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overcoming</a:t>
            </a:r>
            <a:r>
              <a:rPr dirty="0" sz="2900" spc="-70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these</a:t>
            </a:r>
            <a:r>
              <a:rPr dirty="0" sz="2900" spc="-75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obstacles</a:t>
            </a:r>
            <a:r>
              <a:rPr dirty="0" sz="2900" spc="-75" b="0">
                <a:latin typeface="Verdana"/>
                <a:cs typeface="Verdana"/>
              </a:rPr>
              <a:t> </a:t>
            </a:r>
            <a:r>
              <a:rPr dirty="0" sz="2900" spc="60" b="0">
                <a:latin typeface="Verdana"/>
                <a:cs typeface="Verdana"/>
              </a:rPr>
              <a:t>and </a:t>
            </a:r>
            <a:r>
              <a:rPr dirty="0" sz="2900" b="0">
                <a:latin typeface="Verdana"/>
                <a:cs typeface="Verdana"/>
              </a:rPr>
              <a:t>ensuring</a:t>
            </a:r>
            <a:r>
              <a:rPr dirty="0" sz="2900" spc="-90" b="0">
                <a:latin typeface="Verdana"/>
                <a:cs typeface="Verdana"/>
              </a:rPr>
              <a:t> </a:t>
            </a:r>
            <a:r>
              <a:rPr dirty="0" sz="2900" spc="-25" b="0">
                <a:latin typeface="Verdana"/>
                <a:cs typeface="Verdana"/>
              </a:rPr>
              <a:t>a</a:t>
            </a:r>
            <a:r>
              <a:rPr dirty="0" sz="2900" spc="-90" b="0">
                <a:latin typeface="Verdana"/>
                <a:cs typeface="Verdana"/>
              </a:rPr>
              <a:t> </a:t>
            </a:r>
            <a:r>
              <a:rPr dirty="0" sz="2900" b="0">
                <a:latin typeface="Verdana"/>
                <a:cs typeface="Verdana"/>
              </a:rPr>
              <a:t>successful</a:t>
            </a:r>
            <a:r>
              <a:rPr dirty="0" sz="2900" spc="-90" b="0">
                <a:latin typeface="Verdana"/>
                <a:cs typeface="Verdana"/>
              </a:rPr>
              <a:t> </a:t>
            </a:r>
            <a:r>
              <a:rPr dirty="0" sz="2900" spc="-10" b="0">
                <a:latin typeface="Verdana"/>
                <a:cs typeface="Verdana"/>
              </a:rPr>
              <a:t>cleanup.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58540" y="1295501"/>
            <a:ext cx="4812665" cy="655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165" b="1">
                <a:latin typeface="Verdana"/>
                <a:cs typeface="Verdana"/>
              </a:rPr>
              <a:t>Challenges</a:t>
            </a:r>
            <a:r>
              <a:rPr dirty="0" sz="4100" spc="-170" b="1">
                <a:latin typeface="Verdana"/>
                <a:cs typeface="Verdana"/>
              </a:rPr>
              <a:t> </a:t>
            </a:r>
            <a:r>
              <a:rPr dirty="0" sz="4100" spc="-75" b="1">
                <a:latin typeface="Verdana"/>
                <a:cs typeface="Verdana"/>
              </a:rPr>
              <a:t>Faced</a:t>
            </a:r>
            <a:endParaRPr sz="41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683367" y="2692768"/>
            <a:ext cx="6458585" cy="50927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141605">
              <a:lnSpc>
                <a:spcPct val="101000"/>
              </a:lnSpc>
              <a:spcBef>
                <a:spcPts val="60"/>
              </a:spcBef>
            </a:pPr>
            <a:r>
              <a:rPr dirty="0" sz="3000" spc="-135">
                <a:latin typeface="Verdana"/>
                <a:cs typeface="Verdana"/>
              </a:rPr>
              <a:t>In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conclusion,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role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130" b="1">
                <a:latin typeface="Verdana"/>
                <a:cs typeface="Verdana"/>
              </a:rPr>
              <a:t>sports </a:t>
            </a:r>
            <a:r>
              <a:rPr dirty="0" sz="3000" spc="-165" b="1">
                <a:latin typeface="Verdana"/>
                <a:cs typeface="Verdana"/>
              </a:rPr>
              <a:t>event</a:t>
            </a:r>
            <a:r>
              <a:rPr dirty="0" sz="3000" spc="-150" b="1">
                <a:latin typeface="Verdana"/>
                <a:cs typeface="Verdana"/>
              </a:rPr>
              <a:t> </a:t>
            </a:r>
            <a:r>
              <a:rPr dirty="0" sz="3000" spc="-125" b="1">
                <a:latin typeface="Verdana"/>
                <a:cs typeface="Verdana"/>
              </a:rPr>
              <a:t>cleanup</a:t>
            </a:r>
            <a:r>
              <a:rPr dirty="0" sz="3000" spc="-150" b="1">
                <a:latin typeface="Verdana"/>
                <a:cs typeface="Verdana"/>
              </a:rPr>
              <a:t> coordinator</a:t>
            </a:r>
            <a:r>
              <a:rPr dirty="0" sz="3000" spc="-195" b="1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is </a:t>
            </a:r>
            <a:r>
              <a:rPr dirty="0" sz="3000" spc="-20">
                <a:latin typeface="Verdana"/>
                <a:cs typeface="Verdana"/>
              </a:rPr>
              <a:t>pivotal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in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optimizing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efﬁciency.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>
                <a:latin typeface="Verdana"/>
                <a:cs typeface="Verdana"/>
              </a:rPr>
              <a:t>By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85">
                <a:latin typeface="Verdana"/>
                <a:cs typeface="Verdana"/>
              </a:rPr>
              <a:t>implementing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effective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50"/>
              </a:spcBef>
            </a:pPr>
            <a:r>
              <a:rPr dirty="0" sz="3000" spc="-35">
                <a:latin typeface="Verdana"/>
                <a:cs typeface="Verdana"/>
              </a:rPr>
              <a:t>strategies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embracing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best </a:t>
            </a:r>
            <a:r>
              <a:rPr dirty="0" sz="3000" spc="-50">
                <a:latin typeface="Verdana"/>
                <a:cs typeface="Verdana"/>
              </a:rPr>
              <a:t>practices,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coordinators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can </a:t>
            </a:r>
            <a:r>
              <a:rPr dirty="0" sz="3000" spc="60">
                <a:latin typeface="Verdana"/>
                <a:cs typeface="Verdana"/>
              </a:rPr>
              <a:t>enhance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event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experience </a:t>
            </a:r>
            <a:r>
              <a:rPr dirty="0" sz="3000">
                <a:latin typeface="Verdana"/>
                <a:cs typeface="Verdana"/>
              </a:rPr>
              <a:t>while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promoting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 spc="-100" b="1">
                <a:latin typeface="Verdana"/>
                <a:cs typeface="Verdana"/>
              </a:rPr>
              <a:t>sustainability</a:t>
            </a:r>
            <a:r>
              <a:rPr dirty="0" sz="3000" spc="-100">
                <a:latin typeface="Verdana"/>
                <a:cs typeface="Verdana"/>
              </a:rPr>
              <a:t>.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future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event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cleanup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lies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25">
                <a:latin typeface="Verdana"/>
                <a:cs typeface="Verdana"/>
              </a:rPr>
              <a:t>in </a:t>
            </a:r>
            <a:r>
              <a:rPr dirty="0" sz="3000" spc="50">
                <a:latin typeface="Verdana"/>
                <a:cs typeface="Verdana"/>
              </a:rPr>
              <a:t>continuous</a:t>
            </a:r>
            <a:r>
              <a:rPr dirty="0" sz="3000" spc="-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improvement</a:t>
            </a:r>
            <a:r>
              <a:rPr dirty="0" sz="3000" spc="-40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and </a:t>
            </a:r>
            <a:r>
              <a:rPr dirty="0" sz="3000" spc="-10">
                <a:latin typeface="Verdana"/>
                <a:cs typeface="Verdana"/>
              </a:rPr>
              <a:t>innovation.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457690">
              <a:lnSpc>
                <a:spcPct val="100000"/>
              </a:lnSpc>
              <a:spcBef>
                <a:spcPts val="130"/>
              </a:spcBef>
            </a:pPr>
            <a:r>
              <a:rPr dirty="0" spc="-114"/>
              <a:t>Conclusion</a:t>
            </a:r>
            <a:r>
              <a:rPr dirty="0" spc="-170"/>
              <a:t> </a:t>
            </a:r>
            <a:r>
              <a:rPr dirty="0" spc="-100"/>
              <a:t>and</a:t>
            </a:r>
            <a:r>
              <a:rPr dirty="0" spc="-170"/>
              <a:t> </a:t>
            </a:r>
            <a:r>
              <a:rPr dirty="0" spc="-130"/>
              <a:t>Future</a:t>
            </a:r>
            <a:r>
              <a:rPr dirty="0" spc="-165"/>
              <a:t> </a:t>
            </a:r>
            <a:r>
              <a:rPr dirty="0" spc="-50"/>
              <a:t>Outlook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696067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2024-09-27T05:19:53Z</dcterms:created>
  <dcterms:modified xsi:type="dcterms:W3CDTF">2024-09-27T05:19:53Z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2024-09-27T00:00:00Z</vt:filetime>
  </property>
  <property fmtid="{D5CDD505-2E9C-101B-9397-08002B2CF9AE}" pid="5" name="Producer">
    <vt:lpwstr>GPL Ghostscript 10.02.0</vt:lpwstr>
  </property>
</Properties>
</file>