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58" r:id="rId8"/>
    <p:sldId id="263" r:id="rId9"/>
    <p:sldId id="265" r:id="rId10"/>
    <p:sldId id="266" r:id="rId11"/>
    <p:sldId id="264" r:id="rId12"/>
    <p:sldId id="269" r:id="rId13"/>
    <p:sldId id="270" r:id="rId14"/>
    <p:sldId id="271" r:id="rId15"/>
    <p:sldId id="267"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p:cViewPr>
        <p:scale>
          <a:sx n="74" d="100"/>
          <a:sy n="74" d="100"/>
        </p:scale>
        <p:origin x="-131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0639540-30F6-4E45-A145-392FB2B50704}" type="datetimeFigureOut">
              <a:rPr lang="en-IN" smtClean="0"/>
              <a:t>01-04-2024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507D3FB-C04D-4363-914A-25C35DA4643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639540-30F6-4E45-A145-392FB2B50704}"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7D3FB-C04D-4363-914A-25C35DA464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639540-30F6-4E45-A145-392FB2B50704}"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7D3FB-C04D-4363-914A-25C35DA464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0639540-30F6-4E45-A145-392FB2B50704}" type="datetimeFigureOut">
              <a:rPr lang="en-IN" smtClean="0"/>
              <a:t>01-04-2024</a:t>
            </a:fld>
            <a:endParaRPr lang="en-IN"/>
          </a:p>
        </p:txBody>
      </p:sp>
      <p:sp>
        <p:nvSpPr>
          <p:cNvPr id="9" name="Slide Number Placeholder 8"/>
          <p:cNvSpPr>
            <a:spLocks noGrp="1"/>
          </p:cNvSpPr>
          <p:nvPr>
            <p:ph type="sldNum" sz="quarter" idx="15"/>
          </p:nvPr>
        </p:nvSpPr>
        <p:spPr/>
        <p:txBody>
          <a:bodyPr rtlCol="0"/>
          <a:lstStyle/>
          <a:p>
            <a:fld id="{0507D3FB-C04D-4363-914A-25C35DA4643C}"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0639540-30F6-4E45-A145-392FB2B50704}" type="datetimeFigureOut">
              <a:rPr lang="en-IN" smtClean="0"/>
              <a:t>01-04-2024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507D3FB-C04D-4363-914A-25C35DA4643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0639540-30F6-4E45-A145-392FB2B50704}"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7D3FB-C04D-4363-914A-25C35DA4643C}"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0639540-30F6-4E45-A145-392FB2B50704}"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07D3FB-C04D-4363-914A-25C35DA4643C}"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0639540-30F6-4E45-A145-392FB2B50704}" type="datetimeFigureOut">
              <a:rPr lang="en-IN" smtClean="0"/>
              <a:t>01-04-2024</a:t>
            </a:fld>
            <a:endParaRPr lang="en-IN"/>
          </a:p>
        </p:txBody>
      </p:sp>
      <p:sp>
        <p:nvSpPr>
          <p:cNvPr id="7" name="Slide Number Placeholder 6"/>
          <p:cNvSpPr>
            <a:spLocks noGrp="1"/>
          </p:cNvSpPr>
          <p:nvPr>
            <p:ph type="sldNum" sz="quarter" idx="11"/>
          </p:nvPr>
        </p:nvSpPr>
        <p:spPr/>
        <p:txBody>
          <a:bodyPr rtlCol="0"/>
          <a:lstStyle/>
          <a:p>
            <a:fld id="{0507D3FB-C04D-4363-914A-25C35DA4643C}"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39540-30F6-4E45-A145-392FB2B50704}"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07D3FB-C04D-4363-914A-25C35DA464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0639540-30F6-4E45-A145-392FB2B50704}" type="datetimeFigureOut">
              <a:rPr lang="en-IN" smtClean="0"/>
              <a:t>01-04-2024</a:t>
            </a:fld>
            <a:endParaRPr lang="en-IN"/>
          </a:p>
        </p:txBody>
      </p:sp>
      <p:sp>
        <p:nvSpPr>
          <p:cNvPr id="22" name="Slide Number Placeholder 21"/>
          <p:cNvSpPr>
            <a:spLocks noGrp="1"/>
          </p:cNvSpPr>
          <p:nvPr>
            <p:ph type="sldNum" sz="quarter" idx="15"/>
          </p:nvPr>
        </p:nvSpPr>
        <p:spPr/>
        <p:txBody>
          <a:bodyPr rtlCol="0"/>
          <a:lstStyle/>
          <a:p>
            <a:fld id="{0507D3FB-C04D-4363-914A-25C35DA4643C}"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0639540-30F6-4E45-A145-392FB2B50704}" type="datetimeFigureOut">
              <a:rPr lang="en-IN" smtClean="0"/>
              <a:t>01-04-2024</a:t>
            </a:fld>
            <a:endParaRPr lang="en-IN"/>
          </a:p>
        </p:txBody>
      </p:sp>
      <p:sp>
        <p:nvSpPr>
          <p:cNvPr id="18" name="Slide Number Placeholder 17"/>
          <p:cNvSpPr>
            <a:spLocks noGrp="1"/>
          </p:cNvSpPr>
          <p:nvPr>
            <p:ph type="sldNum" sz="quarter" idx="11"/>
          </p:nvPr>
        </p:nvSpPr>
        <p:spPr/>
        <p:txBody>
          <a:bodyPr rtlCol="0"/>
          <a:lstStyle/>
          <a:p>
            <a:fld id="{0507D3FB-C04D-4363-914A-25C35DA4643C}"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0639540-30F6-4E45-A145-392FB2B50704}" type="datetimeFigureOut">
              <a:rPr lang="en-IN" smtClean="0"/>
              <a:t>01-04-2024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07D3FB-C04D-4363-914A-25C35DA464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404664"/>
            <a:ext cx="6550496" cy="4109842"/>
          </a:xfrm>
        </p:spPr>
        <p:txBody>
          <a:bodyPr>
            <a:normAutofit/>
          </a:bodyPr>
          <a:lstStyle/>
          <a:p>
            <a:r>
              <a:rPr lang="en-US" sz="2400" dirty="0" smtClean="0"/>
              <a:t>NAME : LOKESH.S.B</a:t>
            </a:r>
            <a:r>
              <a:rPr lang="en-US" sz="2400" dirty="0"/>
              <a:t/>
            </a:r>
            <a:br>
              <a:rPr lang="en-US" sz="2400" dirty="0"/>
            </a:br>
            <a:r>
              <a:rPr lang="en-US" sz="2400" dirty="0"/>
              <a:t/>
            </a:r>
            <a:br>
              <a:rPr lang="en-US" sz="2400" dirty="0"/>
            </a:br>
            <a:r>
              <a:rPr lang="en-US" sz="2400" dirty="0" smtClean="0"/>
              <a:t>III </a:t>
            </a:r>
            <a:r>
              <a:rPr lang="en-US" sz="2400" dirty="0" err="1" smtClean="0"/>
              <a:t>rd</a:t>
            </a:r>
            <a:r>
              <a:rPr lang="en-US" sz="2400" dirty="0" smtClean="0"/>
              <a:t> YEAR BE COMPUTER SCIENCE</a:t>
            </a:r>
            <a:br>
              <a:rPr lang="en-US" sz="2400" dirty="0" smtClean="0"/>
            </a:br>
            <a:r>
              <a:rPr lang="en-US" sz="2400" dirty="0" smtClean="0"/>
              <a:t/>
            </a:r>
            <a:br>
              <a:rPr lang="en-US" sz="2400" dirty="0" smtClean="0"/>
            </a:br>
            <a:r>
              <a:rPr lang="en-US" sz="2400" dirty="0" smtClean="0"/>
              <a:t>REG NO.-211521104081</a:t>
            </a:r>
            <a:endParaRPr lang="en-IN" sz="2400" dirty="0"/>
          </a:p>
        </p:txBody>
      </p:sp>
    </p:spTree>
    <p:extLst>
      <p:ext uri="{BB962C8B-B14F-4D97-AF65-F5344CB8AC3E}">
        <p14:creationId xmlns:p14="http://schemas.microsoft.com/office/powerpoint/2010/main" val="58416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908720"/>
            <a:ext cx="7467600" cy="4873752"/>
          </a:xfrm>
        </p:spPr>
        <p:txBody>
          <a:bodyPr>
            <a:normAutofit fontScale="85000" lnSpcReduction="20000"/>
          </a:bodyPr>
          <a:lstStyle/>
          <a:p>
            <a:pPr marL="0" indent="0">
              <a:buNone/>
            </a:pPr>
            <a:r>
              <a:rPr lang="en-IN" b="1" i="1" dirty="0" smtClean="0"/>
              <a:t>                             OUTPUT </a:t>
            </a:r>
            <a:r>
              <a:rPr lang="en-IN" b="1" i="1" dirty="0"/>
              <a:t>DESIGN </a:t>
            </a:r>
            <a:endParaRPr lang="en-IN" dirty="0"/>
          </a:p>
          <a:p>
            <a:r>
              <a:rPr lang="en-IN" dirty="0"/>
              <a:t>The design of output is the most important task of any system. During output design, developers identify the type of outputs needed, and consider the necessary output controls and prototype report layouts. </a:t>
            </a:r>
          </a:p>
          <a:p>
            <a:r>
              <a:rPr lang="en-IN" b="1" dirty="0"/>
              <a:t>Objectives of Output Design: </a:t>
            </a:r>
            <a:endParaRPr lang="en-IN" dirty="0"/>
          </a:p>
          <a:p>
            <a:r>
              <a:rPr lang="en-IN" dirty="0"/>
              <a:t>The objectives of input design are: </a:t>
            </a:r>
          </a:p>
          <a:p>
            <a:r>
              <a:rPr lang="en-IN" dirty="0"/>
              <a:t> To develop output design that serves the intended purpose and eliminates the production of unwanted output. </a:t>
            </a:r>
          </a:p>
          <a:p>
            <a:r>
              <a:rPr lang="en-IN" dirty="0"/>
              <a:t> To develop the output design that meets the end user’s requirements. </a:t>
            </a:r>
          </a:p>
          <a:p>
            <a:r>
              <a:rPr lang="en-IN" dirty="0"/>
              <a:t> To deliver the appropriate quantity of output. </a:t>
            </a:r>
          </a:p>
          <a:p>
            <a:r>
              <a:rPr lang="en-IN" dirty="0"/>
              <a:t> To form the output in appropriate format and direct it to the right person. </a:t>
            </a:r>
          </a:p>
          <a:p>
            <a:r>
              <a:rPr lang="en-IN" dirty="0"/>
              <a:t> To make the output available on time for making good decisions. </a:t>
            </a:r>
          </a:p>
          <a:p>
            <a:endParaRPr lang="en-IN" dirty="0"/>
          </a:p>
          <a:p>
            <a:endParaRPr lang="en-IN" dirty="0"/>
          </a:p>
        </p:txBody>
      </p:sp>
    </p:spTree>
    <p:extLst>
      <p:ext uri="{BB962C8B-B14F-4D97-AF65-F5344CB8AC3E}">
        <p14:creationId xmlns:p14="http://schemas.microsoft.com/office/powerpoint/2010/main" val="408512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844824"/>
            <a:ext cx="3761733" cy="455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15816" y="1052736"/>
            <a:ext cx="2311851" cy="369332"/>
          </a:xfrm>
          <a:prstGeom prst="rect">
            <a:avLst/>
          </a:prstGeom>
        </p:spPr>
        <p:txBody>
          <a:bodyPr wrap="none">
            <a:spAutoFit/>
          </a:bodyPr>
          <a:lstStyle/>
          <a:p>
            <a:r>
              <a:rPr lang="en-IN" b="1" i="1" dirty="0"/>
              <a:t>ARCHITECTURE </a:t>
            </a:r>
            <a:endParaRPr lang="en-IN" dirty="0"/>
          </a:p>
        </p:txBody>
      </p:sp>
    </p:spTree>
    <p:extLst>
      <p:ext uri="{BB962C8B-B14F-4D97-AF65-F5344CB8AC3E}">
        <p14:creationId xmlns:p14="http://schemas.microsoft.com/office/powerpoint/2010/main" val="151117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620688"/>
            <a:ext cx="5832648" cy="289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147248" cy="202034"/>
          </a:xfrm>
        </p:spPr>
        <p:txBody>
          <a:bodyPr>
            <a:normAutofit fontScale="90000"/>
          </a:bodyPr>
          <a:lstStyle/>
          <a:p>
            <a:pPr algn="ctr"/>
            <a:r>
              <a:rPr lang="en-US" dirty="0" smtClean="0"/>
              <a:t>output</a:t>
            </a:r>
            <a:endParaRPr lang="en-IN"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617" y="3573016"/>
            <a:ext cx="580269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764704"/>
            <a:ext cx="792088" cy="338554"/>
          </a:xfrm>
          <a:prstGeom prst="rect">
            <a:avLst/>
          </a:prstGeom>
          <a:noFill/>
        </p:spPr>
        <p:txBody>
          <a:bodyPr wrap="square" rtlCol="0">
            <a:spAutoFit/>
          </a:bodyPr>
          <a:lstStyle/>
          <a:p>
            <a:r>
              <a:rPr lang="en-US" sz="1600" dirty="0"/>
              <a:t>A</a:t>
            </a:r>
            <a:r>
              <a:rPr lang="en-US" sz="1600" dirty="0" smtClean="0"/>
              <a:t>bout</a:t>
            </a:r>
            <a:endParaRPr lang="en-IN" dirty="0"/>
          </a:p>
        </p:txBody>
      </p:sp>
      <p:sp>
        <p:nvSpPr>
          <p:cNvPr id="6" name="TextBox 5"/>
          <p:cNvSpPr txBox="1"/>
          <p:nvPr/>
        </p:nvSpPr>
        <p:spPr>
          <a:xfrm>
            <a:off x="323528" y="3717032"/>
            <a:ext cx="1008112" cy="369332"/>
          </a:xfrm>
          <a:prstGeom prst="rect">
            <a:avLst/>
          </a:prstGeom>
          <a:noFill/>
        </p:spPr>
        <p:txBody>
          <a:bodyPr wrap="square" rtlCol="0">
            <a:spAutoFit/>
          </a:bodyPr>
          <a:lstStyle/>
          <a:p>
            <a:r>
              <a:rPr lang="en-US" dirty="0" smtClean="0"/>
              <a:t>Home</a:t>
            </a:r>
            <a:endParaRPr lang="en-IN" dirty="0"/>
          </a:p>
        </p:txBody>
      </p:sp>
    </p:spTree>
    <p:extLst>
      <p:ext uri="{BB962C8B-B14F-4D97-AF65-F5344CB8AC3E}">
        <p14:creationId xmlns:p14="http://schemas.microsoft.com/office/powerpoint/2010/main" val="124219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32656"/>
            <a:ext cx="5657770"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808" y="3284984"/>
            <a:ext cx="5791673" cy="289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332656"/>
            <a:ext cx="1656184" cy="369332"/>
          </a:xfrm>
          <a:prstGeom prst="rect">
            <a:avLst/>
          </a:prstGeom>
          <a:noFill/>
        </p:spPr>
        <p:txBody>
          <a:bodyPr wrap="square" rtlCol="0">
            <a:spAutoFit/>
          </a:bodyPr>
          <a:lstStyle/>
          <a:p>
            <a:r>
              <a:rPr lang="en-US" dirty="0" smtClean="0"/>
              <a:t>Image upload</a:t>
            </a:r>
            <a:endParaRPr lang="en-IN" dirty="0"/>
          </a:p>
        </p:txBody>
      </p:sp>
      <p:sp>
        <p:nvSpPr>
          <p:cNvPr id="3" name="TextBox 2"/>
          <p:cNvSpPr txBox="1"/>
          <p:nvPr/>
        </p:nvSpPr>
        <p:spPr>
          <a:xfrm>
            <a:off x="539552" y="3140968"/>
            <a:ext cx="1512168" cy="369332"/>
          </a:xfrm>
          <a:prstGeom prst="rect">
            <a:avLst/>
          </a:prstGeom>
          <a:noFill/>
        </p:spPr>
        <p:txBody>
          <a:bodyPr wrap="square" rtlCol="0">
            <a:spAutoFit/>
          </a:bodyPr>
          <a:lstStyle/>
          <a:p>
            <a:r>
              <a:rPr lang="en-US" dirty="0" smtClean="0"/>
              <a:t>Mode</a:t>
            </a:r>
            <a:endParaRPr lang="en-IN" dirty="0"/>
          </a:p>
        </p:txBody>
      </p:sp>
    </p:spTree>
    <p:extLst>
      <p:ext uri="{BB962C8B-B14F-4D97-AF65-F5344CB8AC3E}">
        <p14:creationId xmlns:p14="http://schemas.microsoft.com/office/powerpoint/2010/main" val="367477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655010"/>
            <a:ext cx="5508104" cy="278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1560" y="836712"/>
            <a:ext cx="2304256" cy="369332"/>
          </a:xfrm>
          <a:prstGeom prst="rect">
            <a:avLst/>
          </a:prstGeom>
          <a:noFill/>
        </p:spPr>
        <p:txBody>
          <a:bodyPr wrap="square" rtlCol="0">
            <a:spAutoFit/>
          </a:bodyPr>
          <a:lstStyle/>
          <a:p>
            <a:r>
              <a:rPr lang="en-US" dirty="0" smtClean="0"/>
              <a:t>Model </a:t>
            </a:r>
            <a:r>
              <a:rPr lang="en-US" dirty="0"/>
              <a:t>s</a:t>
            </a:r>
            <a:r>
              <a:rPr lang="en-US" dirty="0" smtClean="0"/>
              <a:t>election</a:t>
            </a:r>
            <a:endParaRPr lang="en-IN" dirty="0"/>
          </a:p>
        </p:txBody>
      </p:sp>
    </p:spTree>
    <p:extLst>
      <p:ext uri="{BB962C8B-B14F-4D97-AF65-F5344CB8AC3E}">
        <p14:creationId xmlns:p14="http://schemas.microsoft.com/office/powerpoint/2010/main" val="158775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3394"/>
            <a:ext cx="7385248" cy="562074"/>
          </a:xfrm>
        </p:spPr>
        <p:txBody>
          <a:bodyPr>
            <a:normAutofit fontScale="90000"/>
          </a:bodyPr>
          <a:lstStyle/>
          <a:p>
            <a:pPr algn="ctr"/>
            <a:r>
              <a:rPr lang="en-IN" dirty="0"/>
              <a:t/>
            </a:r>
            <a:br>
              <a:rPr lang="en-IN" dirty="0"/>
            </a:br>
            <a:r>
              <a:rPr lang="en-IN" b="1" dirty="0"/>
              <a:t>RESULTS </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671682"/>
            <a:ext cx="5771543" cy="282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471" y="3713281"/>
            <a:ext cx="588286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764704"/>
            <a:ext cx="1656184" cy="369332"/>
          </a:xfrm>
          <a:prstGeom prst="rect">
            <a:avLst/>
          </a:prstGeom>
          <a:noFill/>
        </p:spPr>
        <p:txBody>
          <a:bodyPr wrap="square" rtlCol="0">
            <a:spAutoFit/>
          </a:bodyPr>
          <a:lstStyle/>
          <a:p>
            <a:r>
              <a:rPr lang="en-US" dirty="0" smtClean="0"/>
              <a:t>Result 1</a:t>
            </a:r>
            <a:endParaRPr lang="en-IN" dirty="0"/>
          </a:p>
        </p:txBody>
      </p:sp>
      <p:sp>
        <p:nvSpPr>
          <p:cNvPr id="6" name="TextBox 5"/>
          <p:cNvSpPr txBox="1"/>
          <p:nvPr/>
        </p:nvSpPr>
        <p:spPr>
          <a:xfrm>
            <a:off x="539552" y="3713281"/>
            <a:ext cx="1800200" cy="369332"/>
          </a:xfrm>
          <a:prstGeom prst="rect">
            <a:avLst/>
          </a:prstGeom>
          <a:noFill/>
        </p:spPr>
        <p:txBody>
          <a:bodyPr wrap="square" rtlCol="0">
            <a:spAutoFit/>
          </a:bodyPr>
          <a:lstStyle/>
          <a:p>
            <a:r>
              <a:rPr lang="en-US" dirty="0" smtClean="0"/>
              <a:t>Result 2</a:t>
            </a:r>
            <a:endParaRPr lang="en-IN" dirty="0"/>
          </a:p>
        </p:txBody>
      </p:sp>
    </p:spTree>
    <p:extLst>
      <p:ext uri="{BB962C8B-B14F-4D97-AF65-F5344CB8AC3E}">
        <p14:creationId xmlns:p14="http://schemas.microsoft.com/office/powerpoint/2010/main" val="15602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490066"/>
          </a:xfrm>
        </p:spPr>
        <p:txBody>
          <a:bodyPr>
            <a:normAutofit fontScale="90000"/>
          </a:bodyPr>
          <a:lstStyle/>
          <a:p>
            <a:pPr algn="ctr"/>
            <a:r>
              <a:rPr lang="en-US" dirty="0" smtClean="0"/>
              <a:t>CONCLUSION</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a:t>The use of deep learning techniques, such as convolutional neural networks (CNN), Dense net and Mobile net, have shown promising results in the analysis of rice grain quality. These techniques have been used to detect and classify various parameters, such as the presence of disease, grain size, and shape, which are crucial for determining the quality of rice. The analysis of rice grain quality using deep learning techniques offers several advantages over traditional methods, including higher accuracy, faster analysis, and the ability to analyse a large number of samples simultaneously. This can be especially beneficial for rice breeding programs, where the analysis of a large number of rice samples is necessary to identify desirable traits. </a:t>
            </a:r>
            <a:endParaRPr lang="en-IN" dirty="0"/>
          </a:p>
        </p:txBody>
      </p:sp>
    </p:spTree>
    <p:extLst>
      <p:ext uri="{BB962C8B-B14F-4D97-AF65-F5344CB8AC3E}">
        <p14:creationId xmlns:p14="http://schemas.microsoft.com/office/powerpoint/2010/main" val="292307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562074"/>
          </a:xfrm>
        </p:spPr>
        <p:txBody>
          <a:bodyPr/>
          <a:lstStyle/>
          <a:p>
            <a:pPr algn="ctr"/>
            <a:r>
              <a:rPr lang="en-US" dirty="0" smtClean="0"/>
              <a:t>REFERENCES</a:t>
            </a:r>
            <a:endParaRPr lang="en-IN" dirty="0"/>
          </a:p>
        </p:txBody>
      </p:sp>
      <p:sp>
        <p:nvSpPr>
          <p:cNvPr id="3" name="Content Placeholder 2"/>
          <p:cNvSpPr>
            <a:spLocks noGrp="1"/>
          </p:cNvSpPr>
          <p:nvPr>
            <p:ph sz="quarter" idx="1"/>
          </p:nvPr>
        </p:nvSpPr>
        <p:spPr>
          <a:xfrm>
            <a:off x="395536" y="1052736"/>
            <a:ext cx="7529264" cy="5421216"/>
          </a:xfrm>
        </p:spPr>
        <p:txBody>
          <a:bodyPr>
            <a:normAutofit fontScale="62500" lnSpcReduction="20000"/>
          </a:bodyPr>
          <a:lstStyle/>
          <a:p>
            <a:r>
              <a:rPr lang="en-IN" dirty="0"/>
              <a:t>[1] Huang, M., Wang, Z., </a:t>
            </a:r>
            <a:r>
              <a:rPr lang="en-IN" dirty="0" err="1"/>
              <a:t>Lv</a:t>
            </a:r>
            <a:r>
              <a:rPr lang="en-IN" dirty="0"/>
              <a:t>, H., Jiang, Q., &amp; Huang, D. (2021). Deep Learning Techniques for Rice Quality Evaluation: A Review. Journal of Agricultural and Food Chemistry, 69(5), 1441-1453. </a:t>
            </a:r>
          </a:p>
          <a:p>
            <a:r>
              <a:rPr lang="en-IN" dirty="0"/>
              <a:t>[2] </a:t>
            </a:r>
            <a:r>
              <a:rPr lang="en-IN" dirty="0" err="1"/>
              <a:t>Xu</a:t>
            </a:r>
            <a:r>
              <a:rPr lang="en-IN" dirty="0"/>
              <a:t>, Y., Zhang, S., &amp; Wang, X. (2019). A rice quality detection method based on deep learning. IEEE Access, 7, 131189-131199. </a:t>
            </a:r>
          </a:p>
          <a:p>
            <a:r>
              <a:rPr lang="en-IN" dirty="0"/>
              <a:t>[3] Zhang, H., Wang, C., &amp; Zhao, X. (2019). Identification of rice seed varieties using a deep convolutional neural network. </a:t>
            </a:r>
            <a:r>
              <a:rPr lang="en-IN" dirty="0" err="1"/>
              <a:t>PloS</a:t>
            </a:r>
            <a:r>
              <a:rPr lang="en-IN" dirty="0"/>
              <a:t> one, 14(10), e0223588. </a:t>
            </a:r>
          </a:p>
          <a:p>
            <a:r>
              <a:rPr lang="en-IN" dirty="0"/>
              <a:t>[4] Li, D., Li, X., Shi, Y., &amp; Chen, Y. (2020). Identification of rice seed quality based on deep learning technology. Scientific reports, 10(1), 1-8. </a:t>
            </a:r>
          </a:p>
          <a:p>
            <a:r>
              <a:rPr lang="en-IN" dirty="0"/>
              <a:t>[5] Liu, H., Chen, L., Zhang, Y., &amp; Huang, Y. (2020). Study on deep learning application in rice quality detection. In 2020 IEEE 9th International Conference on Advanced Logistics and Transport (ICALT) (pp. 186-191). IEEE. </a:t>
            </a:r>
          </a:p>
          <a:p>
            <a:r>
              <a:rPr lang="en-IN" dirty="0"/>
              <a:t>[6] Zhang, H., Wang, C., &amp; Zhao, X. (2019). Deep learning-based method for identifying rice seed varieties using seed images. Computers and Electronics in Agriculture, 165, 104995. </a:t>
            </a:r>
          </a:p>
          <a:p>
            <a:r>
              <a:rPr lang="en-IN" dirty="0"/>
              <a:t>[7] </a:t>
            </a:r>
            <a:r>
              <a:rPr lang="en-IN" dirty="0" err="1"/>
              <a:t>Xie</a:t>
            </a:r>
            <a:r>
              <a:rPr lang="en-IN" dirty="0"/>
              <a:t>, S., Zhao, L., Zhang, Y., &amp; Zhang, J. (2020). Deep Learning-Based Rice Seed Quality Inspection Using Multi-Feature Fusion. IEEE Access, 8, 220622-220632. </a:t>
            </a:r>
          </a:p>
          <a:p>
            <a:r>
              <a:rPr lang="en-IN" dirty="0"/>
              <a:t>[8] Liu, Y., Zhu, H., Zhou, Y., Wu, G., &amp; Chen, W. (2019). Identification of rice quality by deep learning. Journal of Food Science and Technology, 56(10), 4798-4805. </a:t>
            </a:r>
          </a:p>
          <a:p>
            <a:r>
              <a:rPr lang="en-IN" dirty="0"/>
              <a:t>[9] He, Z., Zhou, J., &amp; Zhang, X. (2020). A deep learning approach for assessing the quality of milled rice based on image analysis. Computers and Electronics in Agriculture, 178, 105731. </a:t>
            </a:r>
            <a:endParaRPr lang="en-IN" dirty="0"/>
          </a:p>
        </p:txBody>
      </p:sp>
    </p:spTree>
    <p:extLst>
      <p:ext uri="{BB962C8B-B14F-4D97-AF65-F5344CB8AC3E}">
        <p14:creationId xmlns:p14="http://schemas.microsoft.com/office/powerpoint/2010/main" val="342095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957" y="2178442"/>
            <a:ext cx="8539517" cy="52322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dirty="0" smtClean="0"/>
              <a:t>RICE GRAIN QUALITY ANALYSIS USING CNN</a:t>
            </a:r>
            <a:endParaRPr lang="en-US" sz="2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Rectangle 4"/>
          <p:cNvSpPr/>
          <p:nvPr/>
        </p:nvSpPr>
        <p:spPr>
          <a:xfrm>
            <a:off x="1979712" y="1048124"/>
            <a:ext cx="4614167" cy="461665"/>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TNSDC-Generative AI</a:t>
            </a:r>
            <a:endParaRPr lang="en-IN"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068960"/>
            <a:ext cx="3798489" cy="2527722"/>
          </a:xfrm>
          <a:prstGeom prst="rect">
            <a:avLst/>
          </a:prstGeom>
        </p:spPr>
      </p:pic>
    </p:spTree>
    <p:extLst>
      <p:ext uri="{BB962C8B-B14F-4D97-AF65-F5344CB8AC3E}">
        <p14:creationId xmlns:p14="http://schemas.microsoft.com/office/powerpoint/2010/main" val="15417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b="1" dirty="0"/>
              <a:t>AGENDA</a:t>
            </a:r>
            <a:endParaRPr lang="en-IN" dirty="0"/>
          </a:p>
        </p:txBody>
      </p:sp>
      <p:sp>
        <p:nvSpPr>
          <p:cNvPr id="3" name="Content Placeholder 2"/>
          <p:cNvSpPr>
            <a:spLocks noGrp="1"/>
          </p:cNvSpPr>
          <p:nvPr>
            <p:ph sz="quarter" idx="1"/>
          </p:nvPr>
        </p:nvSpPr>
        <p:spPr/>
        <p:txBody>
          <a:bodyPr>
            <a:normAutofit/>
          </a:bodyPr>
          <a:lstStyle/>
          <a:p>
            <a:r>
              <a:rPr lang="en-US" dirty="0" smtClean="0"/>
              <a:t>PROBLEM STATEMENT</a:t>
            </a:r>
          </a:p>
          <a:p>
            <a:r>
              <a:rPr lang="en-US" dirty="0" smtClean="0"/>
              <a:t>PROJECT OVERVIEW</a:t>
            </a:r>
          </a:p>
          <a:p>
            <a:r>
              <a:rPr lang="en-US" dirty="0" smtClean="0"/>
              <a:t>WHO ARE END USERS?</a:t>
            </a:r>
          </a:p>
          <a:p>
            <a:r>
              <a:rPr lang="en-US" dirty="0" smtClean="0"/>
              <a:t>SOLUTION AND ITS VALUR PROPORTIONS</a:t>
            </a:r>
          </a:p>
          <a:p>
            <a:r>
              <a:rPr lang="en-US" dirty="0" smtClean="0"/>
              <a:t>MODELLING</a:t>
            </a:r>
          </a:p>
          <a:p>
            <a:r>
              <a:rPr lang="en-US" dirty="0" smtClean="0"/>
              <a:t>RESULTS</a:t>
            </a:r>
          </a:p>
          <a:p>
            <a:r>
              <a:rPr lang="en-US" dirty="0" smtClean="0"/>
              <a:t>CONCLUSION</a:t>
            </a:r>
          </a:p>
          <a:p>
            <a:endParaRPr lang="en-US" dirty="0" smtClean="0"/>
          </a:p>
          <a:p>
            <a:endParaRPr lang="en-IN" dirty="0"/>
          </a:p>
        </p:txBody>
      </p:sp>
    </p:spTree>
    <p:extLst>
      <p:ext uri="{BB962C8B-B14F-4D97-AF65-F5344CB8AC3E}">
        <p14:creationId xmlns:p14="http://schemas.microsoft.com/office/powerpoint/2010/main" val="216343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r>
            <a:br>
              <a:rPr lang="en-IN" dirty="0"/>
            </a:br>
            <a:r>
              <a:rPr lang="en-IN" b="1" dirty="0"/>
              <a:t>PROBLEM STATEMENT</a:t>
            </a:r>
            <a:endParaRPr lang="en-IN" dirty="0"/>
          </a:p>
        </p:txBody>
      </p:sp>
      <p:sp>
        <p:nvSpPr>
          <p:cNvPr id="3" name="Content Placeholder 2"/>
          <p:cNvSpPr>
            <a:spLocks noGrp="1"/>
          </p:cNvSpPr>
          <p:nvPr>
            <p:ph sz="quarter" idx="1"/>
          </p:nvPr>
        </p:nvSpPr>
        <p:spPr/>
        <p:txBody>
          <a:bodyPr>
            <a:normAutofit fontScale="85000" lnSpcReduction="20000"/>
          </a:bodyPr>
          <a:lstStyle/>
          <a:p>
            <a:endParaRPr lang="en-IN" dirty="0"/>
          </a:p>
          <a:p>
            <a:r>
              <a:rPr lang="en-IN" dirty="0"/>
              <a:t> Rice is a staple food crop for millions of people worldwide, and the quality of the rice grains is a critical factor in determining its market value and consumer acceptance. Traditional methods of grading and classifying rice grains are time-consuming and subjective, leading to inconsistencies and errors in the final product. In recent years, deep learning (DL) techniques have shown great promise in automating the process of rice grain quality analysis. In this study, we developed a DL-based approach for rice grain quality analysis using a large dataset of rice grain images. The DL model was trained to classify rice grains based on various quality parameters such as size, shape, colour, texture, and defects. The results showed that the DL model could accurately classify rice grains with a high degree. Furthermore, the DL-based analysis provided insights into the underlying physical and chemical properties of the rice grains, which can be used to optimize production and processing methods. </a:t>
            </a:r>
            <a:endParaRPr lang="en-IN" dirty="0"/>
          </a:p>
        </p:txBody>
      </p:sp>
    </p:spTree>
    <p:extLst>
      <p:ext uri="{BB962C8B-B14F-4D97-AF65-F5344CB8AC3E}">
        <p14:creationId xmlns:p14="http://schemas.microsoft.com/office/powerpoint/2010/main" val="216343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5626968" cy="432048"/>
          </a:xfrm>
        </p:spPr>
        <p:txBody>
          <a:bodyPr>
            <a:normAutofit fontScale="90000"/>
          </a:bodyPr>
          <a:lstStyle/>
          <a:p>
            <a:pPr algn="ctr"/>
            <a:r>
              <a:rPr lang="en-IN" dirty="0"/>
              <a:t/>
            </a:r>
            <a:br>
              <a:rPr lang="en-IN" dirty="0"/>
            </a:br>
            <a:r>
              <a:rPr lang="en-IN" b="1" dirty="0"/>
              <a:t>PROJECT OVERVIEW</a:t>
            </a:r>
            <a:endParaRPr lang="en-IN" dirty="0"/>
          </a:p>
        </p:txBody>
      </p:sp>
      <p:sp>
        <p:nvSpPr>
          <p:cNvPr id="3" name="Content Placeholder 2"/>
          <p:cNvSpPr>
            <a:spLocks noGrp="1"/>
          </p:cNvSpPr>
          <p:nvPr>
            <p:ph sz="quarter" idx="1"/>
          </p:nvPr>
        </p:nvSpPr>
        <p:spPr>
          <a:xfrm>
            <a:off x="395536" y="404664"/>
            <a:ext cx="7611616" cy="5233792"/>
          </a:xfrm>
        </p:spPr>
        <p:txBody>
          <a:bodyPr>
            <a:noAutofit/>
          </a:bodyPr>
          <a:lstStyle/>
          <a:p>
            <a:endParaRPr lang="en-IN" sz="1200" dirty="0"/>
          </a:p>
          <a:p>
            <a:r>
              <a:rPr lang="en-IN" sz="1200" dirty="0"/>
              <a:t> </a:t>
            </a:r>
            <a:r>
              <a:rPr lang="en-IN" sz="1300" dirty="0"/>
              <a:t>Rice is one of the most important staple crops in the world, providing a significant source of nutrition for billions of people. The quality of rice grains is crucial for ensuring food security and economic development. Traditional methods of rice quality analysis are time-consuming, labour-intensive, and subjective, involving visual inspection by human experts. This can lead to inconsistencies in quality assessment, which can have significant economic consequences for farmers, processors, and consumers. In recent years, deep learning (DL) has emerged as a promising tool for automated and objective quality analysis of agricultural products, including rice grains. DL is a subfield of machine learning that involves training artificial neural networks on large datasets to learn patterns and features that can be used to classify, segment, or detect objects in images or other data types. DL-based approaches for rice grain quality analysis can provide a more accurate, efficient, and objective method for grading and classifying rice grains based on various quality parameters such as size, shape, colour, texture, and defects. This can help farmers and processors to optimize their production and processing methods, reduce waste, and ensure consistent quality of the final product. Additionally, DL-based quality analysis can also provide insights into the underlying physical and chemical properties of rice grains, which can further inform improvements in the rice production and processing industry. In this study, we present a DL-based approach for rice grain quality analysis, which involves training convolutional neural networks (CNNs) on a large dataset of rice grain images to classify and grade grains based on various quality parameters. We demonstrate the effectiveness of our approach through extensive experiments on real-world datasets, showing that DL-based approaches can achieve high accuracy and performance for rice grain quality analysis. The results of this study have important implications for the rice production and processing industry, as well as for the broader field of agricultural quality analysis using </a:t>
            </a:r>
            <a:r>
              <a:rPr lang="en-IN" sz="1300" dirty="0" err="1"/>
              <a:t>DL.In</a:t>
            </a:r>
            <a:r>
              <a:rPr lang="en-IN" sz="1300" dirty="0"/>
              <a:t> this study, we present a DL-based approach for rice grain quality analysis, which involves training convolutional neural networks (CNNs) on a large dataset of rice grain images to classify and grade grains based on various quality parameters. We demonstrate the effectiveness of our approach through extensive experiments on real-world datasets, showing that DL-based approaches can achieve high accuracy and performance for rice grain quality analysis. The results of this study have important implications for the rice production and processing industry, as well as for the broader field of agricultural quality analysis using DL. </a:t>
            </a:r>
            <a:endParaRPr lang="en-IN" sz="1300" dirty="0"/>
          </a:p>
        </p:txBody>
      </p:sp>
    </p:spTree>
    <p:extLst>
      <p:ext uri="{BB962C8B-B14F-4D97-AF65-F5344CB8AC3E}">
        <p14:creationId xmlns:p14="http://schemas.microsoft.com/office/powerpoint/2010/main" val="216343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b="1" dirty="0"/>
              <a:t>WHO ARE THE END USERS?</a:t>
            </a:r>
            <a:endParaRPr lang="en-IN" dirty="0"/>
          </a:p>
        </p:txBody>
      </p:sp>
      <p:sp>
        <p:nvSpPr>
          <p:cNvPr id="3" name="Content Placeholder 2"/>
          <p:cNvSpPr>
            <a:spLocks noGrp="1"/>
          </p:cNvSpPr>
          <p:nvPr>
            <p:ph sz="quarter" idx="1"/>
          </p:nvPr>
        </p:nvSpPr>
        <p:spPr/>
        <p:txBody>
          <a:bodyPr>
            <a:normAutofit fontScale="55000" lnSpcReduction="20000"/>
          </a:bodyPr>
          <a:lstStyle/>
          <a:p>
            <a:r>
              <a:rPr lang="en-IN" dirty="0"/>
              <a:t>End users of grain quality prediction using AI can vary depending on the specific application and context. Here are some potential end users:</a:t>
            </a:r>
          </a:p>
          <a:p>
            <a:r>
              <a:rPr lang="en-IN" dirty="0"/>
              <a:t>Farmers: Farmers can utilize grain quality prediction systems to optimize their farming practices, including planting, harvesting, and storage, based on predicted grain quality. This can help them maximize yields and profits.</a:t>
            </a:r>
          </a:p>
          <a:p>
            <a:r>
              <a:rPr lang="en-IN" dirty="0"/>
              <a:t>Grain Elevators and Processors: Companies involved in grain storage, handling, and processing can benefit from AI-powered grain quality prediction systems to optimize their operations, manage inventory, and ensure consistent product quality.</a:t>
            </a:r>
          </a:p>
          <a:p>
            <a:r>
              <a:rPr lang="en-IN" dirty="0"/>
              <a:t>Food Manufacturers: Food companies that use grains as ingredients in their products can use AI-based grain quality prediction to ensure the quality and consistency of their raw materials, leading to better final products.</a:t>
            </a:r>
          </a:p>
          <a:p>
            <a:r>
              <a:rPr lang="en-IN" dirty="0"/>
              <a:t>Traders and Distributors: Traders and distributors in the agricultural commodities market can use grain quality prediction to make informed decisions about buying, selling, and transporting grains based on their predicted quality and value.</a:t>
            </a:r>
          </a:p>
          <a:p>
            <a:r>
              <a:rPr lang="en-IN" dirty="0"/>
              <a:t>Researchers and Academia: Researchers and academia can use AI-driven grain quality prediction models to study trends in grain quality, develop new algorithms, and advance the field of agricultural science.</a:t>
            </a:r>
          </a:p>
          <a:p>
            <a:r>
              <a:rPr lang="en-IN" dirty="0"/>
              <a:t>Government Agencies: Agricultural departments and regulatory agencies can utilize grain quality prediction systems to monitor and regulate grain quality standards, ensure food safety, and support policy-making decisions.</a:t>
            </a:r>
          </a:p>
          <a:p>
            <a:r>
              <a:rPr lang="en-IN" dirty="0"/>
              <a:t>Consumers: Ultimately, consumers can indirectly benefit from AI-driven grain quality prediction by having access to consistently high-quality grain-based products on the market.</a:t>
            </a:r>
          </a:p>
          <a:p>
            <a:endParaRPr lang="en-IN" dirty="0"/>
          </a:p>
        </p:txBody>
      </p:sp>
    </p:spTree>
    <p:extLst>
      <p:ext uri="{BB962C8B-B14F-4D97-AF65-F5344CB8AC3E}">
        <p14:creationId xmlns:p14="http://schemas.microsoft.com/office/powerpoint/2010/main" val="216343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9592" y="332656"/>
            <a:ext cx="7467600" cy="1143000"/>
          </a:xfrm>
        </p:spPr>
        <p:txBody>
          <a:bodyPr>
            <a:normAutofit fontScale="90000"/>
          </a:bodyPr>
          <a:lstStyle/>
          <a:p>
            <a:pPr algn="ctr"/>
            <a:r>
              <a:rPr lang="en-IN" dirty="0"/>
              <a:t/>
            </a:r>
            <a:br>
              <a:rPr lang="en-IN" dirty="0"/>
            </a:br>
            <a:r>
              <a:rPr lang="en-IN" b="1" dirty="0"/>
              <a:t>YOUR SOLUTION AND ITS VALUE PROPOSITION</a:t>
            </a:r>
            <a:endParaRPr lang="en-IN" dirty="0"/>
          </a:p>
        </p:txBody>
      </p:sp>
      <p:sp>
        <p:nvSpPr>
          <p:cNvPr id="3" name="Content Placeholder 2"/>
          <p:cNvSpPr>
            <a:spLocks noGrp="1"/>
          </p:cNvSpPr>
          <p:nvPr>
            <p:ph sz="quarter" idx="4294967295"/>
          </p:nvPr>
        </p:nvSpPr>
        <p:spPr>
          <a:xfrm>
            <a:off x="899592" y="1700808"/>
            <a:ext cx="7467600" cy="4873625"/>
          </a:xfrm>
        </p:spPr>
        <p:txBody>
          <a:bodyPr/>
          <a:lstStyle/>
          <a:p>
            <a:r>
              <a:rPr lang="en-IN" dirty="0"/>
              <a:t>In proposed system using a Dense net model for rice quality analysis can provide an accurate and efficient way to classify different types of rice based on their quality. This system can be used by rice producers, processors, and consumers to ensure consistent quality and make informed decisions about rice selection. </a:t>
            </a:r>
          </a:p>
          <a:p>
            <a:r>
              <a:rPr lang="en-IN" dirty="0"/>
              <a:t>A system for rice grain quality analysis using </a:t>
            </a:r>
            <a:r>
              <a:rPr lang="en-IN" dirty="0" err="1"/>
              <a:t>Resnet</a:t>
            </a:r>
            <a:r>
              <a:rPr lang="en-IN" dirty="0"/>
              <a:t> could provide a fast and accurate way to classify rice grains based on their quality, which could help rice mills and agricultural research institutes make more informed decisions. </a:t>
            </a:r>
            <a:endParaRPr lang="en-IN" dirty="0"/>
          </a:p>
        </p:txBody>
      </p:sp>
    </p:spTree>
    <p:extLst>
      <p:ext uri="{BB962C8B-B14F-4D97-AF65-F5344CB8AC3E}">
        <p14:creationId xmlns:p14="http://schemas.microsoft.com/office/powerpoint/2010/main" val="299090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24744"/>
            <a:ext cx="5535184" cy="4130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47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52736"/>
            <a:ext cx="8003232" cy="5616624"/>
          </a:xfrm>
        </p:spPr>
        <p:txBody>
          <a:bodyPr>
            <a:normAutofit fontScale="85000" lnSpcReduction="20000"/>
          </a:bodyPr>
          <a:lstStyle/>
          <a:p>
            <a:pPr marL="0" indent="0">
              <a:buNone/>
            </a:pPr>
            <a:r>
              <a:rPr lang="en-IN" b="1" i="1" dirty="0"/>
              <a:t> </a:t>
            </a:r>
            <a:r>
              <a:rPr lang="en-IN" b="1" i="1" dirty="0" smtClean="0"/>
              <a:t>                                    INPUT </a:t>
            </a:r>
            <a:r>
              <a:rPr lang="en-IN" b="1" i="1" dirty="0"/>
              <a:t>DESIGN </a:t>
            </a:r>
            <a:endParaRPr lang="en-IN" dirty="0"/>
          </a:p>
          <a:p>
            <a:r>
              <a:rPr lang="en-IN" dirty="0"/>
              <a:t>In an information system, input is the raw data that is processed to produce output. During the input design, the developers must consider the input devices such as PC, MICR, OMR, etc. </a:t>
            </a:r>
          </a:p>
          <a:p>
            <a:r>
              <a:rPr lang="en-IN" dirty="0"/>
              <a:t>Therefore, the quality of system input determines the quality of system output. Well-designed input forms and screens have following properties − </a:t>
            </a:r>
          </a:p>
          <a:p>
            <a:endParaRPr lang="en-IN" dirty="0"/>
          </a:p>
          <a:p>
            <a:r>
              <a:rPr lang="en-IN" b="1" dirty="0" smtClean="0"/>
              <a:t>Objectives </a:t>
            </a:r>
            <a:r>
              <a:rPr lang="en-IN" b="1" dirty="0"/>
              <a:t>for Input Design: </a:t>
            </a:r>
            <a:endParaRPr lang="en-IN" dirty="0"/>
          </a:p>
          <a:p>
            <a:r>
              <a:rPr lang="en-IN" dirty="0"/>
              <a:t>The objectives of input design are − </a:t>
            </a:r>
          </a:p>
          <a:p>
            <a:r>
              <a:rPr lang="en-IN" dirty="0"/>
              <a:t> To design data entry and input procedures </a:t>
            </a:r>
          </a:p>
          <a:p>
            <a:r>
              <a:rPr lang="en-IN" dirty="0"/>
              <a:t> To reduce input volume </a:t>
            </a:r>
          </a:p>
          <a:p>
            <a:r>
              <a:rPr lang="en-IN" dirty="0"/>
              <a:t> To design source documents for data capture or devise other data capture methods </a:t>
            </a:r>
          </a:p>
          <a:p>
            <a:r>
              <a:rPr lang="en-IN" dirty="0"/>
              <a:t> To design input data records, data entry screens, user interface screens, etc. </a:t>
            </a:r>
          </a:p>
          <a:p>
            <a:r>
              <a:rPr lang="en-IN" dirty="0"/>
              <a:t> To use validation checks and develop effective input controls. </a:t>
            </a:r>
            <a:endParaRPr lang="en-IN" dirty="0" smtClean="0"/>
          </a:p>
          <a:p>
            <a:endParaRPr lang="en-IN" dirty="0"/>
          </a:p>
          <a:p>
            <a:endParaRPr lang="en-IN" dirty="0"/>
          </a:p>
        </p:txBody>
      </p:sp>
      <p:sp>
        <p:nvSpPr>
          <p:cNvPr id="5" name="Title 1"/>
          <p:cNvSpPr>
            <a:spLocks noGrp="1"/>
          </p:cNvSpPr>
          <p:nvPr>
            <p:ph type="title"/>
          </p:nvPr>
        </p:nvSpPr>
        <p:spPr>
          <a:xfrm>
            <a:off x="683568" y="-387424"/>
            <a:ext cx="7467600" cy="1143000"/>
          </a:xfrm>
        </p:spPr>
        <p:txBody>
          <a:bodyPr/>
          <a:lstStyle/>
          <a:p>
            <a:pPr algn="ctr"/>
            <a:r>
              <a:rPr lang="en-US" dirty="0" err="1" smtClean="0"/>
              <a:t>modelling</a:t>
            </a:r>
            <a:endParaRPr lang="en-IN" dirty="0"/>
          </a:p>
        </p:txBody>
      </p:sp>
    </p:spTree>
    <p:extLst>
      <p:ext uri="{BB962C8B-B14F-4D97-AF65-F5344CB8AC3E}">
        <p14:creationId xmlns:p14="http://schemas.microsoft.com/office/powerpoint/2010/main" val="340699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TotalTime>
  <Words>1808</Words>
  <Application>Microsoft Office PowerPoint</Application>
  <PresentationFormat>On-screen Show (4:3)</PresentationFormat>
  <Paragraphs>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NAME : LOKESH.S.B  III rd YEAR BE COMPUTER SCIENCE  REG NO.-211521104081</vt:lpstr>
      <vt:lpstr>PowerPoint Presentation</vt:lpstr>
      <vt:lpstr> AGENDA</vt:lpstr>
      <vt:lpstr> PROBLEM STATEMENT</vt:lpstr>
      <vt:lpstr> PROJECT OVERVIEW</vt:lpstr>
      <vt:lpstr> WHO ARE THE END USERS?</vt:lpstr>
      <vt:lpstr> YOUR SOLUTION AND ITS VALUE PROPOSITION</vt:lpstr>
      <vt:lpstr>PowerPoint Presentation</vt:lpstr>
      <vt:lpstr>modelling</vt:lpstr>
      <vt:lpstr>PowerPoint Presentation</vt:lpstr>
      <vt:lpstr>PowerPoint Presentation</vt:lpstr>
      <vt:lpstr>output</vt:lpstr>
      <vt:lpstr>PowerPoint Presentation</vt:lpstr>
      <vt:lpstr>PowerPoint Presentation</vt:lpstr>
      <vt:lpstr> RESULTS </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2021PITCS127</dc:creator>
  <cp:lastModifiedBy>2021PITCS127</cp:lastModifiedBy>
  <cp:revision>6</cp:revision>
  <dcterms:created xsi:type="dcterms:W3CDTF">2024-04-01T04:43:28Z</dcterms:created>
  <dcterms:modified xsi:type="dcterms:W3CDTF">2024-04-01T06:04:53Z</dcterms:modified>
</cp:coreProperties>
</file>