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embeddedFontLst>
    <p:embeddedFont>
      <p:font typeface="Gill Sans"/>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GillSans-bold.fntdata"/><Relationship Id="rId25" Type="http://schemas.openxmlformats.org/officeDocument/2006/relationships/font" Target="fonts/GillSans-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2"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524002"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1"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1" y="365126"/>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2"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1"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1"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1" y="365126"/>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838201"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1"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831850" y="4589467"/>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1"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1" y="365126"/>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838202"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1"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6"/>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839790"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90"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1"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1" y="365126"/>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1"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1"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90"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6"/>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90"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1"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90"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6"/>
            <a:ext cx="6172200" cy="4873625"/>
          </a:xfrm>
          <a:prstGeom prst="rect">
            <a:avLst/>
          </a:prstGeom>
          <a:noFill/>
          <a:ln>
            <a:noFill/>
          </a:ln>
        </p:spPr>
      </p:sp>
      <p:sp>
        <p:nvSpPr>
          <p:cNvPr id="68" name="Google Shape;68;p10"/>
          <p:cNvSpPr txBox="1"/>
          <p:nvPr>
            <p:ph idx="1" type="body"/>
          </p:nvPr>
        </p:nvSpPr>
        <p:spPr>
          <a:xfrm>
            <a:off x="839790"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1" y="6356354"/>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1" y="365126"/>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1"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4"/>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1" y="6356354"/>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4"/>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www.nature.com/articles/s41598-023-44111-9" TargetMode="External"/><Relationship Id="rId4" Type="http://schemas.openxmlformats.org/officeDocument/2006/relationships/hyperlink" Target="https://archive.ics.uci.edu/ml/datasets/wine+quality" TargetMode="External"/><Relationship Id="rId5" Type="http://schemas.openxmlformats.org/officeDocument/2006/relationships/hyperlink" Target="https://archive.ics.uci.edu/ml/datasets/wine+quality" TargetMode="External"/><Relationship Id="rId6" Type="http://schemas.openxmlformats.org/officeDocument/2006/relationships/hyperlink" Target="https://archive.ics.uci.edu/ml/datasets/wine+quality" TargetMode="External"/><Relationship Id="rId7" Type="http://schemas.openxmlformats.org/officeDocument/2006/relationships/hyperlink" Target="https://www.researchgate.net/publication/350110244_Prediction_of_Wine_Quality_Using_Machine_Learning_Algorithms" TargetMode="External"/><Relationship Id="rId8" Type="http://schemas.openxmlformats.org/officeDocument/2006/relationships/hyperlink" Target="https://ieeexplore.ieee.org/document/9104095"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www.kaggle.com/datasets/yasserh/wine-quality-dataset" TargetMode="External"/><Relationship Id="rId4" Type="http://schemas.openxmlformats.org/officeDocument/2006/relationships/hyperlink" Target="https://www.geeksforgeeks.org/wine-quality-prediction-machine-learning/" TargetMode="External"/><Relationship Id="rId5" Type="http://schemas.openxmlformats.org/officeDocument/2006/relationships/hyperlink" Target="https://www.geeksforgeeks.org/xgboost/" TargetMode="External"/><Relationship Id="rId6" Type="http://schemas.openxmlformats.org/officeDocument/2006/relationships/hyperlink" Target="https://www.geeksforgeeks.org/support-vector-machine-algorithm/" TargetMode="External"/><Relationship Id="rId7" Type="http://schemas.openxmlformats.org/officeDocument/2006/relationships/hyperlink" Target="https://www.geeksforgeeks.org/understanding-logistic-regression/"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grpSp>
        <p:nvGrpSpPr>
          <p:cNvPr id="88" name="Google Shape;88;p13"/>
          <p:cNvGrpSpPr/>
          <p:nvPr/>
        </p:nvGrpSpPr>
        <p:grpSpPr>
          <a:xfrm>
            <a:off x="1524002" y="228862"/>
            <a:ext cx="9144000" cy="1216800"/>
            <a:chOff x="0" y="585399"/>
            <a:chExt cx="9144000" cy="1216800"/>
          </a:xfrm>
        </p:grpSpPr>
        <p:sp>
          <p:nvSpPr>
            <p:cNvPr id="89" name="Google Shape;89;p13"/>
            <p:cNvSpPr/>
            <p:nvPr/>
          </p:nvSpPr>
          <p:spPr>
            <a:xfrm>
              <a:off x="0" y="585399"/>
              <a:ext cx="9144000" cy="1216800"/>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txBox="1"/>
            <p:nvPr/>
          </p:nvSpPr>
          <p:spPr>
            <a:xfrm>
              <a:off x="59399" y="644798"/>
              <a:ext cx="9025202" cy="1098002"/>
            </a:xfrm>
            <a:prstGeom prst="rect">
              <a:avLst/>
            </a:prstGeom>
            <a:noFill/>
            <a:ln>
              <a:noFill/>
            </a:ln>
          </p:spPr>
          <p:txBody>
            <a:bodyPr anchorCtr="0" anchor="ctr" bIns="247650" lIns="247650" spcFirstLastPara="1" rIns="247650" wrap="square" tIns="247650">
              <a:noAutofit/>
            </a:bodyPr>
            <a:lstStyle/>
            <a:p>
              <a:pPr indent="0" lvl="0" marL="0" marR="0" rtl="0" algn="l">
                <a:lnSpc>
                  <a:spcPct val="90000"/>
                </a:lnSpc>
                <a:spcBef>
                  <a:spcPts val="0"/>
                </a:spcBef>
                <a:spcAft>
                  <a:spcPts val="0"/>
                </a:spcAft>
                <a:buNone/>
              </a:pPr>
              <a:r>
                <a:rPr lang="en-US" sz="4900">
                  <a:solidFill>
                    <a:schemeClr val="lt1"/>
                  </a:solidFill>
                  <a:latin typeface="Calibri"/>
                  <a:ea typeface="Calibri"/>
                  <a:cs typeface="Calibri"/>
                  <a:sym typeface="Calibri"/>
                </a:rPr>
                <a:t>         Wine Quality Prediction</a:t>
              </a:r>
              <a:endParaRPr b="0" i="0" sz="4900" u="none" cap="none" strike="noStrike">
                <a:solidFill>
                  <a:schemeClr val="lt1"/>
                </a:solidFill>
                <a:latin typeface="Calibri"/>
                <a:ea typeface="Calibri"/>
                <a:cs typeface="Calibri"/>
                <a:sym typeface="Calibri"/>
              </a:endParaRPr>
            </a:p>
          </p:txBody>
        </p:sp>
      </p:grpSp>
      <p:sp>
        <p:nvSpPr>
          <p:cNvPr id="91" name="Google Shape;91;p13"/>
          <p:cNvSpPr txBox="1"/>
          <p:nvPr/>
        </p:nvSpPr>
        <p:spPr>
          <a:xfrm>
            <a:off x="1684800" y="2613150"/>
            <a:ext cx="9144000" cy="163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rgbClr val="434343"/>
                </a:solidFill>
                <a:latin typeface="Gill Sans"/>
                <a:ea typeface="Gill Sans"/>
                <a:cs typeface="Gill Sans"/>
                <a:sym typeface="Gill Sans"/>
              </a:rPr>
              <a:t>         </a:t>
            </a:r>
            <a:r>
              <a:rPr b="1" lang="en-US" sz="1900">
                <a:solidFill>
                  <a:srgbClr val="434343"/>
                </a:solidFill>
                <a:latin typeface="Gill Sans"/>
                <a:ea typeface="Gill Sans"/>
                <a:cs typeface="Gill Sans"/>
                <a:sym typeface="Gill Sans"/>
              </a:rPr>
              <a:t> </a:t>
            </a:r>
            <a:r>
              <a:rPr b="1" lang="en-US" sz="1900">
                <a:solidFill>
                  <a:srgbClr val="434343"/>
                </a:solidFill>
                <a:latin typeface="Gill Sans"/>
                <a:ea typeface="Gill Sans"/>
                <a:cs typeface="Gill Sans"/>
                <a:sym typeface="Gill Sans"/>
              </a:rPr>
              <a:t>CS19643 - FOUNDATIONS OF MACHINE LEARNING PROJECT</a:t>
            </a:r>
            <a:r>
              <a:rPr b="1" lang="en-US" sz="1900">
                <a:solidFill>
                  <a:srgbClr val="434343"/>
                </a:solidFill>
                <a:latin typeface="Gill Sans"/>
                <a:ea typeface="Gill Sans"/>
                <a:cs typeface="Gill Sans"/>
                <a:sym typeface="Gill Sans"/>
              </a:rPr>
              <a:t>    </a:t>
            </a:r>
            <a:r>
              <a:rPr b="1" lang="en-US" sz="1800">
                <a:solidFill>
                  <a:srgbClr val="434343"/>
                </a:solidFill>
                <a:latin typeface="Gill Sans"/>
                <a:ea typeface="Gill Sans"/>
                <a:cs typeface="Gill Sans"/>
                <a:sym typeface="Gill Sans"/>
              </a:rPr>
              <a:t>      </a:t>
            </a:r>
            <a:r>
              <a:rPr b="1" lang="en-US" sz="2000">
                <a:solidFill>
                  <a:srgbClr val="434343"/>
                </a:solidFill>
                <a:latin typeface="Gill Sans"/>
                <a:ea typeface="Gill Sans"/>
                <a:cs typeface="Gill Sans"/>
                <a:sym typeface="Gill Sans"/>
              </a:rPr>
              <a:t>                            </a:t>
            </a:r>
            <a:endParaRPr b="1" sz="2000">
              <a:solidFill>
                <a:srgbClr val="434343"/>
              </a:solidFill>
              <a:latin typeface="Gill Sans"/>
              <a:ea typeface="Gill Sans"/>
              <a:cs typeface="Gill Sans"/>
              <a:sym typeface="Gill Sans"/>
            </a:endParaRPr>
          </a:p>
          <a:p>
            <a:pPr indent="0" lvl="0" marL="0" marR="0" rtl="0" algn="l">
              <a:spcBef>
                <a:spcPts val="0"/>
              </a:spcBef>
              <a:spcAft>
                <a:spcPts val="0"/>
              </a:spcAft>
              <a:buNone/>
            </a:pPr>
            <a:r>
              <a:t/>
            </a:r>
            <a:endParaRPr b="1" sz="2000">
              <a:solidFill>
                <a:srgbClr val="434343"/>
              </a:solidFill>
              <a:latin typeface="Gill Sans"/>
              <a:ea typeface="Gill Sans"/>
              <a:cs typeface="Gill Sans"/>
              <a:sym typeface="Gill Sans"/>
            </a:endParaRPr>
          </a:p>
          <a:p>
            <a:pPr indent="0" lvl="0" marL="0" marR="0" rtl="0" algn="l">
              <a:spcBef>
                <a:spcPts val="0"/>
              </a:spcBef>
              <a:spcAft>
                <a:spcPts val="0"/>
              </a:spcAft>
              <a:buNone/>
            </a:pPr>
            <a:r>
              <a:rPr b="1" lang="en-US" sz="2000">
                <a:solidFill>
                  <a:srgbClr val="434343"/>
                </a:solidFill>
                <a:latin typeface="Gill Sans"/>
                <a:ea typeface="Gill Sans"/>
                <a:cs typeface="Gill Sans"/>
                <a:sym typeface="Gill Sans"/>
              </a:rPr>
              <a:t>                                                   BY </a:t>
            </a:r>
            <a:endParaRPr b="1" sz="2000">
              <a:solidFill>
                <a:srgbClr val="434343"/>
              </a:solidFill>
              <a:latin typeface="Gill Sans"/>
              <a:ea typeface="Gill Sans"/>
              <a:cs typeface="Gill Sans"/>
              <a:sym typeface="Gill Sans"/>
            </a:endParaRPr>
          </a:p>
          <a:p>
            <a:pPr indent="0" lvl="0" marL="0" marR="0" rtl="0" algn="l">
              <a:spcBef>
                <a:spcPts val="0"/>
              </a:spcBef>
              <a:spcAft>
                <a:spcPts val="0"/>
              </a:spcAft>
              <a:buNone/>
            </a:pPr>
            <a:r>
              <a:t/>
            </a:r>
            <a:endParaRPr b="1" sz="2000">
              <a:solidFill>
                <a:srgbClr val="434343"/>
              </a:solidFill>
              <a:latin typeface="Gill Sans"/>
              <a:ea typeface="Gill Sans"/>
              <a:cs typeface="Gill Sans"/>
              <a:sym typeface="Gill Sans"/>
            </a:endParaRPr>
          </a:p>
          <a:p>
            <a:pPr indent="0" lvl="0" marL="0" marR="0" rtl="0" algn="l">
              <a:spcBef>
                <a:spcPts val="0"/>
              </a:spcBef>
              <a:spcAft>
                <a:spcPts val="0"/>
              </a:spcAft>
              <a:buNone/>
            </a:pPr>
            <a:r>
              <a:rPr b="1" lang="en-US" sz="2000">
                <a:solidFill>
                  <a:srgbClr val="434343"/>
                </a:solidFill>
                <a:latin typeface="Gill Sans"/>
                <a:ea typeface="Gill Sans"/>
                <a:cs typeface="Gill Sans"/>
                <a:sym typeface="Gill Sans"/>
              </a:rPr>
              <a:t>                            </a:t>
            </a:r>
            <a:r>
              <a:rPr b="1" i="1" lang="en-US" sz="2000">
                <a:solidFill>
                  <a:srgbClr val="434343"/>
                </a:solidFill>
                <a:latin typeface="Gill Sans"/>
                <a:ea typeface="Gill Sans"/>
                <a:cs typeface="Gill Sans"/>
                <a:sym typeface="Gill Sans"/>
              </a:rPr>
              <a:t>LOKESHWAR S  CSE B (220701146)</a:t>
            </a:r>
            <a:endParaRPr b="1" i="1" sz="2000">
              <a:solidFill>
                <a:srgbClr val="434343"/>
              </a:solidFill>
              <a:latin typeface="Gill Sans"/>
              <a:ea typeface="Gill Sans"/>
              <a:cs typeface="Gill Sans"/>
              <a:sym typeface="Gill Sans"/>
            </a:endParaRPr>
          </a:p>
        </p:txBody>
      </p:sp>
      <p:sp>
        <p:nvSpPr>
          <p:cNvPr id="92" name="Google Shape;92;p13"/>
          <p:cNvSpPr/>
          <p:nvPr/>
        </p:nvSpPr>
        <p:spPr>
          <a:xfrm>
            <a:off x="6096000" y="5387908"/>
            <a:ext cx="6096000" cy="121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600">
                <a:solidFill>
                  <a:schemeClr val="dk1"/>
                </a:solidFill>
                <a:latin typeface="Gill Sans"/>
                <a:ea typeface="Gill Sans"/>
                <a:cs typeface="Gill Sans"/>
                <a:sym typeface="Gill Sans"/>
              </a:rPr>
              <a:t>	 </a:t>
            </a:r>
            <a:r>
              <a:rPr b="1" lang="en-US" sz="2000">
                <a:solidFill>
                  <a:srgbClr val="0070C0"/>
                </a:solidFill>
                <a:latin typeface="Gill Sans"/>
                <a:ea typeface="Gill Sans"/>
                <a:cs typeface="Gill Sans"/>
                <a:sym typeface="Gill Sans"/>
              </a:rPr>
              <a:t>Guide</a:t>
            </a:r>
            <a:endParaRPr b="1" sz="2000">
              <a:solidFill>
                <a:srgbClr val="0070C0"/>
              </a:solidFill>
              <a:latin typeface="Gill Sans"/>
              <a:ea typeface="Gill Sans"/>
              <a:cs typeface="Gill Sans"/>
              <a:sym typeface="Gill Sans"/>
            </a:endParaRPr>
          </a:p>
          <a:p>
            <a:pPr indent="0" lvl="0" marL="0" marR="0" rtl="0" algn="l">
              <a:spcBef>
                <a:spcPts val="0"/>
              </a:spcBef>
              <a:spcAft>
                <a:spcPts val="0"/>
              </a:spcAft>
              <a:buNone/>
            </a:pPr>
            <a:r>
              <a:t/>
            </a:r>
            <a:endParaRPr b="1" sz="2000">
              <a:solidFill>
                <a:srgbClr val="0070C0"/>
              </a:solidFill>
              <a:latin typeface="Gill Sans"/>
              <a:ea typeface="Gill Sans"/>
              <a:cs typeface="Gill Sans"/>
              <a:sym typeface="Gill Sans"/>
            </a:endParaRPr>
          </a:p>
          <a:p>
            <a:pPr indent="0" lvl="0" marL="0" marR="0" rtl="0" algn="l">
              <a:spcBef>
                <a:spcPts val="0"/>
              </a:spcBef>
              <a:spcAft>
                <a:spcPts val="0"/>
              </a:spcAft>
              <a:buNone/>
            </a:pPr>
            <a:r>
              <a:rPr b="1" lang="en-US" sz="2000">
                <a:solidFill>
                  <a:srgbClr val="0070C0"/>
                </a:solidFill>
                <a:latin typeface="Gill Sans"/>
                <a:ea typeface="Gill Sans"/>
                <a:cs typeface="Gill Sans"/>
                <a:sym typeface="Gill Sans"/>
              </a:rPr>
              <a:t>       Dr.V.Auxilla Osvin Nancy..,M.Tech..,Phd..,</a:t>
            </a:r>
            <a:endParaRPr b="1" sz="2000">
              <a:solidFill>
                <a:srgbClr val="0070C0"/>
              </a:solidFill>
              <a:latin typeface="Gill Sans"/>
              <a:ea typeface="Gill Sans"/>
              <a:cs typeface="Gill Sans"/>
              <a:sym typeface="Gill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2"/>
          <p:cNvSpPr/>
          <p:nvPr/>
        </p:nvSpPr>
        <p:spPr>
          <a:xfrm>
            <a:off x="452375" y="329000"/>
            <a:ext cx="3639300" cy="880200"/>
          </a:xfrm>
          <a:prstGeom prst="roundRect">
            <a:avLst>
              <a:gd fmla="val 16667"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3600">
                <a:solidFill>
                  <a:schemeClr val="lt1"/>
                </a:solidFill>
                <a:latin typeface="Calibri"/>
                <a:ea typeface="Calibri"/>
                <a:cs typeface="Calibri"/>
                <a:sym typeface="Calibri"/>
              </a:rPr>
              <a:t>Implementation</a:t>
            </a:r>
            <a:endParaRPr sz="3600">
              <a:solidFill>
                <a:schemeClr val="lt1"/>
              </a:solidFill>
              <a:latin typeface="Calibri"/>
              <a:ea typeface="Calibri"/>
              <a:cs typeface="Calibri"/>
              <a:sym typeface="Calibri"/>
            </a:endParaRPr>
          </a:p>
        </p:txBody>
      </p:sp>
      <p:sp>
        <p:nvSpPr>
          <p:cNvPr id="161" name="Google Shape;161;p22"/>
          <p:cNvSpPr txBox="1"/>
          <p:nvPr/>
        </p:nvSpPr>
        <p:spPr>
          <a:xfrm>
            <a:off x="9633487" y="6158313"/>
            <a:ext cx="19062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62" name="Google Shape;162;p22"/>
          <p:cNvSpPr txBox="1"/>
          <p:nvPr>
            <p:ph idx="1" type="body"/>
          </p:nvPr>
        </p:nvSpPr>
        <p:spPr>
          <a:xfrm>
            <a:off x="452375" y="1496650"/>
            <a:ext cx="10515600" cy="5031000"/>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lnSpc>
                <a:spcPct val="115000"/>
              </a:lnSpc>
              <a:spcBef>
                <a:spcPts val="1400"/>
              </a:spcBef>
              <a:spcAft>
                <a:spcPts val="0"/>
              </a:spcAft>
              <a:buClr>
                <a:schemeClr val="dk1"/>
              </a:buClr>
              <a:buSzPct val="37288"/>
              <a:buFont typeface="Arial"/>
              <a:buNone/>
            </a:pPr>
            <a:r>
              <a:rPr b="1" lang="en-US" sz="2950">
                <a:latin typeface="Arial"/>
                <a:ea typeface="Arial"/>
                <a:cs typeface="Arial"/>
                <a:sym typeface="Arial"/>
              </a:rPr>
              <a:t>1.</a:t>
            </a:r>
            <a:r>
              <a:rPr b="1" lang="en-US" sz="3581">
                <a:latin typeface="Arial"/>
                <a:ea typeface="Arial"/>
                <a:cs typeface="Arial"/>
                <a:sym typeface="Arial"/>
              </a:rPr>
              <a:t> Data Collection</a:t>
            </a:r>
            <a:endParaRPr b="1" sz="3581">
              <a:latin typeface="Arial"/>
              <a:ea typeface="Arial"/>
              <a:cs typeface="Arial"/>
              <a:sym typeface="Arial"/>
            </a:endParaRPr>
          </a:p>
          <a:p>
            <a:pPr indent="0" lvl="0" marL="0" rtl="0" algn="l">
              <a:lnSpc>
                <a:spcPct val="115000"/>
              </a:lnSpc>
              <a:spcBef>
                <a:spcPts val="1200"/>
              </a:spcBef>
              <a:spcAft>
                <a:spcPts val="0"/>
              </a:spcAft>
              <a:buClr>
                <a:schemeClr val="dk1"/>
              </a:buClr>
              <a:buSzPct val="32253"/>
              <a:buFont typeface="Arial"/>
              <a:buNone/>
            </a:pPr>
            <a:r>
              <a:rPr lang="en-US" sz="3410">
                <a:latin typeface="Arial"/>
                <a:ea typeface="Arial"/>
                <a:cs typeface="Arial"/>
                <a:sym typeface="Arial"/>
              </a:rPr>
              <a:t>The dataset used for this project is the </a:t>
            </a:r>
            <a:r>
              <a:rPr i="1" lang="en-US" sz="3410">
                <a:latin typeface="Arial"/>
                <a:ea typeface="Arial"/>
                <a:cs typeface="Arial"/>
                <a:sym typeface="Arial"/>
              </a:rPr>
              <a:t>Wine Quality Dataset</a:t>
            </a:r>
            <a:r>
              <a:rPr lang="en-US" sz="3410">
                <a:latin typeface="Arial"/>
                <a:ea typeface="Arial"/>
                <a:cs typeface="Arial"/>
                <a:sym typeface="Arial"/>
              </a:rPr>
              <a:t> obtained from the UCI Machine Learning Repository. It contains physicochemical properties of red and white wine samples such as fixed acidity, volatile acidity, citric acid, residual sugar, and more. Each sample is also labeled with a quality score ranging from 0 to 10, which serves as the target variable for prediction.</a:t>
            </a:r>
            <a:endParaRPr sz="3410">
              <a:latin typeface="Arial"/>
              <a:ea typeface="Arial"/>
              <a:cs typeface="Arial"/>
              <a:sym typeface="Arial"/>
            </a:endParaRPr>
          </a:p>
          <a:p>
            <a:pPr indent="0" lvl="0" marL="0" rtl="0" algn="l">
              <a:lnSpc>
                <a:spcPct val="115000"/>
              </a:lnSpc>
              <a:spcBef>
                <a:spcPts val="1400"/>
              </a:spcBef>
              <a:spcAft>
                <a:spcPts val="0"/>
              </a:spcAft>
              <a:buClr>
                <a:schemeClr val="dk1"/>
              </a:buClr>
              <a:buSzPct val="31884"/>
              <a:buFont typeface="Arial"/>
              <a:buNone/>
            </a:pPr>
            <a:r>
              <a:rPr b="1" lang="en-US" sz="3450">
                <a:latin typeface="Arial"/>
                <a:ea typeface="Arial"/>
                <a:cs typeface="Arial"/>
                <a:sym typeface="Arial"/>
              </a:rPr>
              <a:t>2. Data Preprocessing</a:t>
            </a:r>
            <a:endParaRPr b="1" sz="3450">
              <a:latin typeface="Arial"/>
              <a:ea typeface="Arial"/>
              <a:cs typeface="Arial"/>
              <a:sym typeface="Arial"/>
            </a:endParaRPr>
          </a:p>
          <a:p>
            <a:pPr indent="0" lvl="0" marL="0" rtl="0" algn="l">
              <a:lnSpc>
                <a:spcPct val="115000"/>
              </a:lnSpc>
              <a:spcBef>
                <a:spcPts val="1200"/>
              </a:spcBef>
              <a:spcAft>
                <a:spcPts val="0"/>
              </a:spcAft>
              <a:buClr>
                <a:schemeClr val="dk1"/>
              </a:buClr>
              <a:buSzPct val="32334"/>
              <a:buFont typeface="Arial"/>
              <a:buNone/>
            </a:pPr>
            <a:r>
              <a:rPr lang="en-US" sz="3401">
                <a:latin typeface="Arial"/>
                <a:ea typeface="Arial"/>
                <a:cs typeface="Arial"/>
                <a:sym typeface="Arial"/>
              </a:rPr>
              <a:t>Before training the models, the dataset undergoes several preprocessing steps. Initially, missing or null values are identified and handled appropriately—either by imputation or removal. Categorical values, if present, are encoded using label encoding or one-hot encoding methods. Next, feature scaling is applied to normalize the data for better performance of machine learning algorithms. Feature selection techniques are also used to identify and retain only the most significant attributes that influence wine quality.</a:t>
            </a:r>
            <a:endParaRPr sz="3401">
              <a:latin typeface="Arial"/>
              <a:ea typeface="Arial"/>
              <a:cs typeface="Arial"/>
              <a:sym typeface="Arial"/>
            </a:endParaRPr>
          </a:p>
          <a:p>
            <a:pPr indent="0" lvl="0" marL="0" rtl="0" algn="l">
              <a:lnSpc>
                <a:spcPct val="115000"/>
              </a:lnSpc>
              <a:spcBef>
                <a:spcPts val="1400"/>
              </a:spcBef>
              <a:spcAft>
                <a:spcPts val="0"/>
              </a:spcAft>
              <a:buClr>
                <a:schemeClr val="dk1"/>
              </a:buClr>
              <a:buSzPct val="36782"/>
              <a:buFont typeface="Arial"/>
              <a:buNone/>
            </a:pPr>
            <a:r>
              <a:rPr b="1" lang="en-US" sz="2990">
                <a:latin typeface="Arial"/>
                <a:ea typeface="Arial"/>
                <a:cs typeface="Arial"/>
                <a:sym typeface="Arial"/>
              </a:rPr>
              <a:t>3. </a:t>
            </a:r>
            <a:r>
              <a:rPr b="1" lang="en-US" sz="3372">
                <a:latin typeface="Arial"/>
                <a:ea typeface="Arial"/>
                <a:cs typeface="Arial"/>
                <a:sym typeface="Arial"/>
              </a:rPr>
              <a:t>Data Splitting</a:t>
            </a:r>
            <a:endParaRPr b="1" sz="3372">
              <a:latin typeface="Arial"/>
              <a:ea typeface="Arial"/>
              <a:cs typeface="Arial"/>
              <a:sym typeface="Arial"/>
            </a:endParaRPr>
          </a:p>
          <a:p>
            <a:pPr indent="0" lvl="0" marL="0" rtl="0" algn="l">
              <a:lnSpc>
                <a:spcPct val="115000"/>
              </a:lnSpc>
              <a:spcBef>
                <a:spcPts val="1200"/>
              </a:spcBef>
              <a:spcAft>
                <a:spcPts val="0"/>
              </a:spcAft>
              <a:buClr>
                <a:schemeClr val="dk1"/>
              </a:buClr>
              <a:buSzPct val="30826"/>
              <a:buFont typeface="Arial"/>
              <a:buNone/>
            </a:pPr>
            <a:r>
              <a:rPr lang="en-US" sz="3568">
                <a:latin typeface="Arial"/>
                <a:ea typeface="Arial"/>
                <a:cs typeface="Arial"/>
                <a:sym typeface="Arial"/>
              </a:rPr>
              <a:t>The processed dataset is then split into training and testing sets to evaluate model performance. A standard train-test split ratio of 80:20 is used, where 80% of the data is used to train the models and 20% is used for testing their accuracy and generalization capability.</a:t>
            </a:r>
            <a:endParaRPr sz="3568">
              <a:latin typeface="Arial"/>
              <a:ea typeface="Arial"/>
              <a:cs typeface="Arial"/>
              <a:sym typeface="Arial"/>
            </a:endParaRPr>
          </a:p>
          <a:p>
            <a:pPr indent="0" lvl="0" marL="0" rtl="0" algn="l">
              <a:lnSpc>
                <a:spcPct val="115000"/>
              </a:lnSpc>
              <a:spcBef>
                <a:spcPts val="1200"/>
              </a:spcBef>
              <a:spcAft>
                <a:spcPts val="0"/>
              </a:spcAft>
              <a:buClr>
                <a:schemeClr val="dk1"/>
              </a:buClr>
              <a:buSzPct val="84615"/>
              <a:buFont typeface="Arial"/>
              <a:buNone/>
            </a:pPr>
            <a:r>
              <a:rPr b="1" lang="en-US" sz="1300">
                <a:latin typeface="Arial"/>
                <a:ea typeface="Arial"/>
                <a:cs typeface="Arial"/>
                <a:sym typeface="Arial"/>
              </a:rPr>
              <a:t> </a:t>
            </a:r>
            <a:endParaRPr sz="1100">
              <a:latin typeface="Arial"/>
              <a:ea typeface="Arial"/>
              <a:cs typeface="Arial"/>
              <a:sym typeface="Arial"/>
            </a:endParaRPr>
          </a:p>
          <a:p>
            <a:pPr indent="0" lvl="0" marL="0" rtl="0" algn="l">
              <a:lnSpc>
                <a:spcPct val="90000"/>
              </a:lnSpc>
              <a:spcBef>
                <a:spcPts val="1200"/>
              </a:spcBef>
              <a:spcAft>
                <a:spcPts val="0"/>
              </a:spcAft>
              <a:buClr>
                <a:schemeClr val="dk1"/>
              </a:buClr>
              <a:buSzPct val="100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3"/>
          <p:cNvSpPr/>
          <p:nvPr/>
        </p:nvSpPr>
        <p:spPr>
          <a:xfrm>
            <a:off x="452375" y="245975"/>
            <a:ext cx="3639300" cy="880200"/>
          </a:xfrm>
          <a:prstGeom prst="roundRect">
            <a:avLst>
              <a:gd fmla="val 16667"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3700">
                <a:solidFill>
                  <a:schemeClr val="lt1"/>
                </a:solidFill>
                <a:latin typeface="Calibri"/>
                <a:ea typeface="Calibri"/>
                <a:cs typeface="Calibri"/>
                <a:sym typeface="Calibri"/>
              </a:rPr>
              <a:t>Implementation</a:t>
            </a:r>
            <a:endParaRPr sz="3700">
              <a:solidFill>
                <a:schemeClr val="lt1"/>
              </a:solidFill>
              <a:latin typeface="Calibri"/>
              <a:ea typeface="Calibri"/>
              <a:cs typeface="Calibri"/>
              <a:sym typeface="Calibri"/>
            </a:endParaRPr>
          </a:p>
        </p:txBody>
      </p:sp>
      <p:sp>
        <p:nvSpPr>
          <p:cNvPr id="168" name="Google Shape;168;p23"/>
          <p:cNvSpPr txBox="1"/>
          <p:nvPr/>
        </p:nvSpPr>
        <p:spPr>
          <a:xfrm>
            <a:off x="9633487" y="6158313"/>
            <a:ext cx="19062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69" name="Google Shape;169;p23"/>
          <p:cNvSpPr txBox="1"/>
          <p:nvPr>
            <p:ph idx="1" type="body"/>
          </p:nvPr>
        </p:nvSpPr>
        <p:spPr>
          <a:xfrm>
            <a:off x="670775" y="1281700"/>
            <a:ext cx="11221200" cy="5393700"/>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lnSpc>
                <a:spcPct val="115000"/>
              </a:lnSpc>
              <a:spcBef>
                <a:spcPts val="1400"/>
              </a:spcBef>
              <a:spcAft>
                <a:spcPts val="0"/>
              </a:spcAft>
              <a:buClr>
                <a:schemeClr val="dk1"/>
              </a:buClr>
              <a:buSzPct val="31214"/>
              <a:buFont typeface="Arial"/>
              <a:buNone/>
            </a:pPr>
            <a:r>
              <a:rPr b="1" lang="en-US" sz="3524">
                <a:latin typeface="Arial"/>
                <a:ea typeface="Arial"/>
                <a:cs typeface="Arial"/>
                <a:sym typeface="Arial"/>
              </a:rPr>
              <a:t>4. Model Building</a:t>
            </a:r>
            <a:endParaRPr b="1" sz="3524">
              <a:latin typeface="Arial"/>
              <a:ea typeface="Arial"/>
              <a:cs typeface="Arial"/>
              <a:sym typeface="Arial"/>
            </a:endParaRPr>
          </a:p>
          <a:p>
            <a:pPr indent="0" lvl="0" marL="0" rtl="0" algn="l">
              <a:lnSpc>
                <a:spcPct val="115000"/>
              </a:lnSpc>
              <a:spcBef>
                <a:spcPts val="1200"/>
              </a:spcBef>
              <a:spcAft>
                <a:spcPts val="0"/>
              </a:spcAft>
              <a:buClr>
                <a:schemeClr val="dk1"/>
              </a:buClr>
              <a:buSzPct val="34738"/>
              <a:buFont typeface="Arial"/>
              <a:buNone/>
            </a:pPr>
            <a:r>
              <a:rPr lang="en-US" sz="3166">
                <a:latin typeface="Arial"/>
                <a:ea typeface="Arial"/>
                <a:cs typeface="Arial"/>
                <a:sym typeface="Arial"/>
              </a:rPr>
              <a:t>Multiple classification models were developed and tested for predicting wine quality:</a:t>
            </a:r>
            <a:endParaRPr sz="3166">
              <a:latin typeface="Arial"/>
              <a:ea typeface="Arial"/>
              <a:cs typeface="Arial"/>
              <a:sym typeface="Arial"/>
            </a:endParaRPr>
          </a:p>
          <a:p>
            <a:pPr indent="-324109" lvl="0" marL="457200" rtl="0" algn="l">
              <a:lnSpc>
                <a:spcPct val="115000"/>
              </a:lnSpc>
              <a:spcBef>
                <a:spcPts val="1200"/>
              </a:spcBef>
              <a:spcAft>
                <a:spcPts val="0"/>
              </a:spcAft>
              <a:buSzPct val="100000"/>
              <a:buChar char="●"/>
            </a:pPr>
            <a:r>
              <a:rPr b="1" lang="en-US" sz="3166">
                <a:latin typeface="Arial"/>
                <a:ea typeface="Arial"/>
                <a:cs typeface="Arial"/>
                <a:sym typeface="Arial"/>
              </a:rPr>
              <a:t>XGBoost Classifier</a:t>
            </a:r>
            <a:r>
              <a:rPr lang="en-US" sz="3166">
                <a:latin typeface="Arial"/>
                <a:ea typeface="Arial"/>
                <a:cs typeface="Arial"/>
                <a:sym typeface="Arial"/>
              </a:rPr>
              <a:t>: Known for its high performance and speed, it was trained with hyperparameter tuning for best results.</a:t>
            </a:r>
            <a:br>
              <a:rPr lang="en-US" sz="3166">
                <a:latin typeface="Arial"/>
                <a:ea typeface="Arial"/>
                <a:cs typeface="Arial"/>
                <a:sym typeface="Arial"/>
              </a:rPr>
            </a:br>
            <a:endParaRPr sz="3166">
              <a:latin typeface="Arial"/>
              <a:ea typeface="Arial"/>
              <a:cs typeface="Arial"/>
              <a:sym typeface="Arial"/>
            </a:endParaRPr>
          </a:p>
          <a:p>
            <a:pPr indent="-324109" lvl="0" marL="457200" rtl="0" algn="l">
              <a:lnSpc>
                <a:spcPct val="115000"/>
              </a:lnSpc>
              <a:spcBef>
                <a:spcPts val="0"/>
              </a:spcBef>
              <a:spcAft>
                <a:spcPts val="0"/>
              </a:spcAft>
              <a:buSzPct val="100000"/>
              <a:buChar char="●"/>
            </a:pPr>
            <a:r>
              <a:rPr b="1" lang="en-US" sz="3166">
                <a:latin typeface="Arial"/>
                <a:ea typeface="Arial"/>
                <a:cs typeface="Arial"/>
                <a:sym typeface="Arial"/>
              </a:rPr>
              <a:t>Support Vector Machine (SVM)</a:t>
            </a:r>
            <a:r>
              <a:rPr lang="en-US" sz="3166">
                <a:latin typeface="Arial"/>
                <a:ea typeface="Arial"/>
                <a:cs typeface="Arial"/>
                <a:sym typeface="Arial"/>
              </a:rPr>
              <a:t>: Chosen for its effectiveness in high-dimensional spaces.</a:t>
            </a:r>
            <a:br>
              <a:rPr lang="en-US" sz="3166">
                <a:latin typeface="Arial"/>
                <a:ea typeface="Arial"/>
                <a:cs typeface="Arial"/>
                <a:sym typeface="Arial"/>
              </a:rPr>
            </a:br>
            <a:endParaRPr sz="3166">
              <a:latin typeface="Arial"/>
              <a:ea typeface="Arial"/>
              <a:cs typeface="Arial"/>
              <a:sym typeface="Arial"/>
            </a:endParaRPr>
          </a:p>
          <a:p>
            <a:pPr indent="-317759" lvl="0" marL="457200" rtl="0" algn="l">
              <a:lnSpc>
                <a:spcPct val="115000"/>
              </a:lnSpc>
              <a:spcBef>
                <a:spcPts val="0"/>
              </a:spcBef>
              <a:spcAft>
                <a:spcPts val="0"/>
              </a:spcAft>
              <a:buSzPct val="93351"/>
              <a:buChar char="●"/>
            </a:pPr>
            <a:r>
              <a:rPr b="1" lang="en-US" sz="3166">
                <a:latin typeface="Arial"/>
                <a:ea typeface="Arial"/>
                <a:cs typeface="Arial"/>
                <a:sym typeface="Arial"/>
              </a:rPr>
              <a:t>Logistic Regression</a:t>
            </a:r>
            <a:r>
              <a:rPr lang="en-US" sz="3166">
                <a:latin typeface="Arial"/>
                <a:ea typeface="Arial"/>
                <a:cs typeface="Arial"/>
                <a:sym typeface="Arial"/>
              </a:rPr>
              <a:t>: Used as a baseline model for binary or multi-class classification.</a:t>
            </a:r>
            <a:br>
              <a:rPr lang="en-US" sz="2955">
                <a:latin typeface="Arial"/>
                <a:ea typeface="Arial"/>
                <a:cs typeface="Arial"/>
                <a:sym typeface="Arial"/>
              </a:rPr>
            </a:br>
            <a:endParaRPr sz="2955">
              <a:latin typeface="Arial"/>
              <a:ea typeface="Arial"/>
              <a:cs typeface="Arial"/>
              <a:sym typeface="Arial"/>
            </a:endParaRPr>
          </a:p>
          <a:p>
            <a:pPr indent="0" lvl="0" marL="0" rtl="0" algn="l">
              <a:lnSpc>
                <a:spcPct val="115000"/>
              </a:lnSpc>
              <a:spcBef>
                <a:spcPts val="1200"/>
              </a:spcBef>
              <a:spcAft>
                <a:spcPts val="0"/>
              </a:spcAft>
              <a:buClr>
                <a:schemeClr val="dk1"/>
              </a:buClr>
              <a:buSzPct val="37212"/>
              <a:buFont typeface="Arial"/>
              <a:buNone/>
            </a:pPr>
            <a:r>
              <a:rPr lang="en-US" sz="2955">
                <a:latin typeface="Arial"/>
                <a:ea typeface="Arial"/>
                <a:cs typeface="Arial"/>
                <a:sym typeface="Arial"/>
              </a:rPr>
              <a:t>Each model was trained using the training dataset and fine-tuned to improve performance.</a:t>
            </a:r>
            <a:endParaRPr sz="2955">
              <a:latin typeface="Arial"/>
              <a:ea typeface="Arial"/>
              <a:cs typeface="Arial"/>
              <a:sym typeface="Arial"/>
            </a:endParaRPr>
          </a:p>
          <a:p>
            <a:pPr indent="0" lvl="0" marL="0" rtl="0" algn="l">
              <a:lnSpc>
                <a:spcPct val="115000"/>
              </a:lnSpc>
              <a:spcBef>
                <a:spcPts val="1400"/>
              </a:spcBef>
              <a:spcAft>
                <a:spcPts val="0"/>
              </a:spcAft>
              <a:buClr>
                <a:schemeClr val="dk1"/>
              </a:buClr>
              <a:buSzPct val="31058"/>
              <a:buFont typeface="Arial"/>
              <a:buNone/>
            </a:pPr>
            <a:r>
              <a:rPr b="1" lang="en-US" sz="3541">
                <a:latin typeface="Arial"/>
                <a:ea typeface="Arial"/>
                <a:cs typeface="Arial"/>
                <a:sym typeface="Arial"/>
              </a:rPr>
              <a:t>5. Model Evaluation</a:t>
            </a:r>
            <a:endParaRPr b="1" sz="3541">
              <a:latin typeface="Arial"/>
              <a:ea typeface="Arial"/>
              <a:cs typeface="Arial"/>
              <a:sym typeface="Arial"/>
            </a:endParaRPr>
          </a:p>
          <a:p>
            <a:pPr indent="0" lvl="0" marL="0" rtl="0" algn="l">
              <a:lnSpc>
                <a:spcPct val="115000"/>
              </a:lnSpc>
              <a:spcBef>
                <a:spcPts val="1200"/>
              </a:spcBef>
              <a:spcAft>
                <a:spcPts val="0"/>
              </a:spcAft>
              <a:buClr>
                <a:schemeClr val="dk1"/>
              </a:buClr>
              <a:buSzPct val="33180"/>
              <a:buFont typeface="Arial"/>
              <a:buNone/>
            </a:pPr>
            <a:r>
              <a:rPr lang="en-US" sz="3315">
                <a:latin typeface="Arial"/>
                <a:ea typeface="Arial"/>
                <a:cs typeface="Arial"/>
                <a:sym typeface="Arial"/>
              </a:rPr>
              <a:t>After training, the models were evaluated using different performance metrics:</a:t>
            </a:r>
            <a:endParaRPr sz="3315">
              <a:latin typeface="Arial"/>
              <a:ea typeface="Arial"/>
              <a:cs typeface="Arial"/>
              <a:sym typeface="Arial"/>
            </a:endParaRPr>
          </a:p>
          <a:p>
            <a:pPr indent="-328595" lvl="0" marL="457200" rtl="0" algn="l">
              <a:lnSpc>
                <a:spcPct val="115000"/>
              </a:lnSpc>
              <a:spcBef>
                <a:spcPts val="1200"/>
              </a:spcBef>
              <a:spcAft>
                <a:spcPts val="0"/>
              </a:spcAft>
              <a:buSzPct val="100000"/>
              <a:buChar char="●"/>
            </a:pPr>
            <a:r>
              <a:rPr b="1" lang="en-US" sz="3315">
                <a:latin typeface="Arial"/>
                <a:ea typeface="Arial"/>
                <a:cs typeface="Arial"/>
                <a:sym typeface="Arial"/>
              </a:rPr>
              <a:t>Confusion Matrix</a:t>
            </a:r>
            <a:r>
              <a:rPr lang="en-US" sz="3315">
                <a:latin typeface="Arial"/>
                <a:ea typeface="Arial"/>
                <a:cs typeface="Arial"/>
                <a:sym typeface="Arial"/>
              </a:rPr>
              <a:t>: Provided insights into true positives, true negatives, false positives, and false negatives.</a:t>
            </a:r>
            <a:br>
              <a:rPr lang="en-US" sz="3315">
                <a:latin typeface="Arial"/>
                <a:ea typeface="Arial"/>
                <a:cs typeface="Arial"/>
                <a:sym typeface="Arial"/>
              </a:rPr>
            </a:br>
            <a:endParaRPr sz="3315">
              <a:latin typeface="Arial"/>
              <a:ea typeface="Arial"/>
              <a:cs typeface="Arial"/>
              <a:sym typeface="Arial"/>
            </a:endParaRPr>
          </a:p>
          <a:p>
            <a:pPr indent="-328595" lvl="0" marL="457200" rtl="0" algn="l">
              <a:lnSpc>
                <a:spcPct val="115000"/>
              </a:lnSpc>
              <a:spcBef>
                <a:spcPts val="0"/>
              </a:spcBef>
              <a:spcAft>
                <a:spcPts val="0"/>
              </a:spcAft>
              <a:buSzPct val="100000"/>
              <a:buChar char="●"/>
            </a:pPr>
            <a:r>
              <a:rPr b="1" lang="en-US" sz="3315">
                <a:latin typeface="Arial"/>
                <a:ea typeface="Arial"/>
                <a:cs typeface="Arial"/>
                <a:sym typeface="Arial"/>
              </a:rPr>
              <a:t>Classification Report</a:t>
            </a:r>
            <a:r>
              <a:rPr lang="en-US" sz="3315">
                <a:latin typeface="Arial"/>
                <a:ea typeface="Arial"/>
                <a:cs typeface="Arial"/>
                <a:sym typeface="Arial"/>
              </a:rPr>
              <a:t>: Included precision, recall, F1-score, and support for each class.</a:t>
            </a:r>
            <a:br>
              <a:rPr lang="en-US" sz="3315">
                <a:latin typeface="Arial"/>
                <a:ea typeface="Arial"/>
                <a:cs typeface="Arial"/>
                <a:sym typeface="Arial"/>
              </a:rPr>
            </a:br>
            <a:endParaRPr sz="3315">
              <a:latin typeface="Arial"/>
              <a:ea typeface="Arial"/>
              <a:cs typeface="Arial"/>
              <a:sym typeface="Arial"/>
            </a:endParaRPr>
          </a:p>
          <a:p>
            <a:pPr indent="-328595" lvl="0" marL="457200" rtl="0" algn="l">
              <a:lnSpc>
                <a:spcPct val="115000"/>
              </a:lnSpc>
              <a:spcBef>
                <a:spcPts val="0"/>
              </a:spcBef>
              <a:spcAft>
                <a:spcPts val="0"/>
              </a:spcAft>
              <a:buSzPct val="100000"/>
              <a:buChar char="●"/>
            </a:pPr>
            <a:r>
              <a:rPr b="1" lang="en-US" sz="3315">
                <a:latin typeface="Arial"/>
                <a:ea typeface="Arial"/>
                <a:cs typeface="Arial"/>
                <a:sym typeface="Arial"/>
              </a:rPr>
              <a:t>ROC-AUC Curve</a:t>
            </a:r>
            <a:r>
              <a:rPr lang="en-US" sz="3315">
                <a:latin typeface="Arial"/>
                <a:ea typeface="Arial"/>
                <a:cs typeface="Arial"/>
                <a:sym typeface="Arial"/>
              </a:rPr>
              <a:t>: Showed the trade-off between true positive rate and false positive rate, helping identify the best-performing model.</a:t>
            </a:r>
            <a:endParaRPr sz="3315">
              <a:latin typeface="Arial"/>
              <a:ea typeface="Arial"/>
              <a:cs typeface="Arial"/>
              <a:sym typeface="Arial"/>
            </a:endParaRPr>
          </a:p>
          <a:p>
            <a:pPr indent="0" lvl="0" marL="0" rtl="0" algn="l">
              <a:lnSpc>
                <a:spcPct val="90000"/>
              </a:lnSpc>
              <a:spcBef>
                <a:spcPts val="1200"/>
              </a:spcBef>
              <a:spcAft>
                <a:spcPts val="0"/>
              </a:spcAft>
              <a:buClr>
                <a:schemeClr val="dk1"/>
              </a:buClr>
              <a:buSzPct val="1000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4"/>
          <p:cNvSpPr/>
          <p:nvPr/>
        </p:nvSpPr>
        <p:spPr>
          <a:xfrm>
            <a:off x="481375" y="216975"/>
            <a:ext cx="3624900" cy="880200"/>
          </a:xfrm>
          <a:prstGeom prst="roundRect">
            <a:avLst>
              <a:gd fmla="val 16667"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3600">
                <a:solidFill>
                  <a:schemeClr val="lt1"/>
                </a:solidFill>
                <a:latin typeface="Calibri"/>
                <a:ea typeface="Calibri"/>
                <a:cs typeface="Calibri"/>
                <a:sym typeface="Calibri"/>
              </a:rPr>
              <a:t>Implementation</a:t>
            </a:r>
            <a:endParaRPr sz="3600">
              <a:solidFill>
                <a:schemeClr val="lt1"/>
              </a:solidFill>
              <a:latin typeface="Calibri"/>
              <a:ea typeface="Calibri"/>
              <a:cs typeface="Calibri"/>
              <a:sym typeface="Calibri"/>
            </a:endParaRPr>
          </a:p>
        </p:txBody>
      </p:sp>
      <p:sp>
        <p:nvSpPr>
          <p:cNvPr id="175" name="Google Shape;175;p24"/>
          <p:cNvSpPr txBox="1"/>
          <p:nvPr/>
        </p:nvSpPr>
        <p:spPr>
          <a:xfrm>
            <a:off x="9633487" y="6158313"/>
            <a:ext cx="19062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76" name="Google Shape;176;p24"/>
          <p:cNvSpPr txBox="1"/>
          <p:nvPr/>
        </p:nvSpPr>
        <p:spPr>
          <a:xfrm flipH="1">
            <a:off x="481400" y="1216163"/>
            <a:ext cx="10468200" cy="257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US" sz="1800">
                <a:solidFill>
                  <a:schemeClr val="dk1"/>
                </a:solidFill>
              </a:rPr>
              <a:t>6. Results and Visualization</a:t>
            </a:r>
            <a:endParaRPr b="1" sz="1800">
              <a:solidFill>
                <a:schemeClr val="dk1"/>
              </a:solidFill>
            </a:endParaRPr>
          </a:p>
          <a:p>
            <a:pPr indent="0" lvl="0" marL="0" rtl="0" algn="l">
              <a:lnSpc>
                <a:spcPct val="115000"/>
              </a:lnSpc>
              <a:spcBef>
                <a:spcPts val="1200"/>
              </a:spcBef>
              <a:spcAft>
                <a:spcPts val="0"/>
              </a:spcAft>
              <a:buNone/>
            </a:pPr>
            <a:r>
              <a:rPr lang="en-US" sz="1700">
                <a:solidFill>
                  <a:schemeClr val="dk1"/>
                </a:solidFill>
              </a:rPr>
              <a:t>The predicted wine quality for each sample was outputted and visualized using various charts:</a:t>
            </a:r>
            <a:endParaRPr sz="1700">
              <a:solidFill>
                <a:schemeClr val="dk1"/>
              </a:solidFill>
            </a:endParaRPr>
          </a:p>
          <a:p>
            <a:pPr indent="-336550" lvl="0" marL="457200" rtl="0" algn="l">
              <a:lnSpc>
                <a:spcPct val="115000"/>
              </a:lnSpc>
              <a:spcBef>
                <a:spcPts val="1200"/>
              </a:spcBef>
              <a:spcAft>
                <a:spcPts val="0"/>
              </a:spcAft>
              <a:buClr>
                <a:schemeClr val="dk1"/>
              </a:buClr>
              <a:buSzPts val="1700"/>
              <a:buChar char="●"/>
            </a:pPr>
            <a:r>
              <a:rPr b="1" lang="en-US" sz="1700">
                <a:solidFill>
                  <a:schemeClr val="dk1"/>
                </a:solidFill>
              </a:rPr>
              <a:t>Feature Importance Graphs</a:t>
            </a:r>
            <a:r>
              <a:rPr lang="en-US" sz="1700">
                <a:solidFill>
                  <a:schemeClr val="dk1"/>
                </a:solidFill>
              </a:rPr>
              <a:t>: Helped understand which features most influenced the predictions.</a:t>
            </a:r>
            <a:br>
              <a:rPr lang="en-US" sz="1700">
                <a:solidFill>
                  <a:schemeClr val="dk1"/>
                </a:solidFill>
              </a:rPr>
            </a:b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US" sz="1700">
                <a:solidFill>
                  <a:schemeClr val="dk1"/>
                </a:solidFill>
              </a:rPr>
              <a:t>ROC Curve</a:t>
            </a:r>
            <a:r>
              <a:rPr lang="en-US" sz="1700">
                <a:solidFill>
                  <a:schemeClr val="dk1"/>
                </a:solidFill>
              </a:rPr>
              <a:t>: Illustrated the classification capability of each model.</a:t>
            </a:r>
            <a:br>
              <a:rPr lang="en-US" sz="1700">
                <a:solidFill>
                  <a:schemeClr val="dk1"/>
                </a:solidFill>
              </a:rPr>
            </a:br>
            <a:endParaRPr sz="1700">
              <a:solidFill>
                <a:schemeClr val="dk1"/>
              </a:solidFill>
            </a:endParaRPr>
          </a:p>
          <a:p>
            <a:pPr indent="-336550" lvl="0" marL="457200" rtl="0" algn="l">
              <a:lnSpc>
                <a:spcPct val="115000"/>
              </a:lnSpc>
              <a:spcBef>
                <a:spcPts val="0"/>
              </a:spcBef>
              <a:spcAft>
                <a:spcPts val="0"/>
              </a:spcAft>
              <a:buClr>
                <a:schemeClr val="dk1"/>
              </a:buClr>
              <a:buSzPts val="1700"/>
              <a:buChar char="●"/>
            </a:pPr>
            <a:r>
              <a:rPr b="1" lang="en-US" sz="1700">
                <a:solidFill>
                  <a:schemeClr val="dk1"/>
                </a:solidFill>
              </a:rPr>
              <a:t>Bar Graphs</a:t>
            </a:r>
            <a:r>
              <a:rPr lang="en-US" sz="1700">
                <a:solidFill>
                  <a:schemeClr val="dk1"/>
                </a:solidFill>
              </a:rPr>
              <a:t>: Compared model accuracies and other metrics for better interpretation.</a:t>
            </a:r>
            <a:endParaRPr sz="1700">
              <a:solidFill>
                <a:schemeClr val="dk1"/>
              </a:solidFill>
            </a:endParaRPr>
          </a:p>
        </p:txBody>
      </p:sp>
      <p:pic>
        <p:nvPicPr>
          <p:cNvPr id="177" name="Google Shape;177;p24"/>
          <p:cNvPicPr preferRelativeResize="0"/>
          <p:nvPr/>
        </p:nvPicPr>
        <p:blipFill>
          <a:blip r:embed="rId3">
            <a:alphaModFix/>
          </a:blip>
          <a:stretch>
            <a:fillRect/>
          </a:stretch>
        </p:blipFill>
        <p:spPr>
          <a:xfrm>
            <a:off x="1413800" y="3912475"/>
            <a:ext cx="3185425" cy="2793125"/>
          </a:xfrm>
          <a:prstGeom prst="rect">
            <a:avLst/>
          </a:prstGeom>
          <a:noFill/>
          <a:ln>
            <a:noFill/>
          </a:ln>
        </p:spPr>
      </p:pic>
      <p:pic>
        <p:nvPicPr>
          <p:cNvPr id="178" name="Google Shape;178;p24"/>
          <p:cNvPicPr preferRelativeResize="0"/>
          <p:nvPr/>
        </p:nvPicPr>
        <p:blipFill>
          <a:blip r:embed="rId4">
            <a:alphaModFix/>
          </a:blip>
          <a:stretch>
            <a:fillRect/>
          </a:stretch>
        </p:blipFill>
        <p:spPr>
          <a:xfrm>
            <a:off x="5825500" y="3912475"/>
            <a:ext cx="4682151" cy="2793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5"/>
          <p:cNvSpPr/>
          <p:nvPr/>
        </p:nvSpPr>
        <p:spPr>
          <a:xfrm>
            <a:off x="450300" y="100975"/>
            <a:ext cx="2670000" cy="880200"/>
          </a:xfrm>
          <a:prstGeom prst="roundRect">
            <a:avLst>
              <a:gd fmla="val 16667"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3600">
                <a:solidFill>
                  <a:schemeClr val="lt1"/>
                </a:solidFill>
                <a:latin typeface="Calibri"/>
                <a:ea typeface="Calibri"/>
                <a:cs typeface="Calibri"/>
                <a:sym typeface="Calibri"/>
              </a:rPr>
              <a:t>    Results</a:t>
            </a:r>
            <a:endParaRPr sz="3600">
              <a:solidFill>
                <a:schemeClr val="lt1"/>
              </a:solidFill>
              <a:latin typeface="Calibri"/>
              <a:ea typeface="Calibri"/>
              <a:cs typeface="Calibri"/>
              <a:sym typeface="Calibri"/>
            </a:endParaRPr>
          </a:p>
        </p:txBody>
      </p:sp>
      <p:sp>
        <p:nvSpPr>
          <p:cNvPr id="184" name="Google Shape;184;p25"/>
          <p:cNvSpPr txBox="1"/>
          <p:nvPr/>
        </p:nvSpPr>
        <p:spPr>
          <a:xfrm>
            <a:off x="9633487" y="6158313"/>
            <a:ext cx="19062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pic>
        <p:nvPicPr>
          <p:cNvPr id="185" name="Google Shape;185;p25"/>
          <p:cNvPicPr preferRelativeResize="0"/>
          <p:nvPr/>
        </p:nvPicPr>
        <p:blipFill>
          <a:blip r:embed="rId3">
            <a:alphaModFix/>
          </a:blip>
          <a:stretch>
            <a:fillRect/>
          </a:stretch>
        </p:blipFill>
        <p:spPr>
          <a:xfrm>
            <a:off x="123400" y="1078725"/>
            <a:ext cx="6723001" cy="5583374"/>
          </a:xfrm>
          <a:prstGeom prst="rect">
            <a:avLst/>
          </a:prstGeom>
          <a:noFill/>
          <a:ln>
            <a:noFill/>
          </a:ln>
        </p:spPr>
      </p:pic>
      <p:sp>
        <p:nvSpPr>
          <p:cNvPr id="186" name="Google Shape;186;p25"/>
          <p:cNvSpPr txBox="1"/>
          <p:nvPr/>
        </p:nvSpPr>
        <p:spPr>
          <a:xfrm>
            <a:off x="3929225" y="310275"/>
            <a:ext cx="4599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  </a:t>
            </a:r>
            <a:r>
              <a:rPr b="1" lang="en-US"/>
              <a:t>DATA EXPLORATION AND SUMMARY STATISTICS</a:t>
            </a:r>
            <a:endParaRPr b="1"/>
          </a:p>
        </p:txBody>
      </p:sp>
      <p:pic>
        <p:nvPicPr>
          <p:cNvPr id="187" name="Google Shape;187;p25"/>
          <p:cNvPicPr preferRelativeResize="0"/>
          <p:nvPr/>
        </p:nvPicPr>
        <p:blipFill>
          <a:blip r:embed="rId4">
            <a:alphaModFix/>
          </a:blip>
          <a:stretch>
            <a:fillRect/>
          </a:stretch>
        </p:blipFill>
        <p:spPr>
          <a:xfrm>
            <a:off x="6998800" y="1151225"/>
            <a:ext cx="5040800" cy="50891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6"/>
          <p:cNvSpPr/>
          <p:nvPr/>
        </p:nvSpPr>
        <p:spPr>
          <a:xfrm>
            <a:off x="452375" y="245975"/>
            <a:ext cx="2754900" cy="880200"/>
          </a:xfrm>
          <a:prstGeom prst="roundRect">
            <a:avLst>
              <a:gd fmla="val 16667"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3600">
                <a:solidFill>
                  <a:schemeClr val="lt1"/>
                </a:solidFill>
                <a:latin typeface="Calibri"/>
                <a:ea typeface="Calibri"/>
                <a:cs typeface="Calibri"/>
                <a:sym typeface="Calibri"/>
              </a:rPr>
              <a:t>   </a:t>
            </a:r>
            <a:r>
              <a:rPr lang="en-US" sz="3600">
                <a:solidFill>
                  <a:schemeClr val="lt1"/>
                </a:solidFill>
                <a:latin typeface="Calibri"/>
                <a:ea typeface="Calibri"/>
                <a:cs typeface="Calibri"/>
                <a:sym typeface="Calibri"/>
              </a:rPr>
              <a:t>Results</a:t>
            </a:r>
            <a:endParaRPr sz="3600">
              <a:solidFill>
                <a:schemeClr val="lt1"/>
              </a:solidFill>
              <a:latin typeface="Calibri"/>
              <a:ea typeface="Calibri"/>
              <a:cs typeface="Calibri"/>
              <a:sym typeface="Calibri"/>
            </a:endParaRPr>
          </a:p>
        </p:txBody>
      </p:sp>
      <p:sp>
        <p:nvSpPr>
          <p:cNvPr id="193" name="Google Shape;193;p26"/>
          <p:cNvSpPr txBox="1"/>
          <p:nvPr/>
        </p:nvSpPr>
        <p:spPr>
          <a:xfrm>
            <a:off x="9633487" y="6158313"/>
            <a:ext cx="19062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pic>
        <p:nvPicPr>
          <p:cNvPr id="194" name="Google Shape;194;p26"/>
          <p:cNvPicPr preferRelativeResize="0"/>
          <p:nvPr/>
        </p:nvPicPr>
        <p:blipFill>
          <a:blip r:embed="rId3">
            <a:alphaModFix/>
          </a:blip>
          <a:stretch>
            <a:fillRect/>
          </a:stretch>
        </p:blipFill>
        <p:spPr>
          <a:xfrm>
            <a:off x="152400" y="1278575"/>
            <a:ext cx="5534076" cy="3700350"/>
          </a:xfrm>
          <a:prstGeom prst="rect">
            <a:avLst/>
          </a:prstGeom>
          <a:noFill/>
          <a:ln>
            <a:noFill/>
          </a:ln>
        </p:spPr>
      </p:pic>
      <p:pic>
        <p:nvPicPr>
          <p:cNvPr id="195" name="Google Shape;195;p26"/>
          <p:cNvPicPr preferRelativeResize="0"/>
          <p:nvPr/>
        </p:nvPicPr>
        <p:blipFill>
          <a:blip r:embed="rId4">
            <a:alphaModFix/>
          </a:blip>
          <a:stretch>
            <a:fillRect/>
          </a:stretch>
        </p:blipFill>
        <p:spPr>
          <a:xfrm>
            <a:off x="5809900" y="1278575"/>
            <a:ext cx="6200725" cy="3700350"/>
          </a:xfrm>
          <a:prstGeom prst="rect">
            <a:avLst/>
          </a:prstGeom>
          <a:noFill/>
          <a:ln>
            <a:noFill/>
          </a:ln>
        </p:spPr>
      </p:pic>
      <p:sp>
        <p:nvSpPr>
          <p:cNvPr id="196" name="Google Shape;196;p26"/>
          <p:cNvSpPr txBox="1"/>
          <p:nvPr/>
        </p:nvSpPr>
        <p:spPr>
          <a:xfrm>
            <a:off x="626350" y="5131325"/>
            <a:ext cx="3001200" cy="717600"/>
          </a:xfrm>
          <a:prstGeom prst="rect">
            <a:avLst/>
          </a:prstGeom>
          <a:noFill/>
          <a:ln>
            <a:noFill/>
          </a:ln>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US" sz="1800">
                <a:solidFill>
                  <a:schemeClr val="dk1"/>
                </a:solidFill>
                <a:latin typeface="Calibri"/>
                <a:ea typeface="Calibri"/>
                <a:cs typeface="Calibri"/>
                <a:sym typeface="Calibri"/>
              </a:rPr>
              <a:t>FIG: Distribution of numerical                       </a:t>
            </a:r>
            <a:r>
              <a:rPr b="1" lang="en-US" sz="1800">
                <a:solidFill>
                  <a:schemeClr val="dk1"/>
                </a:solidFill>
                <a:latin typeface="Calibri"/>
                <a:ea typeface="Calibri"/>
                <a:cs typeface="Calibri"/>
                <a:sym typeface="Calibri"/>
              </a:rPr>
              <a:t>features in wine dataset</a:t>
            </a:r>
            <a:r>
              <a:rPr b="1" lang="en-US" sz="1800">
                <a:solidFill>
                  <a:schemeClr val="dk1"/>
                </a:solidFill>
                <a:latin typeface="Calibri"/>
                <a:ea typeface="Calibri"/>
                <a:cs typeface="Calibri"/>
                <a:sym typeface="Calibri"/>
              </a:rPr>
              <a:t>       </a:t>
            </a:r>
            <a:r>
              <a:rPr lang="en-US" sz="2300">
                <a:solidFill>
                  <a:schemeClr val="dk1"/>
                </a:solidFill>
                <a:latin typeface="Calibri"/>
                <a:ea typeface="Calibri"/>
                <a:cs typeface="Calibri"/>
                <a:sym typeface="Calibri"/>
              </a:rPr>
              <a:t>       </a:t>
            </a:r>
            <a:endParaRPr sz="2300">
              <a:solidFill>
                <a:schemeClr val="dk1"/>
              </a:solidFill>
              <a:latin typeface="Calibri"/>
              <a:ea typeface="Calibri"/>
              <a:cs typeface="Calibri"/>
              <a:sym typeface="Calibri"/>
            </a:endParaRPr>
          </a:p>
        </p:txBody>
      </p:sp>
      <p:sp>
        <p:nvSpPr>
          <p:cNvPr id="197" name="Google Shape;197;p26"/>
          <p:cNvSpPr txBox="1"/>
          <p:nvPr/>
        </p:nvSpPr>
        <p:spPr>
          <a:xfrm>
            <a:off x="6865925" y="5131325"/>
            <a:ext cx="4088700" cy="4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900">
                <a:solidFill>
                  <a:schemeClr val="dk1"/>
                </a:solidFill>
                <a:latin typeface="Calibri"/>
                <a:ea typeface="Calibri"/>
                <a:cs typeface="Calibri"/>
                <a:sym typeface="Calibri"/>
              </a:rPr>
              <a:t>    FIG: XG-Boost Feature Importances</a:t>
            </a:r>
            <a:endParaRPr b="1" sz="19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p:nvPr/>
        </p:nvSpPr>
        <p:spPr>
          <a:xfrm>
            <a:off x="481375" y="216975"/>
            <a:ext cx="4668600" cy="880200"/>
          </a:xfrm>
          <a:prstGeom prst="roundRect">
            <a:avLst>
              <a:gd fmla="val 16667"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2700">
                <a:solidFill>
                  <a:schemeClr val="lt1"/>
                </a:solidFill>
                <a:latin typeface="Calibri"/>
                <a:ea typeface="Calibri"/>
                <a:cs typeface="Calibri"/>
                <a:sym typeface="Calibri"/>
              </a:rPr>
              <a:t>Comparison with existing work</a:t>
            </a:r>
            <a:endParaRPr sz="2700">
              <a:solidFill>
                <a:schemeClr val="lt1"/>
              </a:solidFill>
              <a:latin typeface="Calibri"/>
              <a:ea typeface="Calibri"/>
              <a:cs typeface="Calibri"/>
              <a:sym typeface="Calibri"/>
            </a:endParaRPr>
          </a:p>
        </p:txBody>
      </p:sp>
      <p:sp>
        <p:nvSpPr>
          <p:cNvPr id="203" name="Google Shape;203;p27"/>
          <p:cNvSpPr txBox="1"/>
          <p:nvPr>
            <p:ph idx="1" type="body"/>
          </p:nvPr>
        </p:nvSpPr>
        <p:spPr>
          <a:xfrm>
            <a:off x="154379" y="1415822"/>
            <a:ext cx="11805300" cy="57319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br>
              <a:rPr lang="en-US">
                <a:latin typeface="Gill Sans"/>
                <a:ea typeface="Gill Sans"/>
                <a:cs typeface="Gill Sans"/>
                <a:sym typeface="Gill Sans"/>
              </a:rPr>
            </a:br>
            <a:endParaRPr>
              <a:latin typeface="Gill Sans"/>
              <a:ea typeface="Gill Sans"/>
              <a:cs typeface="Gill Sans"/>
              <a:sym typeface="Gill Sans"/>
            </a:endParaRPr>
          </a:p>
        </p:txBody>
      </p:sp>
      <p:sp>
        <p:nvSpPr>
          <p:cNvPr id="204" name="Google Shape;204;p27"/>
          <p:cNvSpPr txBox="1"/>
          <p:nvPr/>
        </p:nvSpPr>
        <p:spPr>
          <a:xfrm>
            <a:off x="9633487" y="6158313"/>
            <a:ext cx="19062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205" name="Google Shape;205;p27"/>
          <p:cNvSpPr txBox="1"/>
          <p:nvPr/>
        </p:nvSpPr>
        <p:spPr>
          <a:xfrm>
            <a:off x="553850" y="1252700"/>
            <a:ext cx="10381200" cy="526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latin typeface="Gill Sans"/>
                <a:ea typeface="Gill Sans"/>
                <a:cs typeface="Gill Sans"/>
                <a:sym typeface="Gill Sans"/>
              </a:rPr>
              <a:t>Traditional wine quality prediction systems have primarily relied on basic machine learning algorithms like Decision Trees, k-Nearest Neighbors, or Naive Bayes. These approaches often suffer from limited accuracy and minimal data preprocessing, leading to suboptimal results. Moreover, earlier works generally overlook critical steps like proper handling of missing values, feature scaling, and robust evaluation techniques. </a:t>
            </a:r>
            <a:endParaRPr sz="2200">
              <a:latin typeface="Gill Sans"/>
              <a:ea typeface="Gill Sans"/>
              <a:cs typeface="Gill Sans"/>
              <a:sym typeface="Gill Sans"/>
            </a:endParaRPr>
          </a:p>
          <a:p>
            <a:pPr indent="0" lvl="0" marL="0" rtl="0" algn="l">
              <a:spcBef>
                <a:spcPts val="0"/>
              </a:spcBef>
              <a:spcAft>
                <a:spcPts val="0"/>
              </a:spcAft>
              <a:buNone/>
            </a:pPr>
            <a:r>
              <a:t/>
            </a:r>
            <a:endParaRPr sz="2200">
              <a:latin typeface="Gill Sans"/>
              <a:ea typeface="Gill Sans"/>
              <a:cs typeface="Gill Sans"/>
              <a:sym typeface="Gill Sans"/>
            </a:endParaRPr>
          </a:p>
          <a:p>
            <a:pPr indent="0" lvl="0" marL="0" rtl="0" algn="l">
              <a:spcBef>
                <a:spcPts val="0"/>
              </a:spcBef>
              <a:spcAft>
                <a:spcPts val="0"/>
              </a:spcAft>
              <a:buNone/>
            </a:pPr>
            <a:r>
              <a:rPr lang="en-US" sz="2200">
                <a:latin typeface="Gill Sans"/>
                <a:ea typeface="Gill Sans"/>
                <a:cs typeface="Gill Sans"/>
                <a:sym typeface="Gill Sans"/>
              </a:rPr>
              <a:t>In contrast, our proposed system introduces a more comprehensive and data-driven approach by incorporating advanced models such as XGBoost, Support Vector Machine, and Logistic Regression. Our methodology includes detailed data preprocessing, effective feature selection, and in-depth model evaluation using metrics like ROC AUC Score, Confusion Matrix, and Classification Report. </a:t>
            </a:r>
            <a:endParaRPr sz="2200">
              <a:latin typeface="Gill Sans"/>
              <a:ea typeface="Gill Sans"/>
              <a:cs typeface="Gill Sans"/>
              <a:sym typeface="Gill Sans"/>
            </a:endParaRPr>
          </a:p>
          <a:p>
            <a:pPr indent="0" lvl="0" marL="0" rtl="0" algn="l">
              <a:spcBef>
                <a:spcPts val="0"/>
              </a:spcBef>
              <a:spcAft>
                <a:spcPts val="0"/>
              </a:spcAft>
              <a:buNone/>
            </a:pPr>
            <a:r>
              <a:t/>
            </a:r>
            <a:endParaRPr sz="2200">
              <a:latin typeface="Gill Sans"/>
              <a:ea typeface="Gill Sans"/>
              <a:cs typeface="Gill Sans"/>
              <a:sym typeface="Gill Sans"/>
            </a:endParaRPr>
          </a:p>
          <a:p>
            <a:pPr indent="0" lvl="0" marL="0" rtl="0" algn="l">
              <a:spcBef>
                <a:spcPts val="0"/>
              </a:spcBef>
              <a:spcAft>
                <a:spcPts val="0"/>
              </a:spcAft>
              <a:buNone/>
            </a:pPr>
            <a:r>
              <a:rPr lang="en-US" sz="2200">
                <a:latin typeface="Gill Sans"/>
                <a:ea typeface="Gill Sans"/>
                <a:cs typeface="Gill Sans"/>
                <a:sym typeface="Gill Sans"/>
              </a:rPr>
              <a:t>Additionally, we provide visual interpretations of feature importance and predicted outcomes, making our system not only more accurate but also more insightful and user-friendly than many existing solutions.</a:t>
            </a:r>
            <a:endParaRPr sz="2200">
              <a:latin typeface="Gill Sans"/>
              <a:ea typeface="Gill Sans"/>
              <a:cs typeface="Gill Sans"/>
              <a:sym typeface="Gill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8"/>
          <p:cNvSpPr/>
          <p:nvPr/>
        </p:nvSpPr>
        <p:spPr>
          <a:xfrm>
            <a:off x="452375" y="245975"/>
            <a:ext cx="4175700" cy="880200"/>
          </a:xfrm>
          <a:prstGeom prst="roundRect">
            <a:avLst>
              <a:gd fmla="val 16667"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b="1" lang="en-US" sz="2400">
                <a:solidFill>
                  <a:schemeClr val="lt1"/>
                </a:solidFill>
                <a:latin typeface="Calibri"/>
                <a:ea typeface="Calibri"/>
                <a:cs typeface="Calibri"/>
                <a:sym typeface="Calibri"/>
              </a:rPr>
              <a:t>Conclusion and Future Work</a:t>
            </a:r>
            <a:r>
              <a:rPr b="1"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sp>
        <p:nvSpPr>
          <p:cNvPr id="211" name="Google Shape;211;p28"/>
          <p:cNvSpPr txBox="1"/>
          <p:nvPr>
            <p:ph idx="1" type="body"/>
          </p:nvPr>
        </p:nvSpPr>
        <p:spPr>
          <a:xfrm>
            <a:off x="154379" y="1415822"/>
            <a:ext cx="11805300" cy="57319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br>
              <a:rPr lang="en-US">
                <a:latin typeface="Gill Sans"/>
                <a:ea typeface="Gill Sans"/>
                <a:cs typeface="Gill Sans"/>
                <a:sym typeface="Gill Sans"/>
              </a:rPr>
            </a:br>
            <a:endParaRPr>
              <a:latin typeface="Gill Sans"/>
              <a:ea typeface="Gill Sans"/>
              <a:cs typeface="Gill Sans"/>
              <a:sym typeface="Gill Sans"/>
            </a:endParaRPr>
          </a:p>
        </p:txBody>
      </p:sp>
      <p:sp>
        <p:nvSpPr>
          <p:cNvPr id="212" name="Google Shape;212;p28"/>
          <p:cNvSpPr txBox="1"/>
          <p:nvPr/>
        </p:nvSpPr>
        <p:spPr>
          <a:xfrm>
            <a:off x="9633487" y="6158313"/>
            <a:ext cx="19062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213" name="Google Shape;213;p28"/>
          <p:cNvSpPr txBox="1"/>
          <p:nvPr/>
        </p:nvSpPr>
        <p:spPr>
          <a:xfrm>
            <a:off x="452375" y="1415825"/>
            <a:ext cx="11236800" cy="51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US" sz="2200">
                <a:latin typeface="Gill Sans"/>
                <a:ea typeface="Gill Sans"/>
                <a:cs typeface="Gill Sans"/>
                <a:sym typeface="Gill Sans"/>
              </a:rPr>
              <a:t>In conclusion, this project successfully demonstrated the use of machine learning techniques particularly XGBoost, Support Vector Machine, and Logistic Regression for predicting wine quality based on physicochemical features. Through effective preprocessing, feature selection, and model evaluation, the system achieved a high level of accuracy and reliability, as evidenced by ROC AUC scores and classification metrics. The project highlights the importance of data quality and model selection in predictive analytics.</a:t>
            </a:r>
            <a:endParaRPr sz="2200">
              <a:latin typeface="Gill Sans"/>
              <a:ea typeface="Gill Sans"/>
              <a:cs typeface="Gill Sans"/>
              <a:sym typeface="Gill Sans"/>
            </a:endParaRPr>
          </a:p>
          <a:p>
            <a:pPr indent="0" lvl="0" marL="0" rtl="0" algn="l">
              <a:lnSpc>
                <a:spcPct val="115000"/>
              </a:lnSpc>
              <a:spcBef>
                <a:spcPts val="1200"/>
              </a:spcBef>
              <a:spcAft>
                <a:spcPts val="0"/>
              </a:spcAft>
              <a:buNone/>
            </a:pPr>
            <a:r>
              <a:rPr lang="en-US" sz="2200">
                <a:latin typeface="Gill Sans"/>
                <a:ea typeface="Gill Sans"/>
                <a:cs typeface="Gill Sans"/>
                <a:sym typeface="Gill Sans"/>
              </a:rPr>
              <a:t>For future enhancements, the system can be extended by incorporating deep learning models or ensemble approaches to further improve accuracy. </a:t>
            </a:r>
            <a:endParaRPr sz="2200">
              <a:latin typeface="Gill Sans"/>
              <a:ea typeface="Gill Sans"/>
              <a:cs typeface="Gill Sans"/>
              <a:sym typeface="Gill Sans"/>
            </a:endParaRPr>
          </a:p>
          <a:p>
            <a:pPr indent="0" lvl="0" marL="0" rtl="0" algn="l">
              <a:lnSpc>
                <a:spcPct val="115000"/>
              </a:lnSpc>
              <a:spcBef>
                <a:spcPts val="1200"/>
              </a:spcBef>
              <a:spcAft>
                <a:spcPts val="1200"/>
              </a:spcAft>
              <a:buClr>
                <a:schemeClr val="dk1"/>
              </a:buClr>
              <a:buSzPts val="1100"/>
              <a:buFont typeface="Arial"/>
              <a:buNone/>
            </a:pPr>
            <a:r>
              <a:rPr lang="en-US" sz="2200">
                <a:latin typeface="Gill Sans"/>
                <a:ea typeface="Gill Sans"/>
                <a:cs typeface="Gill Sans"/>
                <a:sym typeface="Gill Sans"/>
              </a:rPr>
              <a:t>Additionally, deploying the model into a user-friendly web or mobile application can make it accessible for wine producers and quality analysts. Integration with real-time data and feedback mechanisms can also help the model continuously improve and adapt to evolving wine quality standards.</a:t>
            </a:r>
            <a:endParaRPr sz="2200">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p:nvPr/>
        </p:nvSpPr>
        <p:spPr>
          <a:xfrm>
            <a:off x="671901" y="153475"/>
            <a:ext cx="3277200" cy="1076400"/>
          </a:xfrm>
          <a:prstGeom prst="roundRect">
            <a:avLst>
              <a:gd fmla="val 16667"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1800">
                <a:solidFill>
                  <a:schemeClr val="lt1"/>
                </a:solidFill>
                <a:latin typeface="Calibri"/>
                <a:ea typeface="Calibri"/>
                <a:cs typeface="Calibri"/>
                <a:sym typeface="Calibri"/>
              </a:rPr>
              <a:t> </a:t>
            </a:r>
            <a:r>
              <a:rPr lang="en-US" sz="3600">
                <a:solidFill>
                  <a:schemeClr val="lt1"/>
                </a:solidFill>
                <a:latin typeface="Calibri"/>
                <a:ea typeface="Calibri"/>
                <a:cs typeface="Calibri"/>
                <a:sym typeface="Calibri"/>
              </a:rPr>
              <a:t>References</a:t>
            </a:r>
            <a:endParaRPr sz="3600">
              <a:solidFill>
                <a:schemeClr val="lt1"/>
              </a:solidFill>
              <a:latin typeface="Calibri"/>
              <a:ea typeface="Calibri"/>
              <a:cs typeface="Calibri"/>
              <a:sym typeface="Calibri"/>
            </a:endParaRPr>
          </a:p>
        </p:txBody>
      </p:sp>
      <p:sp>
        <p:nvSpPr>
          <p:cNvPr id="219" name="Google Shape;219;p29"/>
          <p:cNvSpPr txBox="1"/>
          <p:nvPr/>
        </p:nvSpPr>
        <p:spPr>
          <a:xfrm>
            <a:off x="838201" y="1906293"/>
            <a:ext cx="10515600" cy="2464230"/>
          </a:xfrm>
          <a:prstGeom prst="rect">
            <a:avLst/>
          </a:prstGeom>
          <a:noFill/>
          <a:ln>
            <a:noFill/>
          </a:ln>
        </p:spPr>
        <p:txBody>
          <a:bodyPr anchorCtr="0" anchor="t" bIns="45700" lIns="91425" spcFirstLastPara="1" rIns="91425" wrap="square" tIns="45700">
            <a:normAutofit/>
          </a:bodyPr>
          <a:lstStyle/>
          <a:p>
            <a:pPr indent="0" lvl="0" marL="228600" marR="0" rtl="0" algn="l">
              <a:lnSpc>
                <a:spcPct val="90000"/>
              </a:lnSpc>
              <a:spcBef>
                <a:spcPts val="0"/>
              </a:spcBef>
              <a:spcAft>
                <a:spcPts val="0"/>
              </a:spcAft>
              <a:buClr>
                <a:schemeClr val="dk1"/>
              </a:buClr>
              <a:buSzPts val="3600"/>
              <a:buFont typeface="Arial"/>
              <a:buNone/>
            </a:pPr>
            <a:r>
              <a:t/>
            </a:r>
            <a:endParaRPr sz="3600">
              <a:solidFill>
                <a:schemeClr val="dk1"/>
              </a:solidFill>
              <a:latin typeface="Calibri"/>
              <a:ea typeface="Calibri"/>
              <a:cs typeface="Calibri"/>
              <a:sym typeface="Calibri"/>
            </a:endParaRPr>
          </a:p>
        </p:txBody>
      </p:sp>
      <p:sp>
        <p:nvSpPr>
          <p:cNvPr id="220" name="Google Shape;220;p29"/>
          <p:cNvSpPr txBox="1"/>
          <p:nvPr/>
        </p:nvSpPr>
        <p:spPr>
          <a:xfrm>
            <a:off x="990600" y="2058692"/>
            <a:ext cx="5286214" cy="2931761"/>
          </a:xfrm>
          <a:prstGeom prst="rect">
            <a:avLst/>
          </a:prstGeom>
          <a:noFill/>
          <a:ln>
            <a:noFill/>
          </a:ln>
        </p:spPr>
        <p:txBody>
          <a:bodyPr anchorCtr="0" anchor="t" bIns="45700" lIns="91425" spcFirstLastPara="1" rIns="91425" wrap="square" tIns="45700">
            <a:normAutofit/>
          </a:bodyPr>
          <a:lstStyle/>
          <a:p>
            <a:pPr indent="0" lvl="0" marL="228600" marR="0" rtl="0" algn="l">
              <a:lnSpc>
                <a:spcPct val="90000"/>
              </a:lnSpc>
              <a:spcBef>
                <a:spcPts val="0"/>
              </a:spcBef>
              <a:spcAft>
                <a:spcPts val="0"/>
              </a:spcAft>
              <a:buClr>
                <a:schemeClr val="dk1"/>
              </a:buClr>
              <a:buSzPts val="3600"/>
              <a:buFont typeface="Arial"/>
              <a:buNone/>
            </a:pPr>
            <a:r>
              <a:t/>
            </a:r>
            <a:endParaRPr sz="3600">
              <a:solidFill>
                <a:schemeClr val="dk1"/>
              </a:solidFill>
              <a:latin typeface="Calibri"/>
              <a:ea typeface="Calibri"/>
              <a:cs typeface="Calibri"/>
              <a:sym typeface="Calibri"/>
            </a:endParaRPr>
          </a:p>
        </p:txBody>
      </p:sp>
      <p:sp>
        <p:nvSpPr>
          <p:cNvPr id="221" name="Google Shape;221;p29"/>
          <p:cNvSpPr txBox="1"/>
          <p:nvPr>
            <p:ph idx="1" type="body"/>
          </p:nvPr>
        </p:nvSpPr>
        <p:spPr>
          <a:xfrm>
            <a:off x="501950" y="1502825"/>
            <a:ext cx="11566200" cy="4898700"/>
          </a:xfrm>
          <a:prstGeom prst="rect">
            <a:avLst/>
          </a:prstGeom>
          <a:noFill/>
          <a:ln>
            <a:noFill/>
          </a:ln>
        </p:spPr>
        <p:txBody>
          <a:bodyPr anchorCtr="0" anchor="t" bIns="45700" lIns="91425" spcFirstLastPara="1" rIns="91425" wrap="square" tIns="45700">
            <a:noAutofit/>
          </a:bodyPr>
          <a:lstStyle/>
          <a:p>
            <a:pPr indent="0" lvl="0" marL="0" rtl="0" algn="l">
              <a:lnSpc>
                <a:spcPct val="80000"/>
              </a:lnSpc>
              <a:spcBef>
                <a:spcPts val="1000"/>
              </a:spcBef>
              <a:spcAft>
                <a:spcPts val="0"/>
              </a:spcAft>
              <a:buNone/>
            </a:pPr>
            <a:r>
              <a:rPr lang="en-US" sz="1934">
                <a:latin typeface="Arial"/>
                <a:ea typeface="Arial"/>
                <a:cs typeface="Arial"/>
                <a:sym typeface="Arial"/>
              </a:rPr>
              <a:t>              </a:t>
            </a:r>
            <a:endParaRPr sz="1934">
              <a:latin typeface="Arial"/>
              <a:ea typeface="Arial"/>
              <a:cs typeface="Arial"/>
              <a:sym typeface="Arial"/>
            </a:endParaRPr>
          </a:p>
          <a:p>
            <a:pPr indent="-351431" lvl="0" marL="457200" rtl="0" algn="l">
              <a:lnSpc>
                <a:spcPct val="80000"/>
              </a:lnSpc>
              <a:spcBef>
                <a:spcPts val="1000"/>
              </a:spcBef>
              <a:spcAft>
                <a:spcPts val="0"/>
              </a:spcAft>
              <a:buSzPts val="1934"/>
              <a:buFont typeface="Arial"/>
              <a:buAutoNum type="arabicParenR"/>
            </a:pPr>
            <a:r>
              <a:rPr lang="en-US" sz="1934">
                <a:latin typeface="Arial"/>
                <a:ea typeface="Arial"/>
                <a:cs typeface="Arial"/>
                <a:sym typeface="Arial"/>
              </a:rPr>
              <a:t>ML Based Predictive modelling for enhancing Wine quality:  </a:t>
            </a:r>
            <a:endParaRPr sz="1934">
              <a:latin typeface="Arial"/>
              <a:ea typeface="Arial"/>
              <a:cs typeface="Arial"/>
              <a:sym typeface="Arial"/>
            </a:endParaRPr>
          </a:p>
          <a:p>
            <a:pPr indent="0" lvl="0" marL="0" rtl="0" algn="l">
              <a:lnSpc>
                <a:spcPct val="80000"/>
              </a:lnSpc>
              <a:spcBef>
                <a:spcPts val="1000"/>
              </a:spcBef>
              <a:spcAft>
                <a:spcPts val="0"/>
              </a:spcAft>
              <a:buNone/>
            </a:pPr>
            <a:r>
              <a:rPr lang="en-US" sz="1934">
                <a:latin typeface="Arial"/>
                <a:ea typeface="Arial"/>
                <a:cs typeface="Arial"/>
                <a:sym typeface="Arial"/>
              </a:rPr>
              <a:t>      </a:t>
            </a:r>
            <a:r>
              <a:rPr lang="en-US" sz="1934" u="sng">
                <a:solidFill>
                  <a:schemeClr val="hlink"/>
                </a:solidFill>
                <a:latin typeface="Arial"/>
                <a:ea typeface="Arial"/>
                <a:cs typeface="Arial"/>
                <a:sym typeface="Arial"/>
                <a:hlinkClick r:id="rId3"/>
              </a:rPr>
              <a:t> https://www.nature.com/articles/s41598-023-44111-9</a:t>
            </a:r>
            <a:endParaRPr sz="1934">
              <a:latin typeface="Arial"/>
              <a:ea typeface="Arial"/>
              <a:cs typeface="Arial"/>
              <a:sym typeface="Arial"/>
            </a:endParaRPr>
          </a:p>
          <a:p>
            <a:pPr indent="0" lvl="0" marL="457200" rtl="0" algn="l">
              <a:lnSpc>
                <a:spcPct val="80000"/>
              </a:lnSpc>
              <a:spcBef>
                <a:spcPts val="1000"/>
              </a:spcBef>
              <a:spcAft>
                <a:spcPts val="0"/>
              </a:spcAft>
              <a:buNone/>
            </a:pPr>
            <a:r>
              <a:t/>
            </a:r>
            <a:endParaRPr sz="1934">
              <a:latin typeface="Arial"/>
              <a:ea typeface="Arial"/>
              <a:cs typeface="Arial"/>
              <a:sym typeface="Arial"/>
            </a:endParaRPr>
          </a:p>
          <a:p>
            <a:pPr indent="-351431" lvl="0" marL="457200" rtl="0" algn="l">
              <a:lnSpc>
                <a:spcPct val="80000"/>
              </a:lnSpc>
              <a:spcBef>
                <a:spcPts val="1000"/>
              </a:spcBef>
              <a:spcAft>
                <a:spcPts val="0"/>
              </a:spcAft>
              <a:buSzPts val="1934"/>
              <a:buFont typeface="Arial"/>
              <a:buAutoNum type="arabicParenR"/>
            </a:pPr>
            <a:r>
              <a:rPr lang="en-US" sz="1934">
                <a:latin typeface="Arial"/>
                <a:ea typeface="Arial"/>
                <a:cs typeface="Arial"/>
                <a:sym typeface="Arial"/>
              </a:rPr>
              <a:t>UCI Machine Learning Repository. (2009). </a:t>
            </a:r>
            <a:r>
              <a:rPr i="1" lang="en-US" sz="1934">
                <a:latin typeface="Arial"/>
                <a:ea typeface="Arial"/>
                <a:cs typeface="Arial"/>
                <a:sym typeface="Arial"/>
              </a:rPr>
              <a:t>Wine Quality Data Set</a:t>
            </a:r>
            <a:r>
              <a:rPr lang="en-US" sz="1934">
                <a:latin typeface="Arial"/>
                <a:ea typeface="Arial"/>
                <a:cs typeface="Arial"/>
                <a:sym typeface="Arial"/>
              </a:rPr>
              <a:t>.</a:t>
            </a:r>
            <a:r>
              <a:rPr lang="en-US" sz="1934">
                <a:uFill>
                  <a:noFill/>
                </a:uFill>
                <a:latin typeface="Arial"/>
                <a:ea typeface="Arial"/>
                <a:cs typeface="Arial"/>
                <a:sym typeface="Arial"/>
                <a:hlinkClick r:id="rId4"/>
              </a:rPr>
              <a:t> </a:t>
            </a:r>
            <a:r>
              <a:rPr lang="en-US" sz="1934" u="sng">
                <a:solidFill>
                  <a:schemeClr val="hlink"/>
                </a:solidFill>
                <a:latin typeface="Arial"/>
                <a:ea typeface="Arial"/>
                <a:cs typeface="Arial"/>
                <a:sym typeface="Arial"/>
                <a:hlinkClick r:id="rId5"/>
              </a:rPr>
              <a:t>https://archive.ics.uci.edu/ml/datasets/wine+quality</a:t>
            </a:r>
            <a:br>
              <a:rPr lang="en-US" sz="1934" u="sng">
                <a:solidFill>
                  <a:schemeClr val="hlink"/>
                </a:solidFill>
                <a:latin typeface="Arial"/>
                <a:ea typeface="Arial"/>
                <a:cs typeface="Arial"/>
                <a:sym typeface="Arial"/>
                <a:hlinkClick r:id="rId6"/>
              </a:rPr>
            </a:br>
            <a:br>
              <a:rPr lang="en-US" sz="1934">
                <a:latin typeface="Arial"/>
                <a:ea typeface="Arial"/>
                <a:cs typeface="Arial"/>
                <a:sym typeface="Arial"/>
              </a:rPr>
            </a:br>
            <a:endParaRPr sz="1934">
              <a:latin typeface="Arial"/>
              <a:ea typeface="Arial"/>
              <a:cs typeface="Arial"/>
              <a:sym typeface="Arial"/>
            </a:endParaRPr>
          </a:p>
          <a:p>
            <a:pPr indent="-351431" lvl="0" marL="457200" rtl="0" algn="l">
              <a:lnSpc>
                <a:spcPct val="80000"/>
              </a:lnSpc>
              <a:spcBef>
                <a:spcPts val="0"/>
              </a:spcBef>
              <a:spcAft>
                <a:spcPts val="0"/>
              </a:spcAft>
              <a:buSzPts val="1934"/>
              <a:buFont typeface="Arial"/>
              <a:buAutoNum type="arabicParenR"/>
            </a:pPr>
            <a:r>
              <a:rPr lang="en-US" sz="1934">
                <a:latin typeface="Arial"/>
                <a:ea typeface="Arial"/>
                <a:cs typeface="Arial"/>
                <a:sym typeface="Arial"/>
              </a:rPr>
              <a:t>Prediction of Wine Quality using Machine Learning Algorithms:</a:t>
            </a:r>
            <a:endParaRPr sz="1934">
              <a:latin typeface="Arial"/>
              <a:ea typeface="Arial"/>
              <a:cs typeface="Arial"/>
              <a:sym typeface="Arial"/>
            </a:endParaRPr>
          </a:p>
          <a:p>
            <a:pPr indent="0" lvl="0" marL="0" rtl="0" algn="l">
              <a:lnSpc>
                <a:spcPct val="80000"/>
              </a:lnSpc>
              <a:spcBef>
                <a:spcPts val="1000"/>
              </a:spcBef>
              <a:spcAft>
                <a:spcPts val="0"/>
              </a:spcAft>
              <a:buNone/>
            </a:pPr>
            <a:r>
              <a:rPr lang="en-US" sz="1934" u="sng">
                <a:solidFill>
                  <a:schemeClr val="hlink"/>
                </a:solidFill>
                <a:latin typeface="Arial"/>
                <a:ea typeface="Arial"/>
                <a:cs typeface="Arial"/>
                <a:sym typeface="Arial"/>
                <a:hlinkClick r:id="rId7"/>
              </a:rPr>
              <a:t>https://www.researchgate.net/publication/350110244_Prediction_of_Wine_Quality_Using_Machine_Learning_Algorithms</a:t>
            </a:r>
            <a:endParaRPr sz="1934">
              <a:latin typeface="Arial"/>
              <a:ea typeface="Arial"/>
              <a:cs typeface="Arial"/>
              <a:sym typeface="Arial"/>
            </a:endParaRPr>
          </a:p>
          <a:p>
            <a:pPr indent="0" lvl="0" marL="457200" rtl="0" algn="l">
              <a:lnSpc>
                <a:spcPct val="80000"/>
              </a:lnSpc>
              <a:spcBef>
                <a:spcPts val="1000"/>
              </a:spcBef>
              <a:spcAft>
                <a:spcPts val="0"/>
              </a:spcAft>
              <a:buNone/>
            </a:pPr>
            <a:r>
              <a:t/>
            </a:r>
            <a:endParaRPr sz="1934">
              <a:latin typeface="Arial"/>
              <a:ea typeface="Arial"/>
              <a:cs typeface="Arial"/>
              <a:sym typeface="Arial"/>
            </a:endParaRPr>
          </a:p>
          <a:p>
            <a:pPr indent="0" lvl="0" marL="0" rtl="0" algn="l">
              <a:lnSpc>
                <a:spcPct val="80000"/>
              </a:lnSpc>
              <a:spcBef>
                <a:spcPts val="1000"/>
              </a:spcBef>
              <a:spcAft>
                <a:spcPts val="0"/>
              </a:spcAft>
              <a:buNone/>
            </a:pPr>
            <a:r>
              <a:rPr lang="en-US" sz="1934">
                <a:latin typeface="Arial"/>
                <a:ea typeface="Arial"/>
                <a:cs typeface="Arial"/>
                <a:sym typeface="Arial"/>
              </a:rPr>
              <a:t>4) Red Wine Quality Prediction using Machine Learning Techniques:</a:t>
            </a:r>
            <a:endParaRPr sz="1934">
              <a:latin typeface="Arial"/>
              <a:ea typeface="Arial"/>
              <a:cs typeface="Arial"/>
              <a:sym typeface="Arial"/>
            </a:endParaRPr>
          </a:p>
          <a:p>
            <a:pPr indent="0" lvl="0" marL="0" rtl="0" algn="l">
              <a:lnSpc>
                <a:spcPct val="80000"/>
              </a:lnSpc>
              <a:spcBef>
                <a:spcPts val="1000"/>
              </a:spcBef>
              <a:spcAft>
                <a:spcPts val="0"/>
              </a:spcAft>
              <a:buNone/>
            </a:pPr>
            <a:r>
              <a:rPr lang="en-US" sz="1934">
                <a:latin typeface="Arial"/>
                <a:ea typeface="Arial"/>
                <a:cs typeface="Arial"/>
                <a:sym typeface="Arial"/>
              </a:rPr>
              <a:t>    </a:t>
            </a:r>
            <a:r>
              <a:rPr lang="en-US" sz="1934" u="sng">
                <a:solidFill>
                  <a:schemeClr val="hlink"/>
                </a:solidFill>
                <a:latin typeface="Arial"/>
                <a:ea typeface="Arial"/>
                <a:cs typeface="Arial"/>
                <a:sym typeface="Arial"/>
                <a:hlinkClick r:id="rId8"/>
              </a:rPr>
              <a:t>https://ieeexplore.ieee.org/document/9104095</a:t>
            </a:r>
            <a:endParaRPr sz="1934">
              <a:latin typeface="Arial"/>
              <a:ea typeface="Arial"/>
              <a:cs typeface="Arial"/>
              <a:sym typeface="Arial"/>
            </a:endParaRPr>
          </a:p>
          <a:p>
            <a:pPr indent="0" lvl="0" marL="0" rtl="0" algn="l">
              <a:lnSpc>
                <a:spcPct val="80000"/>
              </a:lnSpc>
              <a:spcBef>
                <a:spcPts val="1000"/>
              </a:spcBef>
              <a:spcAft>
                <a:spcPts val="0"/>
              </a:spcAft>
              <a:buNone/>
            </a:pPr>
            <a:r>
              <a:t/>
            </a:r>
            <a:endParaRPr sz="1934">
              <a:latin typeface="Arial"/>
              <a:ea typeface="Arial"/>
              <a:cs typeface="Arial"/>
              <a:sym typeface="Arial"/>
            </a:endParaRPr>
          </a:p>
          <a:p>
            <a:pPr indent="0" lvl="0" marL="0" rtl="0" algn="l">
              <a:lnSpc>
                <a:spcPct val="80000"/>
              </a:lnSpc>
              <a:spcBef>
                <a:spcPts val="1000"/>
              </a:spcBef>
              <a:spcAft>
                <a:spcPts val="0"/>
              </a:spcAft>
              <a:buSzPts val="275"/>
              <a:buNone/>
            </a:pPr>
            <a:r>
              <a:t/>
            </a:r>
            <a:endParaRPr sz="932"/>
          </a:p>
          <a:p>
            <a:pPr indent="0" lvl="0" marL="0" rtl="0" algn="l">
              <a:lnSpc>
                <a:spcPct val="80000"/>
              </a:lnSpc>
              <a:spcBef>
                <a:spcPts val="1000"/>
              </a:spcBef>
              <a:spcAft>
                <a:spcPts val="0"/>
              </a:spcAft>
              <a:buSzPts val="275"/>
              <a:buNone/>
            </a:pPr>
            <a:r>
              <a:t/>
            </a:r>
            <a:endParaRPr sz="900"/>
          </a:p>
          <a:p>
            <a:pPr indent="0" lvl="0" marL="0" rtl="0" algn="l">
              <a:lnSpc>
                <a:spcPct val="80000"/>
              </a:lnSpc>
              <a:spcBef>
                <a:spcPts val="1000"/>
              </a:spcBef>
              <a:spcAft>
                <a:spcPts val="0"/>
              </a:spcAft>
              <a:buClr>
                <a:schemeClr val="dk1"/>
              </a:buClr>
              <a:buSzPts val="275"/>
              <a:buFont typeface="Arial"/>
              <a:buNone/>
            </a:pPr>
            <a:r>
              <a:t/>
            </a:r>
            <a:endParaRPr sz="900"/>
          </a:p>
          <a:p>
            <a:pPr indent="0" lvl="0" marL="0" rtl="0" algn="l">
              <a:lnSpc>
                <a:spcPct val="80000"/>
              </a:lnSpc>
              <a:spcBef>
                <a:spcPts val="1000"/>
              </a:spcBef>
              <a:spcAft>
                <a:spcPts val="0"/>
              </a:spcAft>
              <a:buSzPts val="275"/>
              <a:buNone/>
            </a:pPr>
            <a:r>
              <a:t/>
            </a:r>
            <a:endParaRPr sz="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0"/>
          <p:cNvSpPr/>
          <p:nvPr/>
        </p:nvSpPr>
        <p:spPr>
          <a:xfrm>
            <a:off x="838201" y="365125"/>
            <a:ext cx="3246900" cy="1087800"/>
          </a:xfrm>
          <a:prstGeom prst="roundRect">
            <a:avLst>
              <a:gd fmla="val 16667"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3300">
                <a:solidFill>
                  <a:schemeClr val="lt1"/>
                </a:solidFill>
                <a:latin typeface="Calibri"/>
                <a:ea typeface="Calibri"/>
                <a:cs typeface="Calibri"/>
                <a:sym typeface="Calibri"/>
              </a:rPr>
              <a:t> References</a:t>
            </a:r>
            <a:endParaRPr sz="3300">
              <a:solidFill>
                <a:schemeClr val="lt1"/>
              </a:solidFill>
              <a:latin typeface="Calibri"/>
              <a:ea typeface="Calibri"/>
              <a:cs typeface="Calibri"/>
              <a:sym typeface="Calibri"/>
            </a:endParaRPr>
          </a:p>
        </p:txBody>
      </p:sp>
      <p:sp>
        <p:nvSpPr>
          <p:cNvPr id="227" name="Google Shape;227;p30"/>
          <p:cNvSpPr txBox="1"/>
          <p:nvPr/>
        </p:nvSpPr>
        <p:spPr>
          <a:xfrm>
            <a:off x="838201" y="1906293"/>
            <a:ext cx="10515600" cy="2464230"/>
          </a:xfrm>
          <a:prstGeom prst="rect">
            <a:avLst/>
          </a:prstGeom>
          <a:noFill/>
          <a:ln>
            <a:noFill/>
          </a:ln>
        </p:spPr>
        <p:txBody>
          <a:bodyPr anchorCtr="0" anchor="t" bIns="45700" lIns="91425" spcFirstLastPara="1" rIns="91425" wrap="square" tIns="45700">
            <a:normAutofit/>
          </a:bodyPr>
          <a:lstStyle/>
          <a:p>
            <a:pPr indent="0" lvl="0" marL="228600" marR="0" rtl="0" algn="l">
              <a:lnSpc>
                <a:spcPct val="90000"/>
              </a:lnSpc>
              <a:spcBef>
                <a:spcPts val="0"/>
              </a:spcBef>
              <a:spcAft>
                <a:spcPts val="0"/>
              </a:spcAft>
              <a:buClr>
                <a:schemeClr val="dk1"/>
              </a:buClr>
              <a:buSzPts val="3600"/>
              <a:buFont typeface="Arial"/>
              <a:buNone/>
            </a:pPr>
            <a:r>
              <a:t/>
            </a:r>
            <a:endParaRPr sz="3600">
              <a:solidFill>
                <a:schemeClr val="dk1"/>
              </a:solidFill>
              <a:latin typeface="Calibri"/>
              <a:ea typeface="Calibri"/>
              <a:cs typeface="Calibri"/>
              <a:sym typeface="Calibri"/>
            </a:endParaRPr>
          </a:p>
        </p:txBody>
      </p:sp>
      <p:sp>
        <p:nvSpPr>
          <p:cNvPr id="228" name="Google Shape;228;p30"/>
          <p:cNvSpPr txBox="1"/>
          <p:nvPr/>
        </p:nvSpPr>
        <p:spPr>
          <a:xfrm>
            <a:off x="990600" y="2058692"/>
            <a:ext cx="5286214" cy="2931761"/>
          </a:xfrm>
          <a:prstGeom prst="rect">
            <a:avLst/>
          </a:prstGeom>
          <a:noFill/>
          <a:ln>
            <a:noFill/>
          </a:ln>
        </p:spPr>
        <p:txBody>
          <a:bodyPr anchorCtr="0" anchor="t" bIns="45700" lIns="91425" spcFirstLastPara="1" rIns="91425" wrap="square" tIns="45700">
            <a:normAutofit/>
          </a:bodyPr>
          <a:lstStyle/>
          <a:p>
            <a:pPr indent="0" lvl="0" marL="228600" marR="0" rtl="0" algn="l">
              <a:lnSpc>
                <a:spcPct val="90000"/>
              </a:lnSpc>
              <a:spcBef>
                <a:spcPts val="0"/>
              </a:spcBef>
              <a:spcAft>
                <a:spcPts val="0"/>
              </a:spcAft>
              <a:buClr>
                <a:schemeClr val="dk1"/>
              </a:buClr>
              <a:buSzPts val="3600"/>
              <a:buFont typeface="Arial"/>
              <a:buNone/>
            </a:pPr>
            <a:r>
              <a:t/>
            </a:r>
            <a:endParaRPr sz="3600">
              <a:solidFill>
                <a:schemeClr val="dk1"/>
              </a:solidFill>
              <a:latin typeface="Calibri"/>
              <a:ea typeface="Calibri"/>
              <a:cs typeface="Calibri"/>
              <a:sym typeface="Calibri"/>
            </a:endParaRPr>
          </a:p>
        </p:txBody>
      </p:sp>
      <p:sp>
        <p:nvSpPr>
          <p:cNvPr id="229" name="Google Shape;229;p30"/>
          <p:cNvSpPr txBox="1"/>
          <p:nvPr>
            <p:ph idx="1" type="body"/>
          </p:nvPr>
        </p:nvSpPr>
        <p:spPr>
          <a:xfrm>
            <a:off x="838201"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50800" lvl="0" marL="228600" rtl="0" algn="l">
              <a:lnSpc>
                <a:spcPct val="90000"/>
              </a:lnSpc>
              <a:spcBef>
                <a:spcPts val="0"/>
              </a:spcBef>
              <a:spcAft>
                <a:spcPts val="0"/>
              </a:spcAft>
              <a:buClr>
                <a:schemeClr val="dk1"/>
              </a:buClr>
              <a:buSzPct val="100000"/>
              <a:buNone/>
            </a:pPr>
            <a:r>
              <a:rPr lang="en-US"/>
              <a:t>Dataset has been taken from following</a:t>
            </a:r>
            <a:r>
              <a:rPr lang="en-US"/>
              <a:t> link: </a:t>
            </a:r>
            <a:r>
              <a:rPr lang="en-US" u="sng">
                <a:solidFill>
                  <a:schemeClr val="hlink"/>
                </a:solidFill>
                <a:hlinkClick r:id="rId3"/>
              </a:rPr>
              <a:t>https://www.kaggle.com/datasets/yasserh/wine-quality-dataset</a:t>
            </a:r>
            <a:endParaRPr/>
          </a:p>
          <a:p>
            <a:pPr indent="-50800" lvl="0" marL="228600" rtl="0" algn="l">
              <a:lnSpc>
                <a:spcPct val="90000"/>
              </a:lnSpc>
              <a:spcBef>
                <a:spcPts val="0"/>
              </a:spcBef>
              <a:spcAft>
                <a:spcPts val="0"/>
              </a:spcAft>
              <a:buClr>
                <a:schemeClr val="dk1"/>
              </a:buClr>
              <a:buSzPct val="100000"/>
              <a:buNone/>
            </a:pPr>
            <a:r>
              <a:t/>
            </a:r>
            <a:endParaRPr/>
          </a:p>
          <a:p>
            <a:pPr indent="-50800" lvl="0" marL="228600" rtl="0" algn="l">
              <a:lnSpc>
                <a:spcPct val="90000"/>
              </a:lnSpc>
              <a:spcBef>
                <a:spcPts val="0"/>
              </a:spcBef>
              <a:spcAft>
                <a:spcPts val="0"/>
              </a:spcAft>
              <a:buClr>
                <a:schemeClr val="dk1"/>
              </a:buClr>
              <a:buSzPct val="100000"/>
              <a:buNone/>
            </a:pPr>
            <a:r>
              <a:rPr b="1" lang="en-US" u="sng"/>
              <a:t>Reference Links:</a:t>
            </a:r>
            <a:endParaRPr b="1" u="sng"/>
          </a:p>
          <a:p>
            <a:pPr indent="-50800" lvl="0" marL="228600" rtl="0" algn="l">
              <a:lnSpc>
                <a:spcPct val="90000"/>
              </a:lnSpc>
              <a:spcBef>
                <a:spcPts val="0"/>
              </a:spcBef>
              <a:spcAft>
                <a:spcPts val="0"/>
              </a:spcAft>
              <a:buClr>
                <a:schemeClr val="dk1"/>
              </a:buClr>
              <a:buSzPct val="100000"/>
              <a:buNone/>
            </a:pPr>
            <a:r>
              <a:t/>
            </a:r>
            <a:endParaRPr b="1" u="sng"/>
          </a:p>
          <a:p>
            <a:pPr indent="-357822" lvl="0" marL="457200" rtl="0" algn="l">
              <a:lnSpc>
                <a:spcPct val="90000"/>
              </a:lnSpc>
              <a:spcBef>
                <a:spcPts val="0"/>
              </a:spcBef>
              <a:spcAft>
                <a:spcPts val="0"/>
              </a:spcAft>
              <a:buSzPct val="100000"/>
              <a:buAutoNum type="arabicParenR"/>
            </a:pPr>
            <a:r>
              <a:rPr b="1" lang="en-US" sz="2200"/>
              <a:t>Geeks for Geeks:</a:t>
            </a:r>
            <a:r>
              <a:rPr lang="en-US" sz="2200"/>
              <a:t> </a:t>
            </a:r>
            <a:r>
              <a:rPr lang="en-US" sz="2200" u="sng">
                <a:solidFill>
                  <a:schemeClr val="hlink"/>
                </a:solidFill>
                <a:hlinkClick r:id="rId4"/>
              </a:rPr>
              <a:t>https://www.geeksforgeeks.org/wine-quality-prediction-machine-learning/</a:t>
            </a:r>
            <a:endParaRPr sz="2200"/>
          </a:p>
          <a:p>
            <a:pPr indent="-50800" lvl="0" marL="228600" rtl="0" algn="l">
              <a:lnSpc>
                <a:spcPct val="90000"/>
              </a:lnSpc>
              <a:spcBef>
                <a:spcPts val="0"/>
              </a:spcBef>
              <a:spcAft>
                <a:spcPts val="0"/>
              </a:spcAft>
              <a:buClr>
                <a:schemeClr val="dk1"/>
              </a:buClr>
              <a:buSzPct val="127272"/>
              <a:buNone/>
            </a:pPr>
            <a:r>
              <a:t/>
            </a:r>
            <a:endParaRPr sz="2200"/>
          </a:p>
          <a:p>
            <a:pPr indent="-357822" lvl="0" marL="457200" rtl="0" algn="l">
              <a:lnSpc>
                <a:spcPct val="90000"/>
              </a:lnSpc>
              <a:spcBef>
                <a:spcPts val="0"/>
              </a:spcBef>
              <a:spcAft>
                <a:spcPts val="0"/>
              </a:spcAft>
              <a:buSzPct val="100000"/>
              <a:buAutoNum type="arabicParenR"/>
            </a:pPr>
            <a:r>
              <a:rPr b="1" lang="en-US" sz="2200"/>
              <a:t>XGBoost</a:t>
            </a:r>
            <a:r>
              <a:rPr b="1" lang="en-US" sz="2200"/>
              <a:t>:</a:t>
            </a:r>
            <a:r>
              <a:rPr lang="en-US" sz="2200"/>
              <a:t> </a:t>
            </a:r>
            <a:r>
              <a:rPr lang="en-US" sz="2200" u="sng">
                <a:solidFill>
                  <a:schemeClr val="hlink"/>
                </a:solidFill>
                <a:hlinkClick r:id="rId5"/>
              </a:rPr>
              <a:t>https://www.geeksforgeeks.org/xgboost/</a:t>
            </a:r>
            <a:endParaRPr sz="2200"/>
          </a:p>
          <a:p>
            <a:pPr indent="-50800" lvl="0" marL="228600" rtl="0" algn="l">
              <a:lnSpc>
                <a:spcPct val="90000"/>
              </a:lnSpc>
              <a:spcBef>
                <a:spcPts val="0"/>
              </a:spcBef>
              <a:spcAft>
                <a:spcPts val="0"/>
              </a:spcAft>
              <a:buClr>
                <a:schemeClr val="dk1"/>
              </a:buClr>
              <a:buSzPct val="127272"/>
              <a:buNone/>
            </a:pPr>
            <a:r>
              <a:t/>
            </a:r>
            <a:endParaRPr sz="2200"/>
          </a:p>
          <a:p>
            <a:pPr indent="-357822" lvl="0" marL="457200" rtl="0" algn="l">
              <a:lnSpc>
                <a:spcPct val="90000"/>
              </a:lnSpc>
              <a:spcBef>
                <a:spcPts val="0"/>
              </a:spcBef>
              <a:spcAft>
                <a:spcPts val="0"/>
              </a:spcAft>
              <a:buSzPct val="100000"/>
              <a:buAutoNum type="arabicParenR"/>
            </a:pPr>
            <a:r>
              <a:rPr b="1" lang="en-US" sz="2200"/>
              <a:t>Support Vector Machine: </a:t>
            </a:r>
            <a:r>
              <a:rPr lang="en-US" sz="2200" u="sng">
                <a:solidFill>
                  <a:schemeClr val="hlink"/>
                </a:solidFill>
                <a:hlinkClick r:id="rId6"/>
              </a:rPr>
              <a:t>https://www.geeksforgeeks.org/support-vector-machine-algorithm/</a:t>
            </a:r>
            <a:endParaRPr sz="2200"/>
          </a:p>
          <a:p>
            <a:pPr indent="-50800" lvl="0" marL="228600" rtl="0" algn="l">
              <a:lnSpc>
                <a:spcPct val="90000"/>
              </a:lnSpc>
              <a:spcBef>
                <a:spcPts val="0"/>
              </a:spcBef>
              <a:spcAft>
                <a:spcPts val="0"/>
              </a:spcAft>
              <a:buClr>
                <a:schemeClr val="dk1"/>
              </a:buClr>
              <a:buSzPct val="127272"/>
              <a:buNone/>
            </a:pPr>
            <a:r>
              <a:t/>
            </a:r>
            <a:endParaRPr b="1" sz="2200"/>
          </a:p>
          <a:p>
            <a:pPr indent="-357822" lvl="0" marL="457200" rtl="0" algn="l">
              <a:lnSpc>
                <a:spcPct val="90000"/>
              </a:lnSpc>
              <a:spcBef>
                <a:spcPts val="0"/>
              </a:spcBef>
              <a:spcAft>
                <a:spcPts val="0"/>
              </a:spcAft>
              <a:buSzPct val="100000"/>
              <a:buAutoNum type="arabicParenR"/>
            </a:pPr>
            <a:r>
              <a:rPr b="1" lang="en-US" sz="2200"/>
              <a:t>LOGISTIC REGRESSION:</a:t>
            </a:r>
            <a:r>
              <a:rPr lang="en-US" sz="2200"/>
              <a:t> </a:t>
            </a:r>
            <a:r>
              <a:rPr lang="en-US" sz="2200" u="sng">
                <a:solidFill>
                  <a:schemeClr val="hlink"/>
                </a:solidFill>
                <a:hlinkClick r:id="rId7"/>
              </a:rPr>
              <a:t>https://www.geeksforgeeks.org/understanding-logistic-regression/</a:t>
            </a:r>
            <a:endParaRPr sz="2200"/>
          </a:p>
          <a:p>
            <a:pPr indent="-50800" lvl="0" marL="228600" rtl="0" algn="l">
              <a:lnSpc>
                <a:spcPct val="90000"/>
              </a:lnSpc>
              <a:spcBef>
                <a:spcPts val="0"/>
              </a:spcBef>
              <a:spcAft>
                <a:spcPts val="0"/>
              </a:spcAft>
              <a:buClr>
                <a:schemeClr val="dk1"/>
              </a:buClr>
              <a:buSzPct val="127272"/>
              <a:buNone/>
            </a:pPr>
            <a:r>
              <a:t/>
            </a:r>
            <a:endParaRPr sz="2200"/>
          </a:p>
          <a:p>
            <a:pPr indent="0" lvl="0" marL="0" rtl="0" algn="l">
              <a:spcBef>
                <a:spcPts val="0"/>
              </a:spcBef>
              <a:spcAft>
                <a:spcPts val="0"/>
              </a:spcAft>
              <a:buClr>
                <a:schemeClr val="dk1"/>
              </a:buClr>
              <a:buSzPct val="50000"/>
              <a:buFont typeface="Arial"/>
              <a:buNone/>
            </a:pPr>
            <a:r>
              <a:t/>
            </a:r>
            <a:endParaRPr sz="2200"/>
          </a:p>
          <a:p>
            <a:pPr indent="-50800" lvl="0" marL="228600" rtl="0" algn="l">
              <a:lnSpc>
                <a:spcPct val="90000"/>
              </a:lnSpc>
              <a:spcBef>
                <a:spcPts val="0"/>
              </a:spcBef>
              <a:spcAft>
                <a:spcPts val="0"/>
              </a:spcAft>
              <a:buClr>
                <a:schemeClr val="dk1"/>
              </a:buClr>
              <a:buSzPct val="1000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1"/>
          <p:cNvSpPr txBox="1"/>
          <p:nvPr/>
        </p:nvSpPr>
        <p:spPr>
          <a:xfrm>
            <a:off x="838200" y="1906296"/>
            <a:ext cx="4791748" cy="3487117"/>
          </a:xfrm>
          <a:prstGeom prst="rect">
            <a:avLst/>
          </a:prstGeom>
          <a:noFill/>
          <a:ln>
            <a:noFill/>
          </a:ln>
        </p:spPr>
        <p:txBody>
          <a:bodyPr anchorCtr="0" anchor="t" bIns="45700" lIns="91425" spcFirstLastPara="1" rIns="91425" wrap="square" tIns="45700">
            <a:normAutofit/>
          </a:bodyPr>
          <a:lstStyle/>
          <a:p>
            <a:pPr indent="0" lvl="0" marL="228600" marR="0" rtl="0" algn="l">
              <a:lnSpc>
                <a:spcPct val="90000"/>
              </a:lnSpc>
              <a:spcBef>
                <a:spcPts val="0"/>
              </a:spcBef>
              <a:spcAft>
                <a:spcPts val="0"/>
              </a:spcAft>
              <a:buClr>
                <a:schemeClr val="dk1"/>
              </a:buClr>
              <a:buSzPts val="3600"/>
              <a:buFont typeface="Arial"/>
              <a:buNone/>
            </a:pPr>
            <a:r>
              <a:t/>
            </a:r>
            <a:endParaRPr sz="3600">
              <a:solidFill>
                <a:schemeClr val="dk1"/>
              </a:solidFill>
              <a:latin typeface="Calibri"/>
              <a:ea typeface="Calibri"/>
              <a:cs typeface="Calibri"/>
              <a:sym typeface="Calibri"/>
            </a:endParaRPr>
          </a:p>
        </p:txBody>
      </p:sp>
      <p:sp>
        <p:nvSpPr>
          <p:cNvPr id="235" name="Google Shape;235;p31"/>
          <p:cNvSpPr/>
          <p:nvPr/>
        </p:nvSpPr>
        <p:spPr>
          <a:xfrm>
            <a:off x="2719450" y="1669154"/>
            <a:ext cx="6828300" cy="1759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1" lang="en-US" sz="9600" cap="none">
                <a:solidFill>
                  <a:srgbClr val="71A1D9"/>
                </a:solidFill>
                <a:latin typeface="Algerian"/>
                <a:ea typeface="Algerian"/>
                <a:cs typeface="Algerian"/>
                <a:sym typeface="Algerian"/>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grpSp>
        <p:nvGrpSpPr>
          <p:cNvPr id="97" name="Google Shape;97;p14"/>
          <p:cNvGrpSpPr/>
          <p:nvPr/>
        </p:nvGrpSpPr>
        <p:grpSpPr>
          <a:xfrm>
            <a:off x="446701" y="155993"/>
            <a:ext cx="9315202" cy="1031354"/>
            <a:chOff x="0" y="8341"/>
            <a:chExt cx="9315202" cy="1031354"/>
          </a:xfrm>
        </p:grpSpPr>
        <p:sp>
          <p:nvSpPr>
            <p:cNvPr id="98" name="Google Shape;98;p14"/>
            <p:cNvSpPr/>
            <p:nvPr/>
          </p:nvSpPr>
          <p:spPr>
            <a:xfrm>
              <a:off x="0" y="8341"/>
              <a:ext cx="9315202" cy="1031354"/>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4"/>
            <p:cNvSpPr txBox="1"/>
            <p:nvPr/>
          </p:nvSpPr>
          <p:spPr>
            <a:xfrm>
              <a:off x="50347" y="58688"/>
              <a:ext cx="9214508" cy="930660"/>
            </a:xfrm>
            <a:prstGeom prst="rect">
              <a:avLst/>
            </a:prstGeom>
            <a:noFill/>
            <a:ln>
              <a:noFill/>
            </a:ln>
          </p:spPr>
          <p:txBody>
            <a:bodyPr anchorCtr="0" anchor="ctr" bIns="163825" lIns="163825" spcFirstLastPara="1" rIns="163825" wrap="square" tIns="163825">
              <a:noAutofit/>
            </a:bodyPr>
            <a:lstStyle/>
            <a:p>
              <a:pPr indent="0" lvl="0" marL="0" marR="0" rtl="0" algn="l">
                <a:lnSpc>
                  <a:spcPct val="90000"/>
                </a:lnSpc>
                <a:spcBef>
                  <a:spcPts val="0"/>
                </a:spcBef>
                <a:spcAft>
                  <a:spcPts val="0"/>
                </a:spcAft>
                <a:buNone/>
              </a:pPr>
              <a:r>
                <a:rPr lang="en-US" sz="4300">
                  <a:solidFill>
                    <a:schemeClr val="lt1"/>
                  </a:solidFill>
                  <a:latin typeface="Calibri"/>
                  <a:ea typeface="Calibri"/>
                  <a:cs typeface="Calibri"/>
                  <a:sym typeface="Calibri"/>
                </a:rPr>
                <a:t>Introduction</a:t>
              </a:r>
              <a:endParaRPr sz="4300">
                <a:solidFill>
                  <a:schemeClr val="lt1"/>
                </a:solidFill>
                <a:latin typeface="Calibri"/>
                <a:ea typeface="Calibri"/>
                <a:cs typeface="Calibri"/>
                <a:sym typeface="Calibri"/>
              </a:endParaRPr>
            </a:p>
          </p:txBody>
        </p:sp>
      </p:grpSp>
      <p:sp>
        <p:nvSpPr>
          <p:cNvPr id="100" name="Google Shape;100;p14"/>
          <p:cNvSpPr txBox="1"/>
          <p:nvPr>
            <p:ph idx="1" type="body"/>
          </p:nvPr>
        </p:nvSpPr>
        <p:spPr>
          <a:xfrm>
            <a:off x="476700" y="1458875"/>
            <a:ext cx="11238600" cy="54630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Clr>
                <a:schemeClr val="dk1"/>
              </a:buClr>
              <a:buSzPts val="2400"/>
              <a:buNone/>
            </a:pPr>
            <a:r>
              <a:rPr lang="en-US" sz="2200">
                <a:latin typeface="Gill Sans"/>
                <a:ea typeface="Gill Sans"/>
                <a:cs typeface="Gill Sans"/>
                <a:sym typeface="Gill Sans"/>
              </a:rPr>
              <a:t>The </a:t>
            </a:r>
            <a:r>
              <a:rPr b="1" i="1" lang="en-US" sz="2200">
                <a:latin typeface="Gill Sans"/>
                <a:ea typeface="Gill Sans"/>
                <a:cs typeface="Gill Sans"/>
                <a:sym typeface="Gill Sans"/>
              </a:rPr>
              <a:t>Wine Quality Prediction</a:t>
            </a:r>
            <a:r>
              <a:rPr b="1" lang="en-US" sz="2200">
                <a:latin typeface="Gill Sans"/>
                <a:ea typeface="Gill Sans"/>
                <a:cs typeface="Gill Sans"/>
                <a:sym typeface="Gill Sans"/>
              </a:rPr>
              <a:t> </a:t>
            </a:r>
            <a:r>
              <a:rPr lang="en-US" sz="2200">
                <a:latin typeface="Gill Sans"/>
                <a:ea typeface="Gill Sans"/>
                <a:cs typeface="Gill Sans"/>
                <a:sym typeface="Gill Sans"/>
              </a:rPr>
              <a:t>project aims to develop a machine learning-based model that accurately predicts the quality of wine based on its physicochemical features such as acidity, residual sugar, chlorides, pH, and alcohol content. By utilizing a supervised learning approach, the system is trained on historical wine datasets to classify wine into quality categories (e.g., good or bad). </a:t>
            </a:r>
            <a:endParaRPr sz="2200">
              <a:latin typeface="Gill Sans"/>
              <a:ea typeface="Gill Sans"/>
              <a:cs typeface="Gill Sans"/>
              <a:sym typeface="Gill Sans"/>
            </a:endParaRPr>
          </a:p>
          <a:p>
            <a:pPr indent="0" lvl="0" marL="0" rtl="0" algn="l">
              <a:lnSpc>
                <a:spcPct val="120000"/>
              </a:lnSpc>
              <a:spcBef>
                <a:spcPts val="1000"/>
              </a:spcBef>
              <a:spcAft>
                <a:spcPts val="0"/>
              </a:spcAft>
              <a:buClr>
                <a:schemeClr val="dk1"/>
              </a:buClr>
              <a:buSzPts val="2400"/>
              <a:buNone/>
            </a:pPr>
            <a:r>
              <a:rPr lang="en-US" sz="2200">
                <a:latin typeface="Gill Sans"/>
                <a:ea typeface="Gill Sans"/>
                <a:cs typeface="Gill Sans"/>
                <a:sym typeface="Gill Sans"/>
              </a:rPr>
              <a:t>The project involves key stages including data preprocessing, feature selection, and model training using algorithms like XGBoost, Support Vector Machine, and Logistic Regression. Evaluation metrics such as confusion matrix, classification report, ROC-AUC score, and feature importance are used to assess model performance. </a:t>
            </a:r>
            <a:endParaRPr sz="2200">
              <a:latin typeface="Gill Sans"/>
              <a:ea typeface="Gill Sans"/>
              <a:cs typeface="Gill Sans"/>
              <a:sym typeface="Gill Sans"/>
            </a:endParaRPr>
          </a:p>
          <a:p>
            <a:pPr indent="0" lvl="0" marL="0" rtl="0" algn="l">
              <a:lnSpc>
                <a:spcPct val="120000"/>
              </a:lnSpc>
              <a:spcBef>
                <a:spcPts val="1000"/>
              </a:spcBef>
              <a:spcAft>
                <a:spcPts val="0"/>
              </a:spcAft>
              <a:buClr>
                <a:schemeClr val="dk1"/>
              </a:buClr>
              <a:buSzPts val="2400"/>
              <a:buNone/>
            </a:pPr>
            <a:r>
              <a:rPr lang="en-US" sz="2200">
                <a:latin typeface="Gill Sans"/>
                <a:ea typeface="Gill Sans"/>
                <a:cs typeface="Gill Sans"/>
                <a:sym typeface="Gill Sans"/>
              </a:rPr>
              <a:t>The ultimate goal is to assist wine producers and analysts in making data-driven decisions and enhancing product consistency and quality using AI-driven insights.</a:t>
            </a:r>
            <a:endParaRPr sz="2200">
              <a:latin typeface="Gill Sans"/>
              <a:ea typeface="Gill Sans"/>
              <a:cs typeface="Gill Sans"/>
              <a:sym typeface="Gill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grpSp>
        <p:nvGrpSpPr>
          <p:cNvPr id="105" name="Google Shape;105;p15"/>
          <p:cNvGrpSpPr/>
          <p:nvPr/>
        </p:nvGrpSpPr>
        <p:grpSpPr>
          <a:xfrm>
            <a:off x="694449" y="94358"/>
            <a:ext cx="8780812" cy="1009657"/>
            <a:chOff x="0" y="48878"/>
            <a:chExt cx="8780812" cy="1009657"/>
          </a:xfrm>
        </p:grpSpPr>
        <p:sp>
          <p:nvSpPr>
            <p:cNvPr id="106" name="Google Shape;106;p15"/>
            <p:cNvSpPr/>
            <p:nvPr/>
          </p:nvSpPr>
          <p:spPr>
            <a:xfrm>
              <a:off x="0" y="48878"/>
              <a:ext cx="8780812" cy="1009657"/>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txBox="1"/>
            <p:nvPr/>
          </p:nvSpPr>
          <p:spPr>
            <a:xfrm>
              <a:off x="49287" y="98165"/>
              <a:ext cx="8682238" cy="911083"/>
            </a:xfrm>
            <a:prstGeom prst="rect">
              <a:avLst/>
            </a:prstGeom>
            <a:noFill/>
            <a:ln>
              <a:noFill/>
            </a:ln>
          </p:spPr>
          <p:txBody>
            <a:bodyPr anchorCtr="0" anchor="ctr" bIns="160000" lIns="160000" spcFirstLastPara="1" rIns="160000" wrap="square" tIns="160000">
              <a:noAutofit/>
            </a:bodyPr>
            <a:lstStyle/>
            <a:p>
              <a:pPr indent="0" lvl="0" marL="0" marR="0" rtl="0" algn="l">
                <a:lnSpc>
                  <a:spcPct val="90000"/>
                </a:lnSpc>
                <a:spcBef>
                  <a:spcPts val="0"/>
                </a:spcBef>
                <a:spcAft>
                  <a:spcPts val="0"/>
                </a:spcAft>
                <a:buNone/>
              </a:pPr>
              <a:r>
                <a:rPr lang="en-US" sz="4200">
                  <a:solidFill>
                    <a:schemeClr val="lt1"/>
                  </a:solidFill>
                  <a:latin typeface="Calibri"/>
                  <a:ea typeface="Calibri"/>
                  <a:cs typeface="Calibri"/>
                  <a:sym typeface="Calibri"/>
                </a:rPr>
                <a:t>Literature Survey</a:t>
              </a:r>
              <a:endParaRPr sz="4200">
                <a:solidFill>
                  <a:schemeClr val="lt1"/>
                </a:solidFill>
                <a:latin typeface="Calibri"/>
                <a:ea typeface="Calibri"/>
                <a:cs typeface="Calibri"/>
                <a:sym typeface="Calibri"/>
              </a:endParaRPr>
            </a:p>
          </p:txBody>
        </p:sp>
      </p:grpSp>
      <p:sp>
        <p:nvSpPr>
          <p:cNvPr id="108" name="Google Shape;108;p15"/>
          <p:cNvSpPr txBox="1"/>
          <p:nvPr>
            <p:ph idx="1" type="body"/>
          </p:nvPr>
        </p:nvSpPr>
        <p:spPr>
          <a:xfrm>
            <a:off x="694450" y="1296200"/>
            <a:ext cx="10659300" cy="5335500"/>
          </a:xfrm>
          <a:prstGeom prst="rect">
            <a:avLst/>
          </a:prstGeom>
          <a:noFill/>
          <a:ln>
            <a:noFill/>
          </a:ln>
        </p:spPr>
        <p:txBody>
          <a:bodyPr anchorCtr="0" anchor="t" bIns="45700" lIns="91425" spcFirstLastPara="1" rIns="91425" wrap="square" tIns="45700">
            <a:normAutofit fontScale="77500" lnSpcReduction="10000"/>
          </a:bodyPr>
          <a:lstStyle/>
          <a:p>
            <a:pPr indent="0" lvl="0" marL="0" rtl="0" algn="l">
              <a:lnSpc>
                <a:spcPct val="115000"/>
              </a:lnSpc>
              <a:spcBef>
                <a:spcPts val="1200"/>
              </a:spcBef>
              <a:spcAft>
                <a:spcPts val="0"/>
              </a:spcAft>
              <a:buClr>
                <a:schemeClr val="dk1"/>
              </a:buClr>
              <a:buSzPct val="39285"/>
              <a:buNone/>
            </a:pPr>
            <a:r>
              <a:rPr lang="en-US">
                <a:latin typeface="Gill Sans"/>
                <a:ea typeface="Gill Sans"/>
                <a:cs typeface="Gill Sans"/>
                <a:sym typeface="Gill Sans"/>
              </a:rPr>
              <a:t>Numerous research efforts have been undertaken to predict wine quality using machine learning techniques. In a study by Cortez et al. (2009), various regression and classification models were applied on the UCI wine dataset, where Support Vector Machines and Decision Trees provided promising accuracy. </a:t>
            </a:r>
            <a:endParaRPr>
              <a:latin typeface="Gill Sans"/>
              <a:ea typeface="Gill Sans"/>
              <a:cs typeface="Gill Sans"/>
              <a:sym typeface="Gill Sans"/>
            </a:endParaRPr>
          </a:p>
          <a:p>
            <a:pPr indent="0" lvl="0" marL="0" rtl="0" algn="l">
              <a:lnSpc>
                <a:spcPct val="115000"/>
              </a:lnSpc>
              <a:spcBef>
                <a:spcPts val="1200"/>
              </a:spcBef>
              <a:spcAft>
                <a:spcPts val="0"/>
              </a:spcAft>
              <a:buClr>
                <a:schemeClr val="dk1"/>
              </a:buClr>
              <a:buSzPct val="39285"/>
              <a:buNone/>
            </a:pPr>
            <a:r>
              <a:rPr lang="en-US">
                <a:latin typeface="Gill Sans"/>
                <a:ea typeface="Gill Sans"/>
                <a:cs typeface="Gill Sans"/>
                <a:sym typeface="Gill Sans"/>
              </a:rPr>
              <a:t>Subsequent works introduced ensemble methods such as </a:t>
            </a:r>
            <a:r>
              <a:rPr i="1" lang="en-US">
                <a:latin typeface="Gill Sans"/>
                <a:ea typeface="Gill Sans"/>
                <a:cs typeface="Gill Sans"/>
                <a:sym typeface="Gill Sans"/>
              </a:rPr>
              <a:t>Random Forest and XGBoost</a:t>
            </a:r>
            <a:r>
              <a:rPr lang="en-US">
                <a:latin typeface="Gill Sans"/>
                <a:ea typeface="Gill Sans"/>
                <a:cs typeface="Gill Sans"/>
                <a:sym typeface="Gill Sans"/>
              </a:rPr>
              <a:t>, which significantly improved prediction capabilities by reducing variance and overfitting. Researchers also explored feature selection and normalization techniques to enhance model performance, highlighting the importance of attributes like alcohol content and volatile acidity.</a:t>
            </a:r>
            <a:endParaRPr>
              <a:latin typeface="Gill Sans"/>
              <a:ea typeface="Gill Sans"/>
              <a:cs typeface="Gill Sans"/>
              <a:sym typeface="Gill Sans"/>
            </a:endParaRPr>
          </a:p>
          <a:p>
            <a:pPr indent="0" lvl="0" marL="0" rtl="0" algn="l">
              <a:lnSpc>
                <a:spcPct val="115000"/>
              </a:lnSpc>
              <a:spcBef>
                <a:spcPts val="1200"/>
              </a:spcBef>
              <a:spcAft>
                <a:spcPts val="0"/>
              </a:spcAft>
              <a:buClr>
                <a:schemeClr val="dk1"/>
              </a:buClr>
              <a:buSzPct val="39285"/>
              <a:buFont typeface="Arial"/>
              <a:buNone/>
            </a:pPr>
            <a:r>
              <a:rPr lang="en-US">
                <a:latin typeface="Gill Sans"/>
                <a:ea typeface="Gill Sans"/>
                <a:cs typeface="Gill Sans"/>
                <a:sym typeface="Gill Sans"/>
              </a:rPr>
              <a:t>Deep learning models have also been applied in recent years, although they require larger datasets and computational resources. These studies collectively demonstrate that machine learning can serve as a robust approach to automate and improve the evaluation of wine quality, replacing subjective and labor-intensive traditional methods.</a:t>
            </a:r>
            <a:endParaRPr>
              <a:latin typeface="Gill Sans"/>
              <a:ea typeface="Gill Sans"/>
              <a:cs typeface="Gill Sans"/>
              <a:sym typeface="Gill Sans"/>
            </a:endParaRPr>
          </a:p>
          <a:p>
            <a:pPr indent="0" lvl="0" marL="0" rtl="0" algn="l">
              <a:spcBef>
                <a:spcPts val="1200"/>
              </a:spcBef>
              <a:spcAft>
                <a:spcPts val="0"/>
              </a:spcAft>
              <a:buClr>
                <a:schemeClr val="dk1"/>
              </a:buClr>
              <a:buSzPct val="100000"/>
              <a:buNone/>
            </a:pPr>
            <a:r>
              <a:t/>
            </a:r>
            <a:endParaRPr>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grpSp>
        <p:nvGrpSpPr>
          <p:cNvPr id="113" name="Google Shape;113;p16"/>
          <p:cNvGrpSpPr/>
          <p:nvPr/>
        </p:nvGrpSpPr>
        <p:grpSpPr>
          <a:xfrm>
            <a:off x="766949" y="224858"/>
            <a:ext cx="8780812" cy="1009657"/>
            <a:chOff x="0" y="48878"/>
            <a:chExt cx="8780812" cy="1009657"/>
          </a:xfrm>
        </p:grpSpPr>
        <p:sp>
          <p:nvSpPr>
            <p:cNvPr id="114" name="Google Shape;114;p16"/>
            <p:cNvSpPr/>
            <p:nvPr/>
          </p:nvSpPr>
          <p:spPr>
            <a:xfrm>
              <a:off x="0" y="48878"/>
              <a:ext cx="8780812" cy="1009657"/>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6"/>
            <p:cNvSpPr txBox="1"/>
            <p:nvPr/>
          </p:nvSpPr>
          <p:spPr>
            <a:xfrm>
              <a:off x="49287" y="98165"/>
              <a:ext cx="8682238" cy="911083"/>
            </a:xfrm>
            <a:prstGeom prst="rect">
              <a:avLst/>
            </a:prstGeom>
            <a:noFill/>
            <a:ln>
              <a:noFill/>
            </a:ln>
          </p:spPr>
          <p:txBody>
            <a:bodyPr anchorCtr="0" anchor="ctr" bIns="160000" lIns="160000" spcFirstLastPara="1" rIns="160000" wrap="square" tIns="160000">
              <a:noAutofit/>
            </a:bodyPr>
            <a:lstStyle/>
            <a:p>
              <a:pPr indent="0" lvl="0" marL="0" marR="0" rtl="0" algn="l">
                <a:lnSpc>
                  <a:spcPct val="90000"/>
                </a:lnSpc>
                <a:spcBef>
                  <a:spcPts val="0"/>
                </a:spcBef>
                <a:spcAft>
                  <a:spcPts val="0"/>
                </a:spcAft>
                <a:buNone/>
              </a:pPr>
              <a:r>
                <a:rPr lang="en-US" sz="4200">
                  <a:solidFill>
                    <a:schemeClr val="lt1"/>
                  </a:solidFill>
                  <a:latin typeface="Calibri"/>
                  <a:ea typeface="Calibri"/>
                  <a:cs typeface="Calibri"/>
                  <a:sym typeface="Calibri"/>
                </a:rPr>
                <a:t>Literature Survey</a:t>
              </a:r>
              <a:endParaRPr sz="4200">
                <a:solidFill>
                  <a:schemeClr val="lt1"/>
                </a:solidFill>
                <a:latin typeface="Calibri"/>
                <a:ea typeface="Calibri"/>
                <a:cs typeface="Calibri"/>
                <a:sym typeface="Calibri"/>
              </a:endParaRPr>
            </a:p>
          </p:txBody>
        </p:sp>
      </p:grpSp>
      <p:sp>
        <p:nvSpPr>
          <p:cNvPr id="116" name="Google Shape;116;p16"/>
          <p:cNvSpPr txBox="1"/>
          <p:nvPr>
            <p:ph idx="1" type="body"/>
          </p:nvPr>
        </p:nvSpPr>
        <p:spPr>
          <a:xfrm>
            <a:off x="766950" y="1381876"/>
            <a:ext cx="10515600" cy="4795200"/>
          </a:xfrm>
          <a:prstGeom prst="rect">
            <a:avLst/>
          </a:prstGeom>
          <a:noFill/>
          <a:ln>
            <a:noFill/>
          </a:ln>
        </p:spPr>
        <p:txBody>
          <a:bodyPr anchorCtr="0" anchor="t" bIns="45700" lIns="91425" spcFirstLastPara="1" rIns="91425" wrap="square" tIns="45700">
            <a:noAutofit/>
          </a:bodyPr>
          <a:lstStyle/>
          <a:p>
            <a:pPr indent="0" lvl="0" marL="177800" rtl="0" algn="l">
              <a:lnSpc>
                <a:spcPct val="130000"/>
              </a:lnSpc>
              <a:spcBef>
                <a:spcPts val="0"/>
              </a:spcBef>
              <a:spcAft>
                <a:spcPts val="0"/>
              </a:spcAft>
              <a:buClr>
                <a:schemeClr val="dk1"/>
              </a:buClr>
              <a:buSzPts val="1100"/>
              <a:buFont typeface="Arial"/>
              <a:buNone/>
            </a:pPr>
            <a:r>
              <a:rPr b="1" lang="en-US" sz="1900">
                <a:latin typeface="Gill Sans"/>
                <a:ea typeface="Gill Sans"/>
                <a:cs typeface="Gill Sans"/>
                <a:sym typeface="Gill Sans"/>
              </a:rPr>
              <a:t>Dataset Overview</a:t>
            </a:r>
            <a:br>
              <a:rPr b="1" lang="en-US" sz="1900">
                <a:latin typeface="Gill Sans"/>
                <a:ea typeface="Gill Sans"/>
                <a:cs typeface="Gill Sans"/>
                <a:sym typeface="Gill Sans"/>
              </a:rPr>
            </a:br>
            <a:r>
              <a:rPr lang="en-US" sz="1900">
                <a:latin typeface="Gill Sans"/>
                <a:ea typeface="Gill Sans"/>
                <a:cs typeface="Gill Sans"/>
                <a:sym typeface="Gill Sans"/>
              </a:rPr>
              <a:t>The UCI Wine Quality Dataset contains 11 physicochemical properties and a quality score rated by experts. It is widely used for predictive modeling of wine quality in both academic and industrial research.</a:t>
            </a:r>
            <a:br>
              <a:rPr lang="en-US" sz="1900">
                <a:latin typeface="Gill Sans"/>
                <a:ea typeface="Gill Sans"/>
                <a:cs typeface="Gill Sans"/>
                <a:sym typeface="Gill Sans"/>
              </a:rPr>
            </a:br>
            <a:endParaRPr sz="1900">
              <a:latin typeface="Gill Sans"/>
              <a:ea typeface="Gill Sans"/>
              <a:cs typeface="Gill Sans"/>
              <a:sym typeface="Gill Sans"/>
            </a:endParaRPr>
          </a:p>
          <a:p>
            <a:pPr indent="0" lvl="0" marL="177800" rtl="0" algn="l">
              <a:lnSpc>
                <a:spcPct val="130000"/>
              </a:lnSpc>
              <a:spcBef>
                <a:spcPts val="0"/>
              </a:spcBef>
              <a:spcAft>
                <a:spcPts val="0"/>
              </a:spcAft>
              <a:buClr>
                <a:schemeClr val="dk1"/>
              </a:buClr>
              <a:buSzPts val="1100"/>
              <a:buFont typeface="Arial"/>
              <a:buNone/>
            </a:pPr>
            <a:r>
              <a:rPr b="1" lang="en-US" sz="1900">
                <a:latin typeface="Gill Sans"/>
                <a:ea typeface="Gill Sans"/>
                <a:cs typeface="Gill Sans"/>
                <a:sym typeface="Gill Sans"/>
              </a:rPr>
              <a:t>Model Comparisons in Past Studies</a:t>
            </a:r>
            <a:br>
              <a:rPr b="1" lang="en-US" sz="1900">
                <a:latin typeface="Gill Sans"/>
                <a:ea typeface="Gill Sans"/>
                <a:cs typeface="Gill Sans"/>
                <a:sym typeface="Gill Sans"/>
              </a:rPr>
            </a:br>
            <a:r>
              <a:rPr lang="en-US" sz="1900">
                <a:latin typeface="Gill Sans"/>
                <a:ea typeface="Gill Sans"/>
                <a:cs typeface="Gill Sans"/>
                <a:sym typeface="Gill Sans"/>
              </a:rPr>
              <a:t>Researchers have applied Decision Trees, Random Forest, SVM, and ANN models. Random Forest showed better accuracy due to its ensemble nature, while ANNs provided promising results but required extensive tuning.</a:t>
            </a:r>
            <a:br>
              <a:rPr lang="en-US" sz="1900">
                <a:latin typeface="Gill Sans"/>
                <a:ea typeface="Gill Sans"/>
                <a:cs typeface="Gill Sans"/>
                <a:sym typeface="Gill Sans"/>
              </a:rPr>
            </a:br>
            <a:endParaRPr sz="1900">
              <a:latin typeface="Gill Sans"/>
              <a:ea typeface="Gill Sans"/>
              <a:cs typeface="Gill Sans"/>
              <a:sym typeface="Gill Sans"/>
            </a:endParaRPr>
          </a:p>
          <a:p>
            <a:pPr indent="0" lvl="0" marL="177800" rtl="0" algn="l">
              <a:lnSpc>
                <a:spcPct val="130000"/>
              </a:lnSpc>
              <a:spcBef>
                <a:spcPts val="0"/>
              </a:spcBef>
              <a:spcAft>
                <a:spcPts val="0"/>
              </a:spcAft>
              <a:buClr>
                <a:schemeClr val="dk1"/>
              </a:buClr>
              <a:buSzPts val="1100"/>
              <a:buFont typeface="Arial"/>
              <a:buNone/>
            </a:pPr>
            <a:r>
              <a:rPr b="1" lang="en-US" sz="1900">
                <a:latin typeface="Gill Sans"/>
                <a:ea typeface="Gill Sans"/>
                <a:cs typeface="Gill Sans"/>
                <a:sym typeface="Gill Sans"/>
              </a:rPr>
              <a:t>XGBoost Effectiveness</a:t>
            </a:r>
            <a:br>
              <a:rPr b="1" lang="en-US" sz="1900">
                <a:latin typeface="Gill Sans"/>
                <a:ea typeface="Gill Sans"/>
                <a:cs typeface="Gill Sans"/>
                <a:sym typeface="Gill Sans"/>
              </a:rPr>
            </a:br>
            <a:r>
              <a:rPr lang="en-US" sz="1900">
                <a:latin typeface="Gill Sans"/>
                <a:ea typeface="Gill Sans"/>
                <a:cs typeface="Gill Sans"/>
                <a:sym typeface="Gill Sans"/>
              </a:rPr>
              <a:t>Studies found XGBoost to be highly effective for wine quality prediction, offering high accuracy, fast processing, and strong handling of missing data. Its success in structured data problems supports its use in this project.</a:t>
            </a:r>
            <a:endParaRPr sz="1900">
              <a:latin typeface="Gill Sans"/>
              <a:ea typeface="Gill Sans"/>
              <a:cs typeface="Gill Sans"/>
              <a:sym typeface="Gill Sans"/>
            </a:endParaRPr>
          </a:p>
          <a:p>
            <a:pPr indent="0" lvl="0" marL="177800" rtl="0" algn="l">
              <a:lnSpc>
                <a:spcPct val="130000"/>
              </a:lnSpc>
              <a:spcBef>
                <a:spcPts val="0"/>
              </a:spcBef>
              <a:spcAft>
                <a:spcPts val="0"/>
              </a:spcAft>
              <a:buClr>
                <a:schemeClr val="dk1"/>
              </a:buClr>
              <a:buSzPts val="605"/>
              <a:buFont typeface="Arial"/>
              <a:buNone/>
            </a:pPr>
            <a:r>
              <a:t/>
            </a:r>
            <a:endParaRPr sz="1640">
              <a:latin typeface="Gill Sans"/>
              <a:ea typeface="Gill Sans"/>
              <a:cs typeface="Gill Sans"/>
              <a:sym typeface="Gill Sans"/>
            </a:endParaRPr>
          </a:p>
          <a:p>
            <a:pPr indent="-50800" lvl="0" marL="228600" rtl="0" algn="l">
              <a:lnSpc>
                <a:spcPct val="70000"/>
              </a:lnSpc>
              <a:spcBef>
                <a:spcPts val="0"/>
              </a:spcBef>
              <a:spcAft>
                <a:spcPts val="0"/>
              </a:spcAft>
              <a:buClr>
                <a:schemeClr val="dk1"/>
              </a:buClr>
              <a:buSzPts val="1540"/>
              <a:buNone/>
            </a:pPr>
            <a:r>
              <a:t/>
            </a:r>
            <a:endParaRPr sz="154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grpSp>
        <p:nvGrpSpPr>
          <p:cNvPr id="121" name="Google Shape;121;p17"/>
          <p:cNvGrpSpPr/>
          <p:nvPr/>
        </p:nvGrpSpPr>
        <p:grpSpPr>
          <a:xfrm>
            <a:off x="446725" y="63975"/>
            <a:ext cx="8197207" cy="884243"/>
            <a:chOff x="0" y="3193"/>
            <a:chExt cx="8795286" cy="1319175"/>
          </a:xfrm>
        </p:grpSpPr>
        <p:sp>
          <p:nvSpPr>
            <p:cNvPr id="122" name="Google Shape;122;p17"/>
            <p:cNvSpPr/>
            <p:nvPr/>
          </p:nvSpPr>
          <p:spPr>
            <a:xfrm>
              <a:off x="0" y="3193"/>
              <a:ext cx="8795286" cy="1319175"/>
            </a:xfrm>
            <a:prstGeom prst="roundRect">
              <a:avLst>
                <a:gd fmla="val 16667" name="adj"/>
              </a:avLst>
            </a:prstGeom>
            <a:solidFill>
              <a:srgbClr val="599BD5"/>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7"/>
            <p:cNvSpPr txBox="1"/>
            <p:nvPr/>
          </p:nvSpPr>
          <p:spPr>
            <a:xfrm>
              <a:off x="64397" y="67590"/>
              <a:ext cx="8666492" cy="1190381"/>
            </a:xfrm>
            <a:prstGeom prst="rect">
              <a:avLst/>
            </a:prstGeom>
            <a:noFill/>
            <a:ln>
              <a:noFill/>
            </a:ln>
          </p:spPr>
          <p:txBody>
            <a:bodyPr anchorCtr="0" anchor="ctr" bIns="209550" lIns="209550" spcFirstLastPara="1" rIns="209550" wrap="square" tIns="209550">
              <a:noAutofit/>
            </a:bodyPr>
            <a:lstStyle/>
            <a:p>
              <a:pPr indent="0" lvl="0" marL="0" marR="0" rtl="0" algn="l">
                <a:lnSpc>
                  <a:spcPct val="90000"/>
                </a:lnSpc>
                <a:spcBef>
                  <a:spcPts val="0"/>
                </a:spcBef>
                <a:spcAft>
                  <a:spcPts val="0"/>
                </a:spcAft>
                <a:buNone/>
              </a:pPr>
              <a:r>
                <a:rPr lang="en-US" sz="4500">
                  <a:solidFill>
                    <a:schemeClr val="lt1"/>
                  </a:solidFill>
                  <a:latin typeface="Calibri"/>
                  <a:ea typeface="Calibri"/>
                  <a:cs typeface="Calibri"/>
                  <a:sym typeface="Calibri"/>
                </a:rPr>
                <a:t>Objectives</a:t>
              </a:r>
              <a:endParaRPr sz="4500">
                <a:solidFill>
                  <a:schemeClr val="lt1"/>
                </a:solidFill>
                <a:latin typeface="Calibri"/>
                <a:ea typeface="Calibri"/>
                <a:cs typeface="Calibri"/>
                <a:sym typeface="Calibri"/>
              </a:endParaRPr>
            </a:p>
          </p:txBody>
        </p:sp>
      </p:grpSp>
      <p:sp>
        <p:nvSpPr>
          <p:cNvPr id="124" name="Google Shape;124;p17"/>
          <p:cNvSpPr txBox="1"/>
          <p:nvPr/>
        </p:nvSpPr>
        <p:spPr>
          <a:xfrm>
            <a:off x="9633487" y="6158313"/>
            <a:ext cx="19062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25" name="Google Shape;125;p17"/>
          <p:cNvSpPr txBox="1"/>
          <p:nvPr/>
        </p:nvSpPr>
        <p:spPr>
          <a:xfrm flipH="1">
            <a:off x="330650" y="1035225"/>
            <a:ext cx="11430900" cy="5725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AutoNum type="arabicPeriod"/>
            </a:pPr>
            <a:r>
              <a:rPr b="1" lang="en-US" sz="1800">
                <a:solidFill>
                  <a:schemeClr val="dk1"/>
                </a:solidFill>
                <a:latin typeface="Gill Sans"/>
                <a:ea typeface="Gill Sans"/>
                <a:cs typeface="Gill Sans"/>
                <a:sym typeface="Gill Sans"/>
              </a:rPr>
              <a:t>To Predict Wine Quality Accurately:</a:t>
            </a:r>
            <a:br>
              <a:rPr b="1" lang="en-US" sz="1800">
                <a:solidFill>
                  <a:schemeClr val="dk1"/>
                </a:solidFill>
                <a:latin typeface="Gill Sans"/>
                <a:ea typeface="Gill Sans"/>
                <a:cs typeface="Gill Sans"/>
                <a:sym typeface="Gill Sans"/>
              </a:rPr>
            </a:br>
            <a:r>
              <a:rPr lang="en-US" sz="1800">
                <a:solidFill>
                  <a:schemeClr val="dk1"/>
                </a:solidFill>
                <a:latin typeface="Gill Sans"/>
                <a:ea typeface="Gill Sans"/>
                <a:cs typeface="Gill Sans"/>
                <a:sym typeface="Gill Sans"/>
              </a:rPr>
              <a:t> </a:t>
            </a:r>
            <a:r>
              <a:rPr lang="en-US" sz="1800">
                <a:solidFill>
                  <a:schemeClr val="dk1"/>
                </a:solidFill>
                <a:latin typeface="Gill Sans"/>
                <a:ea typeface="Gill Sans"/>
                <a:cs typeface="Gill Sans"/>
                <a:sym typeface="Gill Sans"/>
              </a:rPr>
              <a:t>Develop a machine learning model that can classify the quality of wine (e.g., good or bad) based on physicochemical features.</a:t>
            </a:r>
            <a:br>
              <a:rPr lang="en-US" sz="1800">
                <a:solidFill>
                  <a:schemeClr val="dk1"/>
                </a:solidFill>
                <a:latin typeface="Gill Sans"/>
                <a:ea typeface="Gill Sans"/>
                <a:cs typeface="Gill Sans"/>
                <a:sym typeface="Gill Sans"/>
              </a:rPr>
            </a:br>
            <a:endParaRPr sz="1800">
              <a:solidFill>
                <a:schemeClr val="dk1"/>
              </a:solidFill>
              <a:latin typeface="Gill Sans"/>
              <a:ea typeface="Gill Sans"/>
              <a:cs typeface="Gill Sans"/>
              <a:sym typeface="Gill Sans"/>
            </a:endParaRPr>
          </a:p>
          <a:p>
            <a:pPr indent="-342900" lvl="0" marL="457200" rtl="0" algn="l">
              <a:spcBef>
                <a:spcPts val="0"/>
              </a:spcBef>
              <a:spcAft>
                <a:spcPts val="0"/>
              </a:spcAft>
              <a:buClr>
                <a:schemeClr val="dk1"/>
              </a:buClr>
              <a:buSzPts val="1800"/>
              <a:buAutoNum type="arabicPeriod"/>
            </a:pPr>
            <a:r>
              <a:rPr b="1" lang="en-US" sz="1800">
                <a:solidFill>
                  <a:schemeClr val="dk1"/>
                </a:solidFill>
                <a:latin typeface="Gill Sans"/>
                <a:ea typeface="Gill Sans"/>
                <a:cs typeface="Gill Sans"/>
                <a:sym typeface="Gill Sans"/>
              </a:rPr>
              <a:t>To Analyze and Preprocess the Dataset:</a:t>
            </a:r>
            <a:br>
              <a:rPr b="1" lang="en-US" sz="1800">
                <a:solidFill>
                  <a:schemeClr val="dk1"/>
                </a:solidFill>
                <a:latin typeface="Gill Sans"/>
                <a:ea typeface="Gill Sans"/>
                <a:cs typeface="Gill Sans"/>
                <a:sym typeface="Gill Sans"/>
              </a:rPr>
            </a:br>
            <a:r>
              <a:rPr lang="en-US" sz="1800">
                <a:solidFill>
                  <a:schemeClr val="dk1"/>
                </a:solidFill>
                <a:latin typeface="Gill Sans"/>
                <a:ea typeface="Gill Sans"/>
                <a:cs typeface="Gill Sans"/>
                <a:sym typeface="Gill Sans"/>
              </a:rPr>
              <a:t> Perform cleaning, handling missing values, encoding, scaling, and feature selection for optimal model performance.</a:t>
            </a:r>
            <a:br>
              <a:rPr lang="en-US" sz="1800">
                <a:solidFill>
                  <a:schemeClr val="dk1"/>
                </a:solidFill>
                <a:latin typeface="Gill Sans"/>
                <a:ea typeface="Gill Sans"/>
                <a:cs typeface="Gill Sans"/>
                <a:sym typeface="Gill Sans"/>
              </a:rPr>
            </a:br>
            <a:endParaRPr sz="1800">
              <a:solidFill>
                <a:schemeClr val="dk1"/>
              </a:solidFill>
              <a:latin typeface="Gill Sans"/>
              <a:ea typeface="Gill Sans"/>
              <a:cs typeface="Gill Sans"/>
              <a:sym typeface="Gill Sans"/>
            </a:endParaRPr>
          </a:p>
          <a:p>
            <a:pPr indent="-342900" lvl="0" marL="457200" rtl="0" algn="l">
              <a:spcBef>
                <a:spcPts val="0"/>
              </a:spcBef>
              <a:spcAft>
                <a:spcPts val="0"/>
              </a:spcAft>
              <a:buClr>
                <a:schemeClr val="dk1"/>
              </a:buClr>
              <a:buSzPts val="1800"/>
              <a:buAutoNum type="arabicPeriod"/>
            </a:pPr>
            <a:r>
              <a:rPr b="1" lang="en-US" sz="1800">
                <a:solidFill>
                  <a:schemeClr val="dk1"/>
                </a:solidFill>
                <a:latin typeface="Gill Sans"/>
                <a:ea typeface="Gill Sans"/>
                <a:cs typeface="Gill Sans"/>
                <a:sym typeface="Gill Sans"/>
              </a:rPr>
              <a:t>To Compare Multiple ML Algorithms:</a:t>
            </a:r>
            <a:br>
              <a:rPr b="1" lang="en-US" sz="1800">
                <a:solidFill>
                  <a:schemeClr val="dk1"/>
                </a:solidFill>
                <a:latin typeface="Gill Sans"/>
                <a:ea typeface="Gill Sans"/>
                <a:cs typeface="Gill Sans"/>
                <a:sym typeface="Gill Sans"/>
              </a:rPr>
            </a:br>
            <a:r>
              <a:rPr lang="en-US" sz="1800">
                <a:solidFill>
                  <a:schemeClr val="dk1"/>
                </a:solidFill>
                <a:latin typeface="Gill Sans"/>
                <a:ea typeface="Gill Sans"/>
                <a:cs typeface="Gill Sans"/>
                <a:sym typeface="Gill Sans"/>
              </a:rPr>
              <a:t> Evaluate classifiers like XGBoost, Support Vector Machine, and Logistic Regression to identify the most effective model.</a:t>
            </a:r>
            <a:br>
              <a:rPr lang="en-US" sz="1800">
                <a:solidFill>
                  <a:schemeClr val="dk1"/>
                </a:solidFill>
                <a:latin typeface="Gill Sans"/>
                <a:ea typeface="Gill Sans"/>
                <a:cs typeface="Gill Sans"/>
                <a:sym typeface="Gill Sans"/>
              </a:rPr>
            </a:br>
            <a:endParaRPr sz="1800">
              <a:solidFill>
                <a:schemeClr val="dk1"/>
              </a:solidFill>
              <a:latin typeface="Gill Sans"/>
              <a:ea typeface="Gill Sans"/>
              <a:cs typeface="Gill Sans"/>
              <a:sym typeface="Gill Sans"/>
            </a:endParaRPr>
          </a:p>
          <a:p>
            <a:pPr indent="-342900" lvl="0" marL="457200" rtl="0" algn="l">
              <a:spcBef>
                <a:spcPts val="0"/>
              </a:spcBef>
              <a:spcAft>
                <a:spcPts val="0"/>
              </a:spcAft>
              <a:buClr>
                <a:schemeClr val="dk1"/>
              </a:buClr>
              <a:buSzPts val="1800"/>
              <a:buAutoNum type="arabicPeriod"/>
            </a:pPr>
            <a:r>
              <a:rPr b="1" lang="en-US" sz="1800">
                <a:solidFill>
                  <a:schemeClr val="dk1"/>
                </a:solidFill>
                <a:latin typeface="Gill Sans"/>
                <a:ea typeface="Gill Sans"/>
                <a:cs typeface="Gill Sans"/>
                <a:sym typeface="Gill Sans"/>
              </a:rPr>
              <a:t>To Assess Model Performance with Metrics:</a:t>
            </a:r>
            <a:br>
              <a:rPr b="1" lang="en-US" sz="1800">
                <a:solidFill>
                  <a:schemeClr val="dk1"/>
                </a:solidFill>
                <a:latin typeface="Gill Sans"/>
                <a:ea typeface="Gill Sans"/>
                <a:cs typeface="Gill Sans"/>
                <a:sym typeface="Gill Sans"/>
              </a:rPr>
            </a:br>
            <a:r>
              <a:rPr lang="en-US" sz="1800">
                <a:solidFill>
                  <a:schemeClr val="dk1"/>
                </a:solidFill>
                <a:latin typeface="Gill Sans"/>
                <a:ea typeface="Gill Sans"/>
                <a:cs typeface="Gill Sans"/>
                <a:sym typeface="Gill Sans"/>
              </a:rPr>
              <a:t> Use Confusion Matrix, Classification Report, and ROC-AUC to evaluate and compare model accuracy and robustness.</a:t>
            </a:r>
            <a:br>
              <a:rPr lang="en-US" sz="1800">
                <a:solidFill>
                  <a:schemeClr val="dk1"/>
                </a:solidFill>
                <a:latin typeface="Gill Sans"/>
                <a:ea typeface="Gill Sans"/>
                <a:cs typeface="Gill Sans"/>
                <a:sym typeface="Gill Sans"/>
              </a:rPr>
            </a:br>
            <a:endParaRPr sz="1800">
              <a:solidFill>
                <a:schemeClr val="dk1"/>
              </a:solidFill>
              <a:latin typeface="Gill Sans"/>
              <a:ea typeface="Gill Sans"/>
              <a:cs typeface="Gill Sans"/>
              <a:sym typeface="Gill Sans"/>
            </a:endParaRPr>
          </a:p>
          <a:p>
            <a:pPr indent="-342900" lvl="0" marL="457200" rtl="0" algn="l">
              <a:spcBef>
                <a:spcPts val="0"/>
              </a:spcBef>
              <a:spcAft>
                <a:spcPts val="0"/>
              </a:spcAft>
              <a:buClr>
                <a:schemeClr val="dk1"/>
              </a:buClr>
              <a:buSzPts val="1800"/>
              <a:buAutoNum type="arabicPeriod"/>
            </a:pPr>
            <a:r>
              <a:rPr b="1" lang="en-US" sz="1800">
                <a:solidFill>
                  <a:schemeClr val="dk1"/>
                </a:solidFill>
                <a:latin typeface="Gill Sans"/>
                <a:ea typeface="Gill Sans"/>
                <a:cs typeface="Gill Sans"/>
                <a:sym typeface="Gill Sans"/>
              </a:rPr>
              <a:t>To Visualize Results for Better Understanding:</a:t>
            </a:r>
            <a:br>
              <a:rPr b="1" lang="en-US" sz="1800">
                <a:solidFill>
                  <a:schemeClr val="dk1"/>
                </a:solidFill>
                <a:latin typeface="Gill Sans"/>
                <a:ea typeface="Gill Sans"/>
                <a:cs typeface="Gill Sans"/>
                <a:sym typeface="Gill Sans"/>
              </a:rPr>
            </a:br>
            <a:r>
              <a:rPr lang="en-US" sz="1800">
                <a:solidFill>
                  <a:schemeClr val="dk1"/>
                </a:solidFill>
                <a:latin typeface="Gill Sans"/>
                <a:ea typeface="Gill Sans"/>
                <a:cs typeface="Gill Sans"/>
                <a:sym typeface="Gill Sans"/>
              </a:rPr>
              <a:t> Provide visual representations (like feature importance, ROC curves) to help interpret model outcomes.</a:t>
            </a:r>
            <a:br>
              <a:rPr lang="en-US" sz="1800">
                <a:solidFill>
                  <a:schemeClr val="dk1"/>
                </a:solidFill>
                <a:latin typeface="Gill Sans"/>
                <a:ea typeface="Gill Sans"/>
                <a:cs typeface="Gill Sans"/>
                <a:sym typeface="Gill Sans"/>
              </a:rPr>
            </a:br>
            <a:endParaRPr sz="1800">
              <a:solidFill>
                <a:schemeClr val="dk1"/>
              </a:solidFill>
              <a:latin typeface="Gill Sans"/>
              <a:ea typeface="Gill Sans"/>
              <a:cs typeface="Gill Sans"/>
              <a:sym typeface="Gill Sans"/>
            </a:endParaRPr>
          </a:p>
          <a:p>
            <a:pPr indent="-342900" lvl="0" marL="457200" rtl="0" algn="l">
              <a:spcBef>
                <a:spcPts val="0"/>
              </a:spcBef>
              <a:spcAft>
                <a:spcPts val="0"/>
              </a:spcAft>
              <a:buClr>
                <a:schemeClr val="dk1"/>
              </a:buClr>
              <a:buSzPts val="1800"/>
              <a:buAutoNum type="arabicPeriod"/>
            </a:pPr>
            <a:r>
              <a:rPr b="1" lang="en-US" sz="1800">
                <a:solidFill>
                  <a:schemeClr val="dk1"/>
                </a:solidFill>
                <a:latin typeface="Gill Sans"/>
                <a:ea typeface="Gill Sans"/>
                <a:cs typeface="Gill Sans"/>
                <a:sym typeface="Gill Sans"/>
              </a:rPr>
              <a:t>To Identify Key Features Affecting Wine Quality:</a:t>
            </a:r>
            <a:br>
              <a:rPr b="1" lang="en-US" sz="1800">
                <a:solidFill>
                  <a:schemeClr val="dk1"/>
                </a:solidFill>
                <a:latin typeface="Gill Sans"/>
                <a:ea typeface="Gill Sans"/>
                <a:cs typeface="Gill Sans"/>
                <a:sym typeface="Gill Sans"/>
              </a:rPr>
            </a:br>
            <a:r>
              <a:rPr lang="en-US" sz="1800">
                <a:solidFill>
                  <a:schemeClr val="dk1"/>
                </a:solidFill>
                <a:latin typeface="Gill Sans"/>
                <a:ea typeface="Gill Sans"/>
                <a:cs typeface="Gill Sans"/>
                <a:sym typeface="Gill Sans"/>
              </a:rPr>
              <a:t> Determine which physicochemical factors (like alcohol, acidity) most influence the quality predictions.</a:t>
            </a:r>
            <a:endParaRPr sz="1800">
              <a:solidFill>
                <a:schemeClr val="dk1"/>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p:nvPr/>
        </p:nvSpPr>
        <p:spPr>
          <a:xfrm>
            <a:off x="725258" y="263626"/>
            <a:ext cx="10569000" cy="1268400"/>
          </a:xfrm>
          <a:prstGeom prst="roundRect">
            <a:avLst>
              <a:gd fmla="val 16667"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3700">
                <a:solidFill>
                  <a:schemeClr val="lt1"/>
                </a:solidFill>
                <a:latin typeface="Calibri"/>
                <a:ea typeface="Calibri"/>
                <a:cs typeface="Calibri"/>
                <a:sym typeface="Calibri"/>
              </a:rPr>
              <a:t>                          </a:t>
            </a:r>
            <a:r>
              <a:rPr lang="en-US" sz="4300">
                <a:solidFill>
                  <a:schemeClr val="lt1"/>
                </a:solidFill>
                <a:latin typeface="Calibri"/>
                <a:ea typeface="Calibri"/>
                <a:cs typeface="Calibri"/>
                <a:sym typeface="Calibri"/>
              </a:rPr>
              <a:t>System Architecture</a:t>
            </a:r>
            <a:endParaRPr sz="4300">
              <a:solidFill>
                <a:schemeClr val="lt1"/>
              </a:solidFill>
              <a:latin typeface="Calibri"/>
              <a:ea typeface="Calibri"/>
              <a:cs typeface="Calibri"/>
              <a:sym typeface="Calibri"/>
            </a:endParaRPr>
          </a:p>
        </p:txBody>
      </p:sp>
      <p:sp>
        <p:nvSpPr>
          <p:cNvPr id="131" name="Google Shape;131;p18"/>
          <p:cNvSpPr txBox="1"/>
          <p:nvPr/>
        </p:nvSpPr>
        <p:spPr>
          <a:xfrm>
            <a:off x="9633487" y="6158313"/>
            <a:ext cx="19062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32" name="Google Shape;132;p18"/>
          <p:cNvSpPr txBox="1"/>
          <p:nvPr>
            <p:ph idx="1" type="body"/>
          </p:nvPr>
        </p:nvSpPr>
        <p:spPr>
          <a:xfrm>
            <a:off x="838200" y="1825625"/>
            <a:ext cx="10515600" cy="4893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p:txBody>
      </p:sp>
      <p:pic>
        <p:nvPicPr>
          <p:cNvPr id="133" name="Google Shape;133;p18"/>
          <p:cNvPicPr preferRelativeResize="0"/>
          <p:nvPr/>
        </p:nvPicPr>
        <p:blipFill>
          <a:blip r:embed="rId3">
            <a:alphaModFix/>
          </a:blip>
          <a:stretch>
            <a:fillRect/>
          </a:stretch>
        </p:blipFill>
        <p:spPr>
          <a:xfrm>
            <a:off x="838204" y="1825625"/>
            <a:ext cx="10515600" cy="5048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p:nvPr/>
        </p:nvSpPr>
        <p:spPr>
          <a:xfrm>
            <a:off x="345225" y="75150"/>
            <a:ext cx="4775700" cy="1055400"/>
          </a:xfrm>
          <a:prstGeom prst="roundRect">
            <a:avLst>
              <a:gd fmla="val 16667"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1800">
                <a:solidFill>
                  <a:schemeClr val="lt1"/>
                </a:solidFill>
                <a:latin typeface="Calibri"/>
                <a:ea typeface="Calibri"/>
                <a:cs typeface="Calibri"/>
                <a:sym typeface="Calibri"/>
              </a:rPr>
              <a:t>          </a:t>
            </a:r>
            <a:r>
              <a:rPr lang="en-US" sz="3600">
                <a:solidFill>
                  <a:schemeClr val="lt1"/>
                </a:solidFill>
                <a:latin typeface="Calibri"/>
                <a:ea typeface="Calibri"/>
                <a:cs typeface="Calibri"/>
                <a:sym typeface="Calibri"/>
              </a:rPr>
              <a:t>Methodology</a:t>
            </a:r>
            <a:endParaRPr sz="3600">
              <a:solidFill>
                <a:schemeClr val="lt1"/>
              </a:solidFill>
              <a:latin typeface="Calibri"/>
              <a:ea typeface="Calibri"/>
              <a:cs typeface="Calibri"/>
              <a:sym typeface="Calibri"/>
            </a:endParaRPr>
          </a:p>
        </p:txBody>
      </p:sp>
      <p:sp>
        <p:nvSpPr>
          <p:cNvPr id="139" name="Google Shape;139;p19"/>
          <p:cNvSpPr txBox="1"/>
          <p:nvPr/>
        </p:nvSpPr>
        <p:spPr>
          <a:xfrm>
            <a:off x="9633487" y="6158313"/>
            <a:ext cx="19062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40" name="Google Shape;140;p19"/>
          <p:cNvSpPr txBox="1"/>
          <p:nvPr/>
        </p:nvSpPr>
        <p:spPr>
          <a:xfrm>
            <a:off x="1989250" y="1130550"/>
            <a:ext cx="95505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n-US" sz="1300">
                <a:solidFill>
                  <a:schemeClr val="dk1"/>
                </a:solidFill>
              </a:rPr>
              <a:t> </a:t>
            </a:r>
            <a:endParaRPr sz="1100">
              <a:solidFill>
                <a:schemeClr val="dk1"/>
              </a:solidFill>
            </a:endParaRPr>
          </a:p>
        </p:txBody>
      </p:sp>
      <p:sp>
        <p:nvSpPr>
          <p:cNvPr id="141" name="Google Shape;141;p19"/>
          <p:cNvSpPr txBox="1"/>
          <p:nvPr/>
        </p:nvSpPr>
        <p:spPr>
          <a:xfrm flipH="1">
            <a:off x="345175" y="1397700"/>
            <a:ext cx="11039400" cy="458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latin typeface="Gill Sans"/>
                <a:ea typeface="Gill Sans"/>
                <a:cs typeface="Gill Sans"/>
                <a:sym typeface="Gill Sans"/>
              </a:rPr>
              <a:t>The methodology of this project begins with collecting a wine quality dataset comprising various physicochemical features and quality labels. The dataset undergoes preprocessing, which includes handling missing values, encoding categorical data, normalizing the features through scaling, and selecting the most relevant features for improved accuracy. </a:t>
            </a:r>
            <a:endParaRPr sz="2200">
              <a:latin typeface="Gill Sans"/>
              <a:ea typeface="Gill Sans"/>
              <a:cs typeface="Gill Sans"/>
              <a:sym typeface="Gill Sans"/>
            </a:endParaRPr>
          </a:p>
          <a:p>
            <a:pPr indent="0" lvl="0" marL="0" rtl="0" algn="l">
              <a:spcBef>
                <a:spcPts val="0"/>
              </a:spcBef>
              <a:spcAft>
                <a:spcPts val="0"/>
              </a:spcAft>
              <a:buNone/>
            </a:pPr>
            <a:r>
              <a:t/>
            </a:r>
            <a:endParaRPr sz="2200">
              <a:latin typeface="Gill Sans"/>
              <a:ea typeface="Gill Sans"/>
              <a:cs typeface="Gill Sans"/>
              <a:sym typeface="Gill Sans"/>
            </a:endParaRPr>
          </a:p>
          <a:p>
            <a:pPr indent="0" lvl="0" marL="0" rtl="0" algn="l">
              <a:spcBef>
                <a:spcPts val="0"/>
              </a:spcBef>
              <a:spcAft>
                <a:spcPts val="0"/>
              </a:spcAft>
              <a:buNone/>
            </a:pPr>
            <a:r>
              <a:rPr lang="en-US" sz="2200">
                <a:latin typeface="Gill Sans"/>
                <a:ea typeface="Gill Sans"/>
                <a:cs typeface="Gill Sans"/>
                <a:sym typeface="Gill Sans"/>
              </a:rPr>
              <a:t>After preprocessing, the data is split into training and testing sets to evaluate model performance effectively. Three machine learning models—XGBoost Classifier, Support Vector Machine (SVM), and Logistic Regression—are trained on the dataset. Their performance is then assessed using a confusion matrix, classification report, and ROC-AUC score to determine the most accurate model. </a:t>
            </a:r>
            <a:endParaRPr sz="2200">
              <a:latin typeface="Gill Sans"/>
              <a:ea typeface="Gill Sans"/>
              <a:cs typeface="Gill Sans"/>
              <a:sym typeface="Gill Sans"/>
            </a:endParaRPr>
          </a:p>
          <a:p>
            <a:pPr indent="0" lvl="0" marL="0" rtl="0" algn="l">
              <a:spcBef>
                <a:spcPts val="0"/>
              </a:spcBef>
              <a:spcAft>
                <a:spcPts val="0"/>
              </a:spcAft>
              <a:buNone/>
            </a:pPr>
            <a:r>
              <a:t/>
            </a:r>
            <a:endParaRPr sz="2200">
              <a:latin typeface="Gill Sans"/>
              <a:ea typeface="Gill Sans"/>
              <a:cs typeface="Gill Sans"/>
              <a:sym typeface="Gill Sans"/>
            </a:endParaRPr>
          </a:p>
          <a:p>
            <a:pPr indent="0" lvl="0" marL="0" rtl="0" algn="l">
              <a:spcBef>
                <a:spcPts val="0"/>
              </a:spcBef>
              <a:spcAft>
                <a:spcPts val="0"/>
              </a:spcAft>
              <a:buNone/>
            </a:pPr>
            <a:r>
              <a:rPr lang="en-US" sz="2200">
                <a:latin typeface="Gill Sans"/>
                <a:ea typeface="Gill Sans"/>
                <a:cs typeface="Gill Sans"/>
                <a:sym typeface="Gill Sans"/>
              </a:rPr>
              <a:t>Finally, the selected model is used to predict wine quality, with visualizations provided for feature importance and prediction outcomes to enhance interpretability.</a:t>
            </a:r>
            <a:endParaRPr sz="2200">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0"/>
          <p:cNvSpPr/>
          <p:nvPr/>
        </p:nvSpPr>
        <p:spPr>
          <a:xfrm>
            <a:off x="591725" y="0"/>
            <a:ext cx="3441900" cy="1055400"/>
          </a:xfrm>
          <a:prstGeom prst="roundRect">
            <a:avLst>
              <a:gd fmla="val 16667"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3600">
                <a:solidFill>
                  <a:schemeClr val="lt1"/>
                </a:solidFill>
                <a:latin typeface="Calibri"/>
                <a:ea typeface="Calibri"/>
                <a:cs typeface="Calibri"/>
                <a:sym typeface="Calibri"/>
              </a:rPr>
              <a:t> Methodology</a:t>
            </a:r>
            <a:endParaRPr sz="3700">
              <a:solidFill>
                <a:schemeClr val="lt1"/>
              </a:solidFill>
              <a:latin typeface="Calibri"/>
              <a:ea typeface="Calibri"/>
              <a:cs typeface="Calibri"/>
              <a:sym typeface="Calibri"/>
            </a:endParaRPr>
          </a:p>
        </p:txBody>
      </p:sp>
      <p:sp>
        <p:nvSpPr>
          <p:cNvPr id="147" name="Google Shape;147;p20"/>
          <p:cNvSpPr txBox="1"/>
          <p:nvPr/>
        </p:nvSpPr>
        <p:spPr>
          <a:xfrm>
            <a:off x="9633487" y="6158313"/>
            <a:ext cx="19062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48" name="Google Shape;148;p20"/>
          <p:cNvSpPr txBox="1"/>
          <p:nvPr/>
        </p:nvSpPr>
        <p:spPr>
          <a:xfrm>
            <a:off x="591725" y="1055400"/>
            <a:ext cx="11517900" cy="5989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Clr>
                <a:srgbClr val="FF0000"/>
              </a:buClr>
              <a:buSzPts val="1500"/>
              <a:buAutoNum type="arabicPeriod"/>
            </a:pPr>
            <a:r>
              <a:rPr b="1" lang="en-US" sz="1500" u="sng">
                <a:solidFill>
                  <a:srgbClr val="FF0000"/>
                </a:solidFill>
              </a:rPr>
              <a:t>Data Collection</a:t>
            </a:r>
            <a:endParaRPr b="1" sz="1500" u="sng">
              <a:solidFill>
                <a:srgbClr val="FF0000"/>
              </a:solidFill>
            </a:endParaRPr>
          </a:p>
          <a:p>
            <a:pPr indent="-323850" lvl="1" marL="914400" rtl="0" algn="l">
              <a:lnSpc>
                <a:spcPct val="115000"/>
              </a:lnSpc>
              <a:spcBef>
                <a:spcPts val="0"/>
              </a:spcBef>
              <a:spcAft>
                <a:spcPts val="0"/>
              </a:spcAft>
              <a:buClr>
                <a:schemeClr val="dk1"/>
              </a:buClr>
              <a:buSzPts val="1500"/>
              <a:buChar char="○"/>
            </a:pPr>
            <a:r>
              <a:rPr lang="en-US" sz="1600">
                <a:solidFill>
                  <a:schemeClr val="dk1"/>
                </a:solidFill>
              </a:rPr>
              <a:t>Use a wine quality dataset with features like acidity, sugar, pH, etc.</a:t>
            </a:r>
            <a:br>
              <a:rPr lang="en-US">
                <a:solidFill>
                  <a:schemeClr val="dk1"/>
                </a:solidFill>
              </a:rPr>
            </a:br>
            <a:endParaRPr>
              <a:solidFill>
                <a:srgbClr val="FF0000"/>
              </a:solidFill>
            </a:endParaRPr>
          </a:p>
          <a:p>
            <a:pPr indent="-323850" lvl="0" marL="457200" rtl="0" algn="l">
              <a:lnSpc>
                <a:spcPct val="115000"/>
              </a:lnSpc>
              <a:spcBef>
                <a:spcPts val="0"/>
              </a:spcBef>
              <a:spcAft>
                <a:spcPts val="0"/>
              </a:spcAft>
              <a:buClr>
                <a:srgbClr val="FF0000"/>
              </a:buClr>
              <a:buSzPts val="1500"/>
              <a:buAutoNum type="arabicPeriod"/>
            </a:pPr>
            <a:r>
              <a:rPr b="1" lang="en-US" sz="1500" u="sng">
                <a:solidFill>
                  <a:srgbClr val="FF0000"/>
                </a:solidFill>
              </a:rPr>
              <a:t>Data Preprocessing</a:t>
            </a:r>
            <a:endParaRPr b="1" sz="1500" u="sng">
              <a:solidFill>
                <a:srgbClr val="FF0000"/>
              </a:solidFill>
            </a:endParaRPr>
          </a:p>
          <a:p>
            <a:pPr indent="-330200" lvl="1" marL="914400" rtl="0" algn="l">
              <a:lnSpc>
                <a:spcPct val="115000"/>
              </a:lnSpc>
              <a:spcBef>
                <a:spcPts val="0"/>
              </a:spcBef>
              <a:spcAft>
                <a:spcPts val="0"/>
              </a:spcAft>
              <a:buClr>
                <a:schemeClr val="dk1"/>
              </a:buClr>
              <a:buSzPts val="1600"/>
              <a:buChar char="○"/>
            </a:pPr>
            <a:r>
              <a:rPr lang="en-US" sz="1600">
                <a:solidFill>
                  <a:schemeClr val="dk1"/>
                </a:solidFill>
              </a:rPr>
              <a:t>Handle missing values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US" sz="1600">
                <a:solidFill>
                  <a:schemeClr val="dk1"/>
                </a:solidFill>
              </a:rPr>
              <a:t>Encode categorical variables</a:t>
            </a:r>
            <a:endParaRPr sz="1600">
              <a:solidFill>
                <a:schemeClr val="dk1"/>
              </a:solidFill>
            </a:endParaRPr>
          </a:p>
          <a:p>
            <a:pPr indent="-330200" lvl="1" marL="914400" rtl="0" algn="l">
              <a:lnSpc>
                <a:spcPct val="115000"/>
              </a:lnSpc>
              <a:spcBef>
                <a:spcPts val="0"/>
              </a:spcBef>
              <a:spcAft>
                <a:spcPts val="0"/>
              </a:spcAft>
              <a:buClr>
                <a:schemeClr val="dk1"/>
              </a:buClr>
              <a:buSzPts val="1600"/>
              <a:buChar char="○"/>
            </a:pPr>
            <a:r>
              <a:rPr lang="en-US" sz="1600">
                <a:solidFill>
                  <a:schemeClr val="dk1"/>
                </a:solidFill>
              </a:rPr>
              <a:t>Scale features for normalization.</a:t>
            </a:r>
            <a:endParaRPr sz="1600">
              <a:solidFill>
                <a:schemeClr val="dk1"/>
              </a:solidFill>
            </a:endParaRPr>
          </a:p>
          <a:p>
            <a:pPr indent="-323850" lvl="1" marL="914400" rtl="0" algn="l">
              <a:lnSpc>
                <a:spcPct val="115000"/>
              </a:lnSpc>
              <a:spcBef>
                <a:spcPts val="0"/>
              </a:spcBef>
              <a:spcAft>
                <a:spcPts val="0"/>
              </a:spcAft>
              <a:buClr>
                <a:schemeClr val="dk1"/>
              </a:buClr>
              <a:buSzPts val="1500"/>
              <a:buChar char="○"/>
            </a:pPr>
            <a:r>
              <a:rPr lang="en-US" sz="1600">
                <a:solidFill>
                  <a:schemeClr val="dk1"/>
                </a:solidFill>
              </a:rPr>
              <a:t>Select important features.</a:t>
            </a:r>
            <a:br>
              <a:rPr lang="en-US" sz="1500">
                <a:solidFill>
                  <a:schemeClr val="dk1"/>
                </a:solidFill>
              </a:rPr>
            </a:br>
            <a:endParaRPr sz="1500">
              <a:solidFill>
                <a:schemeClr val="dk1"/>
              </a:solidFill>
            </a:endParaRPr>
          </a:p>
          <a:p>
            <a:pPr indent="-323850" lvl="0" marL="457200" rtl="0" algn="l">
              <a:lnSpc>
                <a:spcPct val="115000"/>
              </a:lnSpc>
              <a:spcBef>
                <a:spcPts val="0"/>
              </a:spcBef>
              <a:spcAft>
                <a:spcPts val="0"/>
              </a:spcAft>
              <a:buClr>
                <a:srgbClr val="FF0000"/>
              </a:buClr>
              <a:buSzPts val="1500"/>
              <a:buAutoNum type="arabicPeriod"/>
            </a:pPr>
            <a:r>
              <a:rPr b="1" lang="en-US" sz="1500" u="sng">
                <a:solidFill>
                  <a:srgbClr val="FF0000"/>
                </a:solidFill>
              </a:rPr>
              <a:t>Data Splitting</a:t>
            </a:r>
            <a:endParaRPr b="1" sz="1500" u="sng">
              <a:solidFill>
                <a:srgbClr val="FF0000"/>
              </a:solidFill>
            </a:endParaRPr>
          </a:p>
          <a:p>
            <a:pPr indent="-323850" lvl="1" marL="914400" rtl="0" algn="l">
              <a:lnSpc>
                <a:spcPct val="115000"/>
              </a:lnSpc>
              <a:spcBef>
                <a:spcPts val="0"/>
              </a:spcBef>
              <a:spcAft>
                <a:spcPts val="0"/>
              </a:spcAft>
              <a:buClr>
                <a:schemeClr val="dk1"/>
              </a:buClr>
              <a:buSzPts val="1500"/>
              <a:buChar char="○"/>
            </a:pPr>
            <a:r>
              <a:rPr lang="en-US" sz="1600">
                <a:solidFill>
                  <a:schemeClr val="dk1"/>
                </a:solidFill>
              </a:rPr>
              <a:t>Split data into training and testing sets.</a:t>
            </a:r>
            <a:br>
              <a:rPr lang="en-US">
                <a:solidFill>
                  <a:schemeClr val="dk1"/>
                </a:solidFill>
              </a:rPr>
            </a:br>
            <a:endParaRPr>
              <a:solidFill>
                <a:schemeClr val="dk1"/>
              </a:solidFill>
            </a:endParaRPr>
          </a:p>
          <a:p>
            <a:pPr indent="-323850" lvl="0" marL="457200" rtl="0" algn="l">
              <a:lnSpc>
                <a:spcPct val="115000"/>
              </a:lnSpc>
              <a:spcBef>
                <a:spcPts val="0"/>
              </a:spcBef>
              <a:spcAft>
                <a:spcPts val="0"/>
              </a:spcAft>
              <a:buClr>
                <a:srgbClr val="FF0000"/>
              </a:buClr>
              <a:buSzPts val="1500"/>
              <a:buAutoNum type="arabicPeriod"/>
            </a:pPr>
            <a:r>
              <a:rPr b="1" lang="en-US" sz="1500" u="sng">
                <a:solidFill>
                  <a:srgbClr val="FF0000"/>
                </a:solidFill>
              </a:rPr>
              <a:t>Model Building</a:t>
            </a:r>
            <a:endParaRPr b="1" sz="1500" u="sng">
              <a:solidFill>
                <a:srgbClr val="FF0000"/>
              </a:solidFill>
            </a:endParaRPr>
          </a:p>
          <a:p>
            <a:pPr indent="-323850" lvl="1" marL="914400" rtl="0" algn="l">
              <a:lnSpc>
                <a:spcPct val="115000"/>
              </a:lnSpc>
              <a:spcBef>
                <a:spcPts val="0"/>
              </a:spcBef>
              <a:spcAft>
                <a:spcPts val="0"/>
              </a:spcAft>
              <a:buClr>
                <a:schemeClr val="dk1"/>
              </a:buClr>
              <a:buSzPts val="1500"/>
              <a:buChar char="○"/>
            </a:pPr>
            <a:r>
              <a:rPr lang="en-US" sz="1600">
                <a:solidFill>
                  <a:schemeClr val="dk1"/>
                </a:solidFill>
              </a:rPr>
              <a:t>Train models using XGBoost, Support Vector Machine (SVM), and Logistic Regression.</a:t>
            </a:r>
            <a:br>
              <a:rPr lang="en-US">
                <a:solidFill>
                  <a:schemeClr val="dk1"/>
                </a:solidFill>
              </a:rPr>
            </a:br>
            <a:endParaRPr>
              <a:solidFill>
                <a:srgbClr val="FF0000"/>
              </a:solidFill>
            </a:endParaRPr>
          </a:p>
          <a:p>
            <a:pPr indent="-323850" lvl="0" marL="457200" rtl="0" algn="l">
              <a:lnSpc>
                <a:spcPct val="115000"/>
              </a:lnSpc>
              <a:spcBef>
                <a:spcPts val="0"/>
              </a:spcBef>
              <a:spcAft>
                <a:spcPts val="0"/>
              </a:spcAft>
              <a:buClr>
                <a:srgbClr val="FF0000"/>
              </a:buClr>
              <a:buSzPts val="1500"/>
              <a:buAutoNum type="arabicPeriod"/>
            </a:pPr>
            <a:r>
              <a:rPr b="1" lang="en-US" sz="1500" u="sng">
                <a:solidFill>
                  <a:srgbClr val="FF0000"/>
                </a:solidFill>
              </a:rPr>
              <a:t>Model Evaluation</a:t>
            </a:r>
            <a:endParaRPr b="1" sz="1500" u="sng">
              <a:solidFill>
                <a:srgbClr val="FF0000"/>
              </a:solidFill>
            </a:endParaRPr>
          </a:p>
          <a:p>
            <a:pPr indent="-323850" lvl="1" marL="914400" rtl="0" algn="l">
              <a:lnSpc>
                <a:spcPct val="115000"/>
              </a:lnSpc>
              <a:spcBef>
                <a:spcPts val="0"/>
              </a:spcBef>
              <a:spcAft>
                <a:spcPts val="0"/>
              </a:spcAft>
              <a:buClr>
                <a:schemeClr val="dk1"/>
              </a:buClr>
              <a:buSzPts val="1500"/>
              <a:buChar char="○"/>
            </a:pPr>
            <a:r>
              <a:rPr lang="en-US" sz="1600">
                <a:solidFill>
                  <a:schemeClr val="dk1"/>
                </a:solidFill>
              </a:rPr>
              <a:t>Evaluate performance using Confusion Matrix, Classification Report, and ROC-AUC Score.</a:t>
            </a:r>
            <a:br>
              <a:rPr lang="en-US">
                <a:solidFill>
                  <a:schemeClr val="dk1"/>
                </a:solidFill>
              </a:rPr>
            </a:br>
            <a:endParaRPr>
              <a:solidFill>
                <a:srgbClr val="FF0000"/>
              </a:solidFill>
            </a:endParaRPr>
          </a:p>
          <a:p>
            <a:pPr indent="-323850" lvl="0" marL="457200" rtl="0" algn="l">
              <a:lnSpc>
                <a:spcPct val="115000"/>
              </a:lnSpc>
              <a:spcBef>
                <a:spcPts val="0"/>
              </a:spcBef>
              <a:spcAft>
                <a:spcPts val="0"/>
              </a:spcAft>
              <a:buClr>
                <a:srgbClr val="FF0000"/>
              </a:buClr>
              <a:buSzPts val="1500"/>
              <a:buAutoNum type="arabicPeriod"/>
            </a:pPr>
            <a:r>
              <a:rPr b="1" lang="en-US" sz="1500" u="sng">
                <a:solidFill>
                  <a:srgbClr val="FF0000"/>
                </a:solidFill>
              </a:rPr>
              <a:t>Prediction and Output</a:t>
            </a:r>
            <a:endParaRPr b="1" sz="1500" u="sng">
              <a:solidFill>
                <a:srgbClr val="FF0000"/>
              </a:solidFill>
            </a:endParaRPr>
          </a:p>
          <a:p>
            <a:pPr indent="-304800" lvl="1" marL="914400" rtl="0" algn="l">
              <a:lnSpc>
                <a:spcPct val="115000"/>
              </a:lnSpc>
              <a:spcBef>
                <a:spcPts val="0"/>
              </a:spcBef>
              <a:spcAft>
                <a:spcPts val="0"/>
              </a:spcAft>
              <a:buClr>
                <a:schemeClr val="dk1"/>
              </a:buClr>
              <a:buSzPts val="1200"/>
              <a:buChar char="○"/>
            </a:pPr>
            <a:r>
              <a:rPr lang="en-US" sz="1600">
                <a:solidFill>
                  <a:schemeClr val="dk1"/>
                </a:solidFill>
              </a:rPr>
              <a:t>Predict wine quality based on trained model.</a:t>
            </a:r>
            <a:endParaRPr sz="1600">
              <a:solidFill>
                <a:schemeClr val="dk1"/>
              </a:solidFill>
            </a:endParaRPr>
          </a:p>
          <a:p>
            <a:pPr indent="-298450" lvl="1" marL="914400" rtl="0" algn="l">
              <a:lnSpc>
                <a:spcPct val="115000"/>
              </a:lnSpc>
              <a:spcBef>
                <a:spcPts val="0"/>
              </a:spcBef>
              <a:spcAft>
                <a:spcPts val="0"/>
              </a:spcAft>
              <a:buClr>
                <a:schemeClr val="dk1"/>
              </a:buClr>
              <a:buSzPts val="1100"/>
              <a:buChar char="○"/>
            </a:pPr>
            <a:r>
              <a:rPr lang="en-US" sz="1600">
                <a:solidFill>
                  <a:schemeClr val="dk1"/>
                </a:solidFill>
              </a:rPr>
              <a:t>Visualize results and feature importance.</a:t>
            </a:r>
            <a:br>
              <a:rPr lang="en-US" sz="800">
                <a:solidFill>
                  <a:schemeClr val="dk1"/>
                </a:solidFill>
              </a:rPr>
            </a:br>
            <a:endParaRPr sz="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1"/>
          <p:cNvSpPr/>
          <p:nvPr/>
        </p:nvSpPr>
        <p:spPr>
          <a:xfrm>
            <a:off x="670775" y="372500"/>
            <a:ext cx="3655800" cy="880200"/>
          </a:xfrm>
          <a:prstGeom prst="roundRect">
            <a:avLst>
              <a:gd fmla="val 16667"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rPr lang="en-US" sz="3600">
                <a:solidFill>
                  <a:schemeClr val="lt1"/>
                </a:solidFill>
                <a:latin typeface="Calibri"/>
                <a:ea typeface="Calibri"/>
                <a:cs typeface="Calibri"/>
                <a:sym typeface="Calibri"/>
              </a:rPr>
              <a:t>Implementation</a:t>
            </a:r>
            <a:endParaRPr sz="3600">
              <a:solidFill>
                <a:schemeClr val="lt1"/>
              </a:solidFill>
              <a:latin typeface="Calibri"/>
              <a:ea typeface="Calibri"/>
              <a:cs typeface="Calibri"/>
              <a:sym typeface="Calibri"/>
            </a:endParaRPr>
          </a:p>
        </p:txBody>
      </p:sp>
      <p:sp>
        <p:nvSpPr>
          <p:cNvPr id="154" name="Google Shape;154;p21"/>
          <p:cNvSpPr txBox="1"/>
          <p:nvPr/>
        </p:nvSpPr>
        <p:spPr>
          <a:xfrm>
            <a:off x="9633487" y="6158313"/>
            <a:ext cx="19062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p:txBody>
      </p:sp>
      <p:sp>
        <p:nvSpPr>
          <p:cNvPr id="155" name="Google Shape;155;p21"/>
          <p:cNvSpPr txBox="1"/>
          <p:nvPr>
            <p:ph idx="1" type="body"/>
          </p:nvPr>
        </p:nvSpPr>
        <p:spPr>
          <a:xfrm>
            <a:off x="670775" y="1325201"/>
            <a:ext cx="10515600" cy="4833000"/>
          </a:xfrm>
          <a:prstGeom prst="rect">
            <a:avLst/>
          </a:prstGeom>
          <a:noFill/>
          <a:ln>
            <a:noFill/>
          </a:ln>
        </p:spPr>
        <p:txBody>
          <a:bodyPr anchorCtr="0" anchor="t" bIns="45700" lIns="91425" spcFirstLastPara="1" rIns="91425" wrap="square" tIns="45700">
            <a:normAutofit/>
          </a:bodyPr>
          <a:lstStyle/>
          <a:p>
            <a:pPr indent="0" lvl="0" marL="0" rtl="0" algn="l">
              <a:lnSpc>
                <a:spcPct val="95000"/>
              </a:lnSpc>
              <a:spcBef>
                <a:spcPts val="1200"/>
              </a:spcBef>
              <a:spcAft>
                <a:spcPts val="0"/>
              </a:spcAft>
              <a:buClr>
                <a:schemeClr val="dk1"/>
              </a:buClr>
              <a:buSzPts val="1018"/>
              <a:buNone/>
            </a:pPr>
            <a:r>
              <a:rPr lang="en-US" sz="2290">
                <a:latin typeface="Gill Sans"/>
                <a:ea typeface="Gill Sans"/>
                <a:cs typeface="Gill Sans"/>
                <a:sym typeface="Gill Sans"/>
              </a:rPr>
              <a:t>The implementation of the Wine Quality Prediction project begins with loading the dataset and performing data preprocessing steps such as handling missing values, encoding categorical data, feature scaling, and selecting relevant features. The processed data is then split into training and testing sets to build and validate the models. </a:t>
            </a:r>
            <a:endParaRPr sz="2290">
              <a:latin typeface="Gill Sans"/>
              <a:ea typeface="Gill Sans"/>
              <a:cs typeface="Gill Sans"/>
              <a:sym typeface="Gill Sans"/>
            </a:endParaRPr>
          </a:p>
          <a:p>
            <a:pPr indent="0" lvl="0" marL="0" rtl="0" algn="l">
              <a:lnSpc>
                <a:spcPct val="95000"/>
              </a:lnSpc>
              <a:spcBef>
                <a:spcPts val="1200"/>
              </a:spcBef>
              <a:spcAft>
                <a:spcPts val="0"/>
              </a:spcAft>
              <a:buClr>
                <a:schemeClr val="dk1"/>
              </a:buClr>
              <a:buSzPts val="1018"/>
              <a:buNone/>
            </a:pPr>
            <a:r>
              <a:rPr lang="en-US" sz="2290">
                <a:latin typeface="Gill Sans"/>
                <a:ea typeface="Gill Sans"/>
                <a:cs typeface="Gill Sans"/>
                <a:sym typeface="Gill Sans"/>
              </a:rPr>
              <a:t>Machine learning algorithms including XGBoost, Support Vector Machine (SVM), and Logistic Regression are trained on the training data. Each model is evaluated using metrics like accuracy, ROC-AUC score, confusion matrix, and classification report to identify the best-performing model. </a:t>
            </a:r>
            <a:endParaRPr sz="2290">
              <a:latin typeface="Gill Sans"/>
              <a:ea typeface="Gill Sans"/>
              <a:cs typeface="Gill Sans"/>
              <a:sym typeface="Gill Sans"/>
            </a:endParaRPr>
          </a:p>
          <a:p>
            <a:pPr indent="0" lvl="0" marL="0" rtl="0" algn="l">
              <a:lnSpc>
                <a:spcPct val="95000"/>
              </a:lnSpc>
              <a:spcBef>
                <a:spcPts val="1200"/>
              </a:spcBef>
              <a:spcAft>
                <a:spcPts val="0"/>
              </a:spcAft>
              <a:buClr>
                <a:schemeClr val="dk1"/>
              </a:buClr>
              <a:buSzPts val="1018"/>
              <a:buFont typeface="Arial"/>
              <a:buNone/>
            </a:pPr>
            <a:r>
              <a:rPr lang="en-US" sz="2290">
                <a:latin typeface="Gill Sans"/>
                <a:ea typeface="Gill Sans"/>
                <a:cs typeface="Gill Sans"/>
                <a:sym typeface="Gill Sans"/>
              </a:rPr>
              <a:t>Finally, the selected model is used to predict wine quality, and the results are visualized to provide meaningful insights.</a:t>
            </a:r>
            <a:endParaRPr sz="2290">
              <a:latin typeface="Gill Sans"/>
              <a:ea typeface="Gill Sans"/>
              <a:cs typeface="Gill Sans"/>
              <a:sym typeface="Gill Sans"/>
            </a:endParaRPr>
          </a:p>
          <a:p>
            <a:pPr indent="0" lvl="0" marL="0" rtl="0" algn="l">
              <a:lnSpc>
                <a:spcPct val="70000"/>
              </a:lnSpc>
              <a:spcBef>
                <a:spcPts val="1200"/>
              </a:spcBef>
              <a:spcAft>
                <a:spcPts val="0"/>
              </a:spcAft>
              <a:buClr>
                <a:schemeClr val="dk1"/>
              </a:buClr>
              <a:buSzPts val="2590"/>
              <a:buNone/>
            </a:pPr>
            <a:r>
              <a:t/>
            </a:r>
            <a:endParaRPr sz="259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