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ACDCD"/>
    <a:srgbClr val="FFF7DA"/>
    <a:srgbClr val="DAC4B2"/>
    <a:srgbClr val="9F282C"/>
    <a:srgbClr val="C00000"/>
    <a:srgbClr val="EDE7E3"/>
    <a:srgbClr val="E5DFDB"/>
    <a:srgbClr val="EDDFDF"/>
    <a:srgbClr val="CA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1B0A1-BBC1-4936-8E3C-A5779A182600}" v="20" dt="2025-03-22T06:01:20.983"/>
    <p1510:client id="{AAB8B9F4-5347-49D0-ACB4-FE0E571EEBA3}" v="3" dt="2025-03-22T06:03:38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1517" y="19"/>
      </p:cViewPr>
      <p:guideLst>
        <p:guide orient="horz" pos="11452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HeJMk_K2Ow_1ckOA08kr6sugtwKW5B0A/view?usp=shari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github.com/Lokeshwar26/Image-Dehazing-using-Image-Processing-and-Machine-Learning-technique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-23274" y="-2868"/>
            <a:ext cx="32041889" cy="37206859"/>
            <a:chOff x="-37889" y="1"/>
            <a:chExt cx="32041889" cy="372068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-37889" y="3688787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68" y="513691"/>
              <a:ext cx="20431124" cy="1905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 anchor="t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altLang="zh-CN" sz="6000" baseline="0">
                  <a:latin typeface="Poppins"/>
                  <a:ea typeface="SimSun"/>
                  <a:cs typeface="Poppins"/>
                </a:rPr>
                <a:t>Image dehazing using image processing</a:t>
              </a:r>
            </a:p>
            <a:p>
              <a:pPr algn="ctr"/>
              <a:r>
                <a:rPr lang="en-US" altLang="zh-CN" sz="6000" baseline="0">
                  <a:latin typeface="Poppins"/>
                  <a:ea typeface="SimSun"/>
                  <a:cs typeface="Poppins"/>
                </a:rPr>
                <a:t>and machine learning techniques</a:t>
              </a: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11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 anchor="t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>
                  <a:latin typeface="Poppins"/>
                  <a:ea typeface="SimSun"/>
                  <a:cs typeface="Poppins"/>
                </a:rPr>
                <a:t>Supervisor : Dr. Jaya Prakash Sahoo</a:t>
              </a:r>
              <a:endParaRPr lang="en-US" altLang="zh-CN" sz="4500" baseline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0993731" y="4513012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3144148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59992F-D3CE-1ADE-F378-14B9B5E09BDA}"/>
                </a:ext>
              </a:extLst>
            </p:cNvPr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29213C-12E3-8A3D-5B9C-C09F806E2CC1}"/>
                </a:ext>
              </a:extLst>
            </p:cNvPr>
            <p:cNvSpPr txBox="1"/>
            <p:nvPr/>
          </p:nvSpPr>
          <p:spPr>
            <a:xfrm>
              <a:off x="361389" y="18498964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DA8B80-CF38-1A06-449C-222B1F26F8FE}"/>
                </a:ext>
              </a:extLst>
            </p:cNvPr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5607" y="4551119"/>
              <a:ext cx="3315331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1030989" y="24783450"/>
              <a:ext cx="861117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0896600" y="29234994"/>
              <a:ext cx="790472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>
                  <a:latin typeface="Poppins" panose="00000500000000000000" pitchFamily="2" charset="0"/>
                  <a:cs typeface="Poppins" panose="00000500000000000000" pitchFamily="2" charset="0"/>
                </a:rPr>
                <a:t>Impact on Society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D5A794-FF8C-9AF7-50B3-83D99643A57F}"/>
              </a:ext>
            </a:extLst>
          </p:cNvPr>
          <p:cNvSpPr txBox="1"/>
          <p:nvPr/>
        </p:nvSpPr>
        <p:spPr>
          <a:xfrm>
            <a:off x="11175123" y="30468997"/>
            <a:ext cx="19210131" cy="178510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5500">
                <a:ea typeface="+mn-lt"/>
                <a:cs typeface="+mn-lt"/>
              </a:rPr>
              <a:t>Enhancing visibility in autonomous vehicles for safer navigation.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IN" sz="5500">
                <a:ea typeface="+mn-lt"/>
                <a:cs typeface="+mn-lt"/>
              </a:rPr>
              <a:t>Improving remote sensing imagery for environmental monitoring.</a:t>
            </a:r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3A4EF-E6FF-3D7D-2C5F-E1F533942D5A}"/>
              </a:ext>
            </a:extLst>
          </p:cNvPr>
          <p:cNvSpPr txBox="1"/>
          <p:nvPr/>
        </p:nvSpPr>
        <p:spPr>
          <a:xfrm>
            <a:off x="11148182" y="25733351"/>
            <a:ext cx="19040149" cy="509370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5400">
                <a:ea typeface="+mn-lt"/>
                <a:cs typeface="+mn-lt"/>
              </a:rPr>
              <a:t>Implementing more advanced attention mechanisms such as self-</a:t>
            </a:r>
            <a:endParaRPr lang="en-US" sz="5400">
              <a:ea typeface="+mn-lt"/>
              <a:cs typeface="+mn-lt"/>
            </a:endParaRPr>
          </a:p>
          <a:p>
            <a:r>
              <a:rPr lang="en-IN" sz="5400">
                <a:ea typeface="+mn-lt"/>
                <a:cs typeface="+mn-lt"/>
              </a:rPr>
              <a:t>attention.</a:t>
            </a:r>
            <a:endParaRPr lang="en-US" sz="5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5400">
                <a:ea typeface="+mn-lt"/>
                <a:cs typeface="+mn-lt"/>
              </a:rPr>
              <a:t>Extending the dataset to include real-world hazy images for better</a:t>
            </a:r>
          </a:p>
          <a:p>
            <a:pPr marL="285750" indent="-285750">
              <a:buFont typeface="Arial"/>
              <a:buChar char="•"/>
            </a:pPr>
            <a:r>
              <a:rPr lang="en-IN" sz="5400">
                <a:ea typeface="+mn-lt"/>
                <a:cs typeface="+mn-lt"/>
              </a:rPr>
              <a:t> generalization.</a:t>
            </a:r>
            <a:endParaRPr lang="en-IN" sz="5400">
              <a:ea typeface="Calibri"/>
              <a:cs typeface="Calibri"/>
            </a:endParaRPr>
          </a:p>
          <a:p>
            <a:endParaRPr lang="en-IN" sz="5400">
              <a:ea typeface="Calibri"/>
              <a:cs typeface="Calibri"/>
            </a:endParaRPr>
          </a:p>
          <a:p>
            <a:endParaRPr lang="en-IN" sz="5500"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972737-0112-D5F2-F6B2-E40D2CFCB1EA}"/>
              </a:ext>
            </a:extLst>
          </p:cNvPr>
          <p:cNvSpPr txBox="1"/>
          <p:nvPr/>
        </p:nvSpPr>
        <p:spPr>
          <a:xfrm>
            <a:off x="11116939" y="5327326"/>
            <a:ext cx="9937080" cy="200362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5200" b="1">
                <a:ea typeface="+mn-lt"/>
                <a:cs typeface="+mn-lt"/>
              </a:rPr>
              <a:t>Dataset:</a:t>
            </a:r>
            <a:r>
              <a:rPr lang="en-IN" sz="5200">
                <a:ea typeface="+mn-lt"/>
                <a:cs typeface="+mn-lt"/>
              </a:rPr>
              <a:t> The dataset is split into</a:t>
            </a:r>
            <a:endParaRPr lang="en-US" sz="5200">
              <a:ea typeface="+mn-lt"/>
              <a:cs typeface="+mn-lt"/>
            </a:endParaRPr>
          </a:p>
          <a:p>
            <a:pPr algn="just"/>
            <a:r>
              <a:rPr lang="en-IN" sz="5200">
                <a:ea typeface="+mn-lt"/>
                <a:cs typeface="+mn-lt"/>
              </a:rPr>
              <a:t>training (</a:t>
            </a:r>
            <a:r>
              <a:rPr lang="en-IN" sz="5200">
                <a:latin typeface="Consolas"/>
                <a:ea typeface="+mn-lt"/>
                <a:cs typeface="+mn-lt"/>
              </a:rPr>
              <a:t>trainDS</a:t>
            </a:r>
            <a:r>
              <a:rPr lang="en-IN" sz="5200">
                <a:ea typeface="+mn-lt"/>
                <a:cs typeface="+mn-lt"/>
              </a:rPr>
              <a:t>) and validation</a:t>
            </a:r>
            <a:endParaRPr lang="en-US" sz="5200">
              <a:ea typeface="+mn-lt"/>
              <a:cs typeface="+mn-lt"/>
            </a:endParaRPr>
          </a:p>
          <a:p>
            <a:pPr algn="just"/>
            <a:r>
              <a:rPr lang="en-IN" sz="5200">
                <a:ea typeface="+mn-lt"/>
                <a:cs typeface="+mn-lt"/>
              </a:rPr>
              <a:t>(</a:t>
            </a:r>
            <a:r>
              <a:rPr lang="en-IN" sz="5200">
                <a:latin typeface="Consolas"/>
              </a:rPr>
              <a:t>valDS</a:t>
            </a:r>
            <a:r>
              <a:rPr lang="en-IN" sz="5200">
                <a:ea typeface="+mn-lt"/>
                <a:cs typeface="+mn-lt"/>
              </a:rPr>
              <a:t>) sets.</a:t>
            </a:r>
          </a:p>
          <a:p>
            <a:pPr algn="just"/>
            <a:r>
              <a:rPr lang="en-IN" sz="5200" b="1">
                <a:ea typeface="+mn-lt"/>
                <a:cs typeface="+mn-lt"/>
              </a:rPr>
              <a:t>CNN Architecture:</a:t>
            </a:r>
            <a:r>
              <a:rPr lang="en-IN" sz="5200">
                <a:ea typeface="+mn-lt"/>
                <a:cs typeface="+mn-lt"/>
              </a:rPr>
              <a:t> 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Input Layer:</a:t>
            </a:r>
            <a:r>
              <a:rPr lang="en-IN" sz="5200">
                <a:ea typeface="+mn-lt"/>
                <a:cs typeface="+mn-lt"/>
              </a:rPr>
              <a:t> Accepts 256 x 256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 RGB images.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Feature Extraction:</a:t>
            </a:r>
            <a:r>
              <a:rPr lang="en-IN" sz="5200">
                <a:ea typeface="+mn-lt"/>
                <a:cs typeface="+mn-lt"/>
              </a:rPr>
              <a:t> Two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convolutional paths (3x3 and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5x5 filters) to extract multi-scale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 features.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Residual Learning:</a:t>
            </a:r>
            <a:r>
              <a:rPr lang="en-IN" sz="5200">
                <a:ea typeface="+mn-lt"/>
                <a:cs typeface="+mn-lt"/>
              </a:rPr>
              <a:t> Combines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feature maps using an addition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 layer.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Attention Mechanism:</a:t>
            </a:r>
            <a:r>
              <a:rPr lang="en-IN" sz="5200">
                <a:ea typeface="+mn-lt"/>
                <a:cs typeface="+mn-lt"/>
              </a:rPr>
              <a:t> Channel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based attention using a 1x1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convolution and sigmoid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activation.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Output Layer:</a:t>
            </a:r>
            <a:r>
              <a:rPr lang="en-IN" sz="5200">
                <a:ea typeface="+mn-lt"/>
                <a:cs typeface="+mn-lt"/>
              </a:rPr>
              <a:t> Predicts dehazed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 images using a 3x3 convolution.</a:t>
            </a:r>
            <a:endParaRPr lang="en-IN" sz="5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5200" b="1">
                <a:ea typeface="+mn-lt"/>
                <a:cs typeface="+mn-lt"/>
              </a:rPr>
              <a:t>Training:</a:t>
            </a:r>
            <a:r>
              <a:rPr lang="en-IN" sz="5200">
                <a:ea typeface="+mn-lt"/>
                <a:cs typeface="+mn-lt"/>
              </a:rPr>
              <a:t> The model is trained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using the Adam optimizer for 50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 epochs with a batch size of 8.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 Validation is performed every </a:t>
            </a:r>
          </a:p>
          <a:p>
            <a:pPr algn="just"/>
            <a:r>
              <a:rPr lang="en-IN" sz="5200">
                <a:ea typeface="+mn-lt"/>
                <a:cs typeface="+mn-lt"/>
              </a:rPr>
              <a:t> epochs.</a:t>
            </a:r>
            <a:endParaRPr lang="en-IN" sz="5200">
              <a:ea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C119-3668-82FF-BE7B-25EECC898EC5}"/>
              </a:ext>
            </a:extLst>
          </p:cNvPr>
          <p:cNvSpPr txBox="1"/>
          <p:nvPr/>
        </p:nvSpPr>
        <p:spPr>
          <a:xfrm>
            <a:off x="713014" y="5633295"/>
            <a:ext cx="9379086" cy="119417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5500"/>
              <a:t>This</a:t>
            </a:r>
            <a:r>
              <a:rPr lang="en-IN" sz="5500">
                <a:ea typeface="+mn-lt"/>
                <a:cs typeface="+mn-lt"/>
              </a:rPr>
              <a:t> project presents a  Convolutional Neural Network (CNN) model for image dehazing. The model incorporates multi- scale feature extraction, residual learning, and an attention mechanism to enhance visibility in hazy images. The network is trained on a dataset of hazy and clear images using the Adam optimizer. Results demonstrate improved clarity in dehazed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-23274" y="2892079"/>
            <a:ext cx="32050548" cy="10464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1">
                <a:latin typeface="Poppins"/>
                <a:ea typeface="+mn-lt"/>
                <a:cs typeface="+mn-lt"/>
              </a:rPr>
              <a:t>Lokeshwar Reddy K (BU21EECE0100334), Tejas V Reddy(BU21EECEO100550), Vinay N S (BU21EECEO100548)</a:t>
            </a:r>
            <a:endParaRPr lang="en-US" sz="4400" b="1">
              <a:latin typeface="Poppins"/>
              <a:cs typeface="Poppins"/>
            </a:endParaRPr>
          </a:p>
          <a:p>
            <a:pPr algn="ctr"/>
            <a:endParaRPr lang="en-US" b="1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5C3FB2-1855-4CF1-388D-5C6E150555AC}"/>
              </a:ext>
            </a:extLst>
          </p:cNvPr>
          <p:cNvSpPr/>
          <p:nvPr/>
        </p:nvSpPr>
        <p:spPr>
          <a:xfrm>
            <a:off x="21053357" y="15586276"/>
            <a:ext cx="10573786" cy="8689789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328CE-FB23-EBBB-409E-481560B3846B}"/>
              </a:ext>
            </a:extLst>
          </p:cNvPr>
          <p:cNvSpPr txBox="1"/>
          <p:nvPr/>
        </p:nvSpPr>
        <p:spPr>
          <a:xfrm>
            <a:off x="21047062" y="15615676"/>
            <a:ext cx="502413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89E9-01CC-2628-EE6A-C504790AD10C}"/>
              </a:ext>
            </a:extLst>
          </p:cNvPr>
          <p:cNvSpPr txBox="1"/>
          <p:nvPr/>
        </p:nvSpPr>
        <p:spPr>
          <a:xfrm>
            <a:off x="21245447" y="16606875"/>
            <a:ext cx="10130112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5500">
                <a:ea typeface="+mn-lt"/>
                <a:cs typeface="+mn-lt"/>
              </a:rPr>
              <a:t>The CNN-based image dehazing model improves visibility by using multi-scale feature extraction, residual learning, and an attention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IN" sz="5500">
                <a:ea typeface="+mn-lt"/>
                <a:cs typeface="+mn-lt"/>
              </a:rPr>
              <a:t>mechanism. Trained with the Adam optimizer for 50 epochs, it effectively removes haze and enhances image clarity. 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24" y="-31750"/>
            <a:ext cx="5538950" cy="304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462" y="-242321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D19E9-B27A-C1B6-1366-75190C8E3FC9}"/>
              </a:ext>
            </a:extLst>
          </p:cNvPr>
          <p:cNvSpPr/>
          <p:nvPr/>
        </p:nvSpPr>
        <p:spPr>
          <a:xfrm>
            <a:off x="10916716" y="32674182"/>
            <a:ext cx="20678015" cy="34356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53B8-4ED1-FA4F-BE2B-828924DF71E8}"/>
              </a:ext>
            </a:extLst>
          </p:cNvPr>
          <p:cNvSpPr txBox="1"/>
          <p:nvPr/>
        </p:nvSpPr>
        <p:spPr>
          <a:xfrm>
            <a:off x="10972800" y="32568784"/>
            <a:ext cx="617188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>
                <a:latin typeface="Poppins" panose="00000500000000000000" pitchFamily="2" charset="0"/>
                <a:cs typeface="Poppins" panose="00000500000000000000" pitchFamily="2" charset="0"/>
              </a:rPr>
              <a:t>To know 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D3E79-306C-6867-B378-9F8A9F8FA380}"/>
              </a:ext>
            </a:extLst>
          </p:cNvPr>
          <p:cNvSpPr txBox="1"/>
          <p:nvPr/>
        </p:nvSpPr>
        <p:spPr>
          <a:xfrm>
            <a:off x="11046578" y="33289202"/>
            <a:ext cx="1811465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/>
              <a:t>GitHub link:</a:t>
            </a:r>
            <a:r>
              <a:rPr lang="en-IN" sz="6000">
                <a:hlinkClick r:id="rId4"/>
              </a:rPr>
              <a:t> </a:t>
            </a:r>
            <a:r>
              <a:rPr lang="en-IN" sz="4400">
                <a:hlinkClick r:id="rId4"/>
              </a:rPr>
              <a:t>https://github.com/Lokeshwar26/Image-Dehazing-using-Image-Processing-and-Machine-Learning-techniques/tree/main</a:t>
            </a:r>
            <a:r>
              <a:rPr lang="en-IN" sz="4400"/>
              <a:t> </a:t>
            </a:r>
          </a:p>
          <a:p>
            <a:r>
              <a:rPr lang="en-IN" sz="5500"/>
              <a:t>Video link:</a:t>
            </a:r>
          </a:p>
        </p:txBody>
      </p:sp>
      <p:pic>
        <p:nvPicPr>
          <p:cNvPr id="1026" name="Picture 2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D301EA1F-7C81-A1A9-D74E-32E3E266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98801" y="32809414"/>
            <a:ext cx="3079448" cy="32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screenshot of a phone&#10;&#10;AI-generated content may be incorrect.">
            <a:extLst>
              <a:ext uri="{FF2B5EF4-FFF2-40B4-BE49-F238E27FC236}">
                <a16:creationId xmlns:a16="http://schemas.microsoft.com/office/drawing/2014/main" id="{E9530966-A92E-BA10-FA90-41555F089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8336" y="5778188"/>
            <a:ext cx="4485955" cy="4207998"/>
          </a:xfrm>
          <a:prstGeom prst="rect">
            <a:avLst/>
          </a:prstGeom>
        </p:spPr>
      </p:pic>
      <p:pic>
        <p:nvPicPr>
          <p:cNvPr id="43" name="Picture 42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0A4E95F3-0387-AA15-5DCF-74FF74D30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55803" y="5831586"/>
            <a:ext cx="4660523" cy="415934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282E1B6-D8B8-2B96-4548-33E5D3150379}"/>
              </a:ext>
            </a:extLst>
          </p:cNvPr>
          <p:cNvSpPr txBox="1"/>
          <p:nvPr/>
        </p:nvSpPr>
        <p:spPr>
          <a:xfrm>
            <a:off x="480676" y="20136217"/>
            <a:ext cx="9687623" cy="1448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Importance of Image Dehazing:</a:t>
            </a:r>
            <a:r>
              <a:rPr kumimoji="0" lang="en-US" sz="5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Enhances visibility in applications like autonomous driving, remote sensing, and surveillance.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 of Haze:</a:t>
            </a:r>
            <a:r>
              <a:rPr kumimoji="0" lang="en-US" sz="5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Reduces contrast, distorts colors, and obscures details due to atmospheric scattering.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Approach:</a:t>
            </a:r>
            <a:r>
              <a:rPr kumimoji="0" lang="en-US" sz="5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CNN based models learn haze removal from large datasets, offering better generalization and end-to-end optimization.</a:t>
            </a:r>
            <a:endParaRPr kumimoji="0" lang="en-IN" sz="5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Focus:</a:t>
            </a:r>
            <a:r>
              <a:rPr kumimoji="0" lang="en-US" sz="5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Develop a CNN model for effective haze removal, improving image clarity for critical vision-based applications.</a:t>
            </a:r>
            <a:endParaRPr kumimoji="0" lang="en-IN" sz="5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6117378-11A3-B6A2-0521-8D06FA9EC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54692"/>
              </p:ext>
            </p:extLst>
          </p:nvPr>
        </p:nvGraphicFramePr>
        <p:xfrm>
          <a:off x="21245446" y="10565776"/>
          <a:ext cx="9937080" cy="46009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11924">
                  <a:extLst>
                    <a:ext uri="{9D8B030D-6E8A-4147-A177-3AD203B41FA5}">
                      <a16:colId xmlns:a16="http://schemas.microsoft.com/office/drawing/2014/main" val="2399803661"/>
                    </a:ext>
                  </a:extLst>
                </a:gridCol>
                <a:gridCol w="3251320">
                  <a:extLst>
                    <a:ext uri="{9D8B030D-6E8A-4147-A177-3AD203B41FA5}">
                      <a16:colId xmlns:a16="http://schemas.microsoft.com/office/drawing/2014/main" val="3527905917"/>
                    </a:ext>
                  </a:extLst>
                </a:gridCol>
                <a:gridCol w="3973836">
                  <a:extLst>
                    <a:ext uri="{9D8B030D-6E8A-4147-A177-3AD203B41FA5}">
                      <a16:colId xmlns:a16="http://schemas.microsoft.com/office/drawing/2014/main" val="1137722336"/>
                    </a:ext>
                  </a:extLst>
                </a:gridCol>
              </a:tblGrid>
              <a:tr h="751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Metrics 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Dehazenet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Proposed method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599780"/>
                  </a:ext>
                </a:extLst>
              </a:tr>
              <a:tr h="8019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PSNR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21.14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19.12 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055999"/>
                  </a:ext>
                </a:extLst>
              </a:tr>
              <a:tr h="751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MSE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0.0112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0.0207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343936"/>
                  </a:ext>
                </a:extLst>
              </a:tr>
              <a:tr h="7221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SSIM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0.85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0.7694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1412144"/>
                  </a:ext>
                </a:extLst>
              </a:tr>
              <a:tr h="751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WSNR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17.02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kern="100">
                          <a:effectLst/>
                        </a:rPr>
                        <a:t>13.41 </a:t>
                      </a:r>
                      <a:endParaRPr lang="en-US" sz="4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65524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EA3808-634F-1CF2-AC88-D2114F8D8526}"/>
              </a:ext>
            </a:extLst>
          </p:cNvPr>
          <p:cNvSpPr txBox="1"/>
          <p:nvPr/>
        </p:nvSpPr>
        <p:spPr>
          <a:xfrm>
            <a:off x="14197262" y="34891582"/>
            <a:ext cx="14494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hlinkClick r:id="rId8"/>
              </a:rPr>
              <a:t>https://drive.google.com/file/d/1HeJMk_K2Ow_1ckOA08kr6sugtwKW5B0A/view?usp=sharing</a:t>
            </a:r>
            <a:r>
              <a:rPr lang="en-US" sz="4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470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Consolas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TEJAS V REDDY</cp:lastModifiedBy>
  <cp:revision>2</cp:revision>
  <cp:lastPrinted>2013-08-04T02:58:23Z</cp:lastPrinted>
  <dcterms:created xsi:type="dcterms:W3CDTF">2011-10-21T15:46:33Z</dcterms:created>
  <dcterms:modified xsi:type="dcterms:W3CDTF">2025-03-22T08:26:55Z</dcterms:modified>
</cp:coreProperties>
</file>