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20" r:id="rId2"/>
  </p:sldMasterIdLst>
  <p:notesMasterIdLst>
    <p:notesMasterId r:id="rId33"/>
  </p:notesMasterIdLst>
  <p:sldIdLst>
    <p:sldId id="256" r:id="rId3"/>
    <p:sldId id="885" r:id="rId4"/>
    <p:sldId id="927" r:id="rId5"/>
    <p:sldId id="926" r:id="rId6"/>
    <p:sldId id="925" r:id="rId7"/>
    <p:sldId id="928" r:id="rId8"/>
    <p:sldId id="929" r:id="rId9"/>
    <p:sldId id="931" r:id="rId10"/>
    <p:sldId id="930" r:id="rId11"/>
    <p:sldId id="933" r:id="rId12"/>
    <p:sldId id="932" r:id="rId13"/>
    <p:sldId id="934" r:id="rId14"/>
    <p:sldId id="936" r:id="rId15"/>
    <p:sldId id="945" r:id="rId16"/>
    <p:sldId id="937" r:id="rId17"/>
    <p:sldId id="939" r:id="rId18"/>
    <p:sldId id="938" r:id="rId19"/>
    <p:sldId id="951" r:id="rId20"/>
    <p:sldId id="935" r:id="rId21"/>
    <p:sldId id="940" r:id="rId22"/>
    <p:sldId id="941" r:id="rId23"/>
    <p:sldId id="942" r:id="rId24"/>
    <p:sldId id="943" r:id="rId25"/>
    <p:sldId id="944" r:id="rId26"/>
    <p:sldId id="946" r:id="rId27"/>
    <p:sldId id="947" r:id="rId28"/>
    <p:sldId id="948" r:id="rId29"/>
    <p:sldId id="949" r:id="rId30"/>
    <p:sldId id="950" r:id="rId31"/>
    <p:sldId id="924" r:id="rId32"/>
  </p:sldIdLst>
  <p:sldSz cx="10287000" cy="6858000" type="35mm"/>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Default Section" id="{6E78CE95-162B-40C8-A951-718D90E62CB7}">
          <p14:sldIdLst>
            <p14:sldId id="256"/>
            <p14:sldId id="885"/>
            <p14:sldId id="886"/>
            <p14:sldId id="887"/>
            <p14:sldId id="888"/>
            <p14:sldId id="890"/>
            <p14:sldId id="891"/>
            <p14:sldId id="892"/>
            <p14:sldId id="893"/>
            <p14:sldId id="894"/>
            <p14:sldId id="895"/>
            <p14:sldId id="896"/>
            <p14:sldId id="897"/>
            <p14:sldId id="898"/>
            <p14:sldId id="899"/>
            <p14:sldId id="904"/>
            <p14:sldId id="900"/>
            <p14:sldId id="925"/>
            <p14:sldId id="926"/>
            <p14:sldId id="903"/>
            <p14:sldId id="983"/>
            <p14:sldId id="901"/>
            <p14:sldId id="902"/>
            <p14:sldId id="984"/>
            <p14:sldId id="767"/>
            <p14:sldId id="768"/>
            <p14:sldId id="930"/>
            <p14:sldId id="905"/>
            <p14:sldId id="771"/>
            <p14:sldId id="976"/>
            <p14:sldId id="977"/>
            <p14:sldId id="978"/>
            <p14:sldId id="776"/>
            <p14:sldId id="777"/>
            <p14:sldId id="778"/>
            <p14:sldId id="780"/>
            <p14:sldId id="779"/>
            <p14:sldId id="782"/>
            <p14:sldId id="783"/>
            <p14:sldId id="784"/>
            <p14:sldId id="785"/>
            <p14:sldId id="979"/>
            <p14:sldId id="980"/>
            <p14:sldId id="788"/>
            <p14:sldId id="791"/>
            <p14:sldId id="792"/>
            <p14:sldId id="793"/>
            <p14:sldId id="794"/>
            <p14:sldId id="795"/>
            <p14:sldId id="796"/>
            <p14:sldId id="798"/>
            <p14:sldId id="799"/>
            <p14:sldId id="797"/>
            <p14:sldId id="800"/>
            <p14:sldId id="801"/>
            <p14:sldId id="802"/>
            <p14:sldId id="804"/>
            <p14:sldId id="809"/>
            <p14:sldId id="811"/>
            <p14:sldId id="812"/>
            <p14:sldId id="813"/>
            <p14:sldId id="814"/>
            <p14:sldId id="909"/>
            <p14:sldId id="910"/>
            <p14:sldId id="911"/>
            <p14:sldId id="912"/>
            <p14:sldId id="913"/>
            <p14:sldId id="914"/>
            <p14:sldId id="915"/>
            <p14:sldId id="916"/>
            <p14:sldId id="917"/>
            <p14:sldId id="918"/>
            <p14:sldId id="924"/>
          </p14:sldIdLst>
        </p14:section>
      </p14:sectionLst>
    </p:ext>
    <p:ext uri="{EFAFB233-063F-42B5-8137-9DF3F51BA10A}">
      <p15:sldGuideLst xmlns:p15="http://schemas.microsoft.com/office/powerpoint/2012/main" xmlns="">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0000"/>
    <a:srgbClr val="FFFF00"/>
    <a:srgbClr val="F7A1A2"/>
    <a:srgbClr val="FC5EF1"/>
    <a:srgbClr val="0077BD"/>
    <a:srgbClr val="003399"/>
    <a:srgbClr val="FF3300"/>
    <a:srgbClr val="33CC33"/>
    <a:srgbClr val="66CCFF"/>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573" autoAdjust="0"/>
    <p:restoredTop sz="86228" autoAdjust="0"/>
  </p:normalViewPr>
  <p:slideViewPr>
    <p:cSldViewPr>
      <p:cViewPr varScale="1">
        <p:scale>
          <a:sx n="64" d="100"/>
          <a:sy n="64" d="100"/>
        </p:scale>
        <p:origin x="-1704" y="-96"/>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a:defRPr sz="13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a:defRPr sz="1300"/>
            </a:lvl1pPr>
          </a:lstStyle>
          <a:p>
            <a:pPr>
              <a:defRPr/>
            </a:pPr>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a:defRPr sz="1300"/>
            </a:lvl1pPr>
          </a:lstStyle>
          <a:p>
            <a:pPr>
              <a:defRPr/>
            </a:pPr>
            <a:fld id="{35648293-2628-4091-BED1-7FD9F7535785}" type="slidenum">
              <a:rPr lang="en-US"/>
              <a:pPr>
                <a:defRPr/>
              </a:pPr>
              <a:t>‹#›</a:t>
            </a:fld>
            <a:endParaRPr lang="en-US"/>
          </a:p>
        </p:txBody>
      </p:sp>
    </p:spTree>
    <p:extLst>
      <p:ext uri="{BB962C8B-B14F-4D97-AF65-F5344CB8AC3E}">
        <p14:creationId xmlns:p14="http://schemas.microsoft.com/office/powerpoint/2010/main" xmlns="" val="1474189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EC65E541-0C65-4668-97E0-BC8F9EF85E8B}" type="slidenum">
              <a:rPr lang="en-US" smtClean="0"/>
              <a:pPr eaLnBrk="1" hangingPunct="1"/>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xmlns="" val="31763728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facebook.com/insofe" TargetMode="External"/><Relationship Id="rId7" Type="http://schemas.openxmlformats.org/officeDocument/2006/relationships/hyperlink" Target="http://www.linkedin.com/company/international-school-of-engineering" TargetMode="External"/><Relationship Id="rId2" Type="http://schemas.openxmlformats.org/officeDocument/2006/relationships/hyperlink" Target="http://www.inse.edu.in/" TargetMode="External"/><Relationship Id="rId1" Type="http://schemas.openxmlformats.org/officeDocument/2006/relationships/slideMaster" Target="../slideMasters/slideMaster2.xml"/><Relationship Id="rId6" Type="http://schemas.openxmlformats.org/officeDocument/2006/relationships/hyperlink" Target="http://www.slideshare.net/INSOFE" TargetMode="External"/><Relationship Id="rId5" Type="http://schemas.openxmlformats.org/officeDocument/2006/relationships/hyperlink" Target="http://www.youtube.com/InsofeVideos" TargetMode="External"/><Relationship Id="rId4" Type="http://schemas.openxmlformats.org/officeDocument/2006/relationships/hyperlink" Target="https://twitter.com/Insofeedu" TargetMode="External"/><Relationship Id="rId9" Type="http://schemas.openxmlformats.org/officeDocument/2006/relationships/image" Target="../media/image1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9" name="Picture 1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90500" y="1066800"/>
            <a:ext cx="42291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Box 63"/>
          <p:cNvSpPr txBox="1">
            <a:spLocks noChangeArrowheads="1"/>
          </p:cNvSpPr>
          <p:nvPr userDrawn="1"/>
        </p:nvSpPr>
        <p:spPr bwMode="auto">
          <a:xfrm>
            <a:off x="4610100" y="2750277"/>
            <a:ext cx="460216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b="1" dirty="0">
                <a:solidFill>
                  <a:schemeClr val="bg2"/>
                </a:solidFill>
                <a:latin typeface="Arial" pitchFamily="34" charset="0"/>
                <a:cs typeface="Arial" pitchFamily="34" charset="0"/>
              </a:rPr>
              <a:t>Inspire…Educate…Transform.</a:t>
            </a:r>
          </a:p>
        </p:txBody>
      </p:sp>
      <p:grpSp>
        <p:nvGrpSpPr>
          <p:cNvPr id="3" name="Group 2"/>
          <p:cNvGrpSpPr/>
          <p:nvPr userDrawn="1"/>
        </p:nvGrpSpPr>
        <p:grpSpPr>
          <a:xfrm>
            <a:off x="4381500" y="2133600"/>
            <a:ext cx="152400" cy="1752600"/>
            <a:chOff x="5108634" y="2674938"/>
            <a:chExt cx="152400" cy="1752600"/>
          </a:xfrm>
        </p:grpSpPr>
        <p:sp>
          <p:nvSpPr>
            <p:cNvPr id="8" name="Line 64"/>
            <p:cNvSpPr>
              <a:spLocks noChangeShapeType="1"/>
            </p:cNvSpPr>
            <p:nvPr userDrawn="1"/>
          </p:nvSpPr>
          <p:spPr bwMode="auto">
            <a:xfrm>
              <a:off x="5108634" y="2674938"/>
              <a:ext cx="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65"/>
            <p:cNvSpPr>
              <a:spLocks noChangeShapeType="1"/>
            </p:cNvSpPr>
            <p:nvPr userDrawn="1"/>
          </p:nvSpPr>
          <p:spPr bwMode="auto">
            <a:xfrm>
              <a:off x="5261034" y="2903538"/>
              <a:ext cx="0" cy="1219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 name="Group 1"/>
          <p:cNvGrpSpPr/>
          <p:nvPr userDrawn="1"/>
        </p:nvGrpSpPr>
        <p:grpSpPr>
          <a:xfrm>
            <a:off x="493428" y="1177160"/>
            <a:ext cx="3578509" cy="3402747"/>
            <a:chOff x="722028" y="1720116"/>
            <a:chExt cx="3578509" cy="3402747"/>
          </a:xfrm>
        </p:grpSpPr>
        <p:pic>
          <p:nvPicPr>
            <p:cNvPr id="2052" name="Picture 4"/>
            <p:cNvPicPr>
              <a:picLocks noChangeAspect="1" noChangeArrowheads="1"/>
            </p:cNvPicPr>
            <p:nvPr userDrawn="1"/>
          </p:nvPicPr>
          <p:blipFill>
            <a:blip r:embed="rId3" cstate="email">
              <a:extLst>
                <a:ext uri="{28A0092B-C50C-407E-A947-70E740481C1C}">
                  <a14:useLocalDpi xmlns:a14="http://schemas.microsoft.com/office/drawing/2010/main" xmlns="" val="0"/>
                </a:ext>
              </a:extLst>
            </a:blip>
            <a:srcRect/>
            <a:stretch>
              <a:fillRect/>
            </a:stretch>
          </p:blipFill>
          <p:spPr bwMode="auto">
            <a:xfrm>
              <a:off x="2247900" y="4267200"/>
              <a:ext cx="1284287"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userDrawn="1"/>
          </p:nvPicPr>
          <p:blipFill>
            <a:blip r:embed="rId4" cstate="email">
              <a:extLst>
                <a:ext uri="{28A0092B-C50C-407E-A947-70E740481C1C}">
                  <a14:useLocalDpi xmlns:a14="http://schemas.microsoft.com/office/drawing/2010/main" xmlns="" val="0"/>
                </a:ext>
              </a:extLst>
            </a:blip>
            <a:srcRect/>
            <a:stretch>
              <a:fillRect/>
            </a:stretch>
          </p:blipFill>
          <p:spPr bwMode="auto">
            <a:xfrm>
              <a:off x="722028" y="3293233"/>
              <a:ext cx="1284287"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userDrawn="1"/>
          </p:nvPicPr>
          <p:blipFill>
            <a:blip r:embed="rId5" cstate="email">
              <a:extLst>
                <a:ext uri="{28A0092B-C50C-407E-A947-70E740481C1C}">
                  <a14:useLocalDpi xmlns:a14="http://schemas.microsoft.com/office/drawing/2010/main" xmlns="" val="0"/>
                </a:ext>
              </a:extLst>
            </a:blip>
            <a:srcRect/>
            <a:stretch>
              <a:fillRect/>
            </a:stretch>
          </p:blipFill>
          <p:spPr bwMode="auto">
            <a:xfrm>
              <a:off x="2247900" y="3284633"/>
              <a:ext cx="1284287"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cstate="email">
              <a:extLst>
                <a:ext uri="{28A0092B-C50C-407E-A947-70E740481C1C}">
                  <a14:useLocalDpi xmlns:a14="http://schemas.microsoft.com/office/drawing/2010/main" xmlns="" val="0"/>
                </a:ext>
              </a:extLst>
            </a:blip>
            <a:srcRect/>
            <a:stretch>
              <a:fillRect/>
            </a:stretch>
          </p:blipFill>
          <p:spPr bwMode="auto">
            <a:xfrm>
              <a:off x="2247900" y="1720116"/>
              <a:ext cx="2052637"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6" name="Picture 8"/>
            <p:cNvPicPr>
              <a:picLocks noChangeAspect="1" noChangeArrowheads="1"/>
            </p:cNvPicPr>
            <p:nvPr userDrawn="1"/>
          </p:nvPicPr>
          <p:blipFill>
            <a:blip r:embed="rId7" cstate="email">
              <a:extLst>
                <a:ext uri="{28A0092B-C50C-407E-A947-70E740481C1C}">
                  <a14:useLocalDpi xmlns:a14="http://schemas.microsoft.com/office/drawing/2010/main" xmlns="" val="0"/>
                </a:ext>
              </a:extLst>
            </a:blip>
            <a:srcRect/>
            <a:stretch>
              <a:fillRect/>
            </a:stretch>
          </p:blipFill>
          <p:spPr bwMode="auto">
            <a:xfrm>
              <a:off x="722028" y="4267200"/>
              <a:ext cx="1284287"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8" name="Picture 10"/>
            <p:cNvPicPr>
              <a:picLocks noChangeAspect="1" noChangeArrowheads="1"/>
            </p:cNvPicPr>
            <p:nvPr userDrawn="1"/>
          </p:nvPicPr>
          <p:blipFill>
            <a:blip r:embed="rId8" cstate="email">
              <a:extLst>
                <a:ext uri="{28A0092B-C50C-407E-A947-70E740481C1C}">
                  <a14:useLocalDpi xmlns:a14="http://schemas.microsoft.com/office/drawing/2010/main" xmlns="" val="0"/>
                </a:ext>
              </a:extLst>
            </a:blip>
            <a:srcRect/>
            <a:stretch>
              <a:fillRect/>
            </a:stretch>
          </p:blipFill>
          <p:spPr bwMode="auto">
            <a:xfrm>
              <a:off x="722028" y="2236053"/>
              <a:ext cx="1284287"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6" name="Picture 6" descr="saffron.jpg"/>
          <p:cNvPicPr>
            <a:picLocks noChangeAspect="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p:cNvPicPr>
            <a:picLocks noChangeAspect="1" noChangeArrowheads="1"/>
          </p:cNvPicPr>
          <p:nvPr userDrawn="1"/>
        </p:nvPicPr>
        <p:blipFill>
          <a:blip r:embed="rId10">
            <a:extLst>
              <a:ext uri="{28A0092B-C50C-407E-A947-70E740481C1C}">
                <a14:useLocalDpi xmlns:a14="http://schemas.microsoft.com/office/drawing/2010/main" xmlns=""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Rectangle 18"/>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sp>
        <p:nvSpPr>
          <p:cNvPr id="21" name="TextBox 2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http://www.insofe.edu.in</a:t>
            </a:r>
            <a:endParaRPr lang="en-US" sz="1200" dirty="0">
              <a:ln>
                <a:noFill/>
              </a:ln>
              <a:solidFill>
                <a:schemeClr val="bg1"/>
              </a:solidFill>
            </a:endParaRPr>
          </a:p>
        </p:txBody>
      </p:sp>
      <p:pic>
        <p:nvPicPr>
          <p:cNvPr id="5" name="Picture 4"/>
          <p:cNvPicPr>
            <a:picLocks noChangeAspect="1"/>
          </p:cNvPicPr>
          <p:nvPr userDrawn="1"/>
        </p:nvPicPr>
        <p:blipFill>
          <a:blip r:embed="rId11">
            <a:extLst>
              <a:ext uri="{28A0092B-C50C-407E-A947-70E740481C1C}">
                <a14:useLocalDpi xmlns:a14="http://schemas.microsoft.com/office/drawing/2010/main" xmlns="" val="0"/>
              </a:ext>
            </a:extLst>
          </a:blip>
          <a:stretch>
            <a:fillRect/>
          </a:stretch>
        </p:blipFill>
        <p:spPr>
          <a:xfrm>
            <a:off x="7048500" y="76200"/>
            <a:ext cx="3117371" cy="954658"/>
          </a:xfrm>
          <a:prstGeom prst="rect">
            <a:avLst/>
          </a:prstGeom>
        </p:spPr>
      </p:pic>
    </p:spTree>
    <p:extLst>
      <p:ext uri="{BB962C8B-B14F-4D97-AF65-F5344CB8AC3E}">
        <p14:creationId xmlns:p14="http://schemas.microsoft.com/office/powerpoint/2010/main" xmlns="" val="120700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44701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113" y="152400"/>
            <a:ext cx="2395537"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500" y="152400"/>
            <a:ext cx="7034213"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84700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29135" y="2362200"/>
            <a:ext cx="4885765" cy="1815882"/>
          </a:xfrm>
          <a:prstGeom prst="rect">
            <a:avLst/>
          </a:prstGeom>
        </p:spPr>
        <p:txBody>
          <a:bodyPr wrap="square">
            <a:spAutoFit/>
          </a:bodyPr>
          <a:lstStyle/>
          <a:p>
            <a:pPr algn="l"/>
            <a:r>
              <a:rPr lang="en-IN" sz="1600" b="1" dirty="0">
                <a:solidFill>
                  <a:srgbClr val="FF0000"/>
                </a:solidFill>
                <a:latin typeface="+mn-lt"/>
                <a:ea typeface="Verdana" pitchFamily="34" charset="0"/>
                <a:cs typeface="Verdana" pitchFamily="34" charset="0"/>
              </a:rPr>
              <a:t>HYDERABAD</a:t>
            </a:r>
          </a:p>
          <a:p>
            <a:pPr algn="l"/>
            <a:r>
              <a:rPr lang="en-IN" sz="1600" dirty="0">
                <a:latin typeface="+mn-lt"/>
                <a:ea typeface="Verdana" pitchFamily="34" charset="0"/>
                <a:cs typeface="Verdana" pitchFamily="34" charset="0"/>
              </a:rPr>
              <a:t>2</a:t>
            </a:r>
            <a:r>
              <a:rPr lang="en-IN" sz="1600" baseline="30000" dirty="0">
                <a:latin typeface="+mn-lt"/>
                <a:ea typeface="Verdana" pitchFamily="34" charset="0"/>
                <a:cs typeface="Verdana" pitchFamily="34" charset="0"/>
              </a:rPr>
              <a:t>nd</a:t>
            </a:r>
            <a:r>
              <a:rPr lang="en-IN" sz="1600" dirty="0">
                <a:latin typeface="+mn-lt"/>
                <a:ea typeface="Verdana" pitchFamily="34" charset="0"/>
                <a:cs typeface="Verdana" pitchFamily="34" charset="0"/>
              </a:rPr>
              <a:t> Floor, </a:t>
            </a:r>
            <a:r>
              <a:rPr lang="en-IN" sz="1600" dirty="0" err="1">
                <a:latin typeface="+mn-lt"/>
                <a:ea typeface="Verdana" pitchFamily="34" charset="0"/>
                <a:cs typeface="Verdana" pitchFamily="34" charset="0"/>
              </a:rPr>
              <a:t>Jyothi</a:t>
            </a:r>
            <a:r>
              <a:rPr lang="en-IN" sz="1600" dirty="0">
                <a:latin typeface="+mn-lt"/>
                <a:ea typeface="Verdana" pitchFamily="34" charset="0"/>
                <a:cs typeface="Verdana" pitchFamily="34" charset="0"/>
              </a:rPr>
              <a:t> Imperial, </a:t>
            </a:r>
            <a:r>
              <a:rPr lang="en-IN" sz="1600" dirty="0" err="1">
                <a:latin typeface="+mn-lt"/>
                <a:ea typeface="Verdana" pitchFamily="34" charset="0"/>
                <a:cs typeface="Verdana" pitchFamily="34" charset="0"/>
              </a:rPr>
              <a:t>Vamsiram</a:t>
            </a:r>
            <a:r>
              <a:rPr lang="en-IN" sz="1600" dirty="0">
                <a:latin typeface="+mn-lt"/>
                <a:ea typeface="Verdana" pitchFamily="34" charset="0"/>
                <a:cs typeface="Verdana" pitchFamily="34" charset="0"/>
              </a:rPr>
              <a:t> Builders, Old Mumbai Highway, </a:t>
            </a:r>
            <a:r>
              <a:rPr lang="en-IN" sz="1600" dirty="0" err="1">
                <a:latin typeface="+mn-lt"/>
                <a:ea typeface="Verdana" pitchFamily="34" charset="0"/>
                <a:cs typeface="Verdana" pitchFamily="34" charset="0"/>
              </a:rPr>
              <a:t>Gachibowli</a:t>
            </a:r>
            <a:r>
              <a:rPr lang="en-IN" sz="1600" dirty="0">
                <a:latin typeface="+mn-lt"/>
                <a:ea typeface="Verdana" pitchFamily="34" charset="0"/>
                <a:cs typeface="Verdana" pitchFamily="34" charset="0"/>
              </a:rPr>
              <a:t>, Hyderabad - 500 032</a:t>
            </a:r>
          </a:p>
          <a:p>
            <a:pPr algn="l"/>
            <a:r>
              <a:rPr lang="en-IN" sz="1600" dirty="0">
                <a:latin typeface="+mn-lt"/>
                <a:ea typeface="Verdana" pitchFamily="34" charset="0"/>
                <a:cs typeface="Verdana" pitchFamily="34" charset="0"/>
              </a:rPr>
              <a:t>+91-9701685511</a:t>
            </a:r>
            <a:r>
              <a:rPr lang="en-IN" sz="1600" baseline="0" dirty="0">
                <a:latin typeface="+mn-lt"/>
                <a:ea typeface="Verdana" pitchFamily="34" charset="0"/>
                <a:cs typeface="Verdana" pitchFamily="34" charset="0"/>
              </a:rPr>
              <a:t> (Individuals)</a:t>
            </a:r>
          </a:p>
          <a:p>
            <a:pPr algn="l"/>
            <a:r>
              <a:rPr lang="en-IN" sz="1600" baseline="0" dirty="0">
                <a:latin typeface="+mn-lt"/>
                <a:ea typeface="Verdana" pitchFamily="34" charset="0"/>
                <a:cs typeface="Verdana" pitchFamily="34" charset="0"/>
              </a:rPr>
              <a:t>+91-9618483483 (Corporates)</a:t>
            </a:r>
          </a:p>
          <a:p>
            <a:pPr algn="l"/>
            <a:endParaRPr lang="en-IN" sz="1600" baseline="0" dirty="0">
              <a:latin typeface="+mn-lt"/>
              <a:ea typeface="Verdana" pitchFamily="34" charset="0"/>
              <a:cs typeface="Verdana" pitchFamily="34" charset="0"/>
            </a:endParaRPr>
          </a:p>
          <a:p>
            <a:pPr algn="ctr"/>
            <a:r>
              <a:rPr lang="en-IN" sz="1600" b="1" baseline="0" dirty="0">
                <a:latin typeface="+mn-lt"/>
                <a:ea typeface="Verdana" pitchFamily="34" charset="0"/>
                <a:cs typeface="Verdana" pitchFamily="34" charset="0"/>
              </a:rPr>
              <a:t>Social Media</a:t>
            </a:r>
            <a:endParaRPr lang="en-IN" sz="1600" b="1" dirty="0">
              <a:latin typeface="+mn-lt"/>
              <a:ea typeface="Verdana" pitchFamily="34" charset="0"/>
              <a:cs typeface="Verdana" pitchFamily="34" charset="0"/>
            </a:endParaRPr>
          </a:p>
        </p:txBody>
      </p:sp>
      <p:graphicFrame>
        <p:nvGraphicFramePr>
          <p:cNvPr id="4" name="Table 3"/>
          <p:cNvGraphicFramePr>
            <a:graphicFrameLocks noGrp="1"/>
          </p:cNvGraphicFramePr>
          <p:nvPr userDrawn="1">
            <p:extLst/>
          </p:nvPr>
        </p:nvGraphicFramePr>
        <p:xfrm>
          <a:off x="1745409" y="4184613"/>
          <a:ext cx="6945406" cy="1828800"/>
        </p:xfrm>
        <a:graphic>
          <a:graphicData uri="http://schemas.openxmlformats.org/drawingml/2006/table">
            <a:tbl>
              <a:tblPr>
                <a:tableStyleId>{2D5ABB26-0587-4C30-8999-92F81FD0307C}</a:tableStyleId>
              </a:tblPr>
              <a:tblGrid>
                <a:gridCol w="1143000">
                  <a:extLst>
                    <a:ext uri="{9D8B030D-6E8A-4147-A177-3AD203B41FA5}">
                      <a16:colId xmlns:a16="http://schemas.microsoft.com/office/drawing/2014/main" xmlns="" val="20000"/>
                    </a:ext>
                  </a:extLst>
                </a:gridCol>
                <a:gridCol w="5802406">
                  <a:extLst>
                    <a:ext uri="{9D8B030D-6E8A-4147-A177-3AD203B41FA5}">
                      <a16:colId xmlns:a16="http://schemas.microsoft.com/office/drawing/2014/main" xmlns="" val="20001"/>
                    </a:ext>
                  </a:extLst>
                </a:gridCol>
              </a:tblGrid>
              <a:tr h="270435">
                <a:tc>
                  <a:txBody>
                    <a:bodyPr/>
                    <a:lstStyle/>
                    <a:p>
                      <a:pPr algn="l"/>
                      <a:r>
                        <a:rPr lang="en-IN" sz="1400" dirty="0">
                          <a:solidFill>
                            <a:schemeClr val="tx1"/>
                          </a:solidFill>
                        </a:rPr>
                        <a:t>Web:</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dirty="0">
                          <a:solidFill>
                            <a:schemeClr val="tx1"/>
                          </a:solidFill>
                          <a:hlinkClick r:id="rId2"/>
                        </a:rPr>
                        <a:t>http://www.insofe.edu.in</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0435">
                <a:tc>
                  <a:txBody>
                    <a:bodyPr/>
                    <a:lstStyle/>
                    <a:p>
                      <a:pPr algn="l"/>
                      <a:r>
                        <a:rPr lang="en-IN" sz="1400" dirty="0">
                          <a:solidFill>
                            <a:schemeClr val="tx1"/>
                          </a:solidFill>
                        </a:rPr>
                        <a:t>Facebook:</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dirty="0">
                          <a:solidFill>
                            <a:schemeClr val="tx1"/>
                          </a:solidFill>
                          <a:hlinkClick r:id="rId3"/>
                        </a:rPr>
                        <a:t>https://www.facebook.com/insofe</a:t>
                      </a:r>
                      <a:r>
                        <a:rPr lang="en-IN" sz="1400" dirty="0">
                          <a:solidFill>
                            <a:schemeClr val="tx1"/>
                          </a:solidFill>
                        </a:rPr>
                        <a:t> </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0435">
                <a:tc>
                  <a:txBody>
                    <a:bodyPr/>
                    <a:lstStyle/>
                    <a:p>
                      <a:pPr algn="l"/>
                      <a:r>
                        <a:rPr lang="en-IN" sz="1400" dirty="0">
                          <a:solidFill>
                            <a:schemeClr val="tx1"/>
                          </a:solidFill>
                        </a:rPr>
                        <a:t>Twitter:</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4"/>
                        </a:rPr>
                        <a:t>https://twitter.com/Insofeedu</a:t>
                      </a:r>
                      <a:r>
                        <a:rPr lang="en-IN" sz="1400" u="sng" dirty="0">
                          <a:solidFill>
                            <a:schemeClr val="tx1"/>
                          </a:solidFill>
                        </a:rPr>
                        <a:t> </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70435">
                <a:tc>
                  <a:txBody>
                    <a:bodyPr/>
                    <a:lstStyle/>
                    <a:p>
                      <a:pPr algn="l"/>
                      <a:r>
                        <a:rPr lang="en-IN" sz="1400" dirty="0">
                          <a:solidFill>
                            <a:schemeClr val="tx1"/>
                          </a:solidFill>
                        </a:rPr>
                        <a:t>YouTube:</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5"/>
                        </a:rPr>
                        <a:t>http://www.youtube.com/InsofeVideos</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70435">
                <a:tc>
                  <a:txBody>
                    <a:bodyPr/>
                    <a:lstStyle/>
                    <a:p>
                      <a:pPr algn="l"/>
                      <a:r>
                        <a:rPr lang="en-IN" sz="1400" dirty="0" err="1">
                          <a:solidFill>
                            <a:schemeClr val="tx1"/>
                          </a:solidFill>
                        </a:rPr>
                        <a:t>SlideShare</a:t>
                      </a:r>
                      <a:r>
                        <a:rPr lang="en-IN" sz="1400" dirty="0">
                          <a:solidFill>
                            <a:schemeClr val="tx1"/>
                          </a:solidFill>
                        </a:rPr>
                        <a:t>:</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6"/>
                        </a:rPr>
                        <a:t>http://www.slideshare.net/INSOFE</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70435">
                <a:tc>
                  <a:txBody>
                    <a:bodyPr/>
                    <a:lstStyle/>
                    <a:p>
                      <a:pPr algn="l"/>
                      <a:r>
                        <a:rPr lang="en-US" sz="1400" b="0" dirty="0">
                          <a:solidFill>
                            <a:schemeClr val="tx1"/>
                          </a:solidFill>
                        </a:rPr>
                        <a:t>LinkedIn:</a:t>
                      </a: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kern="1200" dirty="0">
                          <a:solidFill>
                            <a:schemeClr val="tx1"/>
                          </a:solidFill>
                          <a:effectLst/>
                          <a:latin typeface="+mn-lt"/>
                          <a:ea typeface="+mn-ea"/>
                          <a:cs typeface="+mn-cs"/>
                          <a:hlinkClick r:id="rId7"/>
                        </a:rPr>
                        <a:t>http://www.linkedin.com/company/international-school-of-engineering</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
        <p:nvSpPr>
          <p:cNvPr id="5" name="Text Box 4"/>
          <p:cNvSpPr txBox="1">
            <a:spLocks noChangeArrowheads="1"/>
          </p:cNvSpPr>
          <p:nvPr userDrawn="1"/>
        </p:nvSpPr>
        <p:spPr bwMode="auto">
          <a:xfrm>
            <a:off x="339725" y="6172200"/>
            <a:ext cx="9756775" cy="421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spcBef>
                <a:spcPct val="25000"/>
              </a:spcBef>
            </a:pPr>
            <a:r>
              <a:rPr lang="en-US" sz="900" i="1" dirty="0">
                <a:cs typeface="Arial" charset="0"/>
              </a:rPr>
              <a:t>This presentation may contain references to findings of various reports available in the public domain. INSOFE  makes no representation as to their accuracy or that the organization subscribes to those findings.</a:t>
            </a:r>
          </a:p>
        </p:txBody>
      </p:sp>
      <p:pic>
        <p:nvPicPr>
          <p:cNvPr id="6" name="Picture 5"/>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63501" y="0"/>
            <a:ext cx="2565399" cy="2279999"/>
          </a:xfrm>
          <a:prstGeom prst="rect">
            <a:avLst/>
          </a:prstGeom>
        </p:spPr>
      </p:pic>
      <p:pic>
        <p:nvPicPr>
          <p:cNvPr id="7" name="Picture 6"/>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7658100" y="0"/>
            <a:ext cx="2556270" cy="2279999"/>
          </a:xfrm>
          <a:prstGeom prst="rect">
            <a:avLst/>
          </a:prstGeom>
        </p:spPr>
      </p:pic>
      <p:sp>
        <p:nvSpPr>
          <p:cNvPr id="8" name="Arc 7"/>
          <p:cNvSpPr/>
          <p:nvPr userDrawn="1"/>
        </p:nvSpPr>
        <p:spPr>
          <a:xfrm rot="10800000">
            <a:off x="2628900" y="0"/>
            <a:ext cx="5029200" cy="2279998"/>
          </a:xfrm>
          <a:prstGeom prst="arc">
            <a:avLst>
              <a:gd name="adj1" fmla="val 10837693"/>
              <a:gd name="adj2" fmla="val 21587353"/>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userDrawn="1"/>
        </p:nvSpPr>
        <p:spPr>
          <a:xfrm>
            <a:off x="4914901" y="2362199"/>
            <a:ext cx="4876800" cy="1323439"/>
          </a:xfrm>
          <a:prstGeom prst="rect">
            <a:avLst/>
          </a:prstGeom>
        </p:spPr>
        <p:txBody>
          <a:bodyPr wrap="square">
            <a:spAutoFit/>
          </a:bodyPr>
          <a:lstStyle/>
          <a:p>
            <a:pPr algn="l"/>
            <a:r>
              <a:rPr lang="en-IN" sz="1600" b="1" dirty="0">
                <a:solidFill>
                  <a:srgbClr val="FF0000"/>
                </a:solidFill>
                <a:latin typeface="+mn-lt"/>
                <a:ea typeface="Verdana" pitchFamily="34" charset="0"/>
                <a:cs typeface="Verdana" pitchFamily="34" charset="0"/>
              </a:rPr>
              <a:t>BENGALURU</a:t>
            </a:r>
          </a:p>
          <a:p>
            <a:pPr algn="l"/>
            <a:r>
              <a:rPr lang="en-IN" sz="1600" dirty="0">
                <a:latin typeface="+mn-lt"/>
                <a:ea typeface="Verdana" pitchFamily="34" charset="0"/>
                <a:cs typeface="Verdana" pitchFamily="34" charset="0"/>
              </a:rPr>
              <a:t>Floors 1-3, L77, 15</a:t>
            </a:r>
            <a:r>
              <a:rPr lang="en-IN" sz="1600" baseline="30000" dirty="0">
                <a:latin typeface="+mn-lt"/>
                <a:ea typeface="Verdana" pitchFamily="34" charset="0"/>
                <a:cs typeface="Verdana" pitchFamily="34" charset="0"/>
              </a:rPr>
              <a:t>th</a:t>
            </a:r>
            <a:r>
              <a:rPr lang="en-IN" sz="1600" dirty="0">
                <a:latin typeface="+mn-lt"/>
                <a:ea typeface="Verdana" pitchFamily="34" charset="0"/>
                <a:cs typeface="Verdana" pitchFamily="34" charset="0"/>
              </a:rPr>
              <a:t> Cross Road, 3A Main Road, Sector 6,</a:t>
            </a:r>
            <a:r>
              <a:rPr lang="en-IN" sz="1600" baseline="0" dirty="0">
                <a:latin typeface="+mn-lt"/>
                <a:ea typeface="Verdana" pitchFamily="34" charset="0"/>
                <a:cs typeface="Verdana" pitchFamily="34" charset="0"/>
              </a:rPr>
              <a:t> </a:t>
            </a:r>
            <a:r>
              <a:rPr lang="en-IN" sz="1600" dirty="0">
                <a:latin typeface="+mn-lt"/>
                <a:ea typeface="Verdana" pitchFamily="34" charset="0"/>
                <a:cs typeface="Verdana" pitchFamily="34" charset="0"/>
              </a:rPr>
              <a:t>HSR Layout, Bengaluru – 560 102</a:t>
            </a:r>
          </a:p>
          <a:p>
            <a:pPr algn="l"/>
            <a:r>
              <a:rPr lang="en-IN" sz="1600" dirty="0">
                <a:latin typeface="+mn-lt"/>
                <a:ea typeface="Verdana" pitchFamily="34" charset="0"/>
                <a:cs typeface="Verdana" pitchFamily="34" charset="0"/>
              </a:rPr>
              <a:t>+91-9502334561 (Individuals)</a:t>
            </a:r>
          </a:p>
          <a:p>
            <a:pPr algn="l"/>
            <a:r>
              <a:rPr lang="en-IN" sz="1600" dirty="0">
                <a:latin typeface="+mn-lt"/>
                <a:ea typeface="Verdana" pitchFamily="34" charset="0"/>
                <a:cs typeface="Verdana" pitchFamily="34" charset="0"/>
              </a:rPr>
              <a:t>+91-9502799088 (Corporates)</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002060"/>
                </a:solidFill>
                <a:latin typeface="Minion" pitchFamily="18"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4400">
                <a:latin typeface="Minion" pitchFamily="18" charset="0"/>
                <a:ea typeface="Verdana" pitchFamily="34" charset="0"/>
                <a:cs typeface="Verdana" pitchFamily="34" charset="0"/>
              </a:defRPr>
            </a:lvl1pPr>
            <a:lvl2pPr>
              <a:defRPr sz="4000">
                <a:latin typeface="Minion" pitchFamily="18" charset="0"/>
                <a:ea typeface="Verdana" pitchFamily="34" charset="0"/>
                <a:cs typeface="Verdana" pitchFamily="34" charset="0"/>
              </a:defRPr>
            </a:lvl2pPr>
            <a:lvl3pPr>
              <a:defRPr sz="3600">
                <a:latin typeface="Minion" pitchFamily="18" charset="0"/>
                <a:ea typeface="Verdana" pitchFamily="34" charset="0"/>
                <a:cs typeface="Verdana" pitchFamily="34" charset="0"/>
              </a:defRPr>
            </a:lvl3pPr>
            <a:lvl4pPr>
              <a:defRPr sz="3200">
                <a:latin typeface="Minion" pitchFamily="18" charset="0"/>
                <a:ea typeface="Verdana" pitchFamily="34" charset="0"/>
                <a:cs typeface="Verdana" pitchFamily="34" charset="0"/>
              </a:defRPr>
            </a:lvl4pPr>
            <a:lvl5pPr>
              <a:defRPr sz="3200">
                <a:latin typeface="Minion" pitchFamily="18"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8199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800" b="1" cap="all">
                <a:solidFill>
                  <a:srgbClr val="002060"/>
                </a:solidFill>
                <a:latin typeface="Minion" pitchFamily="18" charset="0"/>
              </a:defRPr>
            </a:lvl1pPr>
          </a:lstStyle>
          <a:p>
            <a:r>
              <a:rPr lang="en-US" dirty="0"/>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3600">
                <a:solidFill>
                  <a:srgbClr val="FF0000"/>
                </a:solidFill>
                <a:latin typeface="Quando"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xmlns="" val="75763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435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1970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9715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52782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xmlns="" val="35808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936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405158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332874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990600"/>
            <a:ext cx="92583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1"/>
            <a:ext cx="821055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3" name="Picture 2"/>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9539132" y="6172200"/>
            <a:ext cx="685800" cy="685800"/>
          </a:xfrm>
          <a:prstGeom prst="rect">
            <a:avLst/>
          </a:prstGeom>
        </p:spPr>
      </p:pic>
      <p:sp>
        <p:nvSpPr>
          <p:cNvPr id="10" name="TextBox 9"/>
          <p:cNvSpPr txBox="1"/>
          <p:nvPr userDrawn="1"/>
        </p:nvSpPr>
        <p:spPr>
          <a:xfrm rot="5400000">
            <a:off x="9210991" y="5066989"/>
            <a:ext cx="1713931"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0" cap="none" spc="200" baseline="0" dirty="0">
                <a:ln w="18415" cmpd="sng">
                  <a:solidFill>
                    <a:srgbClr val="FFFFFF"/>
                  </a:solidFill>
                  <a:prstDash val="solid"/>
                </a:ln>
                <a:solidFill>
                  <a:srgbClr val="FFFFFF"/>
                </a:solidFill>
                <a:effectLst>
                  <a:outerShdw blurRad="63500" dir="3600000" algn="tl" rotWithShape="0">
                    <a:srgbClr val="000000">
                      <a:alpha val="70000"/>
                    </a:srgbClr>
                  </a:outerShdw>
                </a:effectLst>
              </a:rPr>
              <a:t>CSE 7302c</a:t>
            </a:r>
            <a:endParaRPr lang="en-IN" sz="2000" b="0" cap="none" spc="200" baseline="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32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1600200"/>
            <a:ext cx="92583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0"/>
            <a:ext cx="8210550"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3" name="Picture 2"/>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3577582" y="147918"/>
            <a:ext cx="3117371" cy="954658"/>
          </a:xfrm>
          <a:prstGeom prst="rect">
            <a:avLst/>
          </a:prstGeom>
        </p:spPr>
      </p:pic>
      <p:sp>
        <p:nvSpPr>
          <p:cNvPr id="11" name="TextBox 1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spTree>
    <p:extLst>
      <p:ext uri="{BB962C8B-B14F-4D97-AF65-F5344CB8AC3E}">
        <p14:creationId xmlns:p14="http://schemas.microsoft.com/office/powerpoint/2010/main" xmlns="" val="1085104986"/>
      </p:ext>
    </p:extLst>
  </p:cSld>
  <p:clrMap bg1="lt1" tx1="dk1" bg2="lt2" tx2="dk2" accent1="accent1" accent2="accent2" accent3="accent3" accent4="accent4" accent5="accent5" accent6="accent6" hlink="hlink" folHlink="folHlink"/>
  <p:sldLayoutIdLst>
    <p:sldLayoutId id="2147483721" r:id="rId1"/>
  </p:sldLayoutIdLst>
  <p:hf hdr="0" ftr="0" dt="0"/>
  <p:txStyles>
    <p:titleStyle>
      <a:lvl1pPr algn="l" rtl="0" eaLnBrk="0" fontAlgn="base" hangingPunct="0">
        <a:spcBef>
          <a:spcPct val="0"/>
        </a:spcBef>
        <a:spcAft>
          <a:spcPct val="0"/>
        </a:spcAft>
        <a:defRPr sz="32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0"/>
          <p:cNvSpPr txBox="1">
            <a:spLocks/>
          </p:cNvSpPr>
          <p:nvPr/>
        </p:nvSpPr>
        <p:spPr>
          <a:xfrm>
            <a:off x="4610100" y="5276850"/>
            <a:ext cx="5562600" cy="43815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dirty="0" smtClean="0">
                <a:solidFill>
                  <a:schemeClr val="bg1">
                    <a:lumMod val="50000"/>
                  </a:schemeClr>
                </a:solidFill>
              </a:rPr>
              <a:t>Lokeshwaran_2858	</a:t>
            </a:r>
            <a:endParaRPr lang="en-US" b="1" dirty="0">
              <a:solidFill>
                <a:schemeClr val="bg1">
                  <a:lumMod val="50000"/>
                </a:schemeClr>
              </a:solidFill>
            </a:endParaRPr>
          </a:p>
        </p:txBody>
      </p:sp>
      <p:sp>
        <p:nvSpPr>
          <p:cNvPr id="6" name="Text Placeholder 20"/>
          <p:cNvSpPr txBox="1">
            <a:spLocks/>
          </p:cNvSpPr>
          <p:nvPr/>
        </p:nvSpPr>
        <p:spPr>
          <a:xfrm>
            <a:off x="4610100" y="6038850"/>
            <a:ext cx="5410200" cy="51435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400" dirty="0" smtClean="0"/>
              <a:t>July  </a:t>
            </a:r>
            <a:r>
              <a:rPr lang="en-US" sz="1400" dirty="0"/>
              <a:t>0</a:t>
            </a:r>
            <a:r>
              <a:rPr lang="en-US" sz="1400" dirty="0" smtClean="0"/>
              <a:t>7</a:t>
            </a:r>
            <a:r>
              <a:rPr lang="en-US" sz="1400" dirty="0"/>
              <a:t>, 2019 </a:t>
            </a:r>
          </a:p>
        </p:txBody>
      </p:sp>
      <p:sp>
        <p:nvSpPr>
          <p:cNvPr id="2" name="TextBox 1"/>
          <p:cNvSpPr txBox="1"/>
          <p:nvPr/>
        </p:nvSpPr>
        <p:spPr>
          <a:xfrm>
            <a:off x="4610100" y="3200400"/>
            <a:ext cx="5105400" cy="954107"/>
          </a:xfrm>
          <a:prstGeom prst="rect">
            <a:avLst/>
          </a:prstGeom>
          <a:noFill/>
        </p:spPr>
        <p:txBody>
          <a:bodyPr wrap="square" rtlCol="0">
            <a:spAutoFit/>
          </a:bodyPr>
          <a:lstStyle/>
          <a:p>
            <a:r>
              <a:rPr lang="en-US" sz="2800" b="1" dirty="0" smtClean="0">
                <a:solidFill>
                  <a:srgbClr val="346374"/>
                </a:solidFill>
              </a:rPr>
              <a:t>Predicting fraudulent Merchants for ecommerce</a:t>
            </a:r>
            <a:endParaRPr lang="en-IN" sz="2800" b="1" dirty="0">
              <a:solidFill>
                <a:srgbClr val="346374"/>
              </a:solidFill>
            </a:endParaRPr>
          </a:p>
        </p:txBody>
      </p:sp>
      <p:sp>
        <p:nvSpPr>
          <p:cNvPr id="8" name="TextBox 7"/>
          <p:cNvSpPr txBox="1"/>
          <p:nvPr/>
        </p:nvSpPr>
        <p:spPr>
          <a:xfrm>
            <a:off x="4610100" y="4274403"/>
            <a:ext cx="5105400" cy="461665"/>
          </a:xfrm>
          <a:prstGeom prst="rect">
            <a:avLst/>
          </a:prstGeom>
          <a:noFill/>
        </p:spPr>
        <p:txBody>
          <a:bodyPr wrap="square" rtlCol="0">
            <a:spAutoFit/>
          </a:bodyPr>
          <a:lstStyle/>
          <a:p>
            <a:r>
              <a:rPr lang="en-IN" sz="2400" b="1" dirty="0" smtClean="0">
                <a:solidFill>
                  <a:srgbClr val="FF6600"/>
                </a:solidFill>
              </a:rPr>
              <a:t>Classification problem</a:t>
            </a:r>
            <a:endParaRPr lang="en-IN" sz="2400" b="1" dirty="0">
              <a:solidFill>
                <a:srgbClr val="FF6600"/>
              </a:solidFill>
            </a:endParaRPr>
          </a:p>
        </p:txBody>
      </p:sp>
      <p:sp>
        <p:nvSpPr>
          <p:cNvPr id="9" name="Text Placeholder 20"/>
          <p:cNvSpPr txBox="1">
            <a:spLocks/>
          </p:cNvSpPr>
          <p:nvPr/>
        </p:nvSpPr>
        <p:spPr>
          <a:xfrm>
            <a:off x="4610100" y="5105400"/>
            <a:ext cx="5562600" cy="45720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1" dirty="0">
              <a:solidFill>
                <a:schemeClr val="bg1">
                  <a:lumMod val="50000"/>
                </a:schemeClr>
              </a:solidFill>
            </a:endParaRPr>
          </a:p>
        </p:txBody>
      </p:sp>
      <p:sp>
        <p:nvSpPr>
          <p:cNvPr id="10" name="Text Placeholder 20"/>
          <p:cNvSpPr txBox="1">
            <a:spLocks/>
          </p:cNvSpPr>
          <p:nvPr/>
        </p:nvSpPr>
        <p:spPr>
          <a:xfrm>
            <a:off x="4610100" y="5581650"/>
            <a:ext cx="5562600" cy="43815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dirty="0" smtClean="0">
                <a:solidFill>
                  <a:schemeClr val="bg1">
                    <a:lumMod val="50000"/>
                  </a:schemeClr>
                </a:solidFill>
              </a:rPr>
              <a:t>Student, </a:t>
            </a:r>
            <a:r>
              <a:rPr lang="en-US" b="1" dirty="0">
                <a:solidFill>
                  <a:schemeClr val="bg1">
                    <a:lumMod val="50000"/>
                  </a:schemeClr>
                </a:solidFill>
              </a:rPr>
              <a:t>INSOFE</a:t>
            </a:r>
          </a:p>
        </p:txBody>
      </p:sp>
      <p:sp>
        <p:nvSpPr>
          <p:cNvPr id="3" name="TextBox 2">
            <a:extLst>
              <a:ext uri="{FF2B5EF4-FFF2-40B4-BE49-F238E27FC236}">
                <a16:creationId xmlns:a16="http://schemas.microsoft.com/office/drawing/2014/main" xmlns="" id="{7C05FC91-502C-47A6-A099-E8DF5BBF98C9}"/>
              </a:ext>
            </a:extLst>
          </p:cNvPr>
          <p:cNvSpPr txBox="1"/>
          <p:nvPr/>
        </p:nvSpPr>
        <p:spPr>
          <a:xfrm>
            <a:off x="419100" y="5715000"/>
            <a:ext cx="3276600" cy="369332"/>
          </a:xfrm>
          <a:prstGeom prst="rect">
            <a:avLst/>
          </a:prstGeom>
          <a:noFill/>
        </p:spPr>
        <p:txBody>
          <a:bodyPr wrap="square" rtlCol="0">
            <a:spAutoFit/>
          </a:bodyPr>
          <a:lstStyle/>
          <a:p>
            <a:r>
              <a:rPr lang="en-US" b="1" dirty="0">
                <a:solidFill>
                  <a:srgbClr val="346374"/>
                </a:solidFill>
              </a:rPr>
              <a:t>Content</a:t>
            </a:r>
            <a:r>
              <a:rPr lang="en-US" b="1" dirty="0" smtClean="0">
                <a:solidFill>
                  <a:srgbClr val="346374"/>
                </a:solidFill>
              </a:rPr>
              <a:t>: </a:t>
            </a:r>
            <a:r>
              <a:rPr lang="en-US" b="1" dirty="0" err="1" smtClean="0">
                <a:solidFill>
                  <a:srgbClr val="346374"/>
                </a:solidFill>
              </a:rPr>
              <a:t>Lokeshwaran</a:t>
            </a:r>
            <a:endParaRPr lang="en-US" b="1" dirty="0">
              <a:solidFill>
                <a:schemeClr val="bg1">
                  <a:lumMod val="50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Converting to appropriate data types</a:t>
            </a:r>
          </a:p>
          <a:p>
            <a:r>
              <a:rPr lang="en-US" dirty="0" smtClean="0"/>
              <a:t>Converting to categorical and date data types.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8210550" cy="533400"/>
          </a:xfrm>
        </p:spPr>
        <p:txBody>
          <a:bodyPr/>
          <a:lstStyle/>
          <a:p>
            <a:r>
              <a:rPr lang="en-US" dirty="0" smtClean="0"/>
              <a:t>IP address is the Key feature</a:t>
            </a:r>
            <a:endParaRPr lang="en-US" dirty="0"/>
          </a:p>
        </p:txBody>
      </p:sp>
      <p:sp>
        <p:nvSpPr>
          <p:cNvPr id="3" name="Content Placeholder 2"/>
          <p:cNvSpPr>
            <a:spLocks noGrp="1"/>
          </p:cNvSpPr>
          <p:nvPr>
            <p:ph idx="1"/>
          </p:nvPr>
        </p:nvSpPr>
        <p:spPr>
          <a:xfrm>
            <a:off x="514350" y="990600"/>
            <a:ext cx="9258300" cy="5105400"/>
          </a:xfrm>
        </p:spPr>
        <p:txBody>
          <a:bodyPr/>
          <a:lstStyle/>
          <a:p>
            <a:endParaRPr lang="en-US" dirty="0" smtClean="0"/>
          </a:p>
          <a:p>
            <a:r>
              <a:rPr lang="en-US" sz="4000" dirty="0" smtClean="0"/>
              <a:t>Use defined function to convert </a:t>
            </a:r>
          </a:p>
          <a:p>
            <a:pPr>
              <a:buNone/>
            </a:pPr>
            <a:r>
              <a:rPr lang="en-US" sz="4000" dirty="0" smtClean="0"/>
              <a:t>  IP address into numerical data to compare and convert as Country. </a:t>
            </a:r>
          </a:p>
          <a:p>
            <a:r>
              <a:rPr lang="en-US" sz="4000" dirty="0" smtClean="0"/>
              <a:t>To get details – In which country does the fraudulent merchant register more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Fraudulent ratio</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90500" y="1320006"/>
            <a:ext cx="9982199" cy="4928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Insights !</a:t>
            </a:r>
            <a:endParaRPr lang="en-US" dirty="0"/>
          </a:p>
        </p:txBody>
      </p:sp>
      <p:pic>
        <p:nvPicPr>
          <p:cNvPr id="5122" name="Picture 2" descr="D:\Data science\Machine Learning\Lab\Mith\key insight.jpg"/>
          <p:cNvPicPr>
            <a:picLocks noGrp="1" noChangeAspect="1" noChangeArrowheads="1"/>
          </p:cNvPicPr>
          <p:nvPr>
            <p:ph idx="1"/>
          </p:nvPr>
        </p:nvPicPr>
        <p:blipFill>
          <a:blip r:embed="rId2"/>
          <a:srcRect/>
          <a:stretch>
            <a:fillRect/>
          </a:stretch>
        </p:blipFill>
        <p:spPr bwMode="auto">
          <a:xfrm>
            <a:off x="1104900" y="1081880"/>
            <a:ext cx="7924800" cy="470931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457200"/>
            <a:ext cx="8210550" cy="533400"/>
          </a:xfrm>
        </p:spPr>
        <p:txBody>
          <a:bodyPr/>
          <a:lstStyle/>
          <a:p>
            <a:r>
              <a:rPr lang="en-US" dirty="0" smtClean="0"/>
              <a:t>Higher Merchants – Country </a:t>
            </a:r>
            <a:endParaRPr lang="en-US" dirty="0"/>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952500" y="1905000"/>
            <a:ext cx="87630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wise fraudulent list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581150" y="1077119"/>
            <a:ext cx="7124700" cy="435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609600"/>
            <a:ext cx="8210550" cy="533400"/>
          </a:xfrm>
        </p:spPr>
        <p:txBody>
          <a:bodyPr/>
          <a:lstStyle/>
          <a:p>
            <a:r>
              <a:rPr lang="en-US" dirty="0" smtClean="0"/>
              <a:t>Higher Fraudulent countries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95300" y="1828800"/>
            <a:ext cx="7572375"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0"/>
            <a:ext cx="8210550" cy="533400"/>
          </a:xfrm>
        </p:spPr>
        <p:txBody>
          <a:bodyPr/>
          <a:lstStyle/>
          <a:p>
            <a:r>
              <a:rPr lang="en-US" dirty="0" smtClean="0"/>
              <a:t>High Fraudulent ratio country</a:t>
            </a:r>
            <a:br>
              <a:rPr lang="en-US" dirty="0" smtClean="0"/>
            </a:b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42900" y="1524001"/>
            <a:ext cx="92964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Turkmenistan country, </a:t>
            </a:r>
            <a:r>
              <a:rPr lang="en-US" b="1" dirty="0" smtClean="0">
                <a:solidFill>
                  <a:srgbClr val="FF0000"/>
                </a:solidFill>
              </a:rPr>
              <a:t>all the merchants are fraud</a:t>
            </a:r>
          </a:p>
          <a:p>
            <a:endParaRPr lang="en-US" dirty="0" smtClean="0"/>
          </a:p>
          <a:p>
            <a:r>
              <a:rPr lang="en-US" dirty="0" err="1" smtClean="0"/>
              <a:t>SriLanka</a:t>
            </a:r>
            <a:r>
              <a:rPr lang="en-US" dirty="0" smtClean="0"/>
              <a:t>, Namibia and Uzbekistan have higher than </a:t>
            </a:r>
            <a:r>
              <a:rPr lang="en-US" b="1" dirty="0" smtClean="0">
                <a:solidFill>
                  <a:srgbClr val="FF0000"/>
                </a:solidFill>
              </a:rPr>
              <a:t>50% of merchants are fraud!</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90600"/>
            <a:ext cx="8210550" cy="533400"/>
          </a:xfrm>
        </p:spPr>
        <p:txBody>
          <a:bodyPr/>
          <a:lstStyle/>
          <a:p>
            <a:r>
              <a:rPr lang="en-US" dirty="0" smtClean="0"/>
              <a:t>Online Payment mode has higher fraudulent cases</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71500" y="1828800"/>
            <a:ext cx="8534400" cy="419099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524500" y="990600"/>
            <a:ext cx="7696200"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76600"/>
            <a:ext cx="8743950" cy="1460500"/>
          </a:xfrm>
        </p:spPr>
        <p:txBody>
          <a:bodyP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495300" y="685800"/>
            <a:ext cx="8762999" cy="5410199"/>
          </a:xfrm>
          <a:prstGeom prst="rect">
            <a:avLst/>
          </a:prstGeom>
          <a:noFill/>
          <a:ln w="9525">
            <a:noFill/>
            <a:miter lim="800000"/>
            <a:headEnd/>
            <a:tailEnd/>
          </a:ln>
          <a:effectLst/>
        </p:spPr>
      </p:pic>
    </p:spTree>
    <p:extLst>
      <p:ext uri="{BB962C8B-B14F-4D97-AF65-F5344CB8AC3E}">
        <p14:creationId xmlns:p14="http://schemas.microsoft.com/office/powerpoint/2010/main" xmlns="" val="189172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2000"/>
            <a:ext cx="8210550" cy="533400"/>
          </a:xfrm>
        </p:spPr>
        <p:txBody>
          <a:bodyPr/>
          <a:lstStyle/>
          <a:p>
            <a:r>
              <a:rPr lang="en-US" dirty="0" smtClean="0"/>
              <a:t>Less likely Cash on Delivery being fraudulent case</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876300" y="2057400"/>
            <a:ext cx="8081963"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819900" y="5257800"/>
            <a:ext cx="6219825"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762000"/>
            <a:ext cx="8210550" cy="533400"/>
          </a:xfrm>
        </p:spPr>
        <p:txBody>
          <a:bodyPr/>
          <a:lstStyle/>
          <a:p>
            <a:r>
              <a:rPr lang="en-US" dirty="0" smtClean="0"/>
              <a:t>Registration Device ID tracking</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419100" y="1686719"/>
            <a:ext cx="7915275" cy="4256881"/>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753100" y="2057400"/>
            <a:ext cx="4781550"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Scammer aged between 25 to 35  mostly</a:t>
            </a:r>
            <a:endParaRPr lang="en-US" dirty="0"/>
          </a:p>
        </p:txBody>
      </p:sp>
      <p:pic>
        <p:nvPicPr>
          <p:cNvPr id="11267" name="Picture 3"/>
          <p:cNvPicPr>
            <a:picLocks noChangeAspect="1" noChangeArrowheads="1"/>
          </p:cNvPicPr>
          <p:nvPr/>
        </p:nvPicPr>
        <p:blipFill>
          <a:blip r:embed="rId2"/>
          <a:srcRect/>
          <a:stretch>
            <a:fillRect/>
          </a:stretch>
        </p:blipFill>
        <p:spPr bwMode="auto">
          <a:xfrm>
            <a:off x="952500" y="2819400"/>
            <a:ext cx="7239000" cy="306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wise Fraudulency</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342900" y="1658144"/>
            <a:ext cx="7881937" cy="41330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09600"/>
            <a:ext cx="8210550" cy="533400"/>
          </a:xfrm>
        </p:spPr>
        <p:txBody>
          <a:bodyPr/>
          <a:lstStyle/>
          <a:p>
            <a:r>
              <a:rPr lang="en-US" dirty="0" smtClean="0"/>
              <a:t>Order value less 100 USD has higher fraudulent cases</a:t>
            </a:r>
            <a:endParaRPr lang="en-US" dirty="0"/>
          </a:p>
        </p:txBody>
      </p:sp>
      <p:pic>
        <p:nvPicPr>
          <p:cNvPr id="13315" name="Picture 3"/>
          <p:cNvPicPr>
            <a:picLocks noGrp="1" noChangeAspect="1" noChangeArrowheads="1"/>
          </p:cNvPicPr>
          <p:nvPr>
            <p:ph idx="1"/>
          </p:nvPr>
        </p:nvPicPr>
        <p:blipFill>
          <a:blip r:embed="rId2"/>
          <a:srcRect/>
          <a:stretch>
            <a:fillRect/>
          </a:stretch>
        </p:blipFill>
        <p:spPr bwMode="auto">
          <a:xfrm>
            <a:off x="495300" y="1828800"/>
            <a:ext cx="4371975" cy="3038678"/>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4838700" y="1828800"/>
            <a:ext cx="4448175"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r>
              <a:rPr lang="en-US" dirty="0" smtClean="0"/>
              <a:t>Train and validation split in given known data</a:t>
            </a:r>
          </a:p>
          <a:p>
            <a:r>
              <a:rPr lang="en-US" dirty="0" smtClean="0"/>
              <a:t>Pipeline operation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38200"/>
            <a:ext cx="8210550" cy="533400"/>
          </a:xfrm>
        </p:spPr>
        <p:txBody>
          <a:bodyPr/>
          <a:lstStyle/>
          <a:p>
            <a:r>
              <a:rPr lang="en-US" dirty="0" smtClean="0"/>
              <a:t>Base model – Logistic Regression</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15362" name="Picture 2"/>
          <p:cNvPicPr>
            <a:picLocks noChangeAspect="1" noChangeArrowheads="1"/>
          </p:cNvPicPr>
          <p:nvPr/>
        </p:nvPicPr>
        <p:blipFill>
          <a:blip r:embed="rId2"/>
          <a:srcRect/>
          <a:stretch>
            <a:fillRect/>
          </a:stretch>
        </p:blipFill>
        <p:spPr bwMode="auto">
          <a:xfrm>
            <a:off x="419100" y="2128838"/>
            <a:ext cx="8534400" cy="4195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Logistic regression clearly shows over fitting. </a:t>
            </a:r>
          </a:p>
          <a:p>
            <a:r>
              <a:rPr lang="en-US" dirty="0" smtClean="0"/>
              <a:t>Training F1 score is high, while</a:t>
            </a:r>
          </a:p>
          <a:p>
            <a:pPr>
              <a:buNone/>
            </a:pPr>
            <a:r>
              <a:rPr lang="en-US" dirty="0" smtClean="0"/>
              <a:t>Test F1 score is low. Difference between train and test F1 score is high.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Bagging methods like Random forest or SVM will solve the problem.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2050" name="Picture 2" descr="C:\Users\Lokesh\Downloads\problem.jpg"/>
          <p:cNvPicPr>
            <a:picLocks noGrp="1" noChangeAspect="1" noChangeArrowheads="1"/>
          </p:cNvPicPr>
          <p:nvPr>
            <p:ph type="pic" idx="1"/>
          </p:nvPr>
        </p:nvPicPr>
        <p:blipFill>
          <a:blip r:embed="rId2"/>
          <a:srcRect t="8000" b="8000"/>
          <a:stretch>
            <a:fillRect/>
          </a:stretch>
        </p:blipFill>
        <p:spPr bwMode="auto">
          <a:xfrm>
            <a:off x="723900" y="612774"/>
            <a:ext cx="8382000" cy="525462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06814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514350" y="1036637"/>
            <a:ext cx="9258300" cy="4525963"/>
          </a:xfrm>
        </p:spPr>
        <p:txBody>
          <a:bodyPr/>
          <a:lstStyle/>
          <a:p>
            <a:r>
              <a:rPr lang="en-US" dirty="0" smtClean="0"/>
              <a:t>Fraudulent Merchants </a:t>
            </a:r>
          </a:p>
          <a:p>
            <a:r>
              <a:rPr lang="en-US" dirty="0" smtClean="0"/>
              <a:t>Merchant sell counterfeit product or don’t dispatch items</a:t>
            </a:r>
          </a:p>
          <a:p>
            <a:r>
              <a:rPr lang="en-US" dirty="0" smtClean="0"/>
              <a:t>Company brand value impacted.</a:t>
            </a:r>
          </a:p>
          <a:p>
            <a:r>
              <a:rPr lang="en-US" dirty="0" smtClean="0"/>
              <a:t>Company make loss on refund to customers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Expectation</a:t>
            </a:r>
            <a:endParaRPr lang="en-US" dirty="0"/>
          </a:p>
        </p:txBody>
      </p:sp>
      <p:sp>
        <p:nvSpPr>
          <p:cNvPr id="5" name="Content Placeholder 4"/>
          <p:cNvSpPr>
            <a:spLocks noGrp="1"/>
          </p:cNvSpPr>
          <p:nvPr>
            <p:ph idx="1"/>
          </p:nvPr>
        </p:nvSpPr>
        <p:spPr/>
        <p:txBody>
          <a:bodyPr/>
          <a:lstStyle/>
          <a:p>
            <a:r>
              <a:rPr lang="en-US" dirty="0" smtClean="0"/>
              <a:t>Budget required for fraud detection</a:t>
            </a:r>
          </a:p>
          <a:p>
            <a:r>
              <a:rPr lang="en-US" dirty="0" smtClean="0"/>
              <a:t>To protect client from fraudulent merchants using client’s technology</a:t>
            </a:r>
          </a:p>
          <a:p>
            <a:r>
              <a:rPr lang="en-US" dirty="0" smtClean="0"/>
              <a:t>Build analytical framework to predict Merchant fraudulency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Understanding</a:t>
            </a:r>
            <a:endParaRPr lang="en-US" dirty="0"/>
          </a:p>
        </p:txBody>
      </p:sp>
      <p:sp>
        <p:nvSpPr>
          <p:cNvPr id="3" name="Content Placeholder 2"/>
          <p:cNvSpPr>
            <a:spLocks noGrp="1"/>
          </p:cNvSpPr>
          <p:nvPr>
            <p:ph idx="1"/>
          </p:nvPr>
        </p:nvSpPr>
        <p:spPr/>
        <p:txBody>
          <a:bodyPr/>
          <a:lstStyle/>
          <a:p>
            <a:r>
              <a:rPr lang="en-US" dirty="0" smtClean="0"/>
              <a:t>Scammers quote less price on client’s website for high volume sales items and get customer attention.</a:t>
            </a:r>
          </a:p>
          <a:p>
            <a:r>
              <a:rPr lang="en-US" dirty="0" smtClean="0"/>
              <a:t>Mention delivery time after 2-3 weeks. </a:t>
            </a:r>
          </a:p>
          <a:p>
            <a:r>
              <a:rPr lang="en-US" dirty="0" smtClean="0"/>
              <a:t>Scammers would get money from client for every 15 days.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have</a:t>
            </a:r>
            <a:endParaRPr lang="en-US" dirty="0"/>
          </a:p>
        </p:txBody>
      </p:sp>
      <p:sp>
        <p:nvSpPr>
          <p:cNvPr id="3" name="Content Placeholder 2"/>
          <p:cNvSpPr>
            <a:spLocks noGrp="1"/>
          </p:cNvSpPr>
          <p:nvPr>
            <p:ph idx="1"/>
          </p:nvPr>
        </p:nvSpPr>
        <p:spPr/>
        <p:txBody>
          <a:bodyPr/>
          <a:lstStyle/>
          <a:p>
            <a:r>
              <a:rPr lang="en-US" dirty="0" smtClean="0"/>
              <a:t>Merchant registration details </a:t>
            </a:r>
          </a:p>
          <a:p>
            <a:r>
              <a:rPr lang="en-US" dirty="0" smtClean="0"/>
              <a:t>Merchant Gender, Age</a:t>
            </a:r>
          </a:p>
          <a:p>
            <a:r>
              <a:rPr lang="en-US" dirty="0" smtClean="0"/>
              <a:t>Registration device id</a:t>
            </a:r>
          </a:p>
          <a:p>
            <a:r>
              <a:rPr lang="en-US" dirty="0" smtClean="0"/>
              <a:t>Merchant’s IP address, </a:t>
            </a:r>
            <a:r>
              <a:rPr lang="en-US" sz="4800" dirty="0" smtClean="0">
                <a:solidFill>
                  <a:srgbClr val="FF0000"/>
                </a:solidFill>
              </a:rPr>
              <a:t>country</a:t>
            </a:r>
          </a:p>
          <a:p>
            <a:r>
              <a:rPr lang="en-US" sz="4800" dirty="0" smtClean="0"/>
              <a:t>Order details which turned out to be scams.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a:t>
            </a:r>
            <a:endParaRPr lang="en-US" dirty="0"/>
          </a:p>
        </p:txBody>
      </p:sp>
      <p:sp>
        <p:nvSpPr>
          <p:cNvPr id="3" name="Content Placeholder 2"/>
          <p:cNvSpPr>
            <a:spLocks noGrp="1"/>
          </p:cNvSpPr>
          <p:nvPr>
            <p:ph idx="1"/>
          </p:nvPr>
        </p:nvSpPr>
        <p:spPr/>
        <p:txBody>
          <a:bodyPr/>
          <a:lstStyle/>
          <a:p>
            <a:r>
              <a:rPr lang="en-US" dirty="0" smtClean="0"/>
              <a:t>Merchant data, order data, previous fraudulent information. </a:t>
            </a:r>
          </a:p>
          <a:p>
            <a:r>
              <a:rPr lang="en-US" dirty="0" smtClean="0"/>
              <a:t>Combine all data into one. </a:t>
            </a:r>
          </a:p>
          <a:p>
            <a:r>
              <a:rPr lang="en-US" dirty="0" smtClean="0"/>
              <a:t>Fraudster is Target variable which is Boolean. </a:t>
            </a:r>
          </a:p>
          <a:p>
            <a:r>
              <a:rPr lang="en-US" dirty="0" smtClean="0"/>
              <a:t>We need to find if merchant is Fraud or not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09600"/>
            <a:ext cx="8210550" cy="533400"/>
          </a:xfrm>
        </p:spPr>
        <p:txBody>
          <a:bodyPr/>
          <a:lstStyle/>
          <a:p>
            <a:r>
              <a:rPr lang="en-US" dirty="0" smtClean="0"/>
              <a:t>Dropping insignificant columns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err="1" smtClean="0"/>
              <a:t>Ecommerce_Provider_ID</a:t>
            </a:r>
            <a:endParaRPr lang="en-US" dirty="0" smtClean="0"/>
          </a:p>
          <a:p>
            <a:r>
              <a:rPr lang="en-US" dirty="0" err="1" smtClean="0"/>
              <a:t>Customer_ID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ast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62504</TotalTime>
  <Words>364</Words>
  <Application>Microsoft Office PowerPoint</Application>
  <PresentationFormat>35mm Slides</PresentationFormat>
  <Paragraphs>67</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Default Design</vt:lpstr>
      <vt:lpstr>3_Last Slide</vt:lpstr>
      <vt:lpstr>Slide 1</vt:lpstr>
      <vt:lpstr>Slide 2</vt:lpstr>
      <vt:lpstr>Slide 3</vt:lpstr>
      <vt:lpstr>Problem statement</vt:lpstr>
      <vt:lpstr>Expectation</vt:lpstr>
      <vt:lpstr>Domain Understanding</vt:lpstr>
      <vt:lpstr>What do we have</vt:lpstr>
      <vt:lpstr>Understanding Data</vt:lpstr>
      <vt:lpstr>Dropping insignificant columns</vt:lpstr>
      <vt:lpstr>Data cleaning</vt:lpstr>
      <vt:lpstr>IP address is the Key feature</vt:lpstr>
      <vt:lpstr>Fraudulent ratio</vt:lpstr>
      <vt:lpstr>Key Insights !</vt:lpstr>
      <vt:lpstr>Higher Merchants – Country </vt:lpstr>
      <vt:lpstr>Country wise fraudulent list</vt:lpstr>
      <vt:lpstr>Higher Fraudulent countries</vt:lpstr>
      <vt:lpstr>High Fraudulent ratio country </vt:lpstr>
      <vt:lpstr>Slide 18</vt:lpstr>
      <vt:lpstr>Online Payment mode has higher fraudulent cases </vt:lpstr>
      <vt:lpstr>Less likely Cash on Delivery being fraudulent case</vt:lpstr>
      <vt:lpstr>Registration Device ID tracking</vt:lpstr>
      <vt:lpstr>Slide 22</vt:lpstr>
      <vt:lpstr>Gender wise Fraudulency</vt:lpstr>
      <vt:lpstr>Order value less 100 USD has higher fraudulent cases</vt:lpstr>
      <vt:lpstr>Model Building</vt:lpstr>
      <vt:lpstr>Base model – Logistic Regression</vt:lpstr>
      <vt:lpstr>Slide 27</vt:lpstr>
      <vt:lpstr>Slide 28</vt:lpstr>
      <vt:lpstr>Slide 29</vt:lpstr>
      <vt:lpstr>Slide 30</vt:lpstr>
    </vt:vector>
  </TitlesOfParts>
  <Company>Prithvi Information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Sridhar Pappu</dc:creator>
  <cp:lastModifiedBy>Lokesh</cp:lastModifiedBy>
  <cp:revision>2123</cp:revision>
  <dcterms:created xsi:type="dcterms:W3CDTF">2008-10-30T05:46:58Z</dcterms:created>
  <dcterms:modified xsi:type="dcterms:W3CDTF">2020-06-10T04:33:08Z</dcterms:modified>
</cp:coreProperties>
</file>