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Default Extension="jpg" ContentType="image/jpe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60" r:id="rId5"/>
    <p:sldId id="261" r:id="rId6"/>
    <p:sldId id="262" r:id="rId7"/>
    <p:sldId id="284" r:id="rId8"/>
    <p:sldId id="271" r:id="rId9"/>
    <p:sldId id="273" r:id="rId10"/>
    <p:sldId id="274" r:id="rId11"/>
    <p:sldId id="263" r:id="rId12"/>
    <p:sldId id="264" r:id="rId13"/>
    <p:sldId id="265" r:id="rId14"/>
    <p:sldId id="267" r:id="rId15"/>
    <p:sldId id="269" r:id="rId16"/>
    <p:sldId id="275" r:id="rId17"/>
    <p:sldId id="276" r:id="rId18"/>
    <p:sldId id="277" r:id="rId19"/>
    <p:sldId id="287" r:id="rId20"/>
    <p:sldId id="290" r:id="rId21"/>
    <p:sldId id="278" r:id="rId22"/>
    <p:sldId id="285" r:id="rId23"/>
    <p:sldId id="291" r:id="rId24"/>
    <p:sldId id="29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1E6CE15-15B1-485F-B691-2BB1090E62B2}">
          <p14:sldIdLst>
            <p14:sldId id="282"/>
            <p14:sldId id="258"/>
            <p14:sldId id="259"/>
            <p14:sldId id="260"/>
            <p14:sldId id="261"/>
            <p14:sldId id="262"/>
            <p14:sldId id="284"/>
            <p14:sldId id="271"/>
            <p14:sldId id="273"/>
            <p14:sldId id="274"/>
            <p14:sldId id="263"/>
            <p14:sldId id="264"/>
            <p14:sldId id="265"/>
            <p14:sldId id="267"/>
            <p14:sldId id="269"/>
            <p14:sldId id="275"/>
            <p14:sldId id="276"/>
            <p14:sldId id="277"/>
            <p14:sldId id="278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B4CB5-13AC-4E80-84C4-8E1CC281AFE6}" type="doc">
      <dgm:prSet loTypeId="urn:microsoft.com/office/officeart/2008/layout/CircularPictureCallout" loCatId="picture" qsTypeId="urn:microsoft.com/office/officeart/2005/8/quickstyle/3d9" qsCatId="3D" csTypeId="urn:microsoft.com/office/officeart/2005/8/colors/accent1_2" csCatId="accent1"/>
      <dgm:spPr/>
    </dgm:pt>
    <dgm:pt modelId="{90C6A459-DF00-4AA3-A3A7-4BDC30919B9E}">
      <dgm:prSet phldrT="[Text]" phldr="1"/>
      <dgm:spPr/>
      <dgm:t>
        <a:bodyPr/>
        <a:lstStyle/>
        <a:p>
          <a:endParaRPr lang="en-IN" dirty="0"/>
        </a:p>
      </dgm:t>
    </dgm:pt>
    <dgm:pt modelId="{3B246D03-E2D0-4016-93A5-54E5B59AE18D}" type="parTrans" cxnId="{67382F93-D8BB-435E-96BF-8EBB12FE385B}">
      <dgm:prSet/>
      <dgm:spPr/>
      <dgm:t>
        <a:bodyPr/>
        <a:lstStyle/>
        <a:p>
          <a:endParaRPr lang="en-IN"/>
        </a:p>
      </dgm:t>
    </dgm:pt>
    <dgm:pt modelId="{3B543FC5-8AB2-48A2-AD8F-F0CEB5F317FD}" type="sibTrans" cxnId="{67382F93-D8BB-435E-96BF-8EBB12FE385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EC28C7BC-DBA1-4506-9D9E-D7FB2845291A}" type="pres">
      <dgm:prSet presAssocID="{729B4CB5-13AC-4E80-84C4-8E1CC281AFE6}" presName="Name0" presStyleCnt="0">
        <dgm:presLayoutVars>
          <dgm:chMax val="7"/>
          <dgm:chPref val="7"/>
          <dgm:dir/>
        </dgm:presLayoutVars>
      </dgm:prSet>
      <dgm:spPr/>
    </dgm:pt>
    <dgm:pt modelId="{610CCFEF-6ACB-49F1-B4B0-07744E693ABE}" type="pres">
      <dgm:prSet presAssocID="{729B4CB5-13AC-4E80-84C4-8E1CC281AFE6}" presName="Name1" presStyleCnt="0"/>
      <dgm:spPr/>
    </dgm:pt>
    <dgm:pt modelId="{E44E05C7-4778-4125-95AB-BDDB14E65C7A}" type="pres">
      <dgm:prSet presAssocID="{3B543FC5-8AB2-48A2-AD8F-F0CEB5F317FD}" presName="picture_1" presStyleCnt="0"/>
      <dgm:spPr/>
    </dgm:pt>
    <dgm:pt modelId="{F4A59A99-C451-4D9A-9A14-E04B8AB6D380}" type="pres">
      <dgm:prSet presAssocID="{3B543FC5-8AB2-48A2-AD8F-F0CEB5F317FD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AF5EEF7C-42EB-4360-9248-FD61D93CE3F1}" type="pres">
      <dgm:prSet presAssocID="{90C6A459-DF00-4AA3-A3A7-4BDC30919B9E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2F096-381C-445C-9E6F-0EBFF9A4DCD4}" type="presOf" srcId="{729B4CB5-13AC-4E80-84C4-8E1CC281AFE6}" destId="{EC28C7BC-DBA1-4506-9D9E-D7FB2845291A}" srcOrd="0" destOrd="0" presId="urn:microsoft.com/office/officeart/2008/layout/CircularPictureCallout"/>
    <dgm:cxn modelId="{55DC4754-A367-45FF-94BE-C0342A2BF1DE}" type="presOf" srcId="{3B543FC5-8AB2-48A2-AD8F-F0CEB5F317FD}" destId="{F4A59A99-C451-4D9A-9A14-E04B8AB6D380}" srcOrd="0" destOrd="0" presId="urn:microsoft.com/office/officeart/2008/layout/CircularPictureCallout"/>
    <dgm:cxn modelId="{67382F93-D8BB-435E-96BF-8EBB12FE385B}" srcId="{729B4CB5-13AC-4E80-84C4-8E1CC281AFE6}" destId="{90C6A459-DF00-4AA3-A3A7-4BDC30919B9E}" srcOrd="0" destOrd="0" parTransId="{3B246D03-E2D0-4016-93A5-54E5B59AE18D}" sibTransId="{3B543FC5-8AB2-48A2-AD8F-F0CEB5F317FD}"/>
    <dgm:cxn modelId="{370F8520-7903-489E-A39D-FA9AA0E114C0}" type="presOf" srcId="{90C6A459-DF00-4AA3-A3A7-4BDC30919B9E}" destId="{AF5EEF7C-42EB-4360-9248-FD61D93CE3F1}" srcOrd="0" destOrd="0" presId="urn:microsoft.com/office/officeart/2008/layout/CircularPictureCallout"/>
    <dgm:cxn modelId="{9D1E07B4-1732-47FD-A8DF-F76D5889ADF3}" type="presParOf" srcId="{EC28C7BC-DBA1-4506-9D9E-D7FB2845291A}" destId="{610CCFEF-6ACB-49F1-B4B0-07744E693ABE}" srcOrd="0" destOrd="0" presId="urn:microsoft.com/office/officeart/2008/layout/CircularPictureCallout"/>
    <dgm:cxn modelId="{0078D658-D145-4A84-BD65-D6DDE2678F47}" type="presParOf" srcId="{610CCFEF-6ACB-49F1-B4B0-07744E693ABE}" destId="{E44E05C7-4778-4125-95AB-BDDB14E65C7A}" srcOrd="0" destOrd="0" presId="urn:microsoft.com/office/officeart/2008/layout/CircularPictureCallout"/>
    <dgm:cxn modelId="{AEA4064F-7412-406A-A708-FE2017C1C5BA}" type="presParOf" srcId="{E44E05C7-4778-4125-95AB-BDDB14E65C7A}" destId="{F4A59A99-C451-4D9A-9A14-E04B8AB6D380}" srcOrd="0" destOrd="0" presId="urn:microsoft.com/office/officeart/2008/layout/CircularPictureCallout"/>
    <dgm:cxn modelId="{8EF6B04D-D7A9-46A4-8B6C-A5EA97944146}" type="presParOf" srcId="{610CCFEF-6ACB-49F1-B4B0-07744E693ABE}" destId="{AF5EEF7C-42EB-4360-9248-FD61D93CE3F1}" srcOrd="1" destOrd="0" presId="urn:microsoft.com/office/officeart/2008/layout/CircularPictureCallou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6373B-8CA7-44E4-B134-3F70C2B3300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FC59E7A-6AB1-4CAB-A3F8-40B745FEE18C}">
      <dgm:prSet/>
      <dgm:spPr/>
      <dgm:t>
        <a:bodyPr/>
        <a:lstStyle/>
        <a:p>
          <a:r>
            <a:rPr lang="en-IN" dirty="0"/>
            <a:t>LSTM Model</a:t>
          </a:r>
        </a:p>
      </dgm:t>
    </dgm:pt>
    <dgm:pt modelId="{F1DE916F-9709-4B1F-AE1F-8F9892A2BA8D}" type="parTrans" cxnId="{41B52AF3-62AB-40DD-8563-33E903F83FE7}">
      <dgm:prSet/>
      <dgm:spPr/>
      <dgm:t>
        <a:bodyPr/>
        <a:lstStyle/>
        <a:p>
          <a:endParaRPr lang="en-IN"/>
        </a:p>
      </dgm:t>
    </dgm:pt>
    <dgm:pt modelId="{3862B428-B9EB-4AC7-B66F-2F31D397437E}" type="sibTrans" cxnId="{41B52AF3-62AB-40DD-8563-33E903F83FE7}">
      <dgm:prSet/>
      <dgm:spPr/>
      <dgm:t>
        <a:bodyPr/>
        <a:lstStyle/>
        <a:p>
          <a:endParaRPr lang="en-IN"/>
        </a:p>
      </dgm:t>
    </dgm:pt>
    <dgm:pt modelId="{3D092432-CBFC-42E3-AFFE-A5207DFBED2D}" type="pres">
      <dgm:prSet presAssocID="{B9C6373B-8CA7-44E4-B134-3F70C2B3300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875CB6-C57C-4D7B-BB52-82423B72ACF2}" type="pres">
      <dgm:prSet presAssocID="{BFC59E7A-6AB1-4CAB-A3F8-40B745FEE18C}" presName="circle1" presStyleLbl="node1" presStyleIdx="0" presStyleCnt="1"/>
      <dgm:spPr/>
    </dgm:pt>
    <dgm:pt modelId="{671308E3-2D3A-404A-B44F-A8280265C96D}" type="pres">
      <dgm:prSet presAssocID="{BFC59E7A-6AB1-4CAB-A3F8-40B745FEE18C}" presName="space" presStyleCnt="0"/>
      <dgm:spPr/>
    </dgm:pt>
    <dgm:pt modelId="{7C8EE2D2-8AF8-4006-9F13-860FCE84DAD4}" type="pres">
      <dgm:prSet presAssocID="{BFC59E7A-6AB1-4CAB-A3F8-40B745FEE18C}" presName="rect1" presStyleLbl="alignAcc1" presStyleIdx="0" presStyleCnt="1"/>
      <dgm:spPr/>
      <dgm:t>
        <a:bodyPr/>
        <a:lstStyle/>
        <a:p>
          <a:endParaRPr lang="en-US"/>
        </a:p>
      </dgm:t>
    </dgm:pt>
    <dgm:pt modelId="{6F460F47-1453-41D4-AD2E-BD071D89822A}" type="pres">
      <dgm:prSet presAssocID="{BFC59E7A-6AB1-4CAB-A3F8-40B745FEE18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207AF-C5F0-452D-8EC4-1C8ECE4D514B}" type="presOf" srcId="{BFC59E7A-6AB1-4CAB-A3F8-40B745FEE18C}" destId="{7C8EE2D2-8AF8-4006-9F13-860FCE84DAD4}" srcOrd="0" destOrd="0" presId="urn:microsoft.com/office/officeart/2005/8/layout/target3"/>
    <dgm:cxn modelId="{41B52AF3-62AB-40DD-8563-33E903F83FE7}" srcId="{B9C6373B-8CA7-44E4-B134-3F70C2B33002}" destId="{BFC59E7A-6AB1-4CAB-A3F8-40B745FEE18C}" srcOrd="0" destOrd="0" parTransId="{F1DE916F-9709-4B1F-AE1F-8F9892A2BA8D}" sibTransId="{3862B428-B9EB-4AC7-B66F-2F31D397437E}"/>
    <dgm:cxn modelId="{A00D03D4-9EF6-490D-BC1F-41037B0667DF}" type="presOf" srcId="{BFC59E7A-6AB1-4CAB-A3F8-40B745FEE18C}" destId="{6F460F47-1453-41D4-AD2E-BD071D89822A}" srcOrd="1" destOrd="0" presId="urn:microsoft.com/office/officeart/2005/8/layout/target3"/>
    <dgm:cxn modelId="{A3A05D83-0706-4E68-9A69-2ADA3F9EBECA}" type="presOf" srcId="{B9C6373B-8CA7-44E4-B134-3F70C2B33002}" destId="{3D092432-CBFC-42E3-AFFE-A5207DFBED2D}" srcOrd="0" destOrd="0" presId="urn:microsoft.com/office/officeart/2005/8/layout/target3"/>
    <dgm:cxn modelId="{5849C414-24B1-46DB-AD69-ADD2E58C9C7E}" type="presParOf" srcId="{3D092432-CBFC-42E3-AFFE-A5207DFBED2D}" destId="{37875CB6-C57C-4D7B-BB52-82423B72ACF2}" srcOrd="0" destOrd="0" presId="urn:microsoft.com/office/officeart/2005/8/layout/target3"/>
    <dgm:cxn modelId="{88831608-8908-4A76-81DF-C719F7C935E5}" type="presParOf" srcId="{3D092432-CBFC-42E3-AFFE-A5207DFBED2D}" destId="{671308E3-2D3A-404A-B44F-A8280265C96D}" srcOrd="1" destOrd="0" presId="urn:microsoft.com/office/officeart/2005/8/layout/target3"/>
    <dgm:cxn modelId="{3D2CB17F-7DD1-42F5-84F2-3C1D5F1F85C6}" type="presParOf" srcId="{3D092432-CBFC-42E3-AFFE-A5207DFBED2D}" destId="{7C8EE2D2-8AF8-4006-9F13-860FCE84DAD4}" srcOrd="2" destOrd="0" presId="urn:microsoft.com/office/officeart/2005/8/layout/target3"/>
    <dgm:cxn modelId="{A4E711DD-FB4D-4819-837C-450B84818BCD}" type="presParOf" srcId="{3D092432-CBFC-42E3-AFFE-A5207DFBED2D}" destId="{6F460F47-1453-41D4-AD2E-BD071D89822A}" srcOrd="3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59A99-C451-4D9A-9A14-E04B8AB6D380}">
      <dsp:nvSpPr>
        <dsp:cNvPr id="0" name=""/>
        <dsp:cNvSpPr/>
      </dsp:nvSpPr>
      <dsp:spPr>
        <a:xfrm>
          <a:off x="773599" y="489476"/>
          <a:ext cx="1547199" cy="15471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EF7C-42EB-4360-9248-FD61D93CE3F1}">
      <dsp:nvSpPr>
        <dsp:cNvPr id="0" name=""/>
        <dsp:cNvSpPr/>
      </dsp:nvSpPr>
      <dsp:spPr>
        <a:xfrm>
          <a:off x="1052095" y="1311039"/>
          <a:ext cx="990207" cy="5105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  <a:sp3d extrusionH="28000" prstMaterial="matte"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400" kern="1200"/>
        </a:p>
      </dsp:txBody>
      <dsp:txXfrm>
        <a:off x="1052095" y="1311039"/>
        <a:ext cx="990207" cy="51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5CB6-C57C-4D7B-BB52-82423B72ACF2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EE2D2-8AF8-4006-9F13-860FCE84DAD4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LSTM Model</a:t>
          </a:r>
        </a:p>
      </dsp:txBody>
      <dsp:txXfrm>
        <a:off x="662781" y="0"/>
        <a:ext cx="9852818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53F2D-FA02-46E1-8E87-6D99E9A2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26211E-BBCE-4E8A-9A41-541BCF6F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778843-23F2-438B-A111-E1AAF018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BFFC36-D621-42A9-970A-FBA4C31A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DD6B89-D9DC-4BA3-87B0-6C8B38B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436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16869-5E06-41A4-85A3-90FE83A6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9A1877-341B-4296-A111-92B40FFE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7AB33F-2CEC-4AF3-845E-6F6753D5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BE30C-CB50-42A3-A603-E8394D3D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2A9356-5C9F-4274-A8A1-027F9777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05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F8C6FD3-A132-4731-B625-D45DD70DE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28271E-B52C-469F-B634-CE2732CA9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A0860-8B55-4597-B8AB-E29B5ACA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113C79-0371-4A09-B9C6-4885BFA4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45C903-BC3E-4320-8733-6A5D031E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09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A4D92-44D4-4DBE-B184-BD6D7139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E5BB4C-B662-482D-8953-A8107DE0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9E23BD-F46A-495F-B334-A362965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FB71B1-B4D1-4E7A-BFFB-8A1F4161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4CD5E-937D-4B63-877E-8AEA2E24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526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48254D-ACF1-4A48-AE7F-1E511F01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716A38-6681-4C7B-995D-33C49563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B7E22-60D8-4760-8730-0966856B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849A57-34E8-40F4-BA75-FDF5B56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FBCF9B-B581-44B7-9780-94BD78F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85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53BE-0CA9-4D86-ADC2-307EF5FA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E2B0EF-E36D-4D3F-B1D6-AE4964F2C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1F6BBE3-D5B3-4058-96BF-32003360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0D1ACC-6C0B-47E3-B885-E297513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DEE00-66C6-419A-94FF-6FC50352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E710E1-F1DC-4E07-A10E-021AA9F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0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08A85-57CD-4180-B280-D579FC1F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04B6FE-7B1A-4D36-8CED-C487D66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218D66-8C3B-4D65-8F78-230D6296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CFE59D-2A43-4C41-8BED-41A208EB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81D4EA1-C2F0-49C8-B2AA-DBECF1AC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5F1ACDB-107B-481C-A084-AF745B9B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B02ECD-1E88-4834-A80C-A220350E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7E79E1-084D-41A3-BCE7-A0A7A4A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36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A476D-5C66-4544-9FB8-F8CBDCE4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FA9680-229D-4332-A0E5-D79B2284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39BAAB-8D32-4075-A50A-601F667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6348AD-479B-44E7-B925-E48A15B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982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D5F8F9-8371-4684-894F-39F5DEC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CB17B7-F332-4057-A2F1-D226A43D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F17D1F-3F2D-4473-BADD-4CB2573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67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A359F-BFC7-4D48-B0B3-9E605B5A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BF7709-D614-429D-BEC9-74D3C314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1E6EB8-2509-4441-A579-A5F5A8C0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CB89F6-15AD-4E94-9700-98F90A08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D950EF-2B7F-4E43-BE93-8A5C2ED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10CB82-3C94-44EE-9ECE-69884B2F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03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172AA-68C8-4036-8508-C7D56E5E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4E8D2A3-8D18-425A-9FE9-CEBED48C8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FB1A2B-2F6D-40F3-90FD-18AD6789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01539E-A30B-470E-82BE-EB04A3C4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9C072-9D79-49A6-84C7-20EE213B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8640D0-D553-4952-9579-9441FAF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47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E832913-EBC0-4695-8014-0B8C4C5F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1C2150-F01C-4311-BA57-41349119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73F3B8-0C55-4E98-A4AF-FA11C848C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5C9C-193D-45FA-BAAB-7EB1DBBA4C54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09ED22-C8AC-4195-9D29-47F179191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76D1E1-6619-4F6C-B210-04EF0C65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8E82-61F5-40B1-BDC0-8F40B64E81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12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71CEA-A7DC-4010-A6A3-09963BA0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Online Food Demand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6C6735-636F-4212-8BA4-C68D135D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49" y="1825625"/>
            <a:ext cx="7497590" cy="46672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58259E24-AF2A-4FB9-A165-F8729F8C61A0}"/>
              </a:ext>
            </a:extLst>
          </p:cNvPr>
          <p:cNvSpPr/>
          <p:nvPr/>
        </p:nvSpPr>
        <p:spPr>
          <a:xfrm>
            <a:off x="6766366" y="5091196"/>
            <a:ext cx="315361" cy="162608"/>
          </a:xfrm>
          <a:custGeom>
            <a:avLst/>
            <a:gdLst>
              <a:gd name="connsiteX0" fmla="*/ 0 w 315361"/>
              <a:gd name="connsiteY0" fmla="*/ 0 h 162608"/>
              <a:gd name="connsiteX1" fmla="*/ 315361 w 315361"/>
              <a:gd name="connsiteY1" fmla="*/ 0 h 162608"/>
              <a:gd name="connsiteX2" fmla="*/ 315361 w 315361"/>
              <a:gd name="connsiteY2" fmla="*/ 162608 h 162608"/>
              <a:gd name="connsiteX3" fmla="*/ 0 w 315361"/>
              <a:gd name="connsiteY3" fmla="*/ 162608 h 162608"/>
              <a:gd name="connsiteX4" fmla="*/ 0 w 315361"/>
              <a:gd name="connsiteY4" fmla="*/ 0 h 16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61" h="162608">
                <a:moveTo>
                  <a:pt x="0" y="0"/>
                </a:moveTo>
                <a:lnTo>
                  <a:pt x="315361" y="0"/>
                </a:lnTo>
                <a:lnTo>
                  <a:pt x="315361" y="162608"/>
                </a:lnTo>
                <a:lnTo>
                  <a:pt x="0" y="16260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8BA935F3-FCAF-4FE0-91DF-522CD748038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66426072"/>
              </p:ext>
            </p:extLst>
          </p:nvPr>
        </p:nvGraphicFramePr>
        <p:xfrm>
          <a:off x="5534527" y="3734230"/>
          <a:ext cx="3094399" cy="252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051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-0.00578 L 0.00664 -0.00578 C 0.00846 -0.00926 0.01055 -0.01273 0.01237 -0.0162 C 0.01302 -0.01759 0.01341 -0.01944 0.01406 -0.0206 C 0.01615 -0.025 0.01667 -0.02523 0.01914 -0.02801 C 0.0207 -0.0324 0.02083 -0.03333 0.02331 -0.03703 C 0.02396 -0.03819 0.02487 -0.03889 0.02578 -0.03981 C 0.0263 -0.04143 0.02682 -0.04305 0.02747 -0.04444 C 0.02943 -0.04861 0.02995 -0.04884 0.03242 -0.05185 C 0.03516 -0.05926 0.0332 -0.05532 0.03906 -0.06203 L 0.04154 -0.06504 C 0.04219 -0.06666 0.04258 -0.06828 0.04323 -0.06944 C 0.04401 -0.07083 0.04505 -0.07129 0.0457 -0.07245 C 0.04661 -0.07384 0.0474 -0.07546 0.04831 -0.07685 C 0.04909 -0.07801 0.05 -0.0787 0.05078 -0.07986 C 0.05169 -0.08125 0.05234 -0.0831 0.05325 -0.08426 C 0.05404 -0.08518 0.05495 -0.08518 0.05573 -0.08588 C 0.05664 -0.08657 0.05742 -0.08796 0.0582 -0.08865 C 0.05911 -0.08935 0.06003 -0.08958 0.06081 -0.09027 C 0.0625 -0.09189 0.06432 -0.09375 0.06575 -0.09606 C 0.06667 -0.09768 0.06719 -0.09953 0.06823 -0.10069 C 0.06927 -0.10162 0.07057 -0.10139 0.07161 -0.10208 C 0.07331 -0.10301 0.075 -0.10393 0.07656 -0.10509 C 0.07747 -0.10555 0.07825 -0.10625 0.07917 -0.10648 L 0.08333 -0.10787 C 0.08607 -0.1074 0.0888 -0.10717 0.09167 -0.10648 C 0.09427 -0.10578 0.09505 -0.10486 0.0974 -0.10347 C 0.09857 -0.10301 0.09974 -0.10254 0.10078 -0.10208 C 0.10247 -0.10115 0.1043 -0.10092 0.10573 -0.09907 C 0.10664 -0.09814 0.10742 -0.09676 0.10833 -0.09606 C 0.1099 -0.0949 0.11159 -0.09421 0.11328 -0.09328 L 0.11575 -0.09166 L 0.11836 -0.09027 " pathEditMode="relative" ptsTypes="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0B8DE-919B-4B5A-94FC-8E03E2E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understanding-</a:t>
            </a:r>
            <a:r>
              <a:rPr lang="en-IN" b="1" dirty="0" err="1"/>
              <a:t>Contd</a:t>
            </a:r>
            <a:r>
              <a:rPr lang="en-IN" b="1" dirty="0"/>
              <a:t>….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D78CF31-0EFC-48D1-AB0A-04264F5B1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5" y="1368425"/>
            <a:ext cx="9289937" cy="5225964"/>
          </a:xfrm>
        </p:spPr>
      </p:pic>
    </p:spTree>
    <p:extLst>
      <p:ext uri="{BB962C8B-B14F-4D97-AF65-F5344CB8AC3E}">
        <p14:creationId xmlns="" xmlns:p14="http://schemas.microsoft.com/office/powerpoint/2010/main" val="38842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542B00-2EFE-4399-B0A7-CADD3495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err="1">
                <a:latin typeface="Algerian" panose="04020705040A02060702" pitchFamily="82" charset="0"/>
              </a:rPr>
              <a:t>APPROaCH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03D706-8583-4589-8A55-6784C538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Data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Creation of </a:t>
            </a:r>
            <a:r>
              <a:rPr lang="en-US" dirty="0" err="1"/>
              <a:t>unique_id</a:t>
            </a:r>
            <a:r>
              <a:rPr lang="en-US" dirty="0"/>
              <a:t> for Center(55) and </a:t>
            </a:r>
            <a:r>
              <a:rPr lang="en-US" dirty="0" err="1"/>
              <a:t>Meal_id</a:t>
            </a:r>
            <a:r>
              <a:rPr lang="en-US" dirty="0"/>
              <a:t>(1033)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Use Timeseries models (ARIMA, SARIMA, SARIMAX) to forecast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Decompose the dataset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 </a:t>
            </a:r>
            <a:r>
              <a:rPr lang="en-US" dirty="0" err="1"/>
              <a:t>Ploting</a:t>
            </a:r>
            <a:r>
              <a:rPr lang="en-US" dirty="0"/>
              <a:t> ACF, PACF plots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Use Neural Networks – LSTM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 Build LSTM model for full dataset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 Build LSTM model for single </a:t>
            </a:r>
            <a:r>
              <a:rPr lang="en-US" dirty="0" err="1"/>
              <a:t>Center+meal_id</a:t>
            </a:r>
            <a:r>
              <a:rPr lang="en-US" dirty="0"/>
              <a:t> combination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2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0D9848-5657-46E7-BE01-C0EA8FBD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2"/>
            <a:ext cx="12192000" cy="6486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8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E8D495-3F75-4CD4-B290-4B3212C1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07"/>
            <a:ext cx="12192000" cy="6356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2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655CF-7DE8-4720-AABC-397777CD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/>
              <a:t>Decomposing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00ED16A-5393-4DB8-979F-FE771166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5624"/>
            <a:ext cx="8732520" cy="4767199"/>
          </a:xfrm>
        </p:spPr>
      </p:pic>
    </p:spTree>
    <p:extLst>
      <p:ext uri="{BB962C8B-B14F-4D97-AF65-F5344CB8AC3E}">
        <p14:creationId xmlns="" xmlns:p14="http://schemas.microsoft.com/office/powerpoint/2010/main" val="20103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DD08B-30B6-4800-922F-F65BEBA5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223964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 err="1">
                <a:latin typeface="Franklin Gothic Heavy" panose="020B0903020102020204" pitchFamily="34" charset="0"/>
              </a:rPr>
              <a:t>Stationarize</a:t>
            </a:r>
            <a:r>
              <a:rPr lang="en-IN" sz="6600" b="1" dirty="0">
                <a:latin typeface="Franklin Gothic Heavy" panose="020B0903020102020204" pitchFamily="34" charset="0"/>
              </a:rPr>
              <a:t> the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94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142761-03A6-4B96-940B-117AE5FA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62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Plotting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ED26361-3FBB-4F0B-9FC6-7ED035ACA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62" y="1718944"/>
            <a:ext cx="9624200" cy="4773931"/>
          </a:xfrm>
        </p:spPr>
      </p:pic>
    </p:spTree>
    <p:extLst>
      <p:ext uri="{BB962C8B-B14F-4D97-AF65-F5344CB8AC3E}">
        <p14:creationId xmlns="" xmlns:p14="http://schemas.microsoft.com/office/powerpoint/2010/main" val="337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FEB1DB-89E6-45E8-AE76-7400917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455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ACF, PACF plotting on differencing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2C7F055-D89A-48D5-B692-EA63624B2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2" y="225425"/>
            <a:ext cx="8655794" cy="5049214"/>
          </a:xfrm>
        </p:spPr>
      </p:pic>
    </p:spTree>
    <p:extLst>
      <p:ext uri="{BB962C8B-B14F-4D97-AF65-F5344CB8AC3E}">
        <p14:creationId xmlns="" xmlns:p14="http://schemas.microsoft.com/office/powerpoint/2010/main" val="23460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80814-2B50-4B85-AADC-68D3901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Model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302910-C61F-4942-AE01-E7419ED11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ARIMA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FE2ACE-1086-4A26-A714-0C98F06D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SARIMA Model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574039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061" y="2497346"/>
            <a:ext cx="5617610" cy="38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79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Forecast for future 10 weeks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ARIMA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SARIMA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0" y="2482850"/>
            <a:ext cx="5600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638" y="2452688"/>
            <a:ext cx="52673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A0DC3-DE93-40EE-AA77-73F6984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About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F8B34E-6668-4F71-9C48-DD38B547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4100" dirty="0"/>
          </a:p>
          <a:p>
            <a:endParaRPr lang="en-US" sz="4100" dirty="0"/>
          </a:p>
          <a:p>
            <a:r>
              <a:rPr lang="en-US" sz="4100" dirty="0"/>
              <a:t>Client is a meal delivery company</a:t>
            </a:r>
          </a:p>
          <a:p>
            <a:r>
              <a:rPr lang="en-IN" sz="4100" dirty="0"/>
              <a:t>Operates in Multiple cities.</a:t>
            </a:r>
          </a:p>
          <a:p>
            <a:r>
              <a:rPr lang="en-US" sz="4100" dirty="0"/>
              <a:t>Each city -&gt; Many fulfillment centers</a:t>
            </a:r>
          </a:p>
          <a:p>
            <a:r>
              <a:rPr lang="en-US" sz="4100" dirty="0"/>
              <a:t>Each fulfillment centers -&gt; Many meals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275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Data to compare</a:t>
            </a:r>
            <a:endParaRPr lang="en-US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704" y="1496531"/>
            <a:ext cx="8001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9443" y="1462431"/>
            <a:ext cx="5600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BD7EEAB3-78F3-4105-90F8-D9833FBF1860}"/>
              </a:ext>
            </a:extLst>
          </p:cNvPr>
          <p:cNvGraphicFramePr/>
          <p:nvPr/>
        </p:nvGraphicFramePr>
        <p:xfrm>
          <a:off x="839788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A0E9A7-7A8E-4924-9F1B-06B5DDAB4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Model Performance: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468C04-2D6C-43BC-A33C-0A328EF43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654B8F-0767-435F-9331-CB4A4787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Epoch details: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4425" y="2608263"/>
            <a:ext cx="50863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91300" y="2414588"/>
            <a:ext cx="461010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294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Prediction on Validation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66900"/>
            <a:ext cx="101981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forecast on future 10 weeks</a:t>
            </a:r>
            <a:endParaRPr lang="en-US" dirty="0"/>
          </a:p>
        </p:txBody>
      </p:sp>
      <p:sp>
        <p:nvSpPr>
          <p:cNvPr id="39938" name="AutoShape 2" descr="data:image/png;base64,iVBORw0KGgoAAAANSUhEUgAAAboAAAE0CAYAAABaTfYtAAAABHNCSVQICAgIfAhkiAAAAAlwSFlzAAALEgAACxIB0t1+/AAAADh0RVh0U29mdHdhcmUAbWF0cGxvdGxpYiB2ZXJzaW9uMy4xLjEsIGh0dHA6Ly9tYXRwbG90bGliLm9yZy8QZhcZAAAgAElEQVR4nOzdeXiM5/rA8e9k3zPZJIhYYxf7Wg0NRWsPrVNKa6la2nL00PWULqqW9letUARHIpwqak0VFUQpStFa2pAKtSSRZLKvM+/vj5xMjQkyTPb7c125yPu8M3PPk5m551lflUajURBCCCGqKIvyDkAIIYQoTZLohBBCVGmS6IQQQlRpkuiEEEJUaZLohBBCVGmS6IQQQlRpkuiEeAibN2+mR48e1KlTB7VazeTJk8s7JFENTJ48GbVaTXR0dHmHUqlIoqvk1Gr1fX+WLl1a3iFWSBEREajVaubNm2fybY8fP86ECROIj49nzJgxvPHGG/Tv378Uoqx8HuWDOCwsjOnTp9OrVy9q1qyJWq1mzpw5D7zd8ePHefbZZ6lXrx41a9akW7duLF26FK1W+xDPQFRFVuUdgDCPN954o9jjHTt2LONIqr49e/agKApz585l2LBh5R1OlfHuu++SlpaGWq3Gx8eHP//884G32bVrF2PGjMHOzo6hQ4fi5ubG7t27efvttzl27Bhr164tg8hFRSeJrop46623yjuEauPmzZsA1KhRo5wjqVpWr15N48aN8fPzIyIigqlTp973/LS0NKZNm4alpSU7d+6kbdu2ALzzzjsMGjSIbdu2sXnzZvkyIqTrsrpJS0vjww8/pGPHjnh7e+Pn58eAAQPYsWOH0blxcXGo1Wr69+/PjRs3mDRpEo0bN8bd3Z2dO3fqz0tNTWXu3Ll07dqVmjVr4uvrS79+/di6des94zh48CAjR46kcePGeHl50bRpU4YOHcq3335rcN66det4/vnnad26NT4+PtSpU4e+ffuyYcOGYu83NjaW1157jbZt2+Lj40PdunXp1KkTU6dO5dq1a0Bh91rRh+j8+fMNunrv1+VW1N0ZEREBwMCBA/W3i4uL05935swZXnjhBfz9/fHy8qJFixZMnTqVK1euGN3nvHnz9Pf53Xff0a9fP+rUqUPdunXvGUeR/v376x97zZo1dOvWDW9vb/z9/XnttdfQaDTF3i4+Pp4333yTdu3a4e3tTd26dRk6dCgHDx40OC81NZU2bdrg5eXFzz//bHQ///jHPwy6x1u1aqX/u9xZN2q1+oHPBaB37974+fmV6FyAbdu2cfv2bYYNG6ZPcgB2dna88847AKxateqB95ORkYGXlxe9evUyOF5QUICfnx9qtZqQkBCDssjISNRqNR9//LHB8ZycHL788kt69OhB7dq1qVWrFj179mT16tUoSvG7LZ4+fZpx48bRtGlTvLy8aNKkCRMnTiQ2NrZE9QCFX74ef/xxPDw8DJ7zmTNnGD9+PK1atcLb25sGDRrQrVs3Xn/9dVJTU0t8/5WdtOiqEY1GQ79+/bh48SIBAQFMmjSJ1NRUtm7dyujRo5k1axZvv/220e1SUlLo06cPLi4uDBkyhIKCAtzc3AC4ceMGAwcO5PLly3Tt2pUXX3yRrKws9uzZw4svvsgbb7xh1NqcP38+8+bNw97enqeffpq6deuSkJDAqVOnCA0NZejQofpz//Wvf9GkSRO6deuGj48PSUlJ7Nmzh8mTJxMTE8N7772nP/fmzZsEBQWRkZFBr169GDhwIHl5efz111/s2LGDZ555hjp16tC/f39SU1OJjIzkscceo3v37vr7uN8HbatWrXjjjTfYtWsXv/32G88995z+fFdXVwB2797NmDFj0Ol0DBw4kPr163Pu3DkiIiLYuXMn27dvp3Xr1kb3vXXrVvbv30+fPn0YO3Ys8fHxJfmTAjB79mz2799Pv379eOKJJ4iOjiYsLIxLly4RGRlpcO65c+cYOnQoiYmJBAUF8fTTT5OcnMyuXbsYMmQIX3zxBaNHj9Y/pzVr1tC3b1/Gjh1LdHS0PmktWbKE3bt389RTTzFlyhSg8AvE+vXrjeqmtBR9Kendu7dR2WOPPYaDgwPHjx8nNzcXW1vbe96Pk5MTHTp04Pjx42g0Gv1zPHXqFGlpaUDhF7M7W5hFXwp69OihP5aens6QIUM4efIkAQEBjBw5EoAffviBGTNmcOLECZYtW2bw2Bs3bmTKlCnY2Njw1FNPUbt2bWJjY9m8eTO7d+9m586dBAQE3LceLly4wDPPPENycjLr1q3jqaeeAuDs2bP06dMHlUpFv379qF+/PhkZGVy9epX169czdepU/eu2qpNEV0UUN6nC29ubcePG6X+fM2cOFy9eZNSoUSxZsgSVSgXAzJkzCQoKYuHChfTt25f27dsb3M/58+cZMWIEISEhWFkZvmQmT55MbGwsoaGhDB8+XH88LS2NAQMGsGDBAvr3769/s+7fv5958+ZRq1YtIiMjqVevnsH9/fXXXwa/Hz16lPr16xscy83NZdiwYXzxxReMHz+e2rVrA4Xf8DUaDXPnzjXq9srNzSU/Px+AAQMG6BNd9+7dS9ztGxAQQEBAAFevXuW3335j5MiRPP744/ryjIwMpkyZQn5+Ptu2bSMwMFBfFhYWxmuvvcakSZM4cuSIvu6L7Nu3j2+++abYD+0HOXnyJEePHtXXQ0FBAQMHDuTIkSP8/PPPdOjQAQCtVssLL7xAamoqO3bsMEjwt27dolevXsycOZO+ffvqu2Xbtm3LnDlzePvtt5k6dSoRERGcPHmS999/H19fX4PJTlOmTOHXX38ttm5KQ0xMDAANGzY0KrOysqJu3bpcuHCBK1eu0KRJk/veV2BgIEePHuXw4cMMGDAA+DuZPfHEExw5coT8/Hysra0BOHToEA4ODgZj4G+//TYnT55kzpw5TJ8+XX88NzeX0aNHs2HDBgYOHMjTTz8NFPY+vPrqq/j6+hIZGUmtWrX0t4mOjmbIkCG88sorHDp06J5xR0dH8/zzz2NjY8OOHTsM3rv//e9/yc3NJTw8nIEDBxrcLj09HRsbm/vWSVUiXZdVxPz5841+Vq9erS/Pz89n48aNODg48P777xt80NauXZsZM2agKAphYWFG921jY8NHH31klOTOnTvHwYMH6d+/v0GSA3BxceHNN99EURS++eYb/fHly5cD8OGHHxolOQBfX1+D3+9OcgC2tra89NJLFBQUGHwIWFgUvpwdHByKvY2Tk5PRcXOKjIwkOTmZwYMHGyQ5gDFjxtCmTRsuXLjA8ePHjW771FNPPVSSA5g1a5Y+yUHhh/zzzz8PFLZKiuzZs4dLly4xfvx4gyQH4OPjw6uvvkpOTg7btm0zKJsyZQpPPfUUu3btYv78+YwdOxZFUVi1apW+ZV8eilpbLi4uxZYXHS9JF11Ry+zO7tuDBw/SqFEjRo4cSUZGhr77NiEhgQsXLtC1a1d9skhJSWHDhg0EBAQYJDkofO0V9Tx8/fXX+uOrVq0iNzeXjz/+2CDJATz++OM89dRTnD17lgsXLhQb8zfffMOwYcPw9PRk7969Rl9Q7/d+cHZ2vm8rt6qRFl0Vca/xmCJ//PEHWVlZdOjQAU9PT6Pynj17AoV9+nfz8/PDy8vL6PixY8eAwm+HxbUok5KS9I9dpOjDok+fPveNt8i1a9dYvHgxBw4c4Pr162RnZxuUF00MgcJk8eGHHzJz5kz27dtHr1696NixIy1atNC/6UtTUd3dneSK9OjRg9OnT3PmzBk6d+5sUFbU6noYbdq0MTpWlPjufF0U/b3++uuvYv9eRWNCd/69iixbtozu3bvrbzdnzhyj51DRFI2J3d16Lk7Hjh1xdHTkwIEDAGRnZ3PixAlGjx6tT4IHDhyga9eu+mRY9J6BwlZ1QUEBFhYWxdZtQUEB8HcrFP7+exw5cqTY911iYiJQ+Pdo1qyZQdlXX31FZGQkHTt25L///S/u7u5Gtx82bBhfffUVo0aNYtCgQQQGBtKpUycaN278wPqoaiTRVRNF337vNVPQ29vb4Lw73es2ycnJQOE337snMtwpMzNT///U1FRcXFxwdnZ+YMxXrlwhKCgIjUZD165dCQoKwsXFBUtLS65evcqGDRvIzc3Vn1+nTh3279/P/Pnz2bt3L7t27dLHP3HiRP75z39iaWn5wMd9WKVRxyVRXIum6HneuZas6O+1fft2tm/ffs/7u/PvVUStVhMYGMj69etxcHDgxRdffOh4zaXoeRdXn1D4BezO8+7H2tqabt26sXfvXm7cuMHvv/9Obm4uPXr0oEaNGjRv3pxDhw7x1ltv6V/rd36hKarb06dPc/r06Xs+TkZGhtFtlixZct/Yivt7HDlyBEVRCAwMLDbJQWG38/fff8+iRYvYuXMnGzduBAq/uE6fPt1gWKOqk0RXTRS92RMSEootL5r8UNyHwr2+ERed+9FHH/HKK6+UKA5XV1eSkpJIT09/YLILCQkhOTmZkJAQRo0aZVC2adOmYmde+vv7Exoailar5dy5cxw6dIjQ0FA++ugjdDods2bNKlGcD6M06ticih43LCyMQYMGmXTb7du3s379ejw8PEhKSmLatGnlvkbN39+fX375hUuXLhm1agsKCoiLi8PKyqrYLvLiBAYGsnfvXg4cOMDvv/+OpaWlfpwxMDCQVatWkZGRwcGDB3F3dzeYJFJUtxMnTmTBggUleryi2/z5558mdwEvWbKExYsXs2jRIgoKCu65sL59+/Zs2LCBvLw8zp49y/79+1m5ciUzZszAwcGBf/zjHyY9bmUlY3TVROPGjXFwcOD8+fP6LsU7FX1LLa4b7F46deoEFE4YKamiwfu9e/c+8NyirrTiPpR//PHH+97W0tKSgIAAXnnlFTZt2gRgsCSiuBbPoyqaTXmvJQpF44mm1LE5FdW9KX8vKGxZv/rqq7i6uupnhm7bto3Q0FCjc4vqVafTPXrAD1CUhPbt22dU9uOPP5KVlUWnTp1KPBZ15zjdwYMHadOmjX4GZs+ePcnPzyc8PJxr167x+OOPG3w56dChAxYWFg/1Xjhy5EiJb1PExcWFLVu20L17dz7//HNmzZp1z+ULUDjO3qFDB2bNmqUfJ7/z/VDVSaKrJqytrRkxYgRZWVm8//77Bm+Kmzdv8n//93+oVCr9JIaSaNOmDY899hiRkZGsXbu22DfapUuX9OvXACZNmgTAe++9x9WrV43Ov379uv7/RdPT704cP/zwQ7GTZk6ePFnstPyiY3Z2dvpjHh4egPEsz0fRv39/3N3d2bZtm1EijoiI4JdffqFZs2bltlvN008/TYMGDVizZo3RsoMiZ86c0XepQeEkpvHjx5OamsqXX35J3bp1WbZsGbVq1eKdd97h7NmzBrcvqtc7/+alZfDgwXh4eLBlyxZ++eUX/fGcnBzmzp0LwPjx40t8f61atcLT05N9+/Zx9uxZgzG4xx57DCsrKz777DPAcHwOwNPTkxEjRvDrr78yb948/Zjcna5fv24w/jlx4kRsbGx49913ix0X1Wq1913X6eTkpJ+pu2LFCqZNm2bwBePIkSPFjt0X936o6qTrshqZPXs2R48eJSwsTP9GLlpHl5KSwqxZs0yeFBEaGsrgwYOZNm0ay5cvp2PHjri5uXHjxg0uXrzI2bNnWbduHXXq1AEKPyDefPNNPvnkE7p06aJfR3f79m1OnTqFi4uLfmxt/PjxREREMHbsWAYNGkTNmjW5cOEC+/btY+jQoWzZssUglm+++YbQ0FC6du1Kw4YNcXd359q1a0RGRmJhYcFrr72mP7dTp044OTmxZcsWbGxs8PX1RaVSMWLEiIde/+Xo6MjSpUsZM2YMQ4YMYdCgQdSrV4/ffvuNPXv24OrqyrJly8qkm7I41tbWrFu3juDgYEaOHEmHDh1o3bo1jo6OXL9+nbNnzxITE8OhQ4f04z6zZ8/m5MmTvPTSS/qWtYeHB6GhoQwcOJBx48Zx4MAB/YzWoKAgFi9ezAcffMCFCxf0LaKZM2c+ML6wsDB9i6ho+689e/boP5g9PDz46KOP9Oe7uLjwxRdfMGbMGAYMGEBwcDBubm589913xMTEMHjwYIKDg0tcPyqViscff1y/acGda+ScnZ1p3769fgLJnWVFFixYQGxsLPPnz+frr7/WL+CPj4/n0qVLnDhxgrlz5+ong/j7+7N06VKmTp1K165d6d27Nw0bNkSr1XL9+nWOHTtGbm5usV8Ii9jb27N+/XrGjRtHWFgYOTk5LFu2DEtLS5YsWcL+/fvp3r079erVw9nZmUuXLvH9999jb29frTYil0RXjajVar7//nsWL17M9u3bWbp0Kba2tgQEBPDyyy+bPG4DULNmTaKioli5cqV+y6X8/Hxq1KhBo0aN+OSTT4ymsr/55pt06tSJ5cuXs3//ftLT0/H09KRFixb6xcoALVu2ZMeOHXz00Ufs2bMHrVZLy5YtCQ8Px9XV1SjRDR8+nPz8fI4dO8a2bdvIysrC29ubvn37MnXqVIPp166urkRERDBv3jy2bNminyTQpUuXR1ro3K9fP/bs2cNnn33GwYMH2bZtG15eXjz33HPMmjWrxONFpaV58+b8+OOPLFu2jMjISDZs2ICiKHh7e9O0aVNeffVV/P39Afjuu+9YunQprVq1MkgwAN26deOtt97io48+YsaMGaxYsQIoTAALFixgzZo1hIaG6icLlSTRHT161Gjc9fz585w/fx4onGx0dxz9+/fnu+++Y+HChWzfvp3c3FwaNGjA3LlzmTRpkslfKnr06MG3336Lvb290azSwMBAjh07hq+vLw0aNDC6rbOzMzt37iQ8PJxvvvmGnTt3kpOTg5eXF35+frz33nsMGTLE4DbDhw+nZcuWhISEcPDgQaKiorCzs8PHx4fevXszePDgB8ZsY2PDf/7zHyZPnszGjRvJyclh1apVTJgwATc3N06ePMnx48fJz8+nZs2a/OMf/+CVV16pVrMvVRqN5t4du0IIIUQlJ2N0QgghqjRJdEIIIao0SXRCCCGqNEl0QgghqjRJdEIIIao0SXRCCCGqNEl0QgghqjRJdOKh3XnJEfHopD7NR+rSvCp7fUqiE0IIUaVJohNCCFGlSaITQghRpUmiE0IIUaXJ1QvuUlBQUOyl66sSR0dHrKzkTy+EqB7k0+4OBQUFpKeno1ary+2aYaVNURQ0Gg3Ozs6S7IQQ1YJ0Xd4hMzOzSic5KLy4pFqtrvKtViFE9bAjLpsp0Sn3PUcS3V2qcpIrUh2eoxCiaivQKcw+kcro/cmsv5R133Ol70oIIUSlkpCtZfyBZKJv5ZXofEl0QgghKo3jCbm8EJXMzSxdiW8jiU4IIUSFpygKKy9k8s6JVPLvynE1He4/CidjdFVEaGgoAQEBeHt706NHD44cOVLeIQkhhFlk5uuYeCiFWceMk1x3HxsODqpx39tLoqsCtmzZwptvvsnrr7/OoUOH6NSpE8888wzXrl0r79CEEOKRXErN58mdiXwTm21UNq2lE1v7elLD3vK+9yGJrgoICQlh5MiRvPDCCzRp0oSFCxfi7e3N6tWryzs0IYR4aDvisgnakch5TYHBcWdrFeFB7rzf0RUriwfPIpcxugdQr7lepo+nGVvbpPPz8vI4ffo0r776qsHxoKAgjh07Zs7QhBCiTBToFD46lcbnv2YYlTVTWxEe5E4jV+sS358kukouKSkJrVaLl5eXwXEvLy8SEhLKKSohhHg4idlaxt1j6cDwBvYs7qbG0dq0zshy7bps1aoVarXa6OfZZ58tUXkRmYhhvAhcURRZGC6EqFSOJ+TSY3uCUZKzUsH8zq6sDHQzOclBObfooqKi0Gq1+t9v3bpFz549GTJkSInK4e+JGJ9++ildunQhNDSUZ555hp9++ok6deqU3ZMpJx4eHlhaWhq13m7fvm3UyhNCiIroQUsH/tPTnc7etg99/+Wa6Dw9PQ1+Dw8Px9nZWZ/IHlQOhhMxABYuXMgPP/zA6tWrmT179iPHaOqYWVmzsbGhTZs2REVFGdRLVFQUgwYNKsfIhBDiwTLzdfzziIaNxcyq7O5jw+qe7g+cVfkgFWaMTlEUwsPDGTFiBA4ODiUql4kYhaZOncrLL79M+/bt6dy5M6tXr+bWrVuMHTu2vEMTQoh7upxawOj9SUazKgFea+nEe+1dSjSr8kEqTKKLiooiLi6O0aNHl7j8USZixMTEGB2zs7PD1vbhm8fl5emnn+aDDz5gwYIFJCQk0LRpU9atW0eNGjXIyckp9jZpaWlmmaxSXD2Khyf1aT5Sl+Zl7vo8kGTJnD9syNQaJjJHS4X3/PMIUmfx5+WSf0b5+/vfs6zCJLq1a9fSrl07AgICTC5/mIkYxVVKamoqdnZ2JkRdcUyePJnJkyeX+HwXF5dHHsOMiYm574tLmEbq03ykLs3LnPWpXzpwofilA2FB7vibsHSgJCrEgvHExEQiIyP142wlLZeJGEIIUXkkZmsJ3pNU7Pq44Q3s2TvAy+xJDipIoouIiMDW1pbg4GCTyu+ciHGnqKgoOnfuXGrxCiGEMM2JhDx6bE/g0M1cg+NWKvjkf0sHnB5i6UBJlHvXpaIohIWFERwcjLOzs8nlMhFDCCEqLkVRCL2YydvHi186sKanO10eYelASZR7oouOjiY2NpaVK1c+VHlwcDDJycksXLiQ+Ph4mjVrxsaNG/Hz8yvNsIUQQjxAZr6Ofx7VsPGy8dKBx3xsWGOGpQMlUe6JLjAwEI1G89DlABMmTGDChAnmDk0IIcRDupxawOioJM6nlO7SgZIo90RX0VSHrbMURSnvEIQQVdiuuGwmR6eQlm/4WeNsrWJJdzcG17Mv03gk0d3B0dERjUaDWq2usslOURQ0Gk2x451CCPEoCnQKc0+l8X/FzKps+r+rDpTGrMoHkUR3BysrK5ydnUlLSyvvUEqVs7MzVlbypxdCmE9itpbxB1OMZlUCDKtvz+LH1KU2q/JB5NPuLlZWVri6upZ3GEIIUWn8nJjHC/uTuZ6lNThupYKPOrnycjPHcu0lk0QnhBDioSiKwqqLmbxVzNIBH3sL/vNE6S8dKAlJdEIIIUyWVaBj+pF7Lx1Y3cMdb4fSXzpQEpLohBBCmCQ2rYDn9xe/dODVlk7MLsOlAyUhiU4IIUSJRV7NZlJ0Cml5hksHnKxUhDxe9ksHSkISnRBCiAfS6hTm/pLGZ2eNlw40cS1cOtBYXfZLB0pCEp0QQoj7SsmH4D1JHCxm6cDQevZ82b38lg6UhCQ6IYQQ9/RzYh7P/2JHQp7xVQc+6OjK5Oblu3SgJCTRCSGEMKIoCmt+z+KNYxrydYatNe//LR3oWgGWDpSEJDohhBAGcrUKs37SsPaPLKOyrt6FVx3wqSBLB0pCEp0QQgi9W1laXohK5lhCnlHZ1BZOzOnggnUFWjpQEpLohBBCAHAyMY/n9ydxM8twmxN7C4VlgR4MqV/xlg6URMWdJiOEEKLMrI/J5OnvEo2SXD1nS1a3zqm0SQ6kRSeEENVavk7h3eOpLL+QaVQWVMuWVT3duX01vRwiMx9JdEIIUU0l5Wh5MSqZ6FvG43F3buV1uxxiMydJdEIIUQ2dTcpj1P5krmUYXlrHzhK+eMyNZxs6lFNk5ieJTgghqpktsVlMPawhW2u4X6WvoyXrgtxp42lTTpGVDkl0QghRTWh1Ch+eSuPzX433q+zmbcPaJ9zxsq886+NKShKdEEJUA5pcHS8dTGbvdeP9Kl9q6sjHnV0r3fq4kpJEJ4QQVdxFTT6jfkjicprheJy1BXzaVc2Yxo7lFFnZkEQnhBBV2K64wuvHpecbjsd521sQHuROpxqVY7/KRyGJTgghqiCdorDwTDrzfjFeA9fBy5rwIA9qVqL9Kh+FJDohhKhi0vN1TD6Uws6rOUZlo/wd+LSLGjurqjkeVxxJdEIIUYXEphUw6ockLmgKDI5bqmBeJ1dealbxrx9nbpLohBCiivjheg7jDiSTmmc4HudhW3j9uMdrVv3xuOJIohNCiEpOURS+/C2DOSfT0BnmOFq5WxPRyx0/p+r7cV99n7kQQlQBWQU6XvtRw6bYbKOyYfXt+bK7Gger6n2hGkl0QghRSV3NKOD5H5I5m5xvcFwFzOngwmstnardeFxxyjXNt2rVCrVabfTz7LPP6s+5desWkyZNomHDhnh7e9O5c2cOHz6sL1cUhXnz5tG0aVN8fHzo378/Fy5cKI+nI4QQZebwrVye2J5olORcbVR886QH01o5S5L7n3Jt0UVFRaHV/r1S/9atW/Ts2ZMhQ4YAoNFo6Nu3L126dGHjxo14eHgQFxeHl5eX/jaLFy8mJCSEkJAQ/P39WbBgAUOHDuXEiRM4OzuX+XMSQojSpCgKoRczeetYKgV3jcc1VVsREeRBQ1fprLtTudaGp6enwe/h4eE4OzvrE90XX3yBj48Py5cv159Tr149/f8VRWHZsmVMnz6dwYMHA7Bs2TL8/f3ZtGkTY8eOLf0nIYQQZSRXq/D6UQ3rYrKMyp72s2N5oBvO1tV7PK44FaZGFEUhPDycESNG4OBQeB2kXbt20b59e8aOHUujRo3o3r07K1asQFEKv8bExcURHx9PUFCQ/n7s7e3p1q0bx44dK5fnIYQQpeFmlpYB3yUWm+TebOPMuiB3SXL3UGFqJSoqiri4OEaPHq0/duXKFVatWkW9evXYvHkzkyZN4v3332flypUAxMfHAxh0ZRb9npCQUHbBCyFEKTqRkMcT2xM4kWg4HudkpSIiyJ0327pgIeNx91RhOnLXrl1Lu3btCAgI0B/T6XS0bduW2bNnA9C6dWtiY2MJDQ1l4sSJ+vPuHnBVFOWBg7AxMTFmjL76kno0L6lP86kqdbntliXzL9uQrxh+ptWx07GoeS4N8jIpi6da0evT39//nmUVItElJiYSGRnJokWLDI57e3vTpEkTg2ONGzfmr7/+0pcDJCQk4Ovrqz/n9u3bRq28u92vUkTJxMTESD2akdSn+VSFuszXKbx9LJWVlzKNynrXtiW0hztq27LplKvs9Vkhui4jIiKwtbUlODjY4HiXLnoXUE8AACAASURBVF24dOmSwbFLly5Rp04dAOrWrYu3tzdRUVH68pycHI4ePUrnzp1LP3AhhCgFt3O0DPn+NisvGie56a2c+Lq3R5kluarAbDV169YtLl68aPLtFEUhLCyM4OBgo+UAU6ZM4cSJEyxatIjY2Fi2bt3KihUrmDBhAlDYZTl58mQ+//xztm/fzvnz55kyZQqOjo4MHz7cLM9LCCHK0unbefTcnsiPt/IMjttbqljVw405HVyxrKJXAi8tJnddrlmzhp9++slgyv/rr7/OmjVrAGjRogVbt27Fw8OjRPcXHR1NbGysfoLJndq1a0dERAQffPABCxcuxNfXl7fffluf6ACmTZtGdnY2M2fORKPR0L59e7Zs2SJr6IQQlc6m2CxePawhW2u4QM7X0ZKIXu609rApp8gqN5VGo1EefNrfevbsSYcOHfTjaYcOHWLw4ME888wzNG/enEWLFjF69GjmzZtXKgGLiqOy99tXNFKf5lPZ6lKrU3j/ZBpf/JZhVNbdx4b/POGOp135XSS1stXn3Uxu0cXFxfH888/rf9+6dSu1a9fmq6++wsLCgtTUVL799ltJdEIIUQKaXB3jDiSz/0auUdnEZo7M7eSKtXRVPhKTE11eXh7W1tb636OioujduzcWFoXDfQ0aNODWrVvmi1AIIaqoCyn5jPwhiT/TtQbHbSzgs25qnvd3LKfIqhaTJ6PUrVuXAwcOAHDq1CmuXLlisDNJQkKCjI8JIcQD7IjL5smdiUZJrqaDBZFPe0mSMyOTW3Tjxo1j5syZ/P7779y4cYPatWvz5JNP6st/+uknmjZtatYghRCiqtApCvNPpzP/dLpRWScvG8KC3PFxKL/xuKrI5EQ3YcIEbGxs2LNnD61bt2b69OnY29sDkJKSQmJiIuPGjTN7oEIIUdll5OuYdCiFnVdzjMrGNHZgYRc1tpYyHmduJiU6nU7H9evXGThwIGPGjDEqd3Nz03drCiGE+NuV9AJG7kvivKbA4LiVCj7p7Mr4po5y/bhSYtIYnVarpW3btkRERJRWPEIIUeUcvJHLEzsSjJKch60FW/t5MqGZXAm8NJnUorO2tsbHx0f+IEIIUQKKorDyQiZvHU/lrjXgtHS3Zn0vd/ycKsSWw1WaybMux4wZw/r168nJMe5jFkIIUShXq/DajxpmHTNOckPq2fP9056S5MqIybVcv359FEWhY8eOPPfcc9SrV08/GeVOQ4cONUuAQghR2SRkaxm9P5ljCXlGZe+2c+H1AOmqLEsmJ7o7rwO3cOHCYs9RqVSS6IQQ1dLp23mM+iGZ61mG6+OcrFSs6OHG037GDQNRukxOdDt27CiNOIQQotLbFJvFK4dTyDHMcdR3tmR9Lw+auVkXf0NRqkxOdN27dy+NOIQQotLS6hQ+PJXG578ab8rcs5Yta3q64ybXjys3Dz0Smp2dzS+//EJiYiKPPfYYnp6e5oxLCCEqhdQ8HRMPJvP9X8abMk9u7siHHV2xkk2Zy9VDfcX46quvaNKkCQMGDGDs2LGcO3cOgKSkJPz8/AgLCzNrkEIIURFdSs3nyZ2JRknOxgJCuquZ11ktSa4CMDnRRURE8NZbb9G7d2++/PJLFOXvebMeHh488cQTfPvtt2YNUgghKpp9f+UQtDORP1INF4F721uw6ykvRsmmzBWGyV2XISEh9O3bl9WrV5OcnGxU3qZNm2KvFi6EEFWBoigs+S2D2SfT0N21Pq6dpzXrgjyo5SibMlckJrfoLl++TN++fe9Z7uHhQVJS0iMFJYQQFVF2gcLL0Sn8+2fjJPdsQ3t2PeUlSa4CMrlF5+zsTGpq6j3LL1++LBNThBBVzo1MLc/vT+LU7XyD4xYqeL+9C6+0lEXgFZXJLbrAwEAiIiLIzTWeYXT9+nXWrl1L7969zRKcEEJUBCcS8nhiR4JRknOxUbGxtwevtnKWJFeBmdyie/fdd+nVqxc9e/ZkyJAhqFQq9u7dS1RUFP/5z3+wtrZm1qxZpRGrEEKUuYiYTP55REOezvC4v6sVG3q508hVFoFXdCa36Bo0aMDu3bvx8fFh/vz5KIpCSEgIixcvpnXr1uzevZvatWuXRqxCCFFmCnQKbx7TMPWwcZLr42vLvgFekuQqiYdaMN6kSRO+/fZbNBoNsbGx6HQ66tWrJ2NzQogqISVXx9gDyRy4YTxE889WTrzbzgVLWR9XaTzSNSLUajXt2rUzVyxCCFHuLqTkM/KHJP5MN9yw0s4SlnR3Y3gDh3KKTDysBya6DRs2PNQdP/fccw91OyGEKC+RV7OZeDCFjALDtQO1HSyJ6OVOG0+bcopMPIoHJropU6YYHSuaXXTnrih3HgdJdEKIykNRFD49m8HcU2nctTyOLjVsCAtyp4a9rI+rrB6Y6M6cOWPwe3p6OpMmTcLZ2ZmXX36ZRo0aoSgKly5dYvny5WRmZvLVV1+VWsBCCGFOmfk6ph7WsPVKtlHZmMYOLOyixtZSxuMqswcmOj8/P4PfX3vtNdzc3Ni2bZtBC65ly5YMGjSIwYMHs3z5chYvXmz+aIUQwoyuZhQw6odkfk02XB9nqYJPOrsyoamjrI+rAkxeXrBjxw4GDhxY7B/fwsKCQYMGycVZhRAV3o+3cgnakWiU5NxtLfi2rycvNZOdTqoKk2ddFhQUcPXq1XuWX7lyhfz8/HuWCyFEeVt9MZNZP2m4a84Jzd2sWN/Lg3rOjzQhXVQwJrfogoKCWLFiBd98843BZBRFUdi4cSOhoaH06tXLrEEKIYQ55GkVZhzRMOOocZIb4GfHnv5ekuSqIJP/ogsWLODixYu8/PLLvPvuu9SvXx+VSkVsbCwJCQn4+/vzySeflEasQgjx0G7naBmzP5kj8XlGZW+2cWZWG2cspKuySjK5Reft7c2hQ4eYN28eLVu2JDk5mdu3b9OyZUs++eQTDh06hI+PT4nuq1WrVqjVaqOfZ599FoB58+YZlTVu3NjgPhRFYd68eTRt2hQfHx/69+/PhQsXTH1aQogq7NfkfJ7YkWiU5BytVKx9wp0327pIkqvCTGrR6XQ6rl+/jpOTEy+//DIvv/zyIz14VFQUWu3fuw/cunVLv1l0EX9/f3bu3Kn/3dLScC3L4sWLCQkJISQkBH9/fxYsWMDQoUM5ceIEzs7OjxSfEKLy23Ylm8nRKWTd1Vfp52TJ+l4etHSX/SqrOpNadFqtlrZt2xIREWGWB/f09MTb21v/s3fvXpydnQ0SnZWVlcE5d+6nqSgKy5YtY/r06QwePJjmzZuzbNkyMjIy2LRpk1liFEJUTjpFYe6pNF6ISjZKct19bIga6CVJrpowKdFZW1vj4+NTKlNuFUUhPDycESNG4ODw915yV65coVmzZgQEBDBu3DiuXLmiL4uLiyM+Pp6goCD9MXt7e7p168axY8fMHqMQonLILIDn9yez8Ey6UdlLzRz5tq8nHnay00l1YfJklDFjxrB+/XrGjx+PnZ2d2QKJiooiLi6O0aNH64916NCBpUuX4u/vz+3bt1m4cCF9+vThp59+wt3dnfj4eAC8vLwM7svLy4ubN2/e9/FiYmLMFnt1JvVoXlKfj+6vbBWvX7AjNivH4LiVSmFWwzyGemRx5XJiOUVXeVX016a/v/89y0xOdPXr10dRFDp27Mhzzz1HvXr1sLe3Nzpv6NChJt3v2rVradeuHQEBAfpjTz75pME5HTp0oE2bNqxfv55XXnlFf/zuFqaiKA9sdd6vUkTJxMTESD2akdTnoztwI4dxJ5JJyTXsqvSysyAsyJ2u3rblFFnlVtlfmyYnuokTJ+r/v3DhwmLPUalUJiW6xMREIiMjWbRo0X3Pc3JyomnTpsTGxgKFM0ABEhIS8PX11Z93+/Zto1aeEKLqUhSFkHMZvPdzGrq71se19rBmXZA7dZxkfVx1ZfJfvjS294qIiMDW1pbg4OD7npeTk0NMTAyPP/44AHXr1sXb25uoqCj9dfFycnI4evQoH3zwgdnjFEJUPNkFCtOOpLDxsvGmzMPq2/NldzUOViavpBJViMmJrnv37mYNQFEUwsLCCA4ONloO8O6779KvXz98fX31Y3RZWVn6SwCpVComT57Mp59+ir+/P40aNWLRokU4OjoyfPhws8YphKh4/soo4Pn9yZxOMtx2UIXCe+1dmd5K9qsUj3iF8XPnzun3vfTz86NFixYm30d0dDSxsbGsXLnSqOzGjRtMmDCBpKQkPD096dChA3v37jW4osK0adPIzs5m5syZaDQa2rdvz5YtW2QNnRBV3JFbuYyJSuZ2js7guIuNig8a5fBigHwGiEIqjUZz93UGH2jXrl289dZb/PXXX8Dfkz/q1KnDxx9/TP/+/c0eqKh4KvsAdUUj9VkyiqKw+vdM3vgp1Wi/yiauVkT0ckdJuCJ1aUaV/bVpcotu3759jBkzhlq1avHvf/+bJk2aoCgKf/zxB2vWrOGFF17g66+/lo2dhRBml6tVmPWThrV/ZBmVPVXHjuWBbrjYWBCTUA7BiQrL5BZdnz59yMjI4PvvvzfqHkxPT6dv3764uLiwe/duswYqKp7K/i2vopH6vL9bWVpeiErmWILxpsyz2jjz5h2bMktdmldlr0+TpyL99ttvjBo1qtgxMGdnZ0aNGsXZs2fNEpwQQgCcTMzjiR0JRknOyUpFeJA7b8umzOI+TO66tLa2JivLuNugSGZmJtbWsn+cEMI8ImIymXFUQ67W8Hh958JNmZu5yeeNuD+TW3Rdu3Zl5cqVXL582agsNjaW0NBQunXrZpbghBDVV75O4Y2fNEw9bJzkgmrZEjWwhiQ5USImt+hmz55N37596dq1K0899ZS+3/aPP/7g+++/x87OjtmzZ5s9UCFE9ZGUo+XFqGSibxmPx73W0onZ7V2wtJCuSlEyJie6Zs2aERUVxfvvv88PP/zA9u3bAXB0dKRfv378+9//plGjRmYPVAhRPZxNymPU/mSuZRg24+ws4cvH3HimocM9bilE8R5qwXjDhg0JCwtDp9Nx+/ZtoPDachYWxj2hRRdr9fb2xsbG5tGiFUJUaVtis5h6WEO21nAyuK+jJeuC3GnjKZ8hwnSPtAGchYUFNWrUoEaNGsUmOSjcYLl169YcPXr0UR5KCFGFaXUKc35OZdzBFKMk95iPDQcGeUmSEw+tTLbzVhSTN18RQlQTmlwdEw4ms+96rlHZS80c+biTK9YyHicegVy3QghRbi5q8hm5L4nYdMPxOBsL+LSrmtGNHcspMlGVSKITQpSLXXHZvHwohYy7Nqz0sbcgPMiDjjWkq1KYhyQ6IUSZ0ikKC06n88npdKOyjl7WhAV5UNPBshwiE1WVJDohRJlJz9cx6VAKu67mGJWN9ndgUVc1tpYyHifMSxKdEKJMxKYVMPKHJC5qCgyOW6ngk86ujG/qKBdJFaVCEp0QotT9cD2HcQeSSc0zHI/ztLPgP0+4093HtpwiE9VBqSc6Ozs7nnvuOWrWrFnaDyWEqGAUReGL3zJ4/2QaurtWGQW4WxPRy506TvJ9W5SuR36F5efnF7tOrmgXFBcXF5YuXfqoDyOEqGSyCnS89qOGTbHZRmXPNLBn8WNqHKweac8KIUrE5ESn0+lYsWIF4eHhXLlyhexs4xexSqUiKSnJLAEKISqfqxkFjPohmV+T8w2OW6jg/Q4uvNLCScbjRJkxOdG98cYbrFq1isaNGzNkyBBcXFxKIy4hRCUVfTOXF6OSScrVGRxX26hY3dOdoNp25RSZqK5MTnRff/01gwcPZs2aNaURjxCiklIUhZUXMnnreCp3bVdJM7UV63t5UN9FxuNE2XuoK4wHBgaWRixCiEoqp0DhXz9pWBeTZVQ2wM+OZYFuOFvLeJwoHya/8gYOHMjBgwdLIxYhRCV0M0vLgN2JxSa5t9s6ExbkLklOlCuTW3Qff/wxL774IpMnT+b555+ndu3aWFoab9dTp04dswQohKi4jifkMnp/MvHZhuNxztYqlge68bSffTlFJsTfTE50VlZW1KtXj9DQUL7++ut7npecnPxIgQkhKrawPzL511ENeYY5joYulqzv5UETtXX5BCbEXUxOdDNmzGD9+vV0796dDh06yKxLIaqZfJ3CW8dSCb2YaVTWx9eWFYHuqG2lq1JUHCYnuu3btzNq1Ci+/PLL0ohHCFGBJWZreSEqmSPxeUZlMwKceKetC5ZykVRRwZic6GxtbWnTpk1pxCKEqMBO387j+f3J/JVpeJFUBysVId3VDK3vUE6RCXF/JvcvPPPMM0RGRpZGLEKICkhRFL46n0HfyESjJOfnZMn3/b0kyYkKzeQWXf/+/Tl8+DDDhg1j1KhR+Pr6Fjvrsn379mYJUAhRfuKztEw9nMK+67lGZYE1bflPTzfc7eQiqaJiMznRDRgwQP//qKgoo3JFUVCpVDLrUohK7rur2bxyWGO0lRfA5OaOfNjRFSsZjxOVgMmJLiQkxGwP3qpVK65du2Z0vE+fPmzcuNHg2KeffsqHH37ISy+9xMKFC/XHFUXhk08+Ye3atWg0Gtq3b8+iRYto1qyZ2eIUojrJKtDx7xNprCpmVqWLjYr/66pmWAPpqhSVh8mJbuTIkWZ78KioKLTav/v8b926Rc+ePRkyZIjBeSdOnGDt2rW0aNHC6D4WL15MSEgIISEh+Pv7s2DBAoYOHcqJEydwdnY2W6xCVAdnkvJ46WAKf6QWGJV19bZheaAbfnL9OFHJlOtiF09PT7y9vfU/e/fuxdnZ2SDRpaam8tJLL/Hll1+iVqsNbq8oCsuWLWP69OkMHjyY5s2bs2zZMjIyMti0aVNZPx0hKi2dovDlr+n03plolOSsVPDvdi7s7OcpSU5USia/aqdOnfrAc1QqFUuWLDHpfhVFITw8nBEjRuDg8He3SFES69GjBwsWLDC4TVxcHPHx8QQFBemP2dvb061bN44dO8bYsWNNikGI6uh6ppbJ0Skcumk84aShiyUrA91p52VTDpEJYR4mJ7pDhw4ZXTBRp9Nx69YttFotnp6eBomqpKKiooiLi2P06NH6Y2vXriU2Npbly5cXe5v4+HgAvLy8DI57eXlx8+bN+z5eTEyMyTEKY1KP5lXW9bn/tiVzL9mQVmA8qWSwdwEzGmThoEknRlOmYZmFvDbNq6LXp7+//z3LTE50v/76a7HH8/LyWLVqFStWrGDr1q2m3i1r166lXbt2BAQEAIWV+sEHH/Ddd99hY3P/b5N3J96imZ/3c79KESUTExMj9WhGZVmfGfk63jyWWuwVB9xsVSzu5sagepV3Q2Z5bZpXZa9Ps43R2djYMHnyZAIDA3njjTdMum1iYiKRkZG88MIL+mPHjx8nKSmJrl274uHhgYeHBz/++COhoaF4eHiQm5uLt7c3AAkJCQb3d/v2baNWnhCi0MnEPAK3JRSb5HrUtOXHwd6VOskJcTezT0Zp27Ythw8fNuk2ERER2NraEhwcrD/Wv39/jhw5QnR0tP6nbdu2DBs2jOjoaGxsbKhbty7e3t4G6/lycnI4evQonTt3NttzEqIq0OoUFp5Oo8+uRGLTDXc4sbaADzu68G1fD2o5ygJwUbWYfQrViRMnHtjVeCdFUQgLCyM4ONhgOYBarTaaZeng4ICbmxvNmzfXH5s8eTKffvop/v7+NGrUiEWLFuHo6Mjw4cMf/ckIUUVczSjg5UMpHC1mM+Ymrlas7OFGgIdMOBFVk8mJbsOGDcUeT01NJTo6msjISMaPH1/i+4uOjiY2NpaVK1eaGgoA06ZNIzs7m5kzZ+oXjG/ZskXW0AnxP99czuL1oxrS8hWjsglNHfmgowsOVnJZHVF1qTQajfGr/z7c3NzuWebp6cmLL77Iv/71L2xtbR85OFGxVfYB6orG3PWZmqdj5lENG2Ozjco87SxY0l1NvzpVcyxOXpvmVdnr0+QW3ZkzZ4yOqVQq3NzccHJyMktQQohHczQ+l4mHUriWoTUqe7K2LSGPu1HDXsbiRPVgcqLz8/MrjTiEEGaQr1OYfzqdz86mo7urr8bWEj7s4MpLzRwfuPxGiKqkRImudevWJt2pSqXi9OnTDxWQEOLhxKYV8NLBZE7ezjcqa+Fmxcoe7jR3sy6HyIQoXyVKdI0aNSrRN8Dr169z8eJF+bYoRBlSFIWIS1m88VMqmQXGQ+5TWjjyXjtX7KzkfSmqpxIlus2bN9+3/Pr163z22Wf69W2jRo0yS3BCiPtLydUx/UgK267kGJV521uw7HE3gmrblUNkQlQcj7SO7saNG3z22WesW7cORVEYOXIkr7/+Or6+vuaKTwhxD4du5jLpUDI3sowvjPq0nx1fPqbGQ67+LcTDJTpJcEKUnzytwtxTaXzxWwZ3d1Q6WKn4uJMrLzR2kCEEIf7HpEQnCU6I8vWHJp+XDqVwJsl4wkkbD2tW9nDD31UmnAhxpxIlOklwQpQvRVFY83sW7xxPJVtr2I5TAdNbOfFWWxdsLKUVJ8TdSpTo2rZtS35+Pq1atWLGjBn4+voSHx+vvx5ccdq3b2+2IIWozm7naHnlsIbd14wnnNR2sOSrQDceryk7EQlxLyVKdHl5hRvBnj179oFX7S66FlxycvKjRydENffD9RymRKcQn2084WRIPXs+76ZGbSv7VApxPyVKdCEhIaUdhxDiDjkFCnNOpvLV+UyjMicrFQu6uPJcI5lwIkRJlCjRjRw5srTjEEL8z7nkfF46mMx5TYFRWQcva1YGulPfxexX2BKiypJ3ixAVhKLAV+czmP1zKrl37cVsoYJ/tXZmZmtnrC2kFSeEKSTRCVEBxGdpmXbelqMpqUZlfk6WrAh0o4u3TDgR4mFIohOinO2Iy2b6jxqSco13MRnR0J4FXdS42siEEyEeliQ6IcrJXxkFvHEslV1XjZcNuNio+KyrmuENHMohMiGqFkl0QpQxrU5hxYVM5p5KI6OYqw109bZheaAbfk7y9hTCHOSdJEQZOpOUx/QjGn4p5ppxliqFt9u6Mr2VE5Yy4UQIs5FEJ0QZyMjXMe+XdJadzzC68jdARy9r/umbxtOtZVs9IcxNEp0QpWz3tWz+dTSVvzK1RmUu1ipmd3BhbBNHLl8ynnEphHh0kuiEKCU3s7S8eUxT7EVRoXALr3mdXanpINeME6I0SaITwsy0OoU1v2fywck00vKN+yl9HS1Z1NWVfnXsyyE6IaofSXRCmNFvyflMP5LCz4nFTTaByc2deKutM47Wsi5OiLIiiU4IM8jM17HgdDpLzmWgLWaySVtPaz7vpqa1h03ZBydENSeJTohHtO+vHGYc1XA1w3iyiZOVin+3d2FCU0dZMiBEOZFEJ8RDis/S8tbxVLb8mV1s+QA/O+Z3UVPbUSabCFGeJNEJYSKdorD29yxmn0wlLc+4n7K2gyULurjSv65MNhGiIpBEJ4QJzqfk888jGo4l5BmVWahgYjNH3mnngrNMNhGiwpBEJ0QJZBcoLDqTxuJfMyhme0oC3K1Z/Jiatp4y2USIikYSnRAPEHU9h38e1XAl3XiyiaOVirfbufByM0esZLKJEBVSufavtGrVCrVabfTz7LPPArBy5Uq6detGnTp1qFOnDk8++STff/+9wX0oisK8efNo2rQpPj4+9O/fnwsXLpTH0xFVTGK2lokHkxm6J6nYJNe3jh1Hh9ZgagsnSXJCVGDl2qKLiopCq/37A+TWrVv07NmTIUOGAFCrVi3ef/99GjZsiE6nY8OGDYwaNYoDBw7QsmVLABYvXkxISAghISH4+/uzYMEChg4dyokTJ3B2di6X5yUqN52isC4mi/dOpKIpZrKJj70F87uoGVTXDpVKEpwQFV25JjpPT0+D38PDw3F2dtYnuv79+xuU//vf/2bVqlWcOHGCli1boigKy5YtY/r06QwePBiAZcuW4e/vz6ZNmxg7dmzZPBFRZfyuyWf6EQ1H440nm6iACU0debe9i1zxW4hKpMK8WxVFITw8nBEjRuDgYHxVZa1Wy+bNm8nMzKRTp04AxMXFER8fT1BQkP48e3t7unXrxrFjx8osdlH55RQofPxLGt23JRSb5Fq4WbF3gBcLu6olyQlRyVSYyShRUVHExcUxevRog+Pnzp2jT58+5OTk4OjoyLp162jRogUA8fHxAHh5eRncxsvLi5s3b9738WJiYswYffVVFerxZ40F8y7bcDXbOIHZWii87JfPc7WysNKkEaMp3ViqQn1WFFKX5lXR69Pf3/+eZRUm0a1du5Z27doREBBgcNzf35/o6GhSU1PZvn07kydPZufOnTRv3lx/zt3jJIqiPHDs5H6VIkomJiamUtdjUo6Wd0+kseFSVrHlvWvbsqirmnrOZfM2qez1WZFIXZpXZa/PCpHoEhMTiYyMZNGiRUZlNjY2NGjQAIC2bdty6tQpli5dypIlS/D29gYgISEBX9+/r8x8+/Zto1aeEEUURWHDpSzePZFGcq7OqLyGvQWfdHJlaH17mWwiRBVQIQYbIiIisLW1JTg4+IHn6nQ68vIKx1Dq1q2Lt7c3UVFR+vKcnByOHj1K586dSy1eUXldSs1n0O7bTDmsKTbJjW3iwPGh3gQ3cJAkJ0QVUe4tOkVRCAsLIzg42Gg5wJw5c+jTpw+1a9cmIyODTZs2cfjwYTZu3AgUdllOnjyZTz/9FH9/fxo1asSiRYtwdHRk+PDh5fF0RAWVq1X4/Nd0Pj2TTp5xfqOZ2orPu6np7G1b9sEJIUpVuSe66OhoYmNjWblypVFZfHw8EydOJCEhARcXF1q0aMGmTZvo1auX/pxp06aRnZ3NzJkz0Wg0tG/fni1btsgaOqH3461c/nlEwx+pBUZldpYwq40Lr7RwwsZSWnBCVEUqjUZTzM59QjxYRR+gvpJewKdn0gmPKX6yyRO1bPmsq5r6LuX+fQ+o+PVZmUhdmldlr8+K8Q4XwkxyChR2Xs0m/I8s1lujYQAAEFlJREFUDt7MLfYcTzsLPu7kyjMNZLKJENWBJDpRJfyWnE/4H5l8fTmr2G27ioxp7MD7HVxxs60Q87CEEGVAEp2otNLydGyOzSY8JpNTt/Pve25jVyv+r5uax3xksokQ1Y0kOlGpKIrCsYQ8wv7IYuuVbLKKuzjcHTp4WTOmsSMjGjpgK5NNhKiWJNGJSiExW8t/L2URFpNFTDGzJ+/kZqtiREMHRvs70sLduowiFEJUVJLoRIWl1Snsv5FL2B+ZfHc1p9gre9/piVq2jPZ3oH9de2m9CSH0JNGJCudKegERMVmsj8niepbxBU/vVNvBkpH+DozydyizPSmFEJWLfDKICiFXq7ArLpuwmCwO3Ch+WUARKxU87WfH6MaOBNWyxVKu7i2EuI9qm+i6bY0nuL4DwfXtaVBBFgxXR+eS8wmPKVwWkJJ7/77Jxq5WjPZ34B+NHPCytyyjCIUQlV21/YQ/n1LA+ZQ0PjqVRltPa4bVt2dofQdqO8oHaGlLy9Px7Z/ZhP2RyckHLAtwsFIxtL49o/0d6FzDRhZ4CyFMVm0T3Z1+uZ3PL7fzefdEGl29bRhW357B9eyl1WBGRcsCwmOy+PbPBy8LaO9pzejGjgTXt8dFrugthHgEkujucjQ+j6Pxecw6lkqPmrYE17dnYF171LKTxkNJzNby38tZhP+RVeymyneSZQFCiNJQbRPdp11d2RybzdH4PIprW+gUiLqRS9SNXGYc1dCrth3D6tvzlJ8dTtaS9O6naFlA+B+ZRJZgWUDPomUBfvbYWUnXpBDCvKptohvf1InxTZ24nqll65VstsRm3XO8KF8Hu6/lsPtaDvaWKvrWsSO4vj1P+tphLx/MenHpBURcyiLijwcvC6jlYMFIf0eel2UBQohSVu0/YWo7WjK1hRNTWzhxJb2ALX9mszk2i3MpxXezZWsVtl7JZuuVbJytVTztZ8ew+g48UdsW62o4zb1oWUD4/5YF3K/xZqWCfnXsGNPYkV61ZVmAEKJsVPtEd6d6zlbMCHBmRoAzFzX5bPkzmy2x2VxKKz7ppecrfH05m68vZ+Nmq2JQXXuC6zvQ3cemyn6IK4pCUq6OmNQCwmKt+f7ELZJzi7lk9x3871gWUEMm+AghyphcePUBFEXhbHI+W2Kz2fxnNn9l3r9LDsDb3oLB9ewZVt+ejjVssKiEU+KTc7RcTtNyOa2Ay2kFxKYVEJte+P+0+1wGp4i9pYoh9e0Z09iBLrIsoEQq+8UtKxKpS/Oq7PUpLboHUKlUtPawobWHDXM6uHAiMY/NsYVdl/HZxbdk4rN1rLiQyYoLmfg6WhJc357g+va09rCuUB/4Kbk6fRK7+9/7XdPtftp5WjPa35HgBva4yrIAIUQFIC26h6TVKfwYn8eW2Cy2xWU/cFcPgIYulgTXd2BYA3uaqstm+rwmV6dPYJf/1yor+r0kMZeE2kbFsw0dGN3YkVayLOChVfZvzRWJ1KV5Vfb6lERnBvk6hQM3ctkcm8Wuqzmk5z+4Slu4WTGsQeEWZI866zAtzzCZ6bsa07QkPWD87GE4WKmo72xJTcsc/tHCiwGyLMAsKvuHSUUidWlelb0+pevSDKwtVDzpa8eTvnbkFCjsvZ7Dlthsdl/LIVtbfNI7l1LAuZNpfHAyjfae1gQ3cGBoPXtq3WMLsvR8HZdTC/gzvUA/dlaU3G7nmD+Z2VlCA2crGrhY0dCl8N+i/9d0sEClUhW++Bs4mP2xhRDCnCTRmZmdlYqBdQt3U8nI17H7Wg6bY7PZdz2H/Hvko5O38zl5O5V3j6fS1duGAXXtyS5QDLoZE+4xHvgobC2h/h3JTJ/QnC2p5WhZKSfRCCHE3STRlaL/b+/ug6IqFzCAP+xurHeXYBlaTymIuqYIg0Ugu5QDBUF+JDCC0gfjQJag1QyVCTJZM2RNYYnoWCrgRB8KjrMzAlo0g5oBLjiNJVPXSWK610pBGDYgP/buLvcPhk3uol3QPHsOz2/GP3jf4/osM/LwnrPnPT53KJA+U4P0mRpYrzpR9++h2xW+On8Voy30BgE0d9rQ3Gm7ZRm8FUNlNuOaMjP4KjHTV4WpLDMimgBYdLeJTq1A5r1aZN6rxcXLDtT86/INtyAbizsUQ/cAzhwusTv/XJ0FapWyvaePiOj/waITgf4fyjFtQQYM7SoSfKfSVWDXnmoM1CqhYpkREY2KRSey0bYg+2fvf+CvVlxzqlGFIB+WGRHReLDoPMjwFmRERHTrcOsKIiKSNRYdERHJGouOiIhkjUVHRESyxqIjIiJZY9EREZGs8ekFREQka1zRERGRrLHoiIhI1lh0REQkayw6IiKSNRYdERHJ2oQpuvLycsybNw+CICAuLg7Nzc1iR5KkLVu24JFHHkFQUBAMBgMyMjLwww8/iB1LFt5//33odDq8+uqrYkeRrAsXLiA3NxcGgwGCIMBoNKKxsVHsWJLjcDiwadMm18/MefPmYdOmTbDb7WJHG5cJUXRmsxkFBQV45ZVXcPz4cURHR2P58uU4d+6c2NEkp7GxEatWrUJ9fT1qamqgUqmQmpqK3t5esaNJ2smTJ1FZWYmwsDCxo0iW1WrFY489hsHBQezfvx8tLS0oLi6GXq8XO5rkbN26FeXl5Xj33XfR2tqKd955B2VlZdiyZYvY0cZlQtxHl5CQgLCwMGzbts019sADDyAlJQVvvPGGiMmkb2BgANOmTcNnn32GRYsWiR1Hkn7//XfExcWhtLQUxcXFCA0NxebNm8WOJTlFRUVoampCfX292FEkLyMjA/7+/ti5c6drLDc3F729vaiurhYx2fjIfkVns9nw7bffIj4+fsR4fHw8WlpaREolHwMDA3A6ndDpdGJHkay8vDykpKQgLi5O7CiSdujQIURGRiI7OxuzZs3CggULsHv3bgwOyv53+VvOZDKhsbERP/74IwDgzJkz+Prrr5GYmChysvGR/YNXe3p64HA43E5f6PV6dHV1iZRKPgoKChAeHo7o6Gixo0hSZWUlOjo6sGvXLrGjSN7PP/+MiooKrF27Fnl5eWhra0N+fj4AYPXq1SKnk5a8vDwMDAzAaDRCqVTCbrdj3bp1ePbZZ8WONi6yL7phXl5eI74eHBx0G6OxKSwshMViwRdffAGlUil2HMk5e/YsioqK8Pnnn8Pb21vsOJLndDoRERHhuhxx3333oaOjA+Xl5Sy6MTKbzaiqqkJ5eTlCQkLQ1taGgoICTJs2DStXrhQ73pjJvugCAgKgVCrdVm/d3d28SH0TNmzYALPZjNraWkyfPl3sOJLU2tqKnp4exMTEuMYcDgeam5uxZ88e/Pbbb1Cr1SImlBZBEDBnzpwRY7Nnz8Yvv/wiUiLpev311/HCCy8gLS0NABAWFoZz586hpKSEReeJvL29cf/99+Po0aNITU11jR89ehTJyckiJpOu/Px8mM1m1NXVYfbs2WLHkawlS5YgIiJixNjzzz8Pg8GAl19+mau8MTKZTGhvbx8x1t7ejqCgIJESSdelS5fcztIolUo4nU6REt0c2RcdMPTDIycnB5GRkTAajdizZw8uXLiA7OxssaNJzrp161BdXY1PP/0UOp0OnZ2dAACtVgsfHx+R00mLTqdz+xCPRqOBv78/QkNDRUolXWvXrkVSUhLee+89LFu2DKdPn8bu3buxceNGsaNJzsKFC7F161YEBwcjJCQEp0+fxo4dO/DEE0+IHW1cJsTtBcDQDeOlpaXo7OzE3Llz8fbbb+Ohhx4SO5bkXO/Tlfn5+diwYcNtTiM/S5Ys4e0FN6G+vh5FRUVob29HYGAgnnvuOeTk5PB6/Bj19/fjrbfeQl1dHbq7uyEIAtLS0rB+/XpMmjRJ7HhjNmGKjoiIJibZ30dHREQTG4uOiIhkjUVHRESyxqIjIiJZY9EREZGsseiIiEjWWHRE5KajowM6nQ7bt28XOwrRTWPREYmspqYGOp0OBw4ccJtbunTpDeeCg4P5GBqiv8CiIxLZ8KbOJ06cGDFut9vxzTffQKVSXXfOZDJx1w+iv8CiIxKZXq+HwWBwK7PvvvsOly5dwrJly647ZzKZbmdUIkli0RF5gJiYGJw5cwZWq9U1ZrFYcM899yAjI2PUueG/N6yhoQGLFy/G1KlTMWXKFCQnJ+PkyZNu/9b58+fx4osvYs6cOdDr9YiMjMT27dv/8hTo4OAgCgoKEBAQgH379t3sWya6bVh0RB7AZDLB6XSitbXVNWaxWGA0GjF//nwAcJubNGmS6zE/VVVVSE9Ph1qtxmuvvYbCwkJ0dXXh8ccfx6lTp1x/r7OzE48++igaGhqQnZ2N4uJiREREYOPGjTfc5d/pdCIvLw8VFRWoqKjAk08+eau/BUR/mwnxmB4iTze8MrNYLEhKSgIAtLS04KWXXoKvry9CQkLc5iIiIqBWq9Hf34/169cjMzNzxKcks7KyYDKZ8Oabb8JsNgMAioqKYLfb0dTUhLvuugsAkJ2djcmTJ+PDDz9Ebm4uAgMDR2RzOBxYs2YNDh48iI8//hiLFi36278fRLcSV3REHsBgMEAQBNe1uJ9++gldXV2ua3Amk8lt7sEHHwQAHDlyBH19fVi+fDl6enpcf65evYrY2Fg0NTXB6XTC6XSitrYWCxcuhJeX14hjExISXE83v5bNZkNWVhbq6uqwb98+lhxJEld0RB7CaDTiyy+/hM1mg8VigUajQXh4uGtu7969rjkArhIcfqp2cnLydV+7r68Ply9fRl9fHyorK1FZWTnqcRcvXhzxdUlJCQYGBlBVVYX4+Pibfo9EYmDREXkIk8mEmpoanDp1ChaLBZGRkVCphv6LGo1GXLlyxTWnUCgQHR0NYOj6GQDs2rULgiCM+tparRZ//PEHAGDFihV46qmnRj3OYDCM+DohIQENDQ0oLS1FbGwsNBrNLXmvRLcTi47IQwyfirRYLLBYLEhNTXXNTZ8+HXfffbdrLiwsDH5+fgCAGTNmABi6TeHhhx++7usLggCtVgun03nD464VFRWFVatWYcWKFXj66adRVVUFtVo9vjdIJBJeoyPyEOHh4fDx8cGhQ4dw9uxZt3vkjEbjqHOJiYnw9fXF5s2bYbPZ3F63u7sbAKBSqbB06VIcPHgQbW1tbsdZrVbY7Xa38djYWHzyySdoampCVlbWqMcQeTKu6Ig8hFKpRFRUFI4dOwaFQoGoqKgR80ajEYWFhQD+XP0BgJ+fH0pKSrB69WosWLAA6enpEAQBv/76K44fPw4/Pz9UV1cDGPrU5YkTJ5CUlITMzEyEhoaiv78f33//PWpra9HW1oaAgAC3bImJiSgrK8MzzzyDnJwclJWVQaHg78kkDSw6Ig8SExODY8eOYe7cua5Tk8OuXcX972ovLS0NU6ZMQUlJCXbs2IErV65AEATMnz8fK1eudB03efJkHDlyBMXFxTh8+DA++ugj6HQ6zJo1C4WFhfD19b1utpSUFHzwwQdYs2YNNBoNtm3bxu3HSBK8rFYrd4QlIiLZ4rkHIiKSNRYdERHJGouOiIhkjUVHRESyxqIjIiJZY9EREZGsseiIiEjWWHRERCRrLDoiIpI1Fh0REcnafwESXQstKvCTx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2035174"/>
            <a:ext cx="7873999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in this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forecasted for only one </a:t>
            </a:r>
            <a:r>
              <a:rPr lang="en-US" sz="4000" dirty="0" err="1" smtClean="0"/>
              <a:t>centerId_Meal_ID</a:t>
            </a:r>
            <a:r>
              <a:rPr lang="en-US" sz="4000" dirty="0" smtClean="0"/>
              <a:t> combination. </a:t>
            </a:r>
          </a:p>
          <a:p>
            <a:r>
              <a:rPr lang="en-US" sz="4000" dirty="0" smtClean="0"/>
              <a:t>Need to forecast for each </a:t>
            </a:r>
            <a:r>
              <a:rPr lang="en-US" sz="4000" dirty="0" err="1" smtClean="0"/>
              <a:t>CenterID_MealID</a:t>
            </a:r>
            <a:r>
              <a:rPr lang="en-US" sz="4000" dirty="0" smtClean="0"/>
              <a:t> combination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SARIMAX model to focus on independent variables.</a:t>
            </a:r>
            <a:endParaRPr 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00679B-2BCF-4419-B72B-69B9C1216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07" y="267882"/>
            <a:ext cx="10074593" cy="6322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422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EC0AD-8261-4B7D-B594-C49225DB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the forecast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B7C88C-AAC5-4AA7-A1B4-ED83B466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/>
              <a:t>aw </a:t>
            </a:r>
            <a:r>
              <a:rPr lang="en-US" dirty="0"/>
              <a:t>material are perishable in nature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Effective human resource planning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3DEEEE-4E86-4082-8BEE-828CF7247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248">
            <a:off x="2988351" y="2626606"/>
            <a:ext cx="1700964" cy="1233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DA80E9-63BD-440A-AFC1-7B699DBE8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09" y="4980372"/>
            <a:ext cx="1505506" cy="1505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0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0.0043 -0.00394 L -0.0043 -0.00371 C -0.00312 -0.00695 -0.00195 -0.01019 -0.00078 -0.01297 C -0.00026 -0.01389 0.00026 -0.01459 0.00078 -0.01551 C 0.0013 -0.0169 0.00156 -0.01829 0.00221 -0.01945 C 0.00286 -0.02061 0.00365 -0.0213 0.00443 -0.02199 C 0.0082 -0.03241 0.00313 -0.01991 0.00807 -0.02848 C 0.00859 -0.02963 0.00885 -0.03125 0.00951 -0.03241 C 0.01003 -0.03357 0.01094 -0.03403 0.01172 -0.03496 C 0.0125 -0.03611 0.01302 -0.03797 0.0138 -0.03889 C 0.01888 -0.04537 0.01471 -0.03866 0.01888 -0.04283 C 0.02044 -0.04445 0.02161 -0.04699 0.02331 -0.04792 C 0.02956 -0.05162 0.02617 -0.05 0.03346 -0.05324 C 0.03451 -0.05371 0.03555 -0.05371 0.03646 -0.0544 C 0.03737 -0.05533 0.03828 -0.05649 0.03932 -0.05718 C 0.04128 -0.05811 0.04323 -0.0588 0.04518 -0.05973 L 0.04805 -0.06088 C 0.04883 -0.06181 0.04948 -0.06297 0.05026 -0.06366 C 0.05208 -0.06505 0.05677 -0.06551 0.0582 -0.06621 C 0.06628 -0.06899 0.06159 -0.06713 0.06706 -0.0713 C 0.06875 -0.07269 0.07018 -0.07292 0.07214 -0.07385 C 0.07708 -0.07639 0.0707 -0.07408 0.07865 -0.07639 C 0.08151 -0.07616 0.08451 -0.07616 0.08737 -0.07524 C 0.08841 -0.07477 0.08932 -0.07338 0.09023 -0.07269 C 0.09102 -0.07199 0.0918 -0.07199 0.09245 -0.0713 C 0.09401 -0.06991 0.09518 -0.06713 0.09688 -0.06621 C 0.09909 -0.06482 0.09922 -0.06505 0.10117 -0.06227 C 0.10169 -0.06158 0.10208 -0.06042 0.10273 -0.05973 C 0.10456 -0.05741 0.1069 -0.05602 0.10846 -0.05324 C 0.11602 -0.03982 0.10573 -0.05764 0.11289 -0.04676 C 0.11393 -0.04514 0.11484 -0.04329 0.11576 -0.04144 L 0.11797 -0.03774 L 0.12018 -0.0338 C 0.12057 -0.03125 0.12122 -0.02871 0.12161 -0.02593 C 0.12331 -0.01436 0.1224 -0.01899 0.12383 -0.01181 C 0.1237 -0.01019 0.12331 -0.00162 0.12227 0.00115 C 0.12201 0.00231 0.12135 0.00277 0.12083 0.00393 C 0.12031 0.00509 0.11979 0.00625 0.1194 0.00764 C 0.11888 0.00949 0.11823 0.01504 0.11797 0.01666 C 0.11823 0.02314 0.11784 0.02986 0.11875 0.03611 C 0.11888 0.0375 0.12005 0.0375 0.12083 0.0375 C 0.12604 0.0375 0.13112 0.03657 0.1362 0.03611 C 0.13711 0.03588 0.13802 0.03495 0.13906 0.03495 C 0.15286 0.03495 0.14596 0.03495 0.15286 0.0375 C 0.1543 0.03796 0.15586 0.03842 0.15729 0.03889 C 0.16393 0.04097 0.16289 0.04051 0.16745 0.04259 C 0.17083 0.04236 0.17435 0.04259 0.1776 0.04143 C 0.17839 0.0412 0.17865 0.03981 0.17917 0.03889 C 0.18346 0.02963 0.17943 0.0368 0.18281 0.03101 C 0.18294 0.02939 0.18307 0.02754 0.18346 0.02592 C 0.18438 0.02222 0.18568 0.01921 0.18646 0.01551 L 0.18789 0.00764 C 0.18815 0.00648 0.18828 0.00509 0.18854 0.00393 C 0.18906 0.00208 0.18958 0.00046 0.1901 -0.00139 C 0.19232 -0.01135 0.1901 -0.00672 0.19297 -0.01181 C 0.19323 -0.01297 0.19323 -0.01459 0.19375 -0.01551 C 0.19427 -0.0169 0.19818 -0.02037 0.19883 -0.02084 C 0.20065 -0.02199 0.20456 -0.02338 0.20456 -0.02315 C 0.20495 -0.02361 0.20807 -0.02709 0.2082 -0.02848 C 0.20872 -0.03334 0.20716 -0.03449 0.20534 -0.03635 C 0.20443 -0.03727 0.20352 -0.03843 0.20247 -0.03889 C 0.20026 -0.03982 0.19805 -0.04005 0.19583 -0.04028 C 0.18906 -0.04098 0.18229 -0.04121 0.17552 -0.04144 C 0.17422 -0.0419 0.17292 -0.0419 0.17188 -0.04283 C 0.17031 -0.04422 0.16745 -0.04792 0.16745 -0.04769 C 0.1668 -0.05162 0.16497 -0.05695 0.1668 -0.06088 C 0.16719 -0.06204 0.16823 -0.06181 0.16888 -0.06227 C 0.17305 -0.06181 0.17721 -0.06158 0.18125 -0.06088 C 0.18229 -0.06088 0.18333 -0.06042 0.18425 -0.05973 C 0.18529 -0.0588 0.18607 -0.05695 0.18711 -0.05579 C 0.18802 -0.05486 0.18906 -0.05417 0.1901 -0.05324 C 0.19102 -0.05209 0.19193 -0.05047 0.19297 -0.04931 C 0.19622 -0.04514 0.19727 -0.04514 0.19948 -0.04028 C 0.20208 -0.03473 0.2 -0.0382 0.20169 -0.03241 C 0.20247 -0.02963 0.20391 -0.02662 0.20534 -0.02477 C 0.20599 -0.02361 0.20677 -0.02292 0.20755 -0.02199 C 0.2194 -0.025 0.20638 -0.0213 0.21693 -0.02593 C 0.21797 -0.02639 0.21901 -0.02662 0.21992 -0.02732 C 0.22096 -0.02801 0.22175 -0.02917 0.22279 -0.02986 C 0.22383 -0.03056 0.23008 -0.03218 0.23086 -0.03241 C 0.2349 -0.03195 0.23906 -0.03195 0.24323 -0.03125 C 0.24492 -0.03079 0.24661 -0.0294 0.24831 -0.02848 C 0.24922 -0.02801 0.25026 -0.02778 0.25117 -0.02732 C 0.25339 -0.02524 0.25703 -0.02269 0.25925 -0.01945 C 0.26029 -0.01783 0.26146 -0.01528 0.26211 -0.01297 C 0.2625 -0.01181 0.2625 -0.01042 0.26289 -0.00903 C 0.26328 -0.00741 0.26393 -0.00579 0.26432 -0.00394 C 0.26471 -0.00232 0.26471 -0.00047 0.2651 0.00115 C 0.26719 0.01412 0.26419 -0.00579 0.26654 0.01018 C 0.26628 0.01342 0.26667 0.01689 0.26576 0.01944 C 0.26497 0.02176 0.26016 0.02569 0.25846 0.02708 C 0.25573 0.03217 0.25573 0.03287 0.24974 0.03495 C 0.2405 0.03819 0.24492 0.03703 0.23659 0.03889 C 0.23516 0.03958 0.23333 0.03935 0.23229 0.04143 C 0.23021 0.04514 0.23138 0.04328 0.22865 0.04652 C 0.22839 0.04791 0.22826 0.0493 0.22786 0.05046 C 0.22747 0.05185 0.22643 0.05277 0.22643 0.05439 C 0.2263 0.06064 0.22526 0.07291 0.22865 0.07893 C 0.2293 0.08009 0.23008 0.08078 0.23086 0.08148 C 0.23177 0.0824 0.23268 0.08333 0.23372 0.08426 C 0.23516 0.08518 0.23659 0.08588 0.23815 0.0868 L 0.24023 0.08796 L 0.24466 0.09074 C 0.25026 0.09004 0.25534 0.09004 0.26068 0.08796 C 0.26237 0.08726 0.26432 0.08564 0.26576 0.08426 C 0.26654 0.08333 0.26732 0.08264 0.26797 0.08148 C 0.2694 0.07939 0.27057 0.07639 0.27161 0.07384 C 0.27188 0.07245 0.27201 0.07106 0.27227 0.0699 C 0.27266 0.06851 0.27344 0.06736 0.27383 0.06597 C 0.27422 0.06389 0.27422 0.06157 0.27448 0.05949 C 0.275 0.05601 0.27591 0.04907 0.27591 0.0493 C 0.27578 0.04236 0.27526 0.03541 0.27526 0.02847 C 0.27526 0.02615 0.27565 0.03287 0.27591 0.03495 C 0.27852 0.05486 0.27617 0.03726 0.27891 0.05185 C 0.27917 0.05347 0.2793 0.05532 0.27956 0.05694 C 0.27995 0.05879 0.2806 0.06041 0.28112 0.06203 C 0.28164 0.06435 0.28177 0.06666 0.28255 0.06851 C 0.28307 0.07014 0.28477 0.0706 0.28477 0.07245 C 0.28477 0.07407 0.28333 0.07037 0.28255 0.0699 C 0.28112 0.06898 0.27956 0.06921 0.27813 0.06851 C 0.275 0.06759 0.275 0.06666 0.27161 0.06597 C 0.26888 0.06551 0.26628 0.06527 0.26354 0.06481 C 0.26185 0.06435 0.26016 0.06342 0.25846 0.06342 C 0.24414 0.06273 0.22982 0.0625 0.2155 0.06203 L 0.19518 0.06088 C 0.13828 0.0581 0.17396 0.07014 0.16094 0.05694 C 0.16003 0.05601 0.15898 0.05532 0.15807 0.05439 L 0.14193 0.02592 C 0.13867 0.0199 0.14271 0.02731 0.13841 0.01805 C 0.13698 0.01527 0.1375 0.01551 0.1362 0.01551 L 0.1362 0.01412 L 0.19583 0.02199 " pathEditMode="relative" rAng="0" ptsTypes="AAAAAAAAAAAAAAAAAAAAAAAAAAAAAAAAAAAAAAAAAAAAAAAAAAAAAAAAAAAAAAA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5D811-77E4-4E36-A98E-75528CDF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600" b="1" dirty="0"/>
              <a:t>Problem Statement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7A005A-930F-4BE0-93BC-7AF93458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56037" cy="4832627"/>
          </a:xfrm>
        </p:spPr>
        <p:txBody>
          <a:bodyPr/>
          <a:lstStyle/>
          <a:p>
            <a:r>
              <a:rPr lang="en-US" dirty="0"/>
              <a:t> The client wants you to help the centers with demand forecasting for upcoming weeks so that these centers will plan the stock of raw materials accordingly.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 The task is to predict the demand for the next 10 weeks (Weeks: 146-155) for the center-meal combinations in the test set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7FDF278-9C82-4864-B0D6-72E6DBFAC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08" y="3429000"/>
            <a:ext cx="2083292" cy="823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05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E5755A-BC30-4656-8832-5EFF6E9A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455850" y="3902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DATA</a:t>
            </a:r>
            <a:endParaRPr lang="en-IN" sz="8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DFC15E1-D8A7-451F-9EF1-563862A99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78" y="0"/>
            <a:ext cx="8918772" cy="6631908"/>
          </a:xfrm>
        </p:spPr>
      </p:pic>
    </p:spTree>
    <p:extLst>
      <p:ext uri="{BB962C8B-B14F-4D97-AF65-F5344CB8AC3E}">
        <p14:creationId xmlns="" xmlns:p14="http://schemas.microsoft.com/office/powerpoint/2010/main" val="5233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CA3E1-C916-4C5A-BCAE-4EEE936A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DATA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77EAB1-268D-4558-9E73-AEE3C623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Historical data of demand for a product-center combination</a:t>
            </a:r>
          </a:p>
          <a:p>
            <a:pPr marL="0" indent="0">
              <a:buNone/>
            </a:pPr>
            <a:r>
              <a:rPr lang="en-US" dirty="0"/>
              <a:t>                   (Weeks: 1 to 145)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Product(Meal) features such as category, sub-category, current price and discount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Information for fulfillment center like center area, city information etc.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070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196AB7-8D32-4B3C-9D8F-AAC57FD7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" y="0"/>
            <a:ext cx="12196815" cy="6949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07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C890BD-A5C3-4EB8-9767-8A5E27BE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C540132-D21C-4B40-8258-12F9C749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00" y="1825624"/>
            <a:ext cx="8407488" cy="5207811"/>
          </a:xfrm>
        </p:spPr>
      </p:pic>
    </p:spTree>
    <p:extLst>
      <p:ext uri="{BB962C8B-B14F-4D97-AF65-F5344CB8AC3E}">
        <p14:creationId xmlns="" xmlns:p14="http://schemas.microsoft.com/office/powerpoint/2010/main" val="42794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BC7C8A-E7C3-4670-8078-0EBB3F02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understanding-</a:t>
            </a:r>
            <a:r>
              <a:rPr lang="en-IN" b="1" dirty="0" err="1"/>
              <a:t>Contd</a:t>
            </a:r>
            <a:r>
              <a:rPr lang="en-IN" b="1" dirty="0"/>
              <a:t>….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668B365-9996-4F77-8E8A-F0E924003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708975"/>
            <a:ext cx="9326880" cy="4261231"/>
          </a:xfrm>
        </p:spPr>
      </p:pic>
    </p:spTree>
    <p:extLst>
      <p:ext uri="{BB962C8B-B14F-4D97-AF65-F5344CB8AC3E}">
        <p14:creationId xmlns="" xmlns:p14="http://schemas.microsoft.com/office/powerpoint/2010/main" val="3939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236</Words>
  <Application>Microsoft Office PowerPoint</Application>
  <PresentationFormat>Custom</PresentationFormat>
  <Paragraphs>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Online Food Demand Forecast</vt:lpstr>
      <vt:lpstr>About the Business</vt:lpstr>
      <vt:lpstr>Why the forecast </vt:lpstr>
      <vt:lpstr> Problem Statement</vt:lpstr>
      <vt:lpstr>DATA</vt:lpstr>
      <vt:lpstr>DATA</vt:lpstr>
      <vt:lpstr>Slide 7</vt:lpstr>
      <vt:lpstr>Data understanding</vt:lpstr>
      <vt:lpstr>Data understanding-Contd….</vt:lpstr>
      <vt:lpstr>Data understanding-Contd….</vt:lpstr>
      <vt:lpstr>APPROaCH</vt:lpstr>
      <vt:lpstr>Slide 12</vt:lpstr>
      <vt:lpstr>Slide 13</vt:lpstr>
      <vt:lpstr>Decomposing the data</vt:lpstr>
      <vt:lpstr>Stationarize the data</vt:lpstr>
      <vt:lpstr>Plotting the Data</vt:lpstr>
      <vt:lpstr>ACF, PACF plotting on differencing data</vt:lpstr>
      <vt:lpstr>Model Prediction</vt:lpstr>
      <vt:lpstr>Model Forecast for future 10 weeks</vt:lpstr>
      <vt:lpstr>Original Data to compare</vt:lpstr>
      <vt:lpstr>Slide 21</vt:lpstr>
      <vt:lpstr>LSTM Prediction on Validation Data</vt:lpstr>
      <vt:lpstr>LSTM forecast on future 10 weeks</vt:lpstr>
      <vt:lpstr>Future work in this project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hanitha varsini</dc:creator>
  <cp:lastModifiedBy>Lokesh</cp:lastModifiedBy>
  <cp:revision>60</cp:revision>
  <dcterms:created xsi:type="dcterms:W3CDTF">2019-11-13T08:31:13Z</dcterms:created>
  <dcterms:modified xsi:type="dcterms:W3CDTF">2019-11-28T10:40:42Z</dcterms:modified>
</cp:coreProperties>
</file>