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9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9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0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87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1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00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41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7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8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17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20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4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5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78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7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3519F4-9C09-4563-8029-0DC5F6672CC7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D7A4-40D3-4DA0-BD56-4B8CB491B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34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657A-415B-5F29-19DA-A9F3CAF0F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FINANCE &amp; RISK ANALYTICS 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D7CF2-CC92-CD8C-1EA3-8BCCCBB71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</a:p>
          <a:p>
            <a:r>
              <a:rPr lang="en-IN" dirty="0"/>
              <a:t>LOGESHWARAN V</a:t>
            </a:r>
          </a:p>
        </p:txBody>
      </p:sp>
    </p:spTree>
    <p:extLst>
      <p:ext uri="{BB962C8B-B14F-4D97-AF65-F5344CB8AC3E}">
        <p14:creationId xmlns:p14="http://schemas.microsoft.com/office/powerpoint/2010/main" val="315441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2F7B-8B48-7CD7-7AC5-5CF1A164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993" y="432816"/>
            <a:ext cx="3401064" cy="481584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Portfolio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E0F81-1060-9145-9938-D76120F6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0460" y="1169108"/>
            <a:ext cx="8390495" cy="1409500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Patrick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Jyengar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Portfolio</a:t>
            </a:r>
          </a:p>
          <a:p>
            <a:pPr algn="l" rtl="0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As per his profile Low risk stocks like JNJ,RHHBY and MRK is suitable to invest on. But overall returns with these three stocks wouldn't reach the target what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Mr.Patrick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is investing for. So one portion of his wealth can be invested on MSFT to gain the desired returns.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67F64-F5D4-3464-EBF4-301C8981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60" y="2833316"/>
            <a:ext cx="7586460" cy="27882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849C-8497-1B46-3382-A9F15E2CB8D6}"/>
              </a:ext>
            </a:extLst>
          </p:cNvPr>
          <p:cNvSpPr txBox="1"/>
          <p:nvPr/>
        </p:nvSpPr>
        <p:spPr>
          <a:xfrm>
            <a:off x="4030547" y="5381115"/>
            <a:ext cx="4706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dirty="0">
                <a:solidFill>
                  <a:srgbClr val="000000"/>
                </a:solidFill>
                <a:effectLst/>
                <a:latin typeface="Helvetica Neue"/>
              </a:rPr>
              <a:t>Cumulative Return from the 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3E6A5-2428-FC97-C75E-1B0245ED0172}"/>
              </a:ext>
            </a:extLst>
          </p:cNvPr>
          <p:cNvSpPr txBox="1"/>
          <p:nvPr/>
        </p:nvSpPr>
        <p:spPr>
          <a:xfrm>
            <a:off x="2060460" y="5888736"/>
            <a:ext cx="8153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After calculating various factors like ROI, Risk and Sharp ratio, we can say that if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Helvetica Neue"/>
              </a:rPr>
              <a:t>Mr.Patrick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Helvetica Neue"/>
              </a:rPr>
              <a:t>jyengar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 invests 500 Thousand Dollar in equities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Helvetica Neue"/>
              </a:rPr>
              <a:t>i.e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 the above Portfolio. Returns that he would fetch after 5 years is 1.05 Million Dollar with 558.23 Thousand dollar of gain on investment.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4660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2F7B-8B48-7CD7-7AC5-5CF1A164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993" y="432816"/>
            <a:ext cx="3401064" cy="481584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Portfolio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E0F81-1060-9145-9938-D76120F6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0460" y="1169108"/>
            <a:ext cx="8390495" cy="14095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Peter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Jyengar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Portfolio</a:t>
            </a:r>
          </a:p>
          <a:p>
            <a:pPr algn="l" rtl="0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Mr. Peter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Jyengar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on the other hand Consistent with his attitude towards risk, he prefers high-return investments. Believes that he can still bounce back in case of any occasional losses. He Wants to invest $1 million from company's cash and cash equivalents in the most high-margin stocks Expects high returns within 5 years for inorganic expansion of his company. As per his profile High risk/High Returns stocks like AMZN is suitable to invest on. Overall returns with these stocks would fetch him Maximum returns and also cater the Risk.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3E6A5-2428-FC97-C75E-1B0245ED0172}"/>
              </a:ext>
            </a:extLst>
          </p:cNvPr>
          <p:cNvSpPr txBox="1"/>
          <p:nvPr/>
        </p:nvSpPr>
        <p:spPr>
          <a:xfrm>
            <a:off x="2060460" y="5888736"/>
            <a:ext cx="8153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The cumulative returns suggests that the portfolio has achieved a cumulative return of 5.04% in the given period. After calculating various factors like ROI, Risk and Sharp ratio,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Helvetica Neue"/>
              </a:rPr>
              <a:t>Mr.Peter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Helvetica Neue"/>
              </a:rPr>
              <a:t>jyengar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 invests 1 Million Dollar on equities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Helvetica Neue"/>
              </a:rPr>
              <a:t>i.e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Helvetica Neue"/>
              </a:rPr>
              <a:t> the above Portfolio. Returns that he would fetch after 5 years is more than 6 Million Dollars with 5+ Million dollars of gain on investment.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14669-2565-B510-0160-0C477F5A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77" y="2629523"/>
            <a:ext cx="4794643" cy="27968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6A0DC0-9929-B270-A8DC-0096E1419146}"/>
              </a:ext>
            </a:extLst>
          </p:cNvPr>
          <p:cNvSpPr txBox="1"/>
          <p:nvPr/>
        </p:nvSpPr>
        <p:spPr>
          <a:xfrm>
            <a:off x="3902531" y="5349790"/>
            <a:ext cx="4706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dirty="0">
                <a:solidFill>
                  <a:srgbClr val="000000"/>
                </a:solidFill>
                <a:effectLst/>
                <a:latin typeface="Helvetica Neue"/>
              </a:rPr>
              <a:t>Cumulative Return from the Portfolio</a:t>
            </a:r>
          </a:p>
        </p:txBody>
      </p:sp>
    </p:spTree>
    <p:extLst>
      <p:ext uri="{BB962C8B-B14F-4D97-AF65-F5344CB8AC3E}">
        <p14:creationId xmlns:p14="http://schemas.microsoft.com/office/powerpoint/2010/main" val="179742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79D65-576E-AD5E-F1A3-FE0A242583D3}"/>
              </a:ext>
            </a:extLst>
          </p:cNvPr>
          <p:cNvSpPr txBox="1"/>
          <p:nvPr/>
        </p:nvSpPr>
        <p:spPr>
          <a:xfrm>
            <a:off x="2333244" y="2743200"/>
            <a:ext cx="7525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995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B56D-183D-9254-8AC1-39234F16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 and 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FDC8-B1D7-B940-0733-AA8209D11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Being a portfolio manager, the task is to provide consultation to two different investors, considered as Private Clients,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Mr</a:t>
            </a:r>
            <a:r>
              <a:rPr lang="en-US" dirty="0"/>
              <a:t> Patrick </a:t>
            </a:r>
            <a:r>
              <a:rPr lang="en-US" dirty="0" err="1"/>
              <a:t>Jyenger</a:t>
            </a:r>
            <a:r>
              <a:rPr lang="en-US" dirty="0"/>
              <a:t> and </a:t>
            </a:r>
            <a:r>
              <a:rPr lang="en-US" dirty="0" err="1"/>
              <a:t>Mr</a:t>
            </a:r>
            <a:r>
              <a:rPr lang="en-US" dirty="0"/>
              <a:t> Peter </a:t>
            </a:r>
            <a:r>
              <a:rPr lang="en-US" dirty="0" err="1"/>
              <a:t>Jyenger</a:t>
            </a:r>
            <a:r>
              <a:rPr lang="en-US" dirty="0"/>
              <a:t> based on their requirements and financial objectives</a:t>
            </a:r>
          </a:p>
          <a:p>
            <a:endParaRPr lang="en-US" dirty="0"/>
          </a:p>
          <a:p>
            <a:r>
              <a:rPr lang="en-US" dirty="0"/>
              <a:t>The primary goal of this Case Study: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Suggest a Portfolio of stocks to </a:t>
            </a:r>
            <a:r>
              <a:rPr lang="en-US" dirty="0" err="1"/>
              <a:t>Mr</a:t>
            </a:r>
            <a:r>
              <a:rPr lang="en-US" dirty="0"/>
              <a:t> Patrick </a:t>
            </a:r>
            <a:r>
              <a:rPr lang="en-US" dirty="0" err="1"/>
              <a:t>Jyenger</a:t>
            </a:r>
            <a:r>
              <a:rPr lang="en-US" dirty="0"/>
              <a:t> based on his risk profile to meet his goal on doubling the amount of 500K Dollars in five years of timespan to buy a </a:t>
            </a:r>
            <a:r>
              <a:rPr lang="en-US" dirty="0" err="1"/>
              <a:t>minoruty</a:t>
            </a:r>
            <a:r>
              <a:rPr lang="en-US" dirty="0"/>
              <a:t> stake in </a:t>
            </a:r>
            <a:r>
              <a:rPr lang="en-US" dirty="0" err="1"/>
              <a:t>Naturo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provide a High risk stock to </a:t>
            </a:r>
            <a:r>
              <a:rPr lang="en-US" dirty="0" err="1"/>
              <a:t>Mr</a:t>
            </a:r>
            <a:r>
              <a:rPr lang="en-US" dirty="0"/>
              <a:t> Peter </a:t>
            </a:r>
            <a:r>
              <a:rPr lang="en-US" dirty="0" err="1"/>
              <a:t>Jyenger</a:t>
            </a:r>
            <a:r>
              <a:rPr lang="en-US" dirty="0"/>
              <a:t> based on his risk profile to accomplish his goal on earning greater returns for the invested amount of 1 Million Dollars over a five years of timeframe to use it for the expansion of JWW.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88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760D-8808-32F6-43D9-22B461BC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45" y="414528"/>
            <a:ext cx="3401064" cy="737616"/>
          </a:xfrm>
        </p:spPr>
        <p:txBody>
          <a:bodyPr/>
          <a:lstStyle/>
          <a:p>
            <a:r>
              <a:rPr lang="en-IN" dirty="0"/>
              <a:t>INVESTOR PROFILES:</a:t>
            </a:r>
          </a:p>
        </p:txBody>
      </p:sp>
      <p:pic>
        <p:nvPicPr>
          <p:cNvPr id="5" name="Content Placeholder 3" descr="A picture containing text, screenshot, font, number">
            <a:extLst>
              <a:ext uri="{FF2B5EF4-FFF2-40B4-BE49-F238E27FC236}">
                <a16:creationId xmlns:a16="http://schemas.microsoft.com/office/drawing/2014/main" id="{FFF7C8D9-2F08-9619-A20C-2E1754F39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980" y="1930978"/>
            <a:ext cx="8053452" cy="41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4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2F7B-8B48-7CD7-7AC5-5CF1A164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993" y="432816"/>
            <a:ext cx="3401064" cy="481584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Sector Wise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A0BD79-CA55-9C15-FB2D-8510AD762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140" y="2801512"/>
            <a:ext cx="9362417" cy="32169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E0F81-1060-9145-9938-D76120F6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0460" y="1169108"/>
            <a:ext cx="8390495" cy="1409500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Aviation Sector</a:t>
            </a:r>
          </a:p>
          <a:p>
            <a:pPr algn="l" rtl="0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Due to Corona Pandemic hit in March 2020 Aviation sector has faced a major crisis and the sector has not recovered there after even though the market index has gone up.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93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2F7B-8B48-7CD7-7AC5-5CF1A164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993" y="432816"/>
            <a:ext cx="3401064" cy="481584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Sector Wise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E0F81-1060-9145-9938-D76120F6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0460" y="1169108"/>
            <a:ext cx="8390495" cy="1409500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Finance Sector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Due to Corona Pandemic hit in March 2020 Finance sector has also faced a major crisis and the sector has recovered a bit although majority of stocks has been hit.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Morgan Stanley &amp; Goldman Sachs have performed well when compared to other stocks.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5194B-0B8E-9F75-840B-0F9B6C3C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0" y="2851739"/>
            <a:ext cx="9281160" cy="32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2F7B-8B48-7CD7-7AC5-5CF1A164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993" y="432816"/>
            <a:ext cx="3401064" cy="481584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Sector Wise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E0F81-1060-9145-9938-D76120F6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0460" y="1169108"/>
            <a:ext cx="8390495" cy="14095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Pharma Sector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Due to Corona Pandemic hit in March 2020 Pharma &amp; Health care sector has also faced a major crisis and the recovery rate shown by this sector is commendable.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United Health, Johnson &amp;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Johsnson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have performed well when compared to S&amp;P Index.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Bausch Health is consistently performed very badly over the years when compared to other stocks in the same sector.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64A2A-FB95-E506-98C4-3F8B5B7F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19" y="2833316"/>
            <a:ext cx="8253175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9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2F7B-8B48-7CD7-7AC5-5CF1A164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993" y="432816"/>
            <a:ext cx="3401064" cy="481584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Sector Wise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E0F81-1060-9145-9938-D76120F6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0460" y="1169108"/>
            <a:ext cx="8390495" cy="14095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Technology Sector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Due to Covid Pandemic hit in March 2020 Technology Sector has also faced crisis but the recovery rate shown by this sector is commendable.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Microsoft, Amazon, Apple, Facebook &amp; Google have performed well along with Market index.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 stock performed very badly over the years when compared to other stocks in the same sector is IBM.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C1953-D780-94B5-8EA4-08595769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93" y="2833316"/>
            <a:ext cx="8390494" cy="35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0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2F7B-8B48-7CD7-7AC5-5CF1A164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992" y="432816"/>
            <a:ext cx="4121135" cy="481584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Correlation among stocks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E0F81-1060-9145-9938-D76120F6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57" y="1384108"/>
            <a:ext cx="3675635" cy="458671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Microsoft &amp; Google stocks are highly correlated in the Technology sector Stocks.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Goldman Sachs, Morgan Stanley &amp; Wells Fargo are correlated in the Finance sector Stocks.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American Airlines &amp; Delta Airlines are more correlated than Alaska Air Group in the Aviation sector stocks.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Pharma sector stocks are less correlated when compared to any other sector stocks.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B13B8-DD05-23FD-9ADA-E217492E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390" y="1493836"/>
            <a:ext cx="7843226" cy="45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0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2F7B-8B48-7CD7-7AC5-5CF1A164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312" y="451104"/>
            <a:ext cx="6592824" cy="481584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stocks performance predictions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E0F81-1060-9145-9938-D76120F6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57" y="1402396"/>
            <a:ext cx="3675635" cy="4586718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At the end of 5 years we can see that the top 8 stocks having returns of greater than 80% are as follows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AMZN gives 40.59% annual returns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MSFT gives 34.95% annual returns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AAPL gives 33.32% annual returns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FB gives 26.45% annual returns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UNH gives 23.72% annual returns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GOOG gives 21.02% annual returns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MS gives 14.55% annual returns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S&amp;P500 gives 13.04% annual returns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2C8DC-A1E2-A128-1D9C-456B1D12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57" y="1263885"/>
            <a:ext cx="6123752" cy="52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43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818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Helvetica Neue</vt:lpstr>
      <vt:lpstr>Wingdings 3</vt:lpstr>
      <vt:lpstr>Ion</vt:lpstr>
      <vt:lpstr>FINANCE &amp; RISK ANALYTICS CAPSTONE PROJECT</vt:lpstr>
      <vt:lpstr>Business Requirement and Goal</vt:lpstr>
      <vt:lpstr>INVESTOR PROFILES:</vt:lpstr>
      <vt:lpstr>Sector Wise Analysis</vt:lpstr>
      <vt:lpstr>Sector Wise Analysis</vt:lpstr>
      <vt:lpstr>Sector Wise Analysis</vt:lpstr>
      <vt:lpstr>Sector Wise Analysis</vt:lpstr>
      <vt:lpstr>Correlation among stocks</vt:lpstr>
      <vt:lpstr>stocks performance predictions</vt:lpstr>
      <vt:lpstr>Portfolio Analysis</vt:lpstr>
      <vt:lpstr>Portfolio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&amp; RISK ANALYTICS CAPSTONE PROJECT</dc:title>
  <dc:creator>Lokeshwaran Vishwanathan</dc:creator>
  <cp:lastModifiedBy>Lokeshwaran Vishwanathan</cp:lastModifiedBy>
  <cp:revision>1</cp:revision>
  <dcterms:created xsi:type="dcterms:W3CDTF">2023-05-30T17:29:21Z</dcterms:created>
  <dcterms:modified xsi:type="dcterms:W3CDTF">2023-05-30T18:20:26Z</dcterms:modified>
</cp:coreProperties>
</file>