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019105D-C4C6-4823-BCC1-406665FF82F0}" type="datetimeFigureOut">
              <a:rPr lang="en-IN" smtClean="0"/>
              <a:t>24-01-2023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FCB7350-C9D3-4AC9-BAF1-22D06356D98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6107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19105D-C4C6-4823-BCC1-406665FF82F0}"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B7350-C9D3-4AC9-BAF1-22D06356D981}" type="slidenum">
              <a:rPr lang="en-IN" smtClean="0"/>
              <a:t>‹#›</a:t>
            </a:fld>
            <a:endParaRPr lang="en-IN"/>
          </a:p>
        </p:txBody>
      </p:sp>
    </p:spTree>
    <p:extLst>
      <p:ext uri="{BB962C8B-B14F-4D97-AF65-F5344CB8AC3E}">
        <p14:creationId xmlns:p14="http://schemas.microsoft.com/office/powerpoint/2010/main" val="615880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19105D-C4C6-4823-BCC1-406665FF82F0}"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B7350-C9D3-4AC9-BAF1-22D06356D98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5632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19105D-C4C6-4823-BCC1-406665FF82F0}"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B7350-C9D3-4AC9-BAF1-22D06356D98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5197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19105D-C4C6-4823-BCC1-406665FF82F0}"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B7350-C9D3-4AC9-BAF1-22D06356D981}" type="slidenum">
              <a:rPr lang="en-IN" smtClean="0"/>
              <a:t>‹#›</a:t>
            </a:fld>
            <a:endParaRPr lang="en-IN"/>
          </a:p>
        </p:txBody>
      </p:sp>
    </p:spTree>
    <p:extLst>
      <p:ext uri="{BB962C8B-B14F-4D97-AF65-F5344CB8AC3E}">
        <p14:creationId xmlns:p14="http://schemas.microsoft.com/office/powerpoint/2010/main" val="536395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19105D-C4C6-4823-BCC1-406665FF82F0}"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B7350-C9D3-4AC9-BAF1-22D06356D98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6713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19105D-C4C6-4823-BCC1-406665FF82F0}"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B7350-C9D3-4AC9-BAF1-22D06356D98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7872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19105D-C4C6-4823-BCC1-406665FF82F0}"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B7350-C9D3-4AC9-BAF1-22D06356D98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0165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19105D-C4C6-4823-BCC1-406665FF82F0}"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B7350-C9D3-4AC9-BAF1-22D06356D98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0454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19105D-C4C6-4823-BCC1-406665FF82F0}"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B7350-C9D3-4AC9-BAF1-22D06356D981}" type="slidenum">
              <a:rPr lang="en-IN" smtClean="0"/>
              <a:t>‹#›</a:t>
            </a:fld>
            <a:endParaRPr lang="en-IN"/>
          </a:p>
        </p:txBody>
      </p:sp>
    </p:spTree>
    <p:extLst>
      <p:ext uri="{BB962C8B-B14F-4D97-AF65-F5344CB8AC3E}">
        <p14:creationId xmlns:p14="http://schemas.microsoft.com/office/powerpoint/2010/main" val="267759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19105D-C4C6-4823-BCC1-406665FF82F0}"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B7350-C9D3-4AC9-BAF1-22D06356D98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002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19105D-C4C6-4823-BCC1-406665FF82F0}"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B7350-C9D3-4AC9-BAF1-22D06356D981}" type="slidenum">
              <a:rPr lang="en-IN" smtClean="0"/>
              <a:t>‹#›</a:t>
            </a:fld>
            <a:endParaRPr lang="en-IN"/>
          </a:p>
        </p:txBody>
      </p:sp>
    </p:spTree>
    <p:extLst>
      <p:ext uri="{BB962C8B-B14F-4D97-AF65-F5344CB8AC3E}">
        <p14:creationId xmlns:p14="http://schemas.microsoft.com/office/powerpoint/2010/main" val="1795937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19105D-C4C6-4823-BCC1-406665FF82F0}" type="datetimeFigureOut">
              <a:rPr lang="en-IN" smtClean="0"/>
              <a:t>24-01-2023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CB7350-C9D3-4AC9-BAF1-22D06356D98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479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19105D-C4C6-4823-BCC1-406665FF82F0}" type="datetimeFigureOut">
              <a:rPr lang="en-IN" smtClean="0"/>
              <a:t>24-01-2023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CB7350-C9D3-4AC9-BAF1-22D06356D98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000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19105D-C4C6-4823-BCC1-406665FF82F0}" type="datetimeFigureOut">
              <a:rPr lang="en-IN" smtClean="0"/>
              <a:t>24-01-2023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CB7350-C9D3-4AC9-BAF1-22D06356D981}" type="slidenum">
              <a:rPr lang="en-IN" smtClean="0"/>
              <a:t>‹#›</a:t>
            </a:fld>
            <a:endParaRPr lang="en-IN"/>
          </a:p>
        </p:txBody>
      </p:sp>
    </p:spTree>
    <p:extLst>
      <p:ext uri="{BB962C8B-B14F-4D97-AF65-F5344CB8AC3E}">
        <p14:creationId xmlns:p14="http://schemas.microsoft.com/office/powerpoint/2010/main" val="1544464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19105D-C4C6-4823-BCC1-406665FF82F0}"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B7350-C9D3-4AC9-BAF1-22D06356D98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44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19105D-C4C6-4823-BCC1-406665FF82F0}"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B7350-C9D3-4AC9-BAF1-22D06356D981}" type="slidenum">
              <a:rPr lang="en-IN" smtClean="0"/>
              <a:t>‹#›</a:t>
            </a:fld>
            <a:endParaRPr lang="en-IN"/>
          </a:p>
        </p:txBody>
      </p:sp>
    </p:spTree>
    <p:extLst>
      <p:ext uri="{BB962C8B-B14F-4D97-AF65-F5344CB8AC3E}">
        <p14:creationId xmlns:p14="http://schemas.microsoft.com/office/powerpoint/2010/main" val="404219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19105D-C4C6-4823-BCC1-406665FF82F0}" type="datetimeFigureOut">
              <a:rPr lang="en-IN" smtClean="0"/>
              <a:t>24-01-2023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CB7350-C9D3-4AC9-BAF1-22D06356D981}" type="slidenum">
              <a:rPr lang="en-IN" smtClean="0"/>
              <a:t>‹#›</a:t>
            </a:fld>
            <a:endParaRPr lang="en-IN"/>
          </a:p>
        </p:txBody>
      </p:sp>
    </p:spTree>
    <p:extLst>
      <p:ext uri="{BB962C8B-B14F-4D97-AF65-F5344CB8AC3E}">
        <p14:creationId xmlns:p14="http://schemas.microsoft.com/office/powerpoint/2010/main" val="373832780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data.cityofnewyork.us/browse?q=parking+ticke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DDDF-5377-0F54-956D-6F8FD4BBBA75}"/>
              </a:ext>
            </a:extLst>
          </p:cNvPr>
          <p:cNvSpPr>
            <a:spLocks noGrp="1"/>
          </p:cNvSpPr>
          <p:nvPr>
            <p:ph type="ctrTitle"/>
          </p:nvPr>
        </p:nvSpPr>
        <p:spPr/>
        <p:txBody>
          <a:bodyPr/>
          <a:lstStyle/>
          <a:p>
            <a:r>
              <a:rPr lang="en-IN" dirty="0"/>
              <a:t>HIVE ASSIGNMENT</a:t>
            </a:r>
          </a:p>
        </p:txBody>
      </p:sp>
      <p:sp>
        <p:nvSpPr>
          <p:cNvPr id="3" name="Subtitle 2">
            <a:extLst>
              <a:ext uri="{FF2B5EF4-FFF2-40B4-BE49-F238E27FC236}">
                <a16:creationId xmlns:a16="http://schemas.microsoft.com/office/drawing/2014/main" id="{43073776-3899-BD46-EBEB-E73F8F92EC40}"/>
              </a:ext>
            </a:extLst>
          </p:cNvPr>
          <p:cNvSpPr>
            <a:spLocks noGrp="1"/>
          </p:cNvSpPr>
          <p:nvPr>
            <p:ph type="subTitle" idx="1"/>
          </p:nvPr>
        </p:nvSpPr>
        <p:spPr/>
        <p:txBody>
          <a:bodyPr/>
          <a:lstStyle/>
          <a:p>
            <a:r>
              <a:rPr lang="en-IN" dirty="0"/>
              <a:t>BY LOGESHWARAN V</a:t>
            </a:r>
          </a:p>
        </p:txBody>
      </p:sp>
    </p:spTree>
    <p:extLst>
      <p:ext uri="{BB962C8B-B14F-4D97-AF65-F5344CB8AC3E}">
        <p14:creationId xmlns:p14="http://schemas.microsoft.com/office/powerpoint/2010/main" val="2261121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83A8B-AA81-CBC9-9797-0224102C3A39}"/>
              </a:ext>
            </a:extLst>
          </p:cNvPr>
          <p:cNvSpPr>
            <a:spLocks noGrp="1"/>
          </p:cNvSpPr>
          <p:nvPr>
            <p:ph type="title"/>
          </p:nvPr>
        </p:nvSpPr>
        <p:spPr>
          <a:xfrm>
            <a:off x="1295400" y="982134"/>
            <a:ext cx="9609668" cy="471762"/>
          </a:xfrm>
        </p:spPr>
        <p:txBody>
          <a:bodyPr>
            <a:normAutofit/>
          </a:bodyPr>
          <a:lstStyle/>
          <a:p>
            <a:pPr algn="l"/>
            <a:r>
              <a:rPr lang="en-GB" sz="2400" dirty="0"/>
              <a:t>Q1. Find the total number of tickets for the year.</a:t>
            </a:r>
            <a:endParaRPr lang="en-IN" sz="2400" dirty="0"/>
          </a:p>
        </p:txBody>
      </p:sp>
      <p:sp>
        <p:nvSpPr>
          <p:cNvPr id="3" name="Text Placeholder 2">
            <a:extLst>
              <a:ext uri="{FF2B5EF4-FFF2-40B4-BE49-F238E27FC236}">
                <a16:creationId xmlns:a16="http://schemas.microsoft.com/office/drawing/2014/main" id="{368578DD-3EF0-1954-0680-B39EA3AF7C5C}"/>
              </a:ext>
            </a:extLst>
          </p:cNvPr>
          <p:cNvSpPr>
            <a:spLocks noGrp="1"/>
          </p:cNvSpPr>
          <p:nvPr>
            <p:ph type="body" idx="13"/>
          </p:nvPr>
        </p:nvSpPr>
        <p:spPr>
          <a:xfrm>
            <a:off x="1295400" y="1756664"/>
            <a:ext cx="9609668" cy="1013967"/>
          </a:xfrm>
        </p:spPr>
        <p:txBody>
          <a:bodyPr>
            <a:normAutofit fontScale="25000" lnSpcReduction="20000"/>
          </a:bodyPr>
          <a:lstStyle/>
          <a:p>
            <a:endParaRPr lang="en-GB" sz="1600" b="1" dirty="0"/>
          </a:p>
          <a:p>
            <a:r>
              <a:rPr lang="en-GB" sz="6400" b="1" dirty="0"/>
              <a:t>Query :</a:t>
            </a:r>
          </a:p>
          <a:p>
            <a:r>
              <a:rPr lang="en-GB" sz="6400" dirty="0"/>
              <a:t>Select count(*) as </a:t>
            </a:r>
            <a:r>
              <a:rPr lang="en-GB" sz="6400" dirty="0" err="1"/>
              <a:t>total_num_of_tickets</a:t>
            </a:r>
            <a:r>
              <a:rPr lang="en-GB" sz="6400" dirty="0"/>
              <a:t> from </a:t>
            </a:r>
            <a:r>
              <a:rPr lang="en-GB" sz="6400" dirty="0" err="1"/>
              <a:t>parkingViolations_partitioned</a:t>
            </a:r>
            <a:r>
              <a:rPr lang="en-GB" sz="6400" dirty="0"/>
              <a:t> where year = 2017; </a:t>
            </a:r>
          </a:p>
          <a:p>
            <a:r>
              <a:rPr lang="en-GB" sz="6400" b="1" dirty="0"/>
              <a:t>Ans: </a:t>
            </a:r>
          </a:p>
          <a:p>
            <a:r>
              <a:rPr lang="en-GB" sz="6400" b="1" dirty="0"/>
              <a:t>5431842</a:t>
            </a:r>
          </a:p>
          <a:p>
            <a:endParaRPr lang="en-IN" sz="1800" dirty="0"/>
          </a:p>
        </p:txBody>
      </p:sp>
      <p:sp>
        <p:nvSpPr>
          <p:cNvPr id="4" name="Text Placeholder 3">
            <a:extLst>
              <a:ext uri="{FF2B5EF4-FFF2-40B4-BE49-F238E27FC236}">
                <a16:creationId xmlns:a16="http://schemas.microsoft.com/office/drawing/2014/main" id="{524AAB7D-942C-AFC0-6954-94356ACAA023}"/>
              </a:ext>
            </a:extLst>
          </p:cNvPr>
          <p:cNvSpPr>
            <a:spLocks noGrp="1"/>
          </p:cNvSpPr>
          <p:nvPr>
            <p:ph type="body" idx="1"/>
          </p:nvPr>
        </p:nvSpPr>
        <p:spPr>
          <a:xfrm>
            <a:off x="1291165" y="3775455"/>
            <a:ext cx="9609670" cy="1405467"/>
          </a:xfrm>
        </p:spPr>
        <p:txBody>
          <a:bodyPr/>
          <a:lstStyle/>
          <a:p>
            <a:endParaRPr lang="en-IN" dirty="0"/>
          </a:p>
        </p:txBody>
      </p:sp>
      <p:pic>
        <p:nvPicPr>
          <p:cNvPr id="6" name="Picture 5">
            <a:extLst>
              <a:ext uri="{FF2B5EF4-FFF2-40B4-BE49-F238E27FC236}">
                <a16:creationId xmlns:a16="http://schemas.microsoft.com/office/drawing/2014/main" id="{92B7AD27-1307-6C15-824C-702B95CBB95D}"/>
              </a:ext>
            </a:extLst>
          </p:cNvPr>
          <p:cNvPicPr>
            <a:picLocks noChangeAspect="1"/>
          </p:cNvPicPr>
          <p:nvPr/>
        </p:nvPicPr>
        <p:blipFill>
          <a:blip r:embed="rId2"/>
          <a:stretch>
            <a:fillRect/>
          </a:stretch>
        </p:blipFill>
        <p:spPr>
          <a:xfrm>
            <a:off x="1291164" y="3775455"/>
            <a:ext cx="9600115" cy="1013967"/>
          </a:xfrm>
          <a:prstGeom prst="rect">
            <a:avLst/>
          </a:prstGeom>
        </p:spPr>
      </p:pic>
    </p:spTree>
    <p:extLst>
      <p:ext uri="{BB962C8B-B14F-4D97-AF65-F5344CB8AC3E}">
        <p14:creationId xmlns:p14="http://schemas.microsoft.com/office/powerpoint/2010/main" val="4007344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5D7F-C9BE-EAD5-FDB5-3749D5EF53ED}"/>
              </a:ext>
            </a:extLst>
          </p:cNvPr>
          <p:cNvSpPr>
            <a:spLocks noGrp="1"/>
          </p:cNvSpPr>
          <p:nvPr>
            <p:ph type="title"/>
          </p:nvPr>
        </p:nvSpPr>
        <p:spPr>
          <a:xfrm>
            <a:off x="1295401" y="982132"/>
            <a:ext cx="9609668" cy="581492"/>
          </a:xfrm>
        </p:spPr>
        <p:txBody>
          <a:bodyPr>
            <a:normAutofit fontScale="90000"/>
          </a:bodyPr>
          <a:lstStyle/>
          <a:p>
            <a:pPr algn="l"/>
            <a:r>
              <a:rPr lang="en-GB" sz="1800" dirty="0"/>
              <a:t>Q2. Find out the total number of states to which the cars with tickets belong. The count of states is mandatory here; providing the exact list of states is optional.</a:t>
            </a:r>
            <a:endParaRPr lang="en-IN" sz="1800" dirty="0"/>
          </a:p>
        </p:txBody>
      </p:sp>
      <p:sp>
        <p:nvSpPr>
          <p:cNvPr id="3" name="Text Placeholder 2">
            <a:extLst>
              <a:ext uri="{FF2B5EF4-FFF2-40B4-BE49-F238E27FC236}">
                <a16:creationId xmlns:a16="http://schemas.microsoft.com/office/drawing/2014/main" id="{C9AD16CE-62DF-B720-AC7C-7C3B158D6C31}"/>
              </a:ext>
            </a:extLst>
          </p:cNvPr>
          <p:cNvSpPr>
            <a:spLocks noGrp="1"/>
          </p:cNvSpPr>
          <p:nvPr>
            <p:ph type="body" idx="13"/>
          </p:nvPr>
        </p:nvSpPr>
        <p:spPr>
          <a:xfrm>
            <a:off x="1291164" y="1847088"/>
            <a:ext cx="9609668" cy="1115568"/>
          </a:xfrm>
        </p:spPr>
        <p:txBody>
          <a:bodyPr>
            <a:noAutofit/>
          </a:bodyPr>
          <a:lstStyle/>
          <a:p>
            <a:r>
              <a:rPr lang="en-IN" sz="1400" b="1" dirty="0"/>
              <a:t>Query :</a:t>
            </a:r>
          </a:p>
          <a:p>
            <a:r>
              <a:rPr lang="en-GB" sz="1400" dirty="0"/>
              <a:t>Select count(distinct </a:t>
            </a:r>
            <a:r>
              <a:rPr lang="en-GB" sz="1400" dirty="0" err="1"/>
              <a:t>RegistrationState</a:t>
            </a:r>
            <a:r>
              <a:rPr lang="en-GB" sz="1400" dirty="0"/>
              <a:t>) as </a:t>
            </a:r>
            <a:r>
              <a:rPr lang="en-GB" sz="1400" dirty="0" err="1"/>
              <a:t>total_num_of_states</a:t>
            </a:r>
            <a:r>
              <a:rPr lang="en-GB" sz="1400" dirty="0"/>
              <a:t> from </a:t>
            </a:r>
            <a:r>
              <a:rPr lang="en-GB" sz="1400" dirty="0" err="1"/>
              <a:t>parkingViolations_partitioned</a:t>
            </a:r>
            <a:r>
              <a:rPr lang="en-GB" sz="1400" dirty="0"/>
              <a:t> where year = 2017; </a:t>
            </a:r>
          </a:p>
          <a:p>
            <a:r>
              <a:rPr lang="en-IN" sz="1400" b="1" dirty="0"/>
              <a:t>Answer:</a:t>
            </a:r>
          </a:p>
          <a:p>
            <a:r>
              <a:rPr lang="en-IN" sz="1400" b="1" dirty="0"/>
              <a:t>65</a:t>
            </a:r>
          </a:p>
        </p:txBody>
      </p:sp>
      <p:sp>
        <p:nvSpPr>
          <p:cNvPr id="4" name="Text Placeholder 3">
            <a:extLst>
              <a:ext uri="{FF2B5EF4-FFF2-40B4-BE49-F238E27FC236}">
                <a16:creationId xmlns:a16="http://schemas.microsoft.com/office/drawing/2014/main" id="{F04E47C5-890C-FDFD-EE4B-A80E69D6B65B}"/>
              </a:ext>
            </a:extLst>
          </p:cNvPr>
          <p:cNvSpPr>
            <a:spLocks noGrp="1"/>
          </p:cNvSpPr>
          <p:nvPr>
            <p:ph type="body" idx="1"/>
          </p:nvPr>
        </p:nvSpPr>
        <p:spPr>
          <a:xfrm>
            <a:off x="1291164" y="3646424"/>
            <a:ext cx="9609670" cy="1405467"/>
          </a:xfrm>
        </p:spPr>
        <p:txBody>
          <a:bodyPr/>
          <a:lstStyle/>
          <a:p>
            <a:endParaRPr lang="en-IN" dirty="0"/>
          </a:p>
        </p:txBody>
      </p:sp>
      <p:pic>
        <p:nvPicPr>
          <p:cNvPr id="6" name="Picture 5">
            <a:extLst>
              <a:ext uri="{FF2B5EF4-FFF2-40B4-BE49-F238E27FC236}">
                <a16:creationId xmlns:a16="http://schemas.microsoft.com/office/drawing/2014/main" id="{18F95ABA-BFFD-F4E5-DB18-315ED1A12ADE}"/>
              </a:ext>
            </a:extLst>
          </p:cNvPr>
          <p:cNvPicPr>
            <a:picLocks noChangeAspect="1"/>
          </p:cNvPicPr>
          <p:nvPr/>
        </p:nvPicPr>
        <p:blipFill>
          <a:blip r:embed="rId2"/>
          <a:stretch>
            <a:fillRect/>
          </a:stretch>
        </p:blipFill>
        <p:spPr>
          <a:xfrm>
            <a:off x="1291179" y="3524159"/>
            <a:ext cx="9609653" cy="2095682"/>
          </a:xfrm>
          <a:prstGeom prst="rect">
            <a:avLst/>
          </a:prstGeom>
        </p:spPr>
      </p:pic>
    </p:spTree>
    <p:extLst>
      <p:ext uri="{BB962C8B-B14F-4D97-AF65-F5344CB8AC3E}">
        <p14:creationId xmlns:p14="http://schemas.microsoft.com/office/powerpoint/2010/main" val="2098972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F1BB-F9F1-FB42-4B72-3353935E8F71}"/>
              </a:ext>
            </a:extLst>
          </p:cNvPr>
          <p:cNvSpPr>
            <a:spLocks noGrp="1"/>
          </p:cNvSpPr>
          <p:nvPr>
            <p:ph type="title"/>
          </p:nvPr>
        </p:nvSpPr>
        <p:spPr>
          <a:xfrm>
            <a:off x="1295401" y="982132"/>
            <a:ext cx="9609668" cy="654644"/>
          </a:xfrm>
        </p:spPr>
        <p:txBody>
          <a:bodyPr>
            <a:normAutofit fontScale="90000"/>
          </a:bodyPr>
          <a:lstStyle/>
          <a:p>
            <a:pPr algn="l"/>
            <a:r>
              <a:rPr lang="en-GB" sz="1800" dirty="0"/>
              <a:t>Q3. Some parking tickets don’t have addresses on them, which is a cause for concern. Find out the number of such tickets which have no addresses. (i.e. tickets where one of the Street Codes, i.e. "Street Code 1" or "Street Code 2" or "Street Code 3" is empty) </a:t>
            </a:r>
            <a:endParaRPr lang="en-IN" sz="1800" dirty="0"/>
          </a:p>
        </p:txBody>
      </p:sp>
      <p:sp>
        <p:nvSpPr>
          <p:cNvPr id="3" name="Text Placeholder 2">
            <a:extLst>
              <a:ext uri="{FF2B5EF4-FFF2-40B4-BE49-F238E27FC236}">
                <a16:creationId xmlns:a16="http://schemas.microsoft.com/office/drawing/2014/main" id="{D137DA25-33C5-E994-D74C-2A2A46767BA1}"/>
              </a:ext>
            </a:extLst>
          </p:cNvPr>
          <p:cNvSpPr>
            <a:spLocks noGrp="1"/>
          </p:cNvSpPr>
          <p:nvPr>
            <p:ph type="body" idx="13"/>
          </p:nvPr>
        </p:nvSpPr>
        <p:spPr>
          <a:xfrm>
            <a:off x="1291166" y="2294635"/>
            <a:ext cx="9609668" cy="841248"/>
          </a:xfrm>
        </p:spPr>
        <p:txBody>
          <a:bodyPr>
            <a:noAutofit/>
          </a:bodyPr>
          <a:lstStyle/>
          <a:p>
            <a:r>
              <a:rPr lang="en-IN" sz="1400" b="1" dirty="0"/>
              <a:t>Query:</a:t>
            </a:r>
          </a:p>
          <a:p>
            <a:r>
              <a:rPr lang="en-GB" sz="1400" dirty="0"/>
              <a:t>Select count(*) as </a:t>
            </a:r>
            <a:r>
              <a:rPr lang="en-GB" sz="1400" dirty="0" err="1"/>
              <a:t>num_of_tickets</a:t>
            </a:r>
            <a:r>
              <a:rPr lang="en-GB" sz="1400" dirty="0"/>
              <a:t> from </a:t>
            </a:r>
            <a:r>
              <a:rPr lang="en-GB" sz="1400" dirty="0" err="1"/>
              <a:t>parkingViolations_partitioned</a:t>
            </a:r>
            <a:r>
              <a:rPr lang="en-GB" sz="1400" dirty="0"/>
              <a:t> where year = 2017 and (StreetCode1 is null or StreetCode2 is null or StreetCode3 is null);</a:t>
            </a:r>
          </a:p>
          <a:p>
            <a:r>
              <a:rPr lang="en-IN" sz="1400" b="1" dirty="0"/>
              <a:t>Answer:</a:t>
            </a:r>
          </a:p>
          <a:p>
            <a:r>
              <a:rPr lang="en-GB" sz="1400" dirty="0"/>
              <a:t>For year 2017, there are no tickets which don’t have address. </a:t>
            </a:r>
            <a:endParaRPr lang="en-IN" sz="1400" b="1" dirty="0"/>
          </a:p>
        </p:txBody>
      </p:sp>
      <p:pic>
        <p:nvPicPr>
          <p:cNvPr id="6" name="Picture 5">
            <a:extLst>
              <a:ext uri="{FF2B5EF4-FFF2-40B4-BE49-F238E27FC236}">
                <a16:creationId xmlns:a16="http://schemas.microsoft.com/office/drawing/2014/main" id="{8BB3414F-EEAD-F136-0D01-8D9C2DF7B55F}"/>
              </a:ext>
            </a:extLst>
          </p:cNvPr>
          <p:cNvPicPr>
            <a:picLocks noChangeAspect="1"/>
          </p:cNvPicPr>
          <p:nvPr/>
        </p:nvPicPr>
        <p:blipFill>
          <a:blip r:embed="rId2"/>
          <a:stretch>
            <a:fillRect/>
          </a:stretch>
        </p:blipFill>
        <p:spPr>
          <a:xfrm>
            <a:off x="1666068" y="3527189"/>
            <a:ext cx="8359864" cy="2248095"/>
          </a:xfrm>
          <a:prstGeom prst="rect">
            <a:avLst/>
          </a:prstGeom>
        </p:spPr>
      </p:pic>
    </p:spTree>
    <p:extLst>
      <p:ext uri="{BB962C8B-B14F-4D97-AF65-F5344CB8AC3E}">
        <p14:creationId xmlns:p14="http://schemas.microsoft.com/office/powerpoint/2010/main" val="4050604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C5472-18D4-A8D4-6F39-B15DFE004AB8}"/>
              </a:ext>
            </a:extLst>
          </p:cNvPr>
          <p:cNvSpPr>
            <a:spLocks noGrp="1"/>
          </p:cNvSpPr>
          <p:nvPr>
            <p:ph type="title"/>
          </p:nvPr>
        </p:nvSpPr>
        <p:spPr>
          <a:xfrm>
            <a:off x="1291166" y="2257021"/>
            <a:ext cx="9609668" cy="1468800"/>
          </a:xfrm>
        </p:spPr>
        <p:txBody>
          <a:bodyPr/>
          <a:lstStyle/>
          <a:p>
            <a:pPr algn="ctr"/>
            <a:r>
              <a:rPr lang="en-IN" b="1" i="0" dirty="0">
                <a:solidFill>
                  <a:srgbClr val="45526C"/>
                </a:solidFill>
                <a:effectLst/>
                <a:latin typeface="circular"/>
              </a:rPr>
              <a:t>Part-II: Aggregation tasks</a:t>
            </a:r>
            <a:br>
              <a:rPr lang="en-IN" b="0" i="0" dirty="0">
                <a:solidFill>
                  <a:srgbClr val="45526C"/>
                </a:solidFill>
                <a:effectLst/>
                <a:latin typeface="circular"/>
              </a:rPr>
            </a:br>
            <a:endParaRPr lang="en-IN" dirty="0"/>
          </a:p>
        </p:txBody>
      </p:sp>
    </p:spTree>
    <p:extLst>
      <p:ext uri="{BB962C8B-B14F-4D97-AF65-F5344CB8AC3E}">
        <p14:creationId xmlns:p14="http://schemas.microsoft.com/office/powerpoint/2010/main" val="3048583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F2CD-EE53-8C09-C77A-38668B104007}"/>
              </a:ext>
            </a:extLst>
          </p:cNvPr>
          <p:cNvSpPr>
            <a:spLocks noGrp="1"/>
          </p:cNvSpPr>
          <p:nvPr>
            <p:ph type="title"/>
          </p:nvPr>
        </p:nvSpPr>
        <p:spPr/>
        <p:txBody>
          <a:bodyPr>
            <a:normAutofit/>
          </a:bodyPr>
          <a:lstStyle/>
          <a:p>
            <a:pPr algn="l"/>
            <a:r>
              <a:rPr lang="en-GB" sz="1800" dirty="0"/>
              <a:t>Q1. Find out the frequency of parking violations across different times of the day: The Violation Time field is specified in a strange format. Find a way to make this into a time attribute that you can use to divide into groups.</a:t>
            </a:r>
            <a:endParaRPr lang="en-IN" sz="1800" dirty="0"/>
          </a:p>
        </p:txBody>
      </p:sp>
      <p:sp>
        <p:nvSpPr>
          <p:cNvPr id="3" name="Content Placeholder 2">
            <a:extLst>
              <a:ext uri="{FF2B5EF4-FFF2-40B4-BE49-F238E27FC236}">
                <a16:creationId xmlns:a16="http://schemas.microsoft.com/office/drawing/2014/main" id="{0C065867-02F2-DE0C-6A0A-CE9FEBA9ED95}"/>
              </a:ext>
            </a:extLst>
          </p:cNvPr>
          <p:cNvSpPr>
            <a:spLocks noGrp="1"/>
          </p:cNvSpPr>
          <p:nvPr>
            <p:ph sz="half" idx="1"/>
          </p:nvPr>
        </p:nvSpPr>
        <p:spPr>
          <a:xfrm>
            <a:off x="1298448" y="2560320"/>
            <a:ext cx="3739896" cy="1874520"/>
          </a:xfrm>
        </p:spPr>
        <p:txBody>
          <a:bodyPr>
            <a:normAutofit/>
          </a:bodyPr>
          <a:lstStyle/>
          <a:p>
            <a:pPr marL="0" indent="0">
              <a:buNone/>
            </a:pPr>
            <a:r>
              <a:rPr lang="en-IN" sz="1800" b="1" dirty="0"/>
              <a:t>Query:</a:t>
            </a:r>
          </a:p>
          <a:p>
            <a:pPr marL="0" indent="0">
              <a:buNone/>
            </a:pPr>
            <a:r>
              <a:rPr lang="en-GB" sz="1800" dirty="0"/>
              <a:t>Select hour, count(*) as </a:t>
            </a:r>
            <a:r>
              <a:rPr lang="en-GB" sz="1800" dirty="0" err="1"/>
              <a:t>frequency_parking_violations</a:t>
            </a:r>
            <a:r>
              <a:rPr lang="en-GB" sz="1800" dirty="0"/>
              <a:t> from </a:t>
            </a:r>
            <a:r>
              <a:rPr lang="en-GB" sz="1800" dirty="0" err="1"/>
              <a:t>parkingViolations_partitioned</a:t>
            </a:r>
            <a:r>
              <a:rPr lang="en-GB" sz="1800" dirty="0"/>
              <a:t> where year = 2017 group by hour order by hour </a:t>
            </a:r>
            <a:r>
              <a:rPr lang="en-GB" sz="1800" dirty="0" err="1"/>
              <a:t>desc</a:t>
            </a:r>
            <a:r>
              <a:rPr lang="en-GB" sz="1800" dirty="0"/>
              <a:t>; </a:t>
            </a:r>
            <a:endParaRPr lang="en-IN" sz="1800" b="1" dirty="0"/>
          </a:p>
        </p:txBody>
      </p:sp>
      <p:pic>
        <p:nvPicPr>
          <p:cNvPr id="6" name="Content Placeholder 5">
            <a:extLst>
              <a:ext uri="{FF2B5EF4-FFF2-40B4-BE49-F238E27FC236}">
                <a16:creationId xmlns:a16="http://schemas.microsoft.com/office/drawing/2014/main" id="{D6D78924-3B72-82EB-8CA9-33B2B67F1A73}"/>
              </a:ext>
            </a:extLst>
          </p:cNvPr>
          <p:cNvPicPr>
            <a:picLocks noGrp="1" noChangeAspect="1"/>
          </p:cNvPicPr>
          <p:nvPr>
            <p:ph sz="half" idx="2"/>
          </p:nvPr>
        </p:nvPicPr>
        <p:blipFill>
          <a:blip r:embed="rId2"/>
          <a:stretch>
            <a:fillRect/>
          </a:stretch>
        </p:blipFill>
        <p:spPr>
          <a:xfrm>
            <a:off x="5642229" y="2560320"/>
            <a:ext cx="5251323" cy="3562544"/>
          </a:xfrm>
        </p:spPr>
      </p:pic>
    </p:spTree>
    <p:extLst>
      <p:ext uri="{BB962C8B-B14F-4D97-AF65-F5344CB8AC3E}">
        <p14:creationId xmlns:p14="http://schemas.microsoft.com/office/powerpoint/2010/main" val="4250654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FA8B5-5878-EDE6-D0B5-ED900D0C9FB5}"/>
              </a:ext>
            </a:extLst>
          </p:cNvPr>
          <p:cNvSpPr>
            <a:spLocks noGrp="1"/>
          </p:cNvSpPr>
          <p:nvPr>
            <p:ph type="title"/>
          </p:nvPr>
        </p:nvSpPr>
        <p:spPr/>
        <p:txBody>
          <a:bodyPr>
            <a:normAutofit/>
          </a:bodyPr>
          <a:lstStyle/>
          <a:p>
            <a:pPr algn="l"/>
            <a:r>
              <a:rPr lang="en-GB" sz="1800" dirty="0"/>
              <a:t>Q2. Divide 24 hours into six equal discrete bins of time. The intervals you choose are at your discretion. For each of these groups, find the 3 most commonly occurring violations.</a:t>
            </a:r>
            <a:endParaRPr lang="en-IN" sz="1800" dirty="0"/>
          </a:p>
        </p:txBody>
      </p:sp>
      <p:sp>
        <p:nvSpPr>
          <p:cNvPr id="3" name="Content Placeholder 2">
            <a:extLst>
              <a:ext uri="{FF2B5EF4-FFF2-40B4-BE49-F238E27FC236}">
                <a16:creationId xmlns:a16="http://schemas.microsoft.com/office/drawing/2014/main" id="{B37CFBA1-5C17-62CE-1BA2-91A2D758510B}"/>
              </a:ext>
            </a:extLst>
          </p:cNvPr>
          <p:cNvSpPr>
            <a:spLocks noGrp="1"/>
          </p:cNvSpPr>
          <p:nvPr>
            <p:ph sz="half" idx="1"/>
          </p:nvPr>
        </p:nvSpPr>
        <p:spPr>
          <a:xfrm>
            <a:off x="1298448" y="2560320"/>
            <a:ext cx="3895344" cy="3054096"/>
          </a:xfrm>
        </p:spPr>
        <p:txBody>
          <a:bodyPr>
            <a:normAutofit fontScale="55000" lnSpcReduction="20000"/>
          </a:bodyPr>
          <a:lstStyle/>
          <a:p>
            <a:pPr marL="0" indent="0">
              <a:buNone/>
            </a:pPr>
            <a:r>
              <a:rPr lang="en-IN" b="1" dirty="0"/>
              <a:t>Query:</a:t>
            </a:r>
          </a:p>
          <a:p>
            <a:pPr marL="0" indent="0">
              <a:buNone/>
            </a:pPr>
            <a:r>
              <a:rPr lang="en-GB" dirty="0"/>
              <a:t>Select </a:t>
            </a:r>
            <a:r>
              <a:rPr lang="en-GB" dirty="0" err="1"/>
              <a:t>hour_bins</a:t>
            </a:r>
            <a:r>
              <a:rPr lang="en-GB" dirty="0"/>
              <a:t>, </a:t>
            </a:r>
            <a:r>
              <a:rPr lang="en-GB" dirty="0" err="1"/>
              <a:t>ViolationCode</a:t>
            </a:r>
            <a:r>
              <a:rPr lang="en-GB" dirty="0"/>
              <a:t>, frequency as </a:t>
            </a:r>
            <a:r>
              <a:rPr lang="en-GB" dirty="0" err="1"/>
              <a:t>num_violations,rank</a:t>
            </a:r>
            <a:r>
              <a:rPr lang="en-GB" dirty="0"/>
              <a:t> from (Select </a:t>
            </a:r>
            <a:r>
              <a:rPr lang="en-GB" dirty="0" err="1"/>
              <a:t>hour_bins,ViolationCode,frequency</a:t>
            </a:r>
            <a:r>
              <a:rPr lang="en-GB" dirty="0"/>
              <a:t>, </a:t>
            </a:r>
            <a:r>
              <a:rPr lang="en-GB" dirty="0" err="1"/>
              <a:t>dense_rank</a:t>
            </a:r>
            <a:r>
              <a:rPr lang="en-GB" dirty="0"/>
              <a:t>() over (partition by </a:t>
            </a:r>
            <a:r>
              <a:rPr lang="en-GB" dirty="0" err="1"/>
              <a:t>hour_bins</a:t>
            </a:r>
            <a:r>
              <a:rPr lang="en-GB" dirty="0"/>
              <a:t> order by frequency </a:t>
            </a:r>
            <a:r>
              <a:rPr lang="en-GB" dirty="0" err="1"/>
              <a:t>desc</a:t>
            </a:r>
            <a:r>
              <a:rPr lang="en-GB" dirty="0"/>
              <a:t>) as rank from ( Select </a:t>
            </a:r>
            <a:r>
              <a:rPr lang="en-GB" dirty="0" err="1"/>
              <a:t>hour_bins</a:t>
            </a:r>
            <a:r>
              <a:rPr lang="en-GB" dirty="0"/>
              <a:t> , </a:t>
            </a:r>
            <a:r>
              <a:rPr lang="en-GB" dirty="0" err="1"/>
              <a:t>ViolationCode</a:t>
            </a:r>
            <a:r>
              <a:rPr lang="en-GB" dirty="0"/>
              <a:t>, count(*) as frequency from ( Select case when hour in (0,1,2,3) then 'Late Hours' when hour in (4,5,6,7) then 'Early Morning' when hour in (8,9,10,11) then 'Morning' when hour in (12,13,14,15) then 'Afternoon' when hour in (16,17,18,19) then 'Evening' when hour in (20,21,22,23) then 'Night' End as </a:t>
            </a:r>
            <a:r>
              <a:rPr lang="en-GB" dirty="0" err="1"/>
              <a:t>hour_bins,ViolationCode</a:t>
            </a:r>
            <a:r>
              <a:rPr lang="en-GB" dirty="0"/>
              <a:t> from </a:t>
            </a:r>
            <a:r>
              <a:rPr lang="en-GB" dirty="0" err="1"/>
              <a:t>parkingViolations_partitioned</a:t>
            </a:r>
            <a:r>
              <a:rPr lang="en-GB" dirty="0"/>
              <a:t> where year = 2017 ) as </a:t>
            </a:r>
            <a:r>
              <a:rPr lang="en-GB" dirty="0" err="1"/>
              <a:t>binned_data</a:t>
            </a:r>
            <a:r>
              <a:rPr lang="en-GB" dirty="0"/>
              <a:t> group by </a:t>
            </a:r>
            <a:r>
              <a:rPr lang="en-GB" dirty="0" err="1"/>
              <a:t>hour_bins,ViolationCode</a:t>
            </a:r>
            <a:r>
              <a:rPr lang="en-GB" dirty="0"/>
              <a:t> ) as </a:t>
            </a:r>
            <a:r>
              <a:rPr lang="en-GB" dirty="0" err="1"/>
              <a:t>frequency_data</a:t>
            </a:r>
            <a:r>
              <a:rPr lang="en-GB" dirty="0"/>
              <a:t>) as </a:t>
            </a:r>
            <a:r>
              <a:rPr lang="en-GB" dirty="0" err="1"/>
              <a:t>rank_data</a:t>
            </a:r>
            <a:r>
              <a:rPr lang="en-GB" dirty="0"/>
              <a:t> where rank &lt;=3 order by </a:t>
            </a:r>
            <a:r>
              <a:rPr lang="en-GB" dirty="0" err="1"/>
              <a:t>hour_bins</a:t>
            </a:r>
            <a:r>
              <a:rPr lang="en-GB" dirty="0"/>
              <a:t>;</a:t>
            </a:r>
            <a:endParaRPr lang="en-IN" b="1" dirty="0"/>
          </a:p>
        </p:txBody>
      </p:sp>
      <p:pic>
        <p:nvPicPr>
          <p:cNvPr id="6" name="Content Placeholder 5">
            <a:extLst>
              <a:ext uri="{FF2B5EF4-FFF2-40B4-BE49-F238E27FC236}">
                <a16:creationId xmlns:a16="http://schemas.microsoft.com/office/drawing/2014/main" id="{A6D1C36B-B503-6655-7318-A64CB0CF5760}"/>
              </a:ext>
            </a:extLst>
          </p:cNvPr>
          <p:cNvPicPr>
            <a:picLocks noGrp="1" noChangeAspect="1"/>
          </p:cNvPicPr>
          <p:nvPr>
            <p:ph sz="half" idx="2"/>
          </p:nvPr>
        </p:nvPicPr>
        <p:blipFill>
          <a:blip r:embed="rId2"/>
          <a:stretch>
            <a:fillRect/>
          </a:stretch>
        </p:blipFill>
        <p:spPr>
          <a:xfrm>
            <a:off x="5577840" y="2496312"/>
            <a:ext cx="5315712" cy="3657600"/>
          </a:xfrm>
        </p:spPr>
      </p:pic>
    </p:spTree>
    <p:extLst>
      <p:ext uri="{BB962C8B-B14F-4D97-AF65-F5344CB8AC3E}">
        <p14:creationId xmlns:p14="http://schemas.microsoft.com/office/powerpoint/2010/main" val="2820111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41C88-ECE0-21C1-53CF-6799178419D5}"/>
              </a:ext>
            </a:extLst>
          </p:cNvPr>
          <p:cNvSpPr>
            <a:spLocks noGrp="1"/>
          </p:cNvSpPr>
          <p:nvPr>
            <p:ph type="title"/>
          </p:nvPr>
        </p:nvSpPr>
        <p:spPr/>
        <p:txBody>
          <a:bodyPr>
            <a:normAutofit/>
          </a:bodyPr>
          <a:lstStyle/>
          <a:p>
            <a:pPr algn="l"/>
            <a:r>
              <a:rPr lang="en-GB" sz="2000" dirty="0"/>
              <a:t>Q3. Now, try another direction. For the 3 most commonly occurring violation codes, find the most common times of day (in terms of the bins from the previous part).</a:t>
            </a:r>
            <a:endParaRPr lang="en-IN" sz="2000" dirty="0"/>
          </a:p>
        </p:txBody>
      </p:sp>
      <p:sp>
        <p:nvSpPr>
          <p:cNvPr id="3" name="Content Placeholder 2">
            <a:extLst>
              <a:ext uri="{FF2B5EF4-FFF2-40B4-BE49-F238E27FC236}">
                <a16:creationId xmlns:a16="http://schemas.microsoft.com/office/drawing/2014/main" id="{2F21DC95-FA13-F569-FB0D-4ADF5273B511}"/>
              </a:ext>
            </a:extLst>
          </p:cNvPr>
          <p:cNvSpPr>
            <a:spLocks noGrp="1"/>
          </p:cNvSpPr>
          <p:nvPr>
            <p:ph sz="half" idx="1"/>
          </p:nvPr>
        </p:nvSpPr>
        <p:spPr>
          <a:xfrm>
            <a:off x="1298448" y="2560320"/>
            <a:ext cx="3749040" cy="3123378"/>
          </a:xfrm>
        </p:spPr>
        <p:txBody>
          <a:bodyPr>
            <a:normAutofit fontScale="47500" lnSpcReduction="20000"/>
          </a:bodyPr>
          <a:lstStyle/>
          <a:p>
            <a:pPr marL="0" indent="0">
              <a:buNone/>
            </a:pPr>
            <a:r>
              <a:rPr lang="en-GB" b="1" dirty="0"/>
              <a:t>Query:</a:t>
            </a:r>
          </a:p>
          <a:p>
            <a:pPr marL="0" indent="0">
              <a:buNone/>
            </a:pPr>
            <a:r>
              <a:rPr lang="en-GB" dirty="0"/>
              <a:t>Select </a:t>
            </a:r>
            <a:r>
              <a:rPr lang="en-GB" dirty="0" err="1"/>
              <a:t>ViolationCode,hour_bins</a:t>
            </a:r>
            <a:r>
              <a:rPr lang="en-GB" dirty="0"/>
              <a:t>, frequency as </a:t>
            </a:r>
            <a:r>
              <a:rPr lang="en-GB" dirty="0" err="1"/>
              <a:t>num_violations,rank</a:t>
            </a:r>
            <a:r>
              <a:rPr lang="en-GB" dirty="0"/>
              <a:t> from (Select </a:t>
            </a:r>
            <a:r>
              <a:rPr lang="en-GB" dirty="0" err="1"/>
              <a:t>ViolationCode,hour_bins</a:t>
            </a:r>
            <a:r>
              <a:rPr lang="en-GB" dirty="0"/>
              <a:t>, frequency, </a:t>
            </a:r>
            <a:r>
              <a:rPr lang="en-GB" dirty="0" err="1"/>
              <a:t>dense_rank</a:t>
            </a:r>
            <a:r>
              <a:rPr lang="en-GB" dirty="0"/>
              <a:t>() over (partition by </a:t>
            </a:r>
            <a:r>
              <a:rPr lang="en-GB" dirty="0" err="1"/>
              <a:t>ViolationCode</a:t>
            </a:r>
            <a:r>
              <a:rPr lang="en-GB" dirty="0"/>
              <a:t> order by frequency </a:t>
            </a:r>
            <a:r>
              <a:rPr lang="en-GB" dirty="0" err="1"/>
              <a:t>desc</a:t>
            </a:r>
            <a:r>
              <a:rPr lang="en-GB" dirty="0"/>
              <a:t>) as rank from ( Select </a:t>
            </a:r>
            <a:r>
              <a:rPr lang="en-GB" dirty="0" err="1"/>
              <a:t>ViolationCode,hour_bins</a:t>
            </a:r>
            <a:r>
              <a:rPr lang="en-GB" dirty="0"/>
              <a:t>, count(*) as frequency from ( Select case when hour in (0,1,2,3) then 'Late Hours' when hour in (4,5,6,7) then 'Early Morning' when hour in (8,9,10,11) then 'Morning' when hour in (12,13,14,15) then 'Afternoon' when hour in (16,17,18,19) then 'Evening' when hour in (20,21,22,23) then 'Night' End as </a:t>
            </a:r>
            <a:r>
              <a:rPr lang="en-GB" dirty="0" err="1"/>
              <a:t>hour_bins,a.ViolationCode</a:t>
            </a:r>
            <a:r>
              <a:rPr lang="en-GB" dirty="0"/>
              <a:t> as </a:t>
            </a:r>
            <a:r>
              <a:rPr lang="en-GB" dirty="0" err="1"/>
              <a:t>ViolationCode</a:t>
            </a:r>
            <a:r>
              <a:rPr lang="en-GB" dirty="0"/>
              <a:t> from (Select </a:t>
            </a:r>
            <a:r>
              <a:rPr lang="en-GB" dirty="0" err="1"/>
              <a:t>hour,ViolationCode</a:t>
            </a:r>
            <a:r>
              <a:rPr lang="en-GB" dirty="0"/>
              <a:t> from </a:t>
            </a:r>
            <a:r>
              <a:rPr lang="en-GB" dirty="0" err="1"/>
              <a:t>parkingViolations_partitioned</a:t>
            </a:r>
            <a:r>
              <a:rPr lang="en-GB" dirty="0"/>
              <a:t> where year =2017 ) as a inner join (Select </a:t>
            </a:r>
            <a:r>
              <a:rPr lang="en-GB" dirty="0" err="1"/>
              <a:t>ViolationCode,count</a:t>
            </a:r>
            <a:r>
              <a:rPr lang="en-GB" dirty="0"/>
              <a:t>(*) as </a:t>
            </a:r>
            <a:r>
              <a:rPr lang="en-GB" dirty="0" err="1"/>
              <a:t>num_of_violations</a:t>
            </a:r>
            <a:r>
              <a:rPr lang="en-GB" dirty="0"/>
              <a:t> from </a:t>
            </a:r>
            <a:r>
              <a:rPr lang="en-GB" dirty="0" err="1"/>
              <a:t>parkingViolations_partitioned</a:t>
            </a:r>
            <a:r>
              <a:rPr lang="en-GB" dirty="0"/>
              <a:t> where year =2017 group by </a:t>
            </a:r>
            <a:r>
              <a:rPr lang="en-GB" dirty="0" err="1"/>
              <a:t>ViolationCode</a:t>
            </a:r>
            <a:r>
              <a:rPr lang="en-GB" dirty="0"/>
              <a:t> order by </a:t>
            </a:r>
            <a:r>
              <a:rPr lang="en-GB" dirty="0" err="1"/>
              <a:t>num_of_violations</a:t>
            </a:r>
            <a:r>
              <a:rPr lang="en-GB" dirty="0"/>
              <a:t> </a:t>
            </a:r>
            <a:r>
              <a:rPr lang="en-GB" dirty="0" err="1"/>
              <a:t>desc</a:t>
            </a:r>
            <a:r>
              <a:rPr lang="en-GB" dirty="0"/>
              <a:t> limit 3) b on </a:t>
            </a:r>
            <a:r>
              <a:rPr lang="en-GB" dirty="0" err="1"/>
              <a:t>a.ViolationCode</a:t>
            </a:r>
            <a:r>
              <a:rPr lang="en-GB" dirty="0"/>
              <a:t> = </a:t>
            </a:r>
            <a:r>
              <a:rPr lang="en-GB" dirty="0" err="1"/>
              <a:t>b.ViolationCode</a:t>
            </a:r>
            <a:r>
              <a:rPr lang="en-GB" dirty="0"/>
              <a:t> ) as data group by </a:t>
            </a:r>
            <a:r>
              <a:rPr lang="en-GB" dirty="0" err="1"/>
              <a:t>ViolationCode</a:t>
            </a:r>
            <a:r>
              <a:rPr lang="en-GB" dirty="0"/>
              <a:t> ,</a:t>
            </a:r>
            <a:r>
              <a:rPr lang="en-GB" dirty="0" err="1"/>
              <a:t>hour_bins</a:t>
            </a:r>
            <a:r>
              <a:rPr lang="en-GB" dirty="0"/>
              <a:t>) as </a:t>
            </a:r>
            <a:r>
              <a:rPr lang="en-GB" dirty="0" err="1"/>
              <a:t>frequency_data</a:t>
            </a:r>
            <a:r>
              <a:rPr lang="en-GB" dirty="0"/>
              <a:t> ) as </a:t>
            </a:r>
            <a:r>
              <a:rPr lang="en-GB" dirty="0" err="1"/>
              <a:t>rank_data</a:t>
            </a:r>
            <a:r>
              <a:rPr lang="en-GB" dirty="0"/>
              <a:t> where rank =1;</a:t>
            </a:r>
            <a:endParaRPr lang="en-IN" dirty="0"/>
          </a:p>
        </p:txBody>
      </p:sp>
      <p:pic>
        <p:nvPicPr>
          <p:cNvPr id="6" name="Content Placeholder 5">
            <a:extLst>
              <a:ext uri="{FF2B5EF4-FFF2-40B4-BE49-F238E27FC236}">
                <a16:creationId xmlns:a16="http://schemas.microsoft.com/office/drawing/2014/main" id="{6D33FC44-262E-5A0D-1F66-8D37EB98E358}"/>
              </a:ext>
            </a:extLst>
          </p:cNvPr>
          <p:cNvPicPr>
            <a:picLocks noGrp="1" noChangeAspect="1"/>
          </p:cNvPicPr>
          <p:nvPr>
            <p:ph sz="half" idx="2"/>
          </p:nvPr>
        </p:nvPicPr>
        <p:blipFill>
          <a:blip r:embed="rId2"/>
          <a:stretch>
            <a:fillRect/>
          </a:stretch>
        </p:blipFill>
        <p:spPr>
          <a:xfrm>
            <a:off x="5111496" y="2560320"/>
            <a:ext cx="6179630" cy="3484570"/>
          </a:xfrm>
        </p:spPr>
      </p:pic>
    </p:spTree>
    <p:extLst>
      <p:ext uri="{BB962C8B-B14F-4D97-AF65-F5344CB8AC3E}">
        <p14:creationId xmlns:p14="http://schemas.microsoft.com/office/powerpoint/2010/main" val="3263295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0651-B54F-DE1E-A977-62F3D99284A6}"/>
              </a:ext>
            </a:extLst>
          </p:cNvPr>
          <p:cNvSpPr>
            <a:spLocks noGrp="1"/>
          </p:cNvSpPr>
          <p:nvPr>
            <p:ph type="title"/>
          </p:nvPr>
        </p:nvSpPr>
        <p:spPr>
          <a:xfrm>
            <a:off x="1295402" y="982133"/>
            <a:ext cx="9601196" cy="572348"/>
          </a:xfrm>
        </p:spPr>
        <p:txBody>
          <a:bodyPr>
            <a:normAutofit/>
          </a:bodyPr>
          <a:lstStyle/>
          <a:p>
            <a:pPr algn="l"/>
            <a:r>
              <a:rPr lang="en-GB" sz="2000" dirty="0"/>
              <a:t>Q4.1: First, divide the year into seasons, and find the frequencies of tickets for each season.</a:t>
            </a:r>
            <a:endParaRPr lang="en-IN" sz="2000" dirty="0"/>
          </a:p>
        </p:txBody>
      </p:sp>
      <p:sp>
        <p:nvSpPr>
          <p:cNvPr id="3" name="Content Placeholder 2">
            <a:extLst>
              <a:ext uri="{FF2B5EF4-FFF2-40B4-BE49-F238E27FC236}">
                <a16:creationId xmlns:a16="http://schemas.microsoft.com/office/drawing/2014/main" id="{DF7850BD-51F9-2E48-7EF7-8BAB91FCA9D7}"/>
              </a:ext>
            </a:extLst>
          </p:cNvPr>
          <p:cNvSpPr>
            <a:spLocks noGrp="1"/>
          </p:cNvSpPr>
          <p:nvPr>
            <p:ph sz="half" idx="1"/>
          </p:nvPr>
        </p:nvSpPr>
        <p:spPr>
          <a:xfrm>
            <a:off x="1298448" y="2560320"/>
            <a:ext cx="3273552" cy="3200400"/>
          </a:xfrm>
        </p:spPr>
        <p:txBody>
          <a:bodyPr>
            <a:normAutofit fontScale="92500" lnSpcReduction="10000"/>
          </a:bodyPr>
          <a:lstStyle/>
          <a:p>
            <a:pPr marL="0" indent="0">
              <a:buNone/>
            </a:pPr>
            <a:r>
              <a:rPr lang="en-GB" sz="1800" b="1" dirty="0"/>
              <a:t>Query:</a:t>
            </a:r>
          </a:p>
          <a:p>
            <a:pPr marL="0" indent="0">
              <a:buNone/>
            </a:pPr>
            <a:r>
              <a:rPr lang="en-GB" sz="1800" dirty="0"/>
              <a:t>Select season, count(*) as </a:t>
            </a:r>
            <a:r>
              <a:rPr lang="en-GB" sz="1800" dirty="0" err="1"/>
              <a:t>frequency_parking_violations</a:t>
            </a:r>
            <a:r>
              <a:rPr lang="en-GB" sz="1800" dirty="0"/>
              <a:t> from (Select case when month in (3, 4, 5) then 'Spring' when month in (6,7,8) then 'Summer' when month in (9,10,11) then 'Fall' when month in (1,2,12) then 'Winter' End as </a:t>
            </a:r>
            <a:r>
              <a:rPr lang="en-GB" sz="1800" dirty="0" err="1"/>
              <a:t>Season,ViolationCode</a:t>
            </a:r>
            <a:r>
              <a:rPr lang="en-GB" sz="1800" dirty="0"/>
              <a:t> from </a:t>
            </a:r>
            <a:r>
              <a:rPr lang="en-GB" sz="1800" dirty="0" err="1"/>
              <a:t>parkingViolations_partitioned</a:t>
            </a:r>
            <a:r>
              <a:rPr lang="en-GB" sz="1800" dirty="0"/>
              <a:t> where year =2017) as </a:t>
            </a:r>
            <a:r>
              <a:rPr lang="en-GB" sz="1800" dirty="0" err="1"/>
              <a:t>season_data</a:t>
            </a:r>
            <a:r>
              <a:rPr lang="en-GB" sz="1800" dirty="0"/>
              <a:t> group by season;</a:t>
            </a:r>
            <a:endParaRPr lang="en-IN" sz="1800" dirty="0"/>
          </a:p>
        </p:txBody>
      </p:sp>
      <p:pic>
        <p:nvPicPr>
          <p:cNvPr id="6" name="Content Placeholder 5">
            <a:extLst>
              <a:ext uri="{FF2B5EF4-FFF2-40B4-BE49-F238E27FC236}">
                <a16:creationId xmlns:a16="http://schemas.microsoft.com/office/drawing/2014/main" id="{8EF92D3C-4835-AF27-7360-3B1AEB007757}"/>
              </a:ext>
            </a:extLst>
          </p:cNvPr>
          <p:cNvPicPr>
            <a:picLocks noGrp="1" noChangeAspect="1"/>
          </p:cNvPicPr>
          <p:nvPr>
            <p:ph sz="half" idx="2"/>
          </p:nvPr>
        </p:nvPicPr>
        <p:blipFill>
          <a:blip r:embed="rId2"/>
          <a:stretch>
            <a:fillRect/>
          </a:stretch>
        </p:blipFill>
        <p:spPr>
          <a:xfrm>
            <a:off x="5288280" y="2560320"/>
            <a:ext cx="5634850" cy="3602421"/>
          </a:xfrm>
        </p:spPr>
      </p:pic>
    </p:spTree>
    <p:extLst>
      <p:ext uri="{BB962C8B-B14F-4D97-AF65-F5344CB8AC3E}">
        <p14:creationId xmlns:p14="http://schemas.microsoft.com/office/powerpoint/2010/main" val="278232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036C-BB96-1AA0-FEA3-F1393ADC111A}"/>
              </a:ext>
            </a:extLst>
          </p:cNvPr>
          <p:cNvSpPr>
            <a:spLocks noGrp="1"/>
          </p:cNvSpPr>
          <p:nvPr>
            <p:ph type="title"/>
          </p:nvPr>
        </p:nvSpPr>
        <p:spPr/>
        <p:txBody>
          <a:bodyPr>
            <a:normAutofit/>
          </a:bodyPr>
          <a:lstStyle/>
          <a:p>
            <a:pPr algn="l"/>
            <a:r>
              <a:rPr lang="en-GB" sz="2000" dirty="0"/>
              <a:t>Q4.2: find the 3 most common violations for each of these seasons.</a:t>
            </a:r>
            <a:endParaRPr lang="en-IN" sz="2000" dirty="0"/>
          </a:p>
        </p:txBody>
      </p:sp>
      <p:sp>
        <p:nvSpPr>
          <p:cNvPr id="3" name="Content Placeholder 2">
            <a:extLst>
              <a:ext uri="{FF2B5EF4-FFF2-40B4-BE49-F238E27FC236}">
                <a16:creationId xmlns:a16="http://schemas.microsoft.com/office/drawing/2014/main" id="{F3854C99-1E8E-5108-3A7D-A79DABBF97EC}"/>
              </a:ext>
            </a:extLst>
          </p:cNvPr>
          <p:cNvSpPr>
            <a:spLocks noGrp="1"/>
          </p:cNvSpPr>
          <p:nvPr>
            <p:ph sz="half" idx="1"/>
          </p:nvPr>
        </p:nvSpPr>
        <p:spPr>
          <a:xfrm>
            <a:off x="1298448" y="2560320"/>
            <a:ext cx="3758184" cy="3315548"/>
          </a:xfrm>
        </p:spPr>
        <p:txBody>
          <a:bodyPr>
            <a:normAutofit fontScale="55000" lnSpcReduction="20000"/>
          </a:bodyPr>
          <a:lstStyle/>
          <a:p>
            <a:pPr marL="0" indent="0">
              <a:buNone/>
            </a:pPr>
            <a:r>
              <a:rPr lang="en-GB" b="1" dirty="0"/>
              <a:t>Query:</a:t>
            </a:r>
          </a:p>
          <a:p>
            <a:pPr marL="0" indent="0">
              <a:buNone/>
            </a:pPr>
            <a:r>
              <a:rPr lang="en-GB" dirty="0"/>
              <a:t>Select </a:t>
            </a:r>
            <a:r>
              <a:rPr lang="en-GB" dirty="0" err="1"/>
              <a:t>season,ViolationCode</a:t>
            </a:r>
            <a:r>
              <a:rPr lang="en-GB" dirty="0"/>
              <a:t>, </a:t>
            </a:r>
            <a:r>
              <a:rPr lang="en-GB" dirty="0" err="1"/>
              <a:t>frequency_parking_violations</a:t>
            </a:r>
            <a:r>
              <a:rPr lang="en-GB" dirty="0"/>
              <a:t> as </a:t>
            </a:r>
            <a:r>
              <a:rPr lang="en-GB" dirty="0" err="1"/>
              <a:t>num_of_violations</a:t>
            </a:r>
            <a:r>
              <a:rPr lang="en-GB" dirty="0"/>
              <a:t>, rank from ( Select </a:t>
            </a:r>
            <a:r>
              <a:rPr lang="en-GB" dirty="0" err="1"/>
              <a:t>season,ViolationCode,frequency_parking_violations</a:t>
            </a:r>
            <a:r>
              <a:rPr lang="en-GB" dirty="0"/>
              <a:t>, </a:t>
            </a:r>
            <a:r>
              <a:rPr lang="en-GB" dirty="0" err="1"/>
              <a:t>dense_rank</a:t>
            </a:r>
            <a:r>
              <a:rPr lang="en-GB" dirty="0"/>
              <a:t>() over (partition by season order by </a:t>
            </a:r>
            <a:r>
              <a:rPr lang="en-GB" dirty="0" err="1"/>
              <a:t>frequency_parking_violations</a:t>
            </a:r>
            <a:r>
              <a:rPr lang="en-GB" dirty="0"/>
              <a:t> </a:t>
            </a:r>
            <a:r>
              <a:rPr lang="en-GB" dirty="0" err="1"/>
              <a:t>desc</a:t>
            </a:r>
            <a:r>
              <a:rPr lang="en-GB" dirty="0"/>
              <a:t>) as rank from ( Select season, </a:t>
            </a:r>
            <a:r>
              <a:rPr lang="en-GB" dirty="0" err="1"/>
              <a:t>ViolationCode</a:t>
            </a:r>
            <a:r>
              <a:rPr lang="en-GB" dirty="0"/>
              <a:t>, count(*) as </a:t>
            </a:r>
            <a:r>
              <a:rPr lang="en-GB" dirty="0" err="1"/>
              <a:t>frequency_parking_violations</a:t>
            </a:r>
            <a:r>
              <a:rPr lang="en-GB" dirty="0"/>
              <a:t> from (Select case when month in (3, 4, 5) then 'Spring' when month in (6,7,8) then 'Summer' when month in (9,10,11) then 'Fall' when month in (1,2,12) then 'Winter' End as Season, </a:t>
            </a:r>
            <a:r>
              <a:rPr lang="en-GB" dirty="0" err="1"/>
              <a:t>ViolationCode</a:t>
            </a:r>
            <a:r>
              <a:rPr lang="en-GB" dirty="0"/>
              <a:t> from </a:t>
            </a:r>
            <a:r>
              <a:rPr lang="en-GB" dirty="0" err="1"/>
              <a:t>parkingViolations_partitioned</a:t>
            </a:r>
            <a:r>
              <a:rPr lang="en-GB" dirty="0"/>
              <a:t> where year =2017 ) as </a:t>
            </a:r>
            <a:r>
              <a:rPr lang="en-GB" dirty="0" err="1"/>
              <a:t>season_data</a:t>
            </a:r>
            <a:r>
              <a:rPr lang="en-GB" dirty="0"/>
              <a:t> group by </a:t>
            </a:r>
            <a:r>
              <a:rPr lang="en-GB" dirty="0" err="1"/>
              <a:t>season,ViolationCode</a:t>
            </a:r>
            <a:r>
              <a:rPr lang="en-GB" dirty="0"/>
              <a:t>) as </a:t>
            </a:r>
            <a:r>
              <a:rPr lang="en-GB" dirty="0" err="1"/>
              <a:t>frequency_data</a:t>
            </a:r>
            <a:r>
              <a:rPr lang="en-GB" dirty="0"/>
              <a:t>) as </a:t>
            </a:r>
            <a:r>
              <a:rPr lang="en-GB" dirty="0" err="1"/>
              <a:t>rank_data</a:t>
            </a:r>
            <a:r>
              <a:rPr lang="en-GB" dirty="0"/>
              <a:t> where rank &lt;=3;</a:t>
            </a:r>
            <a:endParaRPr lang="en-IN" dirty="0"/>
          </a:p>
        </p:txBody>
      </p:sp>
      <p:pic>
        <p:nvPicPr>
          <p:cNvPr id="6" name="Content Placeholder 5">
            <a:extLst>
              <a:ext uri="{FF2B5EF4-FFF2-40B4-BE49-F238E27FC236}">
                <a16:creationId xmlns:a16="http://schemas.microsoft.com/office/drawing/2014/main" id="{CACCCAAD-2910-9400-3C51-A4DB9F60F52D}"/>
              </a:ext>
            </a:extLst>
          </p:cNvPr>
          <p:cNvPicPr>
            <a:picLocks noGrp="1" noChangeAspect="1"/>
          </p:cNvPicPr>
          <p:nvPr>
            <p:ph sz="half" idx="2"/>
          </p:nvPr>
        </p:nvPicPr>
        <p:blipFill>
          <a:blip r:embed="rId2"/>
          <a:stretch>
            <a:fillRect/>
          </a:stretch>
        </p:blipFill>
        <p:spPr>
          <a:xfrm>
            <a:off x="5486401" y="2451392"/>
            <a:ext cx="5138927" cy="3757384"/>
          </a:xfrm>
        </p:spPr>
      </p:pic>
    </p:spTree>
    <p:extLst>
      <p:ext uri="{BB962C8B-B14F-4D97-AF65-F5344CB8AC3E}">
        <p14:creationId xmlns:p14="http://schemas.microsoft.com/office/powerpoint/2010/main" val="3775122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F49176-201D-4807-3FAB-4A5DE440EEE8}"/>
              </a:ext>
            </a:extLst>
          </p:cNvPr>
          <p:cNvSpPr txBox="1"/>
          <p:nvPr/>
        </p:nvSpPr>
        <p:spPr>
          <a:xfrm>
            <a:off x="1755648" y="2765506"/>
            <a:ext cx="8010144" cy="830997"/>
          </a:xfrm>
          <a:prstGeom prst="rect">
            <a:avLst/>
          </a:prstGeom>
          <a:noFill/>
        </p:spPr>
        <p:txBody>
          <a:bodyPr wrap="square" rtlCol="0">
            <a:spAutoFit/>
          </a:bodyPr>
          <a:lstStyle/>
          <a:p>
            <a:pPr algn="ctr"/>
            <a:r>
              <a:rPr lang="en-IN" sz="4800" dirty="0"/>
              <a:t>Thank You</a:t>
            </a:r>
          </a:p>
        </p:txBody>
      </p:sp>
    </p:spTree>
    <p:extLst>
      <p:ext uri="{BB962C8B-B14F-4D97-AF65-F5344CB8AC3E}">
        <p14:creationId xmlns:p14="http://schemas.microsoft.com/office/powerpoint/2010/main" val="209068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F3A21-4267-CC15-0575-421EB87EB0A6}"/>
              </a:ext>
            </a:extLst>
          </p:cNvPr>
          <p:cNvSpPr>
            <a:spLocks noGrp="1"/>
          </p:cNvSpPr>
          <p:nvPr>
            <p:ph type="title"/>
          </p:nvPr>
        </p:nvSpPr>
        <p:spPr/>
        <p:txBody>
          <a:bodyPr>
            <a:normAutofit fontScale="90000"/>
          </a:bodyPr>
          <a:lstStyle/>
          <a:p>
            <a:pPr algn="l"/>
            <a:br>
              <a:rPr lang="en-GB" b="1" i="0" dirty="0">
                <a:solidFill>
                  <a:srgbClr val="45526C"/>
                </a:solidFill>
                <a:effectLst/>
                <a:latin typeface="circular"/>
              </a:rPr>
            </a:br>
            <a:br>
              <a:rPr lang="en-GB" b="1" i="0" dirty="0">
                <a:solidFill>
                  <a:srgbClr val="45526C"/>
                </a:solidFill>
                <a:effectLst/>
                <a:latin typeface="circular"/>
              </a:rPr>
            </a:br>
            <a:r>
              <a:rPr lang="en-GB" b="1" i="0" dirty="0">
                <a:solidFill>
                  <a:srgbClr val="45526C"/>
                </a:solidFill>
                <a:effectLst/>
                <a:latin typeface="circular"/>
              </a:rPr>
              <a:t>Problem Statement</a:t>
            </a:r>
            <a:br>
              <a:rPr lang="en-GB" b="0" i="0" dirty="0">
                <a:solidFill>
                  <a:srgbClr val="45526C"/>
                </a:solidFill>
                <a:effectLst/>
                <a:latin typeface="circular"/>
              </a:rPr>
            </a:br>
            <a:endParaRPr lang="en-IN" dirty="0"/>
          </a:p>
        </p:txBody>
      </p:sp>
      <p:sp>
        <p:nvSpPr>
          <p:cNvPr id="3" name="Content Placeholder 2">
            <a:extLst>
              <a:ext uri="{FF2B5EF4-FFF2-40B4-BE49-F238E27FC236}">
                <a16:creationId xmlns:a16="http://schemas.microsoft.com/office/drawing/2014/main" id="{84865114-978F-2ECD-CCAD-3C5535BF1B49}"/>
              </a:ext>
            </a:extLst>
          </p:cNvPr>
          <p:cNvSpPr>
            <a:spLocks noGrp="1"/>
          </p:cNvSpPr>
          <p:nvPr>
            <p:ph idx="1"/>
          </p:nvPr>
        </p:nvSpPr>
        <p:spPr/>
        <p:txBody>
          <a:bodyPr>
            <a:normAutofit fontScale="92500"/>
          </a:bodyPr>
          <a:lstStyle/>
          <a:p>
            <a:pPr algn="l"/>
            <a:r>
              <a:rPr lang="en-GB" b="0" i="0" dirty="0">
                <a:solidFill>
                  <a:srgbClr val="091E42"/>
                </a:solidFill>
                <a:effectLst/>
                <a:latin typeface="freight-text-pro"/>
              </a:rPr>
              <a:t>New York City is a thriving metropolis, and like most other cities of its size, one of the biggest problems faced by its residents is the lack of parking space. The classic combination of a huge number of cars and cramped geography is the exact recipe that leads to a large number of parking tickets.</a:t>
            </a:r>
          </a:p>
          <a:p>
            <a:pPr algn="l"/>
            <a:r>
              <a:rPr lang="en-GB" b="0" i="0" dirty="0">
                <a:solidFill>
                  <a:srgbClr val="091E42"/>
                </a:solidFill>
                <a:effectLst/>
                <a:latin typeface="freight-text-pro"/>
              </a:rPr>
              <a:t>In an attempt to scientifically </a:t>
            </a:r>
            <a:r>
              <a:rPr lang="en-GB" b="0" i="0" dirty="0" err="1">
                <a:solidFill>
                  <a:srgbClr val="091E42"/>
                </a:solidFill>
                <a:effectLst/>
                <a:latin typeface="freight-text-pro"/>
              </a:rPr>
              <a:t>analyze</a:t>
            </a:r>
            <a:r>
              <a:rPr lang="en-GB" b="0" i="0" dirty="0">
                <a:solidFill>
                  <a:srgbClr val="091E42"/>
                </a:solidFill>
                <a:effectLst/>
                <a:latin typeface="freight-text-pro"/>
              </a:rPr>
              <a:t> this phenomenon, the NYC Police Department regularly collects data related to parking tickets. This data is made available by the </a:t>
            </a:r>
            <a:r>
              <a:rPr lang="en-GB" b="0" i="0" u="none" strike="noStrike" dirty="0">
                <a:solidFill>
                  <a:srgbClr val="4F8AFB"/>
                </a:solidFill>
                <a:effectLst/>
                <a:latin typeface="freight-text-pro"/>
                <a:hlinkClick r:id="rId2"/>
              </a:rPr>
              <a:t>NYC Open Data </a:t>
            </a:r>
            <a:r>
              <a:rPr lang="en-GB" b="0" i="0" dirty="0">
                <a:solidFill>
                  <a:srgbClr val="091E42"/>
                </a:solidFill>
                <a:effectLst/>
                <a:latin typeface="freight-text-pro"/>
              </a:rPr>
              <a:t>portal. Your job is to try and perform some analysis on this data in order to answer the questions that follow.</a:t>
            </a:r>
          </a:p>
        </p:txBody>
      </p:sp>
    </p:spTree>
    <p:extLst>
      <p:ext uri="{BB962C8B-B14F-4D97-AF65-F5344CB8AC3E}">
        <p14:creationId xmlns:p14="http://schemas.microsoft.com/office/powerpoint/2010/main" val="2034054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97FD-7352-B6E0-2CB8-A76A64BDBD0F}"/>
              </a:ext>
            </a:extLst>
          </p:cNvPr>
          <p:cNvSpPr>
            <a:spLocks noGrp="1"/>
          </p:cNvSpPr>
          <p:nvPr>
            <p:ph type="title"/>
          </p:nvPr>
        </p:nvSpPr>
        <p:spPr/>
        <p:txBody>
          <a:bodyPr/>
          <a:lstStyle/>
          <a:p>
            <a:r>
              <a:rPr lang="en-IN" dirty="0"/>
              <a:t>Copy Data to Hadoop</a:t>
            </a:r>
          </a:p>
        </p:txBody>
      </p:sp>
      <p:pic>
        <p:nvPicPr>
          <p:cNvPr id="6" name="Content Placeholder 5">
            <a:extLst>
              <a:ext uri="{FF2B5EF4-FFF2-40B4-BE49-F238E27FC236}">
                <a16:creationId xmlns:a16="http://schemas.microsoft.com/office/drawing/2014/main" id="{A22C07D7-9341-03BF-57DF-733DBEC8D411}"/>
              </a:ext>
            </a:extLst>
          </p:cNvPr>
          <p:cNvPicPr>
            <a:picLocks noGrp="1" noChangeAspect="1"/>
          </p:cNvPicPr>
          <p:nvPr>
            <p:ph idx="1"/>
          </p:nvPr>
        </p:nvPicPr>
        <p:blipFill>
          <a:blip r:embed="rId2"/>
          <a:stretch>
            <a:fillRect/>
          </a:stretch>
        </p:blipFill>
        <p:spPr>
          <a:xfrm>
            <a:off x="5418138" y="2339667"/>
            <a:ext cx="5470525" cy="2178667"/>
          </a:xfrm>
        </p:spPr>
      </p:pic>
      <p:sp>
        <p:nvSpPr>
          <p:cNvPr id="4" name="Text Placeholder 3">
            <a:extLst>
              <a:ext uri="{FF2B5EF4-FFF2-40B4-BE49-F238E27FC236}">
                <a16:creationId xmlns:a16="http://schemas.microsoft.com/office/drawing/2014/main" id="{C4A663E7-90D4-5D68-F30C-0AE289226C62}"/>
              </a:ext>
            </a:extLst>
          </p:cNvPr>
          <p:cNvSpPr>
            <a:spLocks noGrp="1"/>
          </p:cNvSpPr>
          <p:nvPr>
            <p:ph type="body" sz="half" idx="2"/>
          </p:nvPr>
        </p:nvSpPr>
        <p:spPr/>
        <p:txBody>
          <a:bodyPr/>
          <a:lstStyle/>
          <a:p>
            <a:r>
              <a:rPr lang="en-GB" dirty="0" err="1"/>
              <a:t>aws</a:t>
            </a:r>
            <a:r>
              <a:rPr lang="en-GB" dirty="0"/>
              <a:t> s3 cp s3://hiveassignmentdatabde/Parking_Violations_Issued_- _Fiscal_Year_2017.csv . </a:t>
            </a:r>
            <a:endParaRPr lang="en-IN" dirty="0"/>
          </a:p>
        </p:txBody>
      </p:sp>
    </p:spTree>
    <p:extLst>
      <p:ext uri="{BB962C8B-B14F-4D97-AF65-F5344CB8AC3E}">
        <p14:creationId xmlns:p14="http://schemas.microsoft.com/office/powerpoint/2010/main" val="1616122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86A4-F948-140F-E7FD-285DB01E797D}"/>
              </a:ext>
            </a:extLst>
          </p:cNvPr>
          <p:cNvSpPr>
            <a:spLocks noGrp="1"/>
          </p:cNvSpPr>
          <p:nvPr>
            <p:ph type="title"/>
          </p:nvPr>
        </p:nvSpPr>
        <p:spPr/>
        <p:txBody>
          <a:bodyPr/>
          <a:lstStyle/>
          <a:p>
            <a:r>
              <a:rPr lang="en-IN" dirty="0"/>
              <a:t>Creating and using the database</a:t>
            </a:r>
          </a:p>
        </p:txBody>
      </p:sp>
      <p:pic>
        <p:nvPicPr>
          <p:cNvPr id="6" name="Content Placeholder 5">
            <a:extLst>
              <a:ext uri="{FF2B5EF4-FFF2-40B4-BE49-F238E27FC236}">
                <a16:creationId xmlns:a16="http://schemas.microsoft.com/office/drawing/2014/main" id="{04DBDA1D-DE83-B4C0-3ABF-83E055F6E9CC}"/>
              </a:ext>
            </a:extLst>
          </p:cNvPr>
          <p:cNvPicPr>
            <a:picLocks noGrp="1" noChangeAspect="1"/>
          </p:cNvPicPr>
          <p:nvPr>
            <p:ph idx="1"/>
          </p:nvPr>
        </p:nvPicPr>
        <p:blipFill>
          <a:blip r:embed="rId2"/>
          <a:stretch>
            <a:fillRect/>
          </a:stretch>
        </p:blipFill>
        <p:spPr>
          <a:xfrm>
            <a:off x="5149426" y="3121903"/>
            <a:ext cx="6271430" cy="1788426"/>
          </a:xfrm>
        </p:spPr>
      </p:pic>
      <p:sp>
        <p:nvSpPr>
          <p:cNvPr id="4" name="Text Placeholder 3">
            <a:extLst>
              <a:ext uri="{FF2B5EF4-FFF2-40B4-BE49-F238E27FC236}">
                <a16:creationId xmlns:a16="http://schemas.microsoft.com/office/drawing/2014/main" id="{851EB6C3-4F41-8581-1B12-CFE43DDA9CC6}"/>
              </a:ext>
            </a:extLst>
          </p:cNvPr>
          <p:cNvSpPr>
            <a:spLocks noGrp="1"/>
          </p:cNvSpPr>
          <p:nvPr>
            <p:ph type="body" sz="half" idx="2"/>
          </p:nvPr>
        </p:nvSpPr>
        <p:spPr/>
        <p:txBody>
          <a:bodyPr/>
          <a:lstStyle/>
          <a:p>
            <a:pPr algn="l"/>
            <a:r>
              <a:rPr lang="en-GB" b="1" dirty="0"/>
              <a:t>Create database: </a:t>
            </a:r>
          </a:p>
          <a:p>
            <a:pPr algn="l"/>
            <a:r>
              <a:rPr lang="en-GB" dirty="0"/>
              <a:t>create database if not exists </a:t>
            </a:r>
            <a:r>
              <a:rPr lang="en-GB" dirty="0" err="1"/>
              <a:t>hiveAssignment</a:t>
            </a:r>
            <a:r>
              <a:rPr lang="en-GB" dirty="0"/>
              <a:t> comment "This database is to perform the analysis on NYC Parking Violations"; </a:t>
            </a:r>
          </a:p>
          <a:p>
            <a:pPr algn="l"/>
            <a:endParaRPr lang="en-GB" dirty="0"/>
          </a:p>
          <a:p>
            <a:pPr algn="l"/>
            <a:r>
              <a:rPr lang="en-GB" b="1" dirty="0"/>
              <a:t>Use database: </a:t>
            </a:r>
          </a:p>
          <a:p>
            <a:pPr algn="l"/>
            <a:r>
              <a:rPr lang="en-GB" dirty="0"/>
              <a:t>use </a:t>
            </a:r>
            <a:r>
              <a:rPr lang="en-GB" dirty="0" err="1"/>
              <a:t>hiveAssignment</a:t>
            </a:r>
            <a:r>
              <a:rPr lang="en-GB" dirty="0"/>
              <a:t>; </a:t>
            </a:r>
            <a:endParaRPr lang="en-IN" dirty="0"/>
          </a:p>
        </p:txBody>
      </p:sp>
    </p:spTree>
    <p:extLst>
      <p:ext uri="{BB962C8B-B14F-4D97-AF65-F5344CB8AC3E}">
        <p14:creationId xmlns:p14="http://schemas.microsoft.com/office/powerpoint/2010/main" val="38659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E4A1-F40C-C06B-9B56-C4A033E7DBA6}"/>
              </a:ext>
            </a:extLst>
          </p:cNvPr>
          <p:cNvSpPr>
            <a:spLocks noGrp="1"/>
          </p:cNvSpPr>
          <p:nvPr>
            <p:ph type="title"/>
          </p:nvPr>
        </p:nvSpPr>
        <p:spPr>
          <a:xfrm>
            <a:off x="1295401" y="982132"/>
            <a:ext cx="9609666" cy="499196"/>
          </a:xfrm>
        </p:spPr>
        <p:txBody>
          <a:bodyPr>
            <a:normAutofit fontScale="90000"/>
          </a:bodyPr>
          <a:lstStyle/>
          <a:p>
            <a:r>
              <a:rPr lang="en-IN" dirty="0"/>
              <a:t>Creating the table</a:t>
            </a:r>
          </a:p>
        </p:txBody>
      </p:sp>
      <p:sp>
        <p:nvSpPr>
          <p:cNvPr id="3" name="Text Placeholder 2">
            <a:extLst>
              <a:ext uri="{FF2B5EF4-FFF2-40B4-BE49-F238E27FC236}">
                <a16:creationId xmlns:a16="http://schemas.microsoft.com/office/drawing/2014/main" id="{D63F4D81-634B-3F8F-75BC-CD82878A9085}"/>
              </a:ext>
            </a:extLst>
          </p:cNvPr>
          <p:cNvSpPr>
            <a:spLocks noGrp="1"/>
          </p:cNvSpPr>
          <p:nvPr>
            <p:ph type="body" idx="13"/>
          </p:nvPr>
        </p:nvSpPr>
        <p:spPr>
          <a:xfrm>
            <a:off x="1295399" y="1664208"/>
            <a:ext cx="9609668" cy="1682496"/>
          </a:xfrm>
        </p:spPr>
        <p:txBody>
          <a:bodyPr>
            <a:normAutofit fontScale="47500" lnSpcReduction="20000"/>
          </a:bodyPr>
          <a:lstStyle/>
          <a:p>
            <a:r>
              <a:rPr lang="en-IN" b="1" dirty="0"/>
              <a:t>create table </a:t>
            </a:r>
            <a:r>
              <a:rPr lang="en-IN" dirty="0"/>
              <a:t>if not exists parkingViolations ( SummonsNumber int, PlateID string,RegistrationState string,PlateType string,IssueDate </a:t>
            </a:r>
            <a:r>
              <a:rPr lang="en-IN" dirty="0" err="1"/>
              <a:t>string,ViolationCode</a:t>
            </a:r>
            <a:r>
              <a:rPr lang="en-IN" dirty="0"/>
              <a:t> </a:t>
            </a:r>
            <a:r>
              <a:rPr lang="en-IN" dirty="0" err="1"/>
              <a:t>int,VehicleBodyType</a:t>
            </a:r>
            <a:r>
              <a:rPr lang="en-IN" dirty="0"/>
              <a:t> string, </a:t>
            </a:r>
            <a:r>
              <a:rPr lang="en-IN" dirty="0" err="1"/>
              <a:t>VehicleMake</a:t>
            </a:r>
            <a:r>
              <a:rPr lang="en-IN" dirty="0"/>
              <a:t> </a:t>
            </a:r>
            <a:r>
              <a:rPr lang="en-IN" dirty="0" err="1"/>
              <a:t>string,IssuingAgency</a:t>
            </a:r>
            <a:r>
              <a:rPr lang="en-IN" dirty="0"/>
              <a:t> string,StreetCode1 int,StreetCode2 int,StreetCode3 </a:t>
            </a:r>
            <a:r>
              <a:rPr lang="en-IN" dirty="0" err="1"/>
              <a:t>int,VehicleExpirationDate</a:t>
            </a:r>
            <a:r>
              <a:rPr lang="en-IN" dirty="0"/>
              <a:t> int, </a:t>
            </a:r>
            <a:r>
              <a:rPr lang="en-IN" dirty="0" err="1"/>
              <a:t>ViolationLocation</a:t>
            </a:r>
            <a:r>
              <a:rPr lang="en-IN" dirty="0"/>
              <a:t> </a:t>
            </a:r>
            <a:r>
              <a:rPr lang="en-IN" dirty="0" err="1"/>
              <a:t>string,ViolationPrecinct</a:t>
            </a:r>
            <a:r>
              <a:rPr lang="en-IN" dirty="0"/>
              <a:t> int, </a:t>
            </a:r>
            <a:r>
              <a:rPr lang="en-IN" dirty="0" err="1"/>
              <a:t>IssuerPrecinct</a:t>
            </a:r>
            <a:r>
              <a:rPr lang="en-IN" dirty="0"/>
              <a:t> </a:t>
            </a:r>
            <a:r>
              <a:rPr lang="en-IN" dirty="0" err="1"/>
              <a:t>int,IssuerCode</a:t>
            </a:r>
            <a:r>
              <a:rPr lang="en-IN" dirty="0"/>
              <a:t> </a:t>
            </a:r>
            <a:r>
              <a:rPr lang="en-IN" dirty="0" err="1"/>
              <a:t>int,IssuerCommand</a:t>
            </a:r>
            <a:r>
              <a:rPr lang="en-IN" dirty="0"/>
              <a:t> </a:t>
            </a:r>
            <a:r>
              <a:rPr lang="en-IN" dirty="0" err="1"/>
              <a:t>string,IssuerSquad</a:t>
            </a:r>
            <a:r>
              <a:rPr lang="en-IN" dirty="0"/>
              <a:t> </a:t>
            </a:r>
            <a:r>
              <a:rPr lang="en-IN" dirty="0" err="1"/>
              <a:t>string,ViolationTime</a:t>
            </a:r>
            <a:r>
              <a:rPr lang="en-IN" dirty="0"/>
              <a:t> </a:t>
            </a:r>
            <a:r>
              <a:rPr lang="en-IN" dirty="0" err="1"/>
              <a:t>string,TimeFirstObserved</a:t>
            </a:r>
            <a:r>
              <a:rPr lang="en-IN" dirty="0"/>
              <a:t> </a:t>
            </a:r>
            <a:r>
              <a:rPr lang="en-IN" dirty="0" err="1"/>
              <a:t>string,ViolationCounty</a:t>
            </a:r>
            <a:r>
              <a:rPr lang="en-IN" dirty="0"/>
              <a:t> </a:t>
            </a:r>
            <a:r>
              <a:rPr lang="en-IN" dirty="0" err="1"/>
              <a:t>string,ViolationInFrontOfOrOpposite</a:t>
            </a:r>
            <a:r>
              <a:rPr lang="en-IN" dirty="0"/>
              <a:t> </a:t>
            </a:r>
            <a:r>
              <a:rPr lang="en-IN" dirty="0" err="1"/>
              <a:t>string,HouseNumber</a:t>
            </a:r>
            <a:r>
              <a:rPr lang="en-IN" dirty="0"/>
              <a:t> </a:t>
            </a:r>
            <a:r>
              <a:rPr lang="en-IN" dirty="0" err="1"/>
              <a:t>string,StreetName</a:t>
            </a:r>
            <a:r>
              <a:rPr lang="en-IN" dirty="0"/>
              <a:t> </a:t>
            </a:r>
            <a:r>
              <a:rPr lang="en-IN" dirty="0" err="1"/>
              <a:t>string,IntersectingStreet</a:t>
            </a:r>
            <a:r>
              <a:rPr lang="en-IN" dirty="0"/>
              <a:t> </a:t>
            </a:r>
            <a:r>
              <a:rPr lang="en-IN" dirty="0" err="1"/>
              <a:t>string,DateFirstObserved</a:t>
            </a:r>
            <a:r>
              <a:rPr lang="en-IN" dirty="0"/>
              <a:t> </a:t>
            </a:r>
            <a:r>
              <a:rPr lang="en-IN" dirty="0" err="1"/>
              <a:t>int,LawSection</a:t>
            </a:r>
            <a:r>
              <a:rPr lang="en-IN" dirty="0"/>
              <a:t> </a:t>
            </a:r>
            <a:r>
              <a:rPr lang="en-IN" dirty="0" err="1"/>
              <a:t>int,SubDivision</a:t>
            </a:r>
            <a:r>
              <a:rPr lang="en-IN" dirty="0"/>
              <a:t> </a:t>
            </a:r>
            <a:r>
              <a:rPr lang="en-IN" dirty="0" err="1"/>
              <a:t>string,ViolationLegalCode</a:t>
            </a:r>
            <a:r>
              <a:rPr lang="en-IN" dirty="0"/>
              <a:t> </a:t>
            </a:r>
            <a:r>
              <a:rPr lang="en-IN" dirty="0" err="1"/>
              <a:t>string,DaysParkingInEffect</a:t>
            </a:r>
            <a:r>
              <a:rPr lang="en-IN" dirty="0"/>
              <a:t> </a:t>
            </a:r>
            <a:r>
              <a:rPr lang="en-IN" dirty="0" err="1"/>
              <a:t>string,FromHoursInEffect</a:t>
            </a:r>
            <a:r>
              <a:rPr lang="en-IN" dirty="0"/>
              <a:t> </a:t>
            </a:r>
            <a:r>
              <a:rPr lang="en-IN" dirty="0" err="1"/>
              <a:t>string,ToHoursInEffect</a:t>
            </a:r>
            <a:r>
              <a:rPr lang="en-IN" dirty="0"/>
              <a:t> </a:t>
            </a:r>
            <a:r>
              <a:rPr lang="en-IN" dirty="0" err="1"/>
              <a:t>string,VehicleColor</a:t>
            </a:r>
            <a:r>
              <a:rPr lang="en-IN" dirty="0"/>
              <a:t> </a:t>
            </a:r>
            <a:r>
              <a:rPr lang="en-IN" dirty="0" err="1"/>
              <a:t>string,UnregisteredVehicle</a:t>
            </a:r>
            <a:r>
              <a:rPr lang="en-IN" dirty="0"/>
              <a:t> </a:t>
            </a:r>
            <a:r>
              <a:rPr lang="en-IN" dirty="0" err="1"/>
              <a:t>string,VehicleYear</a:t>
            </a:r>
            <a:r>
              <a:rPr lang="en-IN" dirty="0"/>
              <a:t> </a:t>
            </a:r>
            <a:r>
              <a:rPr lang="en-IN" dirty="0" err="1"/>
              <a:t>int,MeterNumber</a:t>
            </a:r>
            <a:r>
              <a:rPr lang="en-IN" dirty="0"/>
              <a:t> </a:t>
            </a:r>
            <a:r>
              <a:rPr lang="en-IN" dirty="0" err="1"/>
              <a:t>string,FeetFromCurb</a:t>
            </a:r>
            <a:r>
              <a:rPr lang="en-IN" dirty="0"/>
              <a:t> </a:t>
            </a:r>
            <a:r>
              <a:rPr lang="en-IN" dirty="0" err="1"/>
              <a:t>int,ViolationPostCode</a:t>
            </a:r>
            <a:r>
              <a:rPr lang="en-IN" dirty="0"/>
              <a:t> string, </a:t>
            </a:r>
            <a:r>
              <a:rPr lang="en-IN" dirty="0" err="1"/>
              <a:t>ViolationDescription</a:t>
            </a:r>
            <a:r>
              <a:rPr lang="en-IN" dirty="0"/>
              <a:t> </a:t>
            </a:r>
            <a:r>
              <a:rPr lang="en-IN" dirty="0" err="1"/>
              <a:t>string,NoStandingorStoppingViolation</a:t>
            </a:r>
            <a:r>
              <a:rPr lang="en-IN" dirty="0"/>
              <a:t> </a:t>
            </a:r>
            <a:r>
              <a:rPr lang="en-IN" dirty="0" err="1"/>
              <a:t>string,HydrantViolation</a:t>
            </a:r>
            <a:r>
              <a:rPr lang="en-IN" dirty="0"/>
              <a:t> </a:t>
            </a:r>
            <a:r>
              <a:rPr lang="en-IN" dirty="0" err="1"/>
              <a:t>string,DoubleParkingViolation</a:t>
            </a:r>
            <a:r>
              <a:rPr lang="en-IN" dirty="0"/>
              <a:t> string ) row format delimited fields terminated by ',' lines terminated by '\n' stored as </a:t>
            </a:r>
            <a:r>
              <a:rPr lang="en-IN" dirty="0" err="1"/>
              <a:t>textfile</a:t>
            </a:r>
            <a:r>
              <a:rPr lang="en-IN" dirty="0"/>
              <a:t> TBLPROPERTIES ("</a:t>
            </a:r>
            <a:r>
              <a:rPr lang="en-IN" dirty="0" err="1"/>
              <a:t>skip.header.line.count</a:t>
            </a:r>
            <a:r>
              <a:rPr lang="en-IN" dirty="0"/>
              <a:t>"="1");</a:t>
            </a:r>
          </a:p>
        </p:txBody>
      </p:sp>
      <p:sp>
        <p:nvSpPr>
          <p:cNvPr id="4" name="Text Placeholder 3">
            <a:extLst>
              <a:ext uri="{FF2B5EF4-FFF2-40B4-BE49-F238E27FC236}">
                <a16:creationId xmlns:a16="http://schemas.microsoft.com/office/drawing/2014/main" id="{21276A22-34E9-8173-FBB2-C7088BCDB16B}"/>
              </a:ext>
            </a:extLst>
          </p:cNvPr>
          <p:cNvSpPr>
            <a:spLocks noGrp="1"/>
          </p:cNvSpPr>
          <p:nvPr>
            <p:ph type="body" idx="1"/>
          </p:nvPr>
        </p:nvSpPr>
        <p:spPr>
          <a:xfrm>
            <a:off x="1295400" y="3602737"/>
            <a:ext cx="9609670" cy="1682496"/>
          </a:xfrm>
        </p:spPr>
        <p:txBody>
          <a:bodyPr/>
          <a:lstStyle/>
          <a:p>
            <a:endParaRPr lang="en-IN" dirty="0"/>
          </a:p>
        </p:txBody>
      </p:sp>
      <p:pic>
        <p:nvPicPr>
          <p:cNvPr id="6" name="Picture 5">
            <a:extLst>
              <a:ext uri="{FF2B5EF4-FFF2-40B4-BE49-F238E27FC236}">
                <a16:creationId xmlns:a16="http://schemas.microsoft.com/office/drawing/2014/main" id="{8FE87673-A178-864A-F4C6-D83936EA0970}"/>
              </a:ext>
            </a:extLst>
          </p:cNvPr>
          <p:cNvPicPr>
            <a:picLocks noChangeAspect="1"/>
          </p:cNvPicPr>
          <p:nvPr/>
        </p:nvPicPr>
        <p:blipFill>
          <a:blip r:embed="rId2"/>
          <a:stretch>
            <a:fillRect/>
          </a:stretch>
        </p:blipFill>
        <p:spPr>
          <a:xfrm>
            <a:off x="1286930" y="3602737"/>
            <a:ext cx="9609666" cy="1682497"/>
          </a:xfrm>
          <a:prstGeom prst="rect">
            <a:avLst/>
          </a:prstGeom>
        </p:spPr>
      </p:pic>
    </p:spTree>
    <p:extLst>
      <p:ext uri="{BB962C8B-B14F-4D97-AF65-F5344CB8AC3E}">
        <p14:creationId xmlns:p14="http://schemas.microsoft.com/office/powerpoint/2010/main" val="366728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FF9A-13C3-8B39-B155-5C3CFDC906FD}"/>
              </a:ext>
            </a:extLst>
          </p:cNvPr>
          <p:cNvSpPr>
            <a:spLocks noGrp="1"/>
          </p:cNvSpPr>
          <p:nvPr>
            <p:ph type="title"/>
          </p:nvPr>
        </p:nvSpPr>
        <p:spPr>
          <a:xfrm>
            <a:off x="1295401" y="982132"/>
            <a:ext cx="9609666" cy="746084"/>
          </a:xfrm>
        </p:spPr>
        <p:txBody>
          <a:bodyPr>
            <a:normAutofit fontScale="90000"/>
          </a:bodyPr>
          <a:lstStyle/>
          <a:p>
            <a:r>
              <a:rPr lang="en-IN" dirty="0"/>
              <a:t>Loading the data into table</a:t>
            </a:r>
          </a:p>
        </p:txBody>
      </p:sp>
      <p:sp>
        <p:nvSpPr>
          <p:cNvPr id="3" name="Text Placeholder 2">
            <a:extLst>
              <a:ext uri="{FF2B5EF4-FFF2-40B4-BE49-F238E27FC236}">
                <a16:creationId xmlns:a16="http://schemas.microsoft.com/office/drawing/2014/main" id="{9D8B3B31-2851-98D2-AB2D-58CD1F1B8975}"/>
              </a:ext>
            </a:extLst>
          </p:cNvPr>
          <p:cNvSpPr>
            <a:spLocks noGrp="1"/>
          </p:cNvSpPr>
          <p:nvPr>
            <p:ph type="body" idx="13"/>
          </p:nvPr>
        </p:nvSpPr>
        <p:spPr>
          <a:xfrm>
            <a:off x="1291166" y="1801367"/>
            <a:ext cx="9609668" cy="975189"/>
          </a:xfrm>
        </p:spPr>
        <p:txBody>
          <a:bodyPr>
            <a:normAutofit lnSpcReduction="10000"/>
          </a:bodyPr>
          <a:lstStyle/>
          <a:p>
            <a:r>
              <a:rPr lang="en-GB" sz="1800" b="1" dirty="0"/>
              <a:t>Load data to table: </a:t>
            </a:r>
          </a:p>
          <a:p>
            <a:r>
              <a:rPr lang="en-GB" sz="1800" dirty="0"/>
              <a:t>load data local </a:t>
            </a:r>
            <a:r>
              <a:rPr lang="en-GB" sz="1800" dirty="0" err="1"/>
              <a:t>inpath</a:t>
            </a:r>
            <a:r>
              <a:rPr lang="en-GB" sz="1800" dirty="0"/>
              <a:t> '/home/</a:t>
            </a:r>
            <a:r>
              <a:rPr lang="en-GB" sz="1800" dirty="0" err="1"/>
              <a:t>hadoop</a:t>
            </a:r>
            <a:r>
              <a:rPr lang="en-GB" sz="1800" dirty="0"/>
              <a:t>/</a:t>
            </a:r>
            <a:r>
              <a:rPr lang="en-GB" sz="1800" dirty="0" err="1"/>
              <a:t>Parking_Violations_Issued</a:t>
            </a:r>
            <a:r>
              <a:rPr lang="en-GB" sz="1800" dirty="0"/>
              <a:t>_- _Fiscal_Year_2017.csv' into table </a:t>
            </a:r>
            <a:r>
              <a:rPr lang="en-GB" sz="1800" dirty="0" err="1"/>
              <a:t>parkingViolations</a:t>
            </a:r>
            <a:r>
              <a:rPr lang="en-GB" sz="1800" dirty="0"/>
              <a:t> ; </a:t>
            </a:r>
            <a:endParaRPr lang="en-IN" sz="1800" dirty="0"/>
          </a:p>
        </p:txBody>
      </p:sp>
      <p:sp>
        <p:nvSpPr>
          <p:cNvPr id="4" name="Text Placeholder 3">
            <a:extLst>
              <a:ext uri="{FF2B5EF4-FFF2-40B4-BE49-F238E27FC236}">
                <a16:creationId xmlns:a16="http://schemas.microsoft.com/office/drawing/2014/main" id="{7A858B88-488A-05E1-5AC3-B463FDFC82C6}"/>
              </a:ext>
            </a:extLst>
          </p:cNvPr>
          <p:cNvSpPr>
            <a:spLocks noGrp="1"/>
          </p:cNvSpPr>
          <p:nvPr>
            <p:ph type="body" idx="1"/>
          </p:nvPr>
        </p:nvSpPr>
        <p:spPr>
          <a:xfrm>
            <a:off x="1291166" y="3724319"/>
            <a:ext cx="9609670" cy="875114"/>
          </a:xfrm>
        </p:spPr>
        <p:txBody>
          <a:bodyPr/>
          <a:lstStyle/>
          <a:p>
            <a:endParaRPr lang="en-IN" dirty="0"/>
          </a:p>
        </p:txBody>
      </p:sp>
      <p:pic>
        <p:nvPicPr>
          <p:cNvPr id="6" name="Picture 5">
            <a:extLst>
              <a:ext uri="{FF2B5EF4-FFF2-40B4-BE49-F238E27FC236}">
                <a16:creationId xmlns:a16="http://schemas.microsoft.com/office/drawing/2014/main" id="{551ABD6E-E665-B45A-A9DA-E30C2C23CA5E}"/>
              </a:ext>
            </a:extLst>
          </p:cNvPr>
          <p:cNvPicPr>
            <a:picLocks noChangeAspect="1"/>
          </p:cNvPicPr>
          <p:nvPr/>
        </p:nvPicPr>
        <p:blipFill>
          <a:blip r:embed="rId2"/>
          <a:stretch>
            <a:fillRect/>
          </a:stretch>
        </p:blipFill>
        <p:spPr>
          <a:xfrm>
            <a:off x="1291164" y="3724318"/>
            <a:ext cx="9617273" cy="875114"/>
          </a:xfrm>
          <a:prstGeom prst="rect">
            <a:avLst/>
          </a:prstGeom>
        </p:spPr>
      </p:pic>
    </p:spTree>
    <p:extLst>
      <p:ext uri="{BB962C8B-B14F-4D97-AF65-F5344CB8AC3E}">
        <p14:creationId xmlns:p14="http://schemas.microsoft.com/office/powerpoint/2010/main" val="364816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0001-93F2-CE7A-F389-0CA64EA999A8}"/>
              </a:ext>
            </a:extLst>
          </p:cNvPr>
          <p:cNvSpPr>
            <a:spLocks noGrp="1"/>
          </p:cNvSpPr>
          <p:nvPr>
            <p:ph type="title"/>
          </p:nvPr>
        </p:nvSpPr>
        <p:spPr>
          <a:xfrm>
            <a:off x="1295400" y="982132"/>
            <a:ext cx="9609667" cy="672932"/>
          </a:xfrm>
        </p:spPr>
        <p:txBody>
          <a:bodyPr>
            <a:normAutofit fontScale="90000"/>
          </a:bodyPr>
          <a:lstStyle/>
          <a:p>
            <a:r>
              <a:rPr lang="en-IN" dirty="0"/>
              <a:t>Enabling Dynamic Partitioning</a:t>
            </a:r>
          </a:p>
        </p:txBody>
      </p:sp>
      <p:sp>
        <p:nvSpPr>
          <p:cNvPr id="3" name="Text Placeholder 2">
            <a:extLst>
              <a:ext uri="{FF2B5EF4-FFF2-40B4-BE49-F238E27FC236}">
                <a16:creationId xmlns:a16="http://schemas.microsoft.com/office/drawing/2014/main" id="{33BD67FC-7606-83B4-C2FE-E6F2D08A2BAC}"/>
              </a:ext>
            </a:extLst>
          </p:cNvPr>
          <p:cNvSpPr>
            <a:spLocks noGrp="1"/>
          </p:cNvSpPr>
          <p:nvPr>
            <p:ph type="body" idx="13"/>
          </p:nvPr>
        </p:nvSpPr>
        <p:spPr>
          <a:xfrm>
            <a:off x="1291166" y="1800859"/>
            <a:ext cx="9609668" cy="841248"/>
          </a:xfrm>
        </p:spPr>
        <p:txBody>
          <a:bodyPr>
            <a:normAutofit/>
          </a:bodyPr>
          <a:lstStyle/>
          <a:p>
            <a:r>
              <a:rPr lang="en-IN" sz="1800" dirty="0"/>
              <a:t>set </a:t>
            </a:r>
            <a:r>
              <a:rPr lang="en-IN" sz="1800" dirty="0" err="1"/>
              <a:t>hive.exec.dynamic.partition</a:t>
            </a:r>
            <a:r>
              <a:rPr lang="en-IN" sz="1800" dirty="0"/>
              <a:t>=true; </a:t>
            </a:r>
          </a:p>
          <a:p>
            <a:r>
              <a:rPr lang="en-IN" sz="1800" dirty="0"/>
              <a:t>set </a:t>
            </a:r>
            <a:r>
              <a:rPr lang="en-IN" sz="1800" dirty="0" err="1"/>
              <a:t>hive.exec.dynamic.partition.mode</a:t>
            </a:r>
            <a:r>
              <a:rPr lang="en-IN" sz="1800" dirty="0"/>
              <a:t>= </a:t>
            </a:r>
            <a:r>
              <a:rPr lang="en-IN" sz="1800" dirty="0" err="1"/>
              <a:t>nonstring</a:t>
            </a:r>
            <a:r>
              <a:rPr lang="en-IN" sz="1800" dirty="0"/>
              <a:t>; </a:t>
            </a:r>
          </a:p>
        </p:txBody>
      </p:sp>
      <p:sp>
        <p:nvSpPr>
          <p:cNvPr id="4" name="Text Placeholder 3">
            <a:extLst>
              <a:ext uri="{FF2B5EF4-FFF2-40B4-BE49-F238E27FC236}">
                <a16:creationId xmlns:a16="http://schemas.microsoft.com/office/drawing/2014/main" id="{5873032B-BC3F-E4C9-227C-1999159D8234}"/>
              </a:ext>
            </a:extLst>
          </p:cNvPr>
          <p:cNvSpPr>
            <a:spLocks noGrp="1"/>
          </p:cNvSpPr>
          <p:nvPr>
            <p:ph type="body" idx="1"/>
          </p:nvPr>
        </p:nvSpPr>
        <p:spPr>
          <a:xfrm>
            <a:off x="1291166" y="3675482"/>
            <a:ext cx="9609670" cy="1405467"/>
          </a:xfrm>
        </p:spPr>
        <p:txBody>
          <a:bodyPr/>
          <a:lstStyle/>
          <a:p>
            <a:endParaRPr lang="en-IN" dirty="0"/>
          </a:p>
        </p:txBody>
      </p:sp>
      <p:pic>
        <p:nvPicPr>
          <p:cNvPr id="6" name="Picture 5">
            <a:extLst>
              <a:ext uri="{FF2B5EF4-FFF2-40B4-BE49-F238E27FC236}">
                <a16:creationId xmlns:a16="http://schemas.microsoft.com/office/drawing/2014/main" id="{950E1924-AF44-11B2-3271-B7519E0B452A}"/>
              </a:ext>
            </a:extLst>
          </p:cNvPr>
          <p:cNvPicPr>
            <a:picLocks noChangeAspect="1"/>
          </p:cNvPicPr>
          <p:nvPr/>
        </p:nvPicPr>
        <p:blipFill>
          <a:blip r:embed="rId2"/>
          <a:stretch>
            <a:fillRect/>
          </a:stretch>
        </p:blipFill>
        <p:spPr>
          <a:xfrm>
            <a:off x="1391748" y="3782940"/>
            <a:ext cx="7094109" cy="841248"/>
          </a:xfrm>
          <a:prstGeom prst="rect">
            <a:avLst/>
          </a:prstGeom>
        </p:spPr>
      </p:pic>
    </p:spTree>
    <p:extLst>
      <p:ext uri="{BB962C8B-B14F-4D97-AF65-F5344CB8AC3E}">
        <p14:creationId xmlns:p14="http://schemas.microsoft.com/office/powerpoint/2010/main" val="3277015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5C09-6A6B-AFD7-D235-53FAF005B795}"/>
              </a:ext>
            </a:extLst>
          </p:cNvPr>
          <p:cNvSpPr>
            <a:spLocks noGrp="1"/>
          </p:cNvSpPr>
          <p:nvPr>
            <p:ph type="title"/>
          </p:nvPr>
        </p:nvSpPr>
        <p:spPr>
          <a:xfrm>
            <a:off x="1291166" y="822112"/>
            <a:ext cx="9609668" cy="572348"/>
          </a:xfrm>
        </p:spPr>
        <p:txBody>
          <a:bodyPr>
            <a:normAutofit fontScale="90000"/>
          </a:bodyPr>
          <a:lstStyle/>
          <a:p>
            <a:r>
              <a:rPr lang="en-GB" dirty="0"/>
              <a:t>Part -1 Examine the data: </a:t>
            </a:r>
            <a:endParaRPr lang="en-IN" dirty="0"/>
          </a:p>
        </p:txBody>
      </p:sp>
      <p:sp>
        <p:nvSpPr>
          <p:cNvPr id="3" name="Text Placeholder 2">
            <a:extLst>
              <a:ext uri="{FF2B5EF4-FFF2-40B4-BE49-F238E27FC236}">
                <a16:creationId xmlns:a16="http://schemas.microsoft.com/office/drawing/2014/main" id="{C99C916E-082F-482E-E3C1-2435B97B4263}"/>
              </a:ext>
            </a:extLst>
          </p:cNvPr>
          <p:cNvSpPr>
            <a:spLocks noGrp="1"/>
          </p:cNvSpPr>
          <p:nvPr>
            <p:ph type="body" idx="13"/>
          </p:nvPr>
        </p:nvSpPr>
        <p:spPr>
          <a:xfrm>
            <a:off x="1295401" y="1915159"/>
            <a:ext cx="9609668" cy="1513841"/>
          </a:xfrm>
        </p:spPr>
        <p:txBody>
          <a:bodyPr>
            <a:noAutofit/>
          </a:bodyPr>
          <a:lstStyle/>
          <a:p>
            <a:r>
              <a:rPr lang="en-IN" sz="1200" b="1" dirty="0"/>
              <a:t>Create a table with year as partition:</a:t>
            </a:r>
          </a:p>
          <a:p>
            <a:r>
              <a:rPr lang="en-IN" sz="1200" dirty="0"/>
              <a:t> create table if not exists </a:t>
            </a:r>
            <a:r>
              <a:rPr lang="en-IN" sz="1200" dirty="0" err="1"/>
              <a:t>parkingViolations_partitioned</a:t>
            </a:r>
            <a:r>
              <a:rPr lang="en-IN" sz="1200" dirty="0"/>
              <a:t> ( SummonsNumber int, PlateID string,RegistrationState string,PlateType string,IssueDate string,ViolationCode </a:t>
            </a:r>
            <a:r>
              <a:rPr lang="en-IN" sz="1200" dirty="0" err="1"/>
              <a:t>int,VehicleBodyType</a:t>
            </a:r>
            <a:r>
              <a:rPr lang="en-IN" sz="1200" dirty="0"/>
              <a:t> </a:t>
            </a:r>
            <a:r>
              <a:rPr lang="en-IN" sz="1200" dirty="0" err="1"/>
              <a:t>string,VehicleMake</a:t>
            </a:r>
            <a:r>
              <a:rPr lang="en-IN" sz="1200" dirty="0"/>
              <a:t> </a:t>
            </a:r>
            <a:r>
              <a:rPr lang="en-IN" sz="1200" dirty="0" err="1"/>
              <a:t>string,IssuingAgency</a:t>
            </a:r>
            <a:r>
              <a:rPr lang="en-IN" sz="1200" dirty="0"/>
              <a:t> string,StreetCode1 int,StreetCode2 int,StreetCode3 </a:t>
            </a:r>
            <a:r>
              <a:rPr lang="en-IN" sz="1200" dirty="0" err="1"/>
              <a:t>int,VehicleExpirationDate</a:t>
            </a:r>
            <a:r>
              <a:rPr lang="en-IN" sz="1200" dirty="0"/>
              <a:t> int, </a:t>
            </a:r>
            <a:r>
              <a:rPr lang="en-IN" sz="1200" dirty="0" err="1"/>
              <a:t>ViolationLocation</a:t>
            </a:r>
            <a:r>
              <a:rPr lang="en-IN" sz="1200" dirty="0"/>
              <a:t> </a:t>
            </a:r>
            <a:r>
              <a:rPr lang="en-IN" sz="1200" dirty="0" err="1"/>
              <a:t>string,ViolationPrecinct</a:t>
            </a:r>
            <a:r>
              <a:rPr lang="en-IN" sz="1200" dirty="0"/>
              <a:t> </a:t>
            </a:r>
            <a:r>
              <a:rPr lang="en-IN" sz="1200" dirty="0" err="1"/>
              <a:t>int,IssuerPrecinct</a:t>
            </a:r>
            <a:r>
              <a:rPr lang="en-IN" sz="1200" dirty="0"/>
              <a:t> </a:t>
            </a:r>
            <a:r>
              <a:rPr lang="en-IN" sz="1200" dirty="0" err="1"/>
              <a:t>int,IssuerCode</a:t>
            </a:r>
            <a:r>
              <a:rPr lang="en-IN" sz="1200" dirty="0"/>
              <a:t> </a:t>
            </a:r>
            <a:r>
              <a:rPr lang="en-IN" sz="1200" dirty="0" err="1"/>
              <a:t>int,IssuerCommand</a:t>
            </a:r>
            <a:r>
              <a:rPr lang="en-IN" sz="1200" dirty="0"/>
              <a:t> </a:t>
            </a:r>
            <a:r>
              <a:rPr lang="en-IN" sz="1200" dirty="0" err="1"/>
              <a:t>string,IssuerSquad</a:t>
            </a:r>
            <a:r>
              <a:rPr lang="en-IN" sz="1200" dirty="0"/>
              <a:t> </a:t>
            </a:r>
            <a:r>
              <a:rPr lang="en-IN" sz="1200" dirty="0" err="1"/>
              <a:t>string,ViolationTime</a:t>
            </a:r>
            <a:r>
              <a:rPr lang="en-IN" sz="1200" dirty="0"/>
              <a:t> </a:t>
            </a:r>
            <a:r>
              <a:rPr lang="en-IN" sz="1200" dirty="0" err="1"/>
              <a:t>string,TimeFirstObserved</a:t>
            </a:r>
            <a:r>
              <a:rPr lang="en-IN" sz="1200" dirty="0"/>
              <a:t> </a:t>
            </a:r>
            <a:r>
              <a:rPr lang="en-IN" sz="1200" dirty="0" err="1"/>
              <a:t>string,ViolationCounty</a:t>
            </a:r>
            <a:r>
              <a:rPr lang="en-IN" sz="1200" dirty="0"/>
              <a:t> </a:t>
            </a:r>
            <a:r>
              <a:rPr lang="en-IN" sz="1200" dirty="0" err="1"/>
              <a:t>string,ViolationInFrontOfOrOpposite</a:t>
            </a:r>
            <a:r>
              <a:rPr lang="en-IN" sz="1200" dirty="0"/>
              <a:t> </a:t>
            </a:r>
            <a:r>
              <a:rPr lang="en-IN" sz="1200" dirty="0" err="1"/>
              <a:t>string,HouseNumber</a:t>
            </a:r>
            <a:r>
              <a:rPr lang="en-IN" sz="1200" dirty="0"/>
              <a:t> </a:t>
            </a:r>
            <a:r>
              <a:rPr lang="en-IN" sz="1200" dirty="0" err="1"/>
              <a:t>string,StreetName</a:t>
            </a:r>
            <a:r>
              <a:rPr lang="en-IN" sz="1200" dirty="0"/>
              <a:t> </a:t>
            </a:r>
            <a:r>
              <a:rPr lang="en-IN" sz="1200" dirty="0" err="1"/>
              <a:t>string,IntersectingStreet</a:t>
            </a:r>
            <a:r>
              <a:rPr lang="en-IN" sz="1200" dirty="0"/>
              <a:t> </a:t>
            </a:r>
            <a:r>
              <a:rPr lang="en-IN" sz="1200" dirty="0" err="1"/>
              <a:t>string,DateFirstObserved</a:t>
            </a:r>
            <a:r>
              <a:rPr lang="en-IN" sz="1200" dirty="0"/>
              <a:t> </a:t>
            </a:r>
            <a:r>
              <a:rPr lang="en-IN" sz="1200" dirty="0" err="1"/>
              <a:t>int,LawSection</a:t>
            </a:r>
            <a:r>
              <a:rPr lang="en-IN" sz="1200" dirty="0"/>
              <a:t> </a:t>
            </a:r>
            <a:r>
              <a:rPr lang="en-IN" sz="1200" dirty="0" err="1"/>
              <a:t>int,SubDivision</a:t>
            </a:r>
            <a:r>
              <a:rPr lang="en-IN" sz="1200" dirty="0"/>
              <a:t> </a:t>
            </a:r>
            <a:r>
              <a:rPr lang="en-IN" sz="1200" dirty="0" err="1"/>
              <a:t>string,ViolationLegalCode</a:t>
            </a:r>
            <a:r>
              <a:rPr lang="en-IN" sz="1200" dirty="0"/>
              <a:t> </a:t>
            </a:r>
            <a:r>
              <a:rPr lang="en-IN" sz="1200" dirty="0" err="1"/>
              <a:t>string,DaysParkingInEffect</a:t>
            </a:r>
            <a:r>
              <a:rPr lang="en-IN" sz="1200" dirty="0"/>
              <a:t> string, </a:t>
            </a:r>
            <a:r>
              <a:rPr lang="en-IN" sz="1200" dirty="0" err="1"/>
              <a:t>FromHoursInEffect</a:t>
            </a:r>
            <a:r>
              <a:rPr lang="en-IN" sz="1200" dirty="0"/>
              <a:t> </a:t>
            </a:r>
            <a:r>
              <a:rPr lang="en-IN" sz="1200" dirty="0" err="1"/>
              <a:t>string,ToHoursInEffect</a:t>
            </a:r>
            <a:r>
              <a:rPr lang="en-IN" sz="1200" dirty="0"/>
              <a:t> </a:t>
            </a:r>
            <a:r>
              <a:rPr lang="en-IN" sz="1200" dirty="0" err="1"/>
              <a:t>string,VehicleColor</a:t>
            </a:r>
            <a:r>
              <a:rPr lang="en-IN" sz="1200" dirty="0"/>
              <a:t> </a:t>
            </a:r>
            <a:r>
              <a:rPr lang="en-IN" sz="1200" dirty="0" err="1"/>
              <a:t>string,UnregisteredVehicle</a:t>
            </a:r>
            <a:r>
              <a:rPr lang="en-IN" sz="1200" dirty="0"/>
              <a:t> </a:t>
            </a:r>
            <a:r>
              <a:rPr lang="en-IN" sz="1200" dirty="0" err="1"/>
              <a:t>string,VehicleYear</a:t>
            </a:r>
            <a:r>
              <a:rPr lang="en-IN" sz="1200" dirty="0"/>
              <a:t> </a:t>
            </a:r>
            <a:r>
              <a:rPr lang="en-IN" sz="1200" dirty="0" err="1"/>
              <a:t>int,MeterNumber</a:t>
            </a:r>
            <a:r>
              <a:rPr lang="en-IN" sz="1200" dirty="0"/>
              <a:t> </a:t>
            </a:r>
            <a:r>
              <a:rPr lang="en-IN" sz="1200" dirty="0" err="1"/>
              <a:t>string,FeetFromCurb</a:t>
            </a:r>
            <a:r>
              <a:rPr lang="en-IN" sz="1200" dirty="0"/>
              <a:t> </a:t>
            </a:r>
            <a:r>
              <a:rPr lang="en-IN" sz="1200" dirty="0" err="1"/>
              <a:t>int,ViolationPostCode</a:t>
            </a:r>
            <a:r>
              <a:rPr lang="en-IN" sz="1200" dirty="0"/>
              <a:t> string, </a:t>
            </a:r>
            <a:r>
              <a:rPr lang="en-IN" sz="1200" dirty="0" err="1"/>
              <a:t>ViolationDescription</a:t>
            </a:r>
            <a:r>
              <a:rPr lang="en-IN" sz="1200" dirty="0"/>
              <a:t> </a:t>
            </a:r>
            <a:r>
              <a:rPr lang="en-IN" sz="1200" dirty="0" err="1"/>
              <a:t>string,NoStandingorStoppingViolation</a:t>
            </a:r>
            <a:r>
              <a:rPr lang="en-IN" sz="1200" dirty="0"/>
              <a:t> </a:t>
            </a:r>
            <a:r>
              <a:rPr lang="en-IN" sz="1200" dirty="0" err="1"/>
              <a:t>string,HydrantViolation</a:t>
            </a:r>
            <a:r>
              <a:rPr lang="en-IN" sz="1200" dirty="0"/>
              <a:t> </a:t>
            </a:r>
            <a:r>
              <a:rPr lang="en-IN" sz="1200" dirty="0" err="1"/>
              <a:t>string,DoubleParkingViolation</a:t>
            </a:r>
            <a:r>
              <a:rPr lang="en-IN" sz="1200" dirty="0"/>
              <a:t> </a:t>
            </a:r>
            <a:r>
              <a:rPr lang="en-IN" sz="1200" dirty="0" err="1"/>
              <a:t>string,month</a:t>
            </a:r>
            <a:r>
              <a:rPr lang="en-IN" sz="1200" dirty="0"/>
              <a:t> int, hour int ) partitioned by ( year int ) row format delimited fields terminated by ',' lines terminated by '\n' stored as </a:t>
            </a:r>
            <a:r>
              <a:rPr lang="en-IN" sz="1200" dirty="0" err="1"/>
              <a:t>textfile</a:t>
            </a:r>
            <a:r>
              <a:rPr lang="en-IN" sz="1200" dirty="0"/>
              <a:t> TBLPROPERTIES ("</a:t>
            </a:r>
            <a:r>
              <a:rPr lang="en-IN" sz="1200" dirty="0" err="1"/>
              <a:t>skip.header.line.count</a:t>
            </a:r>
            <a:r>
              <a:rPr lang="en-IN" sz="1200" dirty="0"/>
              <a:t>"="1"); </a:t>
            </a:r>
          </a:p>
        </p:txBody>
      </p:sp>
      <p:sp>
        <p:nvSpPr>
          <p:cNvPr id="4" name="Text Placeholder 3">
            <a:extLst>
              <a:ext uri="{FF2B5EF4-FFF2-40B4-BE49-F238E27FC236}">
                <a16:creationId xmlns:a16="http://schemas.microsoft.com/office/drawing/2014/main" id="{42A94920-3EA1-B375-FD71-3A92AB216E1A}"/>
              </a:ext>
            </a:extLst>
          </p:cNvPr>
          <p:cNvSpPr>
            <a:spLocks noGrp="1"/>
          </p:cNvSpPr>
          <p:nvPr>
            <p:ph type="body" idx="1"/>
          </p:nvPr>
        </p:nvSpPr>
        <p:spPr>
          <a:xfrm>
            <a:off x="1295401" y="3661363"/>
            <a:ext cx="9609670" cy="1405467"/>
          </a:xfrm>
        </p:spPr>
        <p:txBody>
          <a:bodyPr/>
          <a:lstStyle/>
          <a:p>
            <a:endParaRPr lang="en-IN" dirty="0"/>
          </a:p>
        </p:txBody>
      </p:sp>
      <p:pic>
        <p:nvPicPr>
          <p:cNvPr id="6" name="Picture 5">
            <a:extLst>
              <a:ext uri="{FF2B5EF4-FFF2-40B4-BE49-F238E27FC236}">
                <a16:creationId xmlns:a16="http://schemas.microsoft.com/office/drawing/2014/main" id="{492F1FEC-06AC-77AF-0C07-65ACD53C5492}"/>
              </a:ext>
            </a:extLst>
          </p:cNvPr>
          <p:cNvPicPr>
            <a:picLocks noChangeAspect="1"/>
          </p:cNvPicPr>
          <p:nvPr/>
        </p:nvPicPr>
        <p:blipFill>
          <a:blip r:embed="rId2"/>
          <a:stretch>
            <a:fillRect/>
          </a:stretch>
        </p:blipFill>
        <p:spPr>
          <a:xfrm>
            <a:off x="1208055" y="3661363"/>
            <a:ext cx="9916470" cy="1513841"/>
          </a:xfrm>
          <a:prstGeom prst="rect">
            <a:avLst/>
          </a:prstGeom>
        </p:spPr>
      </p:pic>
    </p:spTree>
    <p:extLst>
      <p:ext uri="{BB962C8B-B14F-4D97-AF65-F5344CB8AC3E}">
        <p14:creationId xmlns:p14="http://schemas.microsoft.com/office/powerpoint/2010/main" val="123572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D940-613A-EF29-D787-3731B3AA0EFB}"/>
              </a:ext>
            </a:extLst>
          </p:cNvPr>
          <p:cNvSpPr>
            <a:spLocks noGrp="1"/>
          </p:cNvSpPr>
          <p:nvPr>
            <p:ph type="title"/>
          </p:nvPr>
        </p:nvSpPr>
        <p:spPr>
          <a:xfrm>
            <a:off x="1295401" y="982132"/>
            <a:ext cx="9609668" cy="554060"/>
          </a:xfrm>
        </p:spPr>
        <p:txBody>
          <a:bodyPr>
            <a:normAutofit fontScale="90000"/>
          </a:bodyPr>
          <a:lstStyle/>
          <a:p>
            <a:r>
              <a:rPr lang="en-GB" dirty="0"/>
              <a:t>Load data into table with year as partition:</a:t>
            </a:r>
            <a:endParaRPr lang="en-IN" dirty="0"/>
          </a:p>
        </p:txBody>
      </p:sp>
      <p:sp>
        <p:nvSpPr>
          <p:cNvPr id="3" name="Text Placeholder 2">
            <a:extLst>
              <a:ext uri="{FF2B5EF4-FFF2-40B4-BE49-F238E27FC236}">
                <a16:creationId xmlns:a16="http://schemas.microsoft.com/office/drawing/2014/main" id="{3C21E59B-1045-23A8-91EF-8491A954C828}"/>
              </a:ext>
            </a:extLst>
          </p:cNvPr>
          <p:cNvSpPr>
            <a:spLocks noGrp="1"/>
          </p:cNvSpPr>
          <p:nvPr>
            <p:ph type="body" idx="13"/>
          </p:nvPr>
        </p:nvSpPr>
        <p:spPr>
          <a:xfrm>
            <a:off x="1291166" y="1546352"/>
            <a:ext cx="9609668" cy="1590039"/>
          </a:xfrm>
        </p:spPr>
        <p:txBody>
          <a:bodyPr>
            <a:normAutofit/>
          </a:bodyPr>
          <a:lstStyle/>
          <a:p>
            <a:r>
              <a:rPr lang="en-IN" sz="1800" dirty="0"/>
              <a:t>Insert into table </a:t>
            </a:r>
            <a:r>
              <a:rPr lang="en-IN" sz="1800" dirty="0" err="1"/>
              <a:t>parkingViolations_partitioned</a:t>
            </a:r>
            <a:r>
              <a:rPr lang="en-IN" sz="1800" dirty="0"/>
              <a:t> partition ( year) SELECT A.*, month(</a:t>
            </a:r>
            <a:r>
              <a:rPr lang="en-IN" sz="1800" dirty="0" err="1"/>
              <a:t>from_unixtime</a:t>
            </a:r>
            <a:r>
              <a:rPr lang="en-IN" sz="1800" dirty="0"/>
              <a:t>(</a:t>
            </a:r>
            <a:r>
              <a:rPr lang="en-IN" sz="1800" dirty="0" err="1"/>
              <a:t>unix_timestamp</a:t>
            </a:r>
            <a:r>
              <a:rPr lang="en-IN" sz="1800" dirty="0"/>
              <a:t>(</a:t>
            </a:r>
            <a:r>
              <a:rPr lang="en-IN" sz="1800" dirty="0" err="1"/>
              <a:t>concat</a:t>
            </a:r>
            <a:r>
              <a:rPr lang="en-IN" sz="1800" dirty="0"/>
              <a:t>(</a:t>
            </a:r>
            <a:r>
              <a:rPr lang="en-IN" sz="1800" dirty="0" err="1"/>
              <a:t>IssueDate</a:t>
            </a:r>
            <a:r>
              <a:rPr lang="en-IN" sz="1800" dirty="0"/>
              <a:t>, ' ',</a:t>
            </a:r>
            <a:r>
              <a:rPr lang="en-IN" sz="1800" dirty="0" err="1"/>
              <a:t>ViolationTime</a:t>
            </a:r>
            <a:r>
              <a:rPr lang="en-IN" sz="1800" dirty="0"/>
              <a:t>,'M') , 'MM/dd/</a:t>
            </a:r>
            <a:r>
              <a:rPr lang="en-IN" sz="1800" dirty="0" err="1"/>
              <a:t>yyyy</a:t>
            </a:r>
            <a:r>
              <a:rPr lang="en-IN" sz="1800" dirty="0"/>
              <a:t> </a:t>
            </a:r>
            <a:r>
              <a:rPr lang="en-IN" sz="1800" dirty="0" err="1"/>
              <a:t>hhmma</a:t>
            </a:r>
            <a:r>
              <a:rPr lang="en-IN" sz="1800" dirty="0"/>
              <a:t>'))) as month, hour(</a:t>
            </a:r>
            <a:r>
              <a:rPr lang="en-IN" sz="1800" dirty="0" err="1"/>
              <a:t>from_unixtime</a:t>
            </a:r>
            <a:r>
              <a:rPr lang="en-IN" sz="1800" dirty="0"/>
              <a:t>(</a:t>
            </a:r>
            <a:r>
              <a:rPr lang="en-IN" sz="1800" dirty="0" err="1"/>
              <a:t>unix_timestamp</a:t>
            </a:r>
            <a:r>
              <a:rPr lang="en-IN" sz="1800" dirty="0"/>
              <a:t>(</a:t>
            </a:r>
            <a:r>
              <a:rPr lang="en-IN" sz="1800" dirty="0" err="1"/>
              <a:t>concat</a:t>
            </a:r>
            <a:r>
              <a:rPr lang="en-IN" sz="1800" dirty="0"/>
              <a:t>(</a:t>
            </a:r>
            <a:r>
              <a:rPr lang="en-IN" sz="1800" dirty="0" err="1"/>
              <a:t>IssueDate</a:t>
            </a:r>
            <a:r>
              <a:rPr lang="en-IN" sz="1800" dirty="0"/>
              <a:t>,' ',</a:t>
            </a:r>
            <a:r>
              <a:rPr lang="en-IN" sz="1800" dirty="0" err="1"/>
              <a:t>ViolationTime</a:t>
            </a:r>
            <a:r>
              <a:rPr lang="en-IN" sz="1800" dirty="0"/>
              <a:t>,'M') , 'MM/dd/</a:t>
            </a:r>
            <a:r>
              <a:rPr lang="en-IN" sz="1800" dirty="0" err="1"/>
              <a:t>yyyy</a:t>
            </a:r>
            <a:r>
              <a:rPr lang="en-IN" sz="1800" dirty="0"/>
              <a:t> </a:t>
            </a:r>
            <a:r>
              <a:rPr lang="en-IN" sz="1800" dirty="0" err="1"/>
              <a:t>hhmma</a:t>
            </a:r>
            <a:r>
              <a:rPr lang="en-IN" sz="1800" dirty="0"/>
              <a:t>'))) as hour, year(</a:t>
            </a:r>
            <a:r>
              <a:rPr lang="en-IN" sz="1800" dirty="0" err="1"/>
              <a:t>from_unixtime</a:t>
            </a:r>
            <a:r>
              <a:rPr lang="en-IN" sz="1800" dirty="0"/>
              <a:t>(</a:t>
            </a:r>
            <a:r>
              <a:rPr lang="en-IN" sz="1800" dirty="0" err="1"/>
              <a:t>unix_timestamp</a:t>
            </a:r>
            <a:r>
              <a:rPr lang="en-IN" sz="1800" dirty="0"/>
              <a:t>(</a:t>
            </a:r>
            <a:r>
              <a:rPr lang="en-IN" sz="1800" dirty="0" err="1"/>
              <a:t>concat</a:t>
            </a:r>
            <a:r>
              <a:rPr lang="en-IN" sz="1800" dirty="0"/>
              <a:t>(</a:t>
            </a:r>
            <a:r>
              <a:rPr lang="en-IN" sz="1800" dirty="0" err="1"/>
              <a:t>IssueDate</a:t>
            </a:r>
            <a:r>
              <a:rPr lang="en-IN" sz="1800" dirty="0"/>
              <a:t>,' ',</a:t>
            </a:r>
            <a:r>
              <a:rPr lang="en-IN" sz="1800" dirty="0" err="1"/>
              <a:t>ViolationTime</a:t>
            </a:r>
            <a:r>
              <a:rPr lang="en-IN" sz="1800" dirty="0"/>
              <a:t>,'M') , 'MM/dd/</a:t>
            </a:r>
            <a:r>
              <a:rPr lang="en-IN" sz="1800" dirty="0" err="1"/>
              <a:t>yyyy</a:t>
            </a:r>
            <a:r>
              <a:rPr lang="en-IN" sz="1800" dirty="0"/>
              <a:t> </a:t>
            </a:r>
            <a:r>
              <a:rPr lang="en-IN" sz="1800" dirty="0" err="1"/>
              <a:t>hhmma</a:t>
            </a:r>
            <a:r>
              <a:rPr lang="en-IN" sz="1800" dirty="0"/>
              <a:t>'))) as year FROM parkingViolations as A;</a:t>
            </a:r>
          </a:p>
        </p:txBody>
      </p:sp>
      <p:sp>
        <p:nvSpPr>
          <p:cNvPr id="4" name="Text Placeholder 3">
            <a:extLst>
              <a:ext uri="{FF2B5EF4-FFF2-40B4-BE49-F238E27FC236}">
                <a16:creationId xmlns:a16="http://schemas.microsoft.com/office/drawing/2014/main" id="{94375747-6693-F36F-DCBC-2CA3185738E5}"/>
              </a:ext>
            </a:extLst>
          </p:cNvPr>
          <p:cNvSpPr>
            <a:spLocks noGrp="1"/>
          </p:cNvSpPr>
          <p:nvPr>
            <p:ph type="body" idx="1"/>
          </p:nvPr>
        </p:nvSpPr>
        <p:spPr>
          <a:xfrm>
            <a:off x="1291166" y="3906181"/>
            <a:ext cx="9609670" cy="1405467"/>
          </a:xfrm>
        </p:spPr>
        <p:txBody>
          <a:bodyPr/>
          <a:lstStyle/>
          <a:p>
            <a:endParaRPr lang="en-IN" dirty="0"/>
          </a:p>
        </p:txBody>
      </p:sp>
      <p:pic>
        <p:nvPicPr>
          <p:cNvPr id="6" name="Picture 5">
            <a:extLst>
              <a:ext uri="{FF2B5EF4-FFF2-40B4-BE49-F238E27FC236}">
                <a16:creationId xmlns:a16="http://schemas.microsoft.com/office/drawing/2014/main" id="{75BA3D5F-A154-C9A5-315D-66C87A88022E}"/>
              </a:ext>
            </a:extLst>
          </p:cNvPr>
          <p:cNvPicPr>
            <a:picLocks noChangeAspect="1"/>
          </p:cNvPicPr>
          <p:nvPr/>
        </p:nvPicPr>
        <p:blipFill>
          <a:blip r:embed="rId2"/>
          <a:stretch>
            <a:fillRect/>
          </a:stretch>
        </p:blipFill>
        <p:spPr>
          <a:xfrm>
            <a:off x="1044075" y="3541244"/>
            <a:ext cx="10103849" cy="2289844"/>
          </a:xfrm>
          <a:prstGeom prst="rect">
            <a:avLst/>
          </a:prstGeom>
        </p:spPr>
      </p:pic>
    </p:spTree>
    <p:extLst>
      <p:ext uri="{BB962C8B-B14F-4D97-AF65-F5344CB8AC3E}">
        <p14:creationId xmlns:p14="http://schemas.microsoft.com/office/powerpoint/2010/main" val="14211009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71</TotalTime>
  <Words>1735</Words>
  <Application>Microsoft Office PowerPoint</Application>
  <PresentationFormat>Widescreen</PresentationFormat>
  <Paragraphs>59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circular</vt:lpstr>
      <vt:lpstr>freight-text-pro</vt:lpstr>
      <vt:lpstr>Garamond</vt:lpstr>
      <vt:lpstr>Organic</vt:lpstr>
      <vt:lpstr>HIVE ASSIGNMENT</vt:lpstr>
      <vt:lpstr>  Problem Statement </vt:lpstr>
      <vt:lpstr>Copy Data to Hadoop</vt:lpstr>
      <vt:lpstr>Creating and using the database</vt:lpstr>
      <vt:lpstr>Creating the table</vt:lpstr>
      <vt:lpstr>Loading the data into table</vt:lpstr>
      <vt:lpstr>Enabling Dynamic Partitioning</vt:lpstr>
      <vt:lpstr>Part -1 Examine the data: </vt:lpstr>
      <vt:lpstr>Load data into table with year as partition:</vt:lpstr>
      <vt:lpstr>Q1. Find the total number of tickets for the year.</vt:lpstr>
      <vt:lpstr>Q2. Find out the total number of states to which the cars with tickets belong. The count of states is mandatory here; providing the exact list of states is optional.</vt:lpstr>
      <vt:lpstr>Q3. Some parking tickets don’t have addresses on them, which is a cause for concern. Find out the number of such tickets which have no addresses. (i.e. tickets where one of the Street Codes, i.e. "Street Code 1" or "Street Code 2" or "Street Code 3" is empty) </vt:lpstr>
      <vt:lpstr>Part-II: Aggregation tasks </vt:lpstr>
      <vt:lpstr>Q1. Find out the frequency of parking violations across different times of the day: The Violation Time field is specified in a strange format. Find a way to make this into a time attribute that you can use to divide into groups.</vt:lpstr>
      <vt:lpstr>Q2. Divide 24 hours into six equal discrete bins of time. The intervals you choose are at your discretion. For each of these groups, find the 3 most commonly occurring violations.</vt:lpstr>
      <vt:lpstr>Q3. Now, try another direction. For the 3 most commonly occurring violation codes, find the most common times of day (in terms of the bins from the previous part).</vt:lpstr>
      <vt:lpstr>Q4.1: First, divide the year into seasons, and find the frequencies of tickets for each season.</vt:lpstr>
      <vt:lpstr>Q4.2: find the 3 most common violations for each of these seasons.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 ASSIGNMENT</dc:title>
  <dc:creator>Lokeshwaran Vishwanathan</dc:creator>
  <cp:lastModifiedBy>Lokeshwaran Vishwanathan</cp:lastModifiedBy>
  <cp:revision>2</cp:revision>
  <dcterms:created xsi:type="dcterms:W3CDTF">2023-01-24T17:09:58Z</dcterms:created>
  <dcterms:modified xsi:type="dcterms:W3CDTF">2023-01-24T18:23:50Z</dcterms:modified>
</cp:coreProperties>
</file>