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83" r:id="rId2"/>
    <p:sldId id="257" r:id="rId3"/>
    <p:sldId id="258" r:id="rId4"/>
    <p:sldId id="259" r:id="rId5"/>
    <p:sldId id="260" r:id="rId6"/>
    <p:sldId id="284" r:id="rId7"/>
    <p:sldId id="261" r:id="rId8"/>
    <p:sldId id="262" r:id="rId9"/>
    <p:sldId id="263" r:id="rId10"/>
    <p:sldId id="264" r:id="rId11"/>
    <p:sldId id="280" r:id="rId12"/>
    <p:sldId id="265" r:id="rId13"/>
    <p:sldId id="282" r:id="rId14"/>
    <p:sldId id="267" r:id="rId15"/>
    <p:sldId id="285" r:id="rId16"/>
    <p:sldId id="270" r:id="rId17"/>
    <p:sldId id="271" r:id="rId18"/>
    <p:sldId id="272" r:id="rId19"/>
    <p:sldId id="273" r:id="rId20"/>
    <p:sldId id="274" r:id="rId21"/>
    <p:sldId id="275" r:id="rId22"/>
    <p:sldId id="276" r:id="rId23"/>
    <p:sldId id="277" r:id="rId24"/>
    <p:sldId id="286"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55" d="100"/>
          <a:sy n="55"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02-06-2022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79C27BF-21C3-4965-AB2C-97BC61DBD37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83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73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89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15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A4AA2-0225-424A-BD77-4F71C9F616EB}" type="datetimeFigureOut">
              <a:rPr lang="en-IN" smtClean="0"/>
              <a:t>02-06-2022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33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A4AA2-0225-424A-BD77-4F71C9F616EB}"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C27BF-21C3-4965-AB2C-97BC61DBD37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8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A4AA2-0225-424A-BD77-4F71C9F616EB}" type="datetimeFigureOut">
              <a:rPr lang="en-IN" smtClean="0"/>
              <a:t>02-06-2022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9C27BF-21C3-4965-AB2C-97BC61DBD37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72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3A4AA2-0225-424A-BD77-4F71C9F616EB}" type="datetimeFigureOut">
              <a:rPr lang="en-IN" smtClean="0"/>
              <a:t>02-06-2022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9C27BF-21C3-4965-AB2C-97BC61DBD37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78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A4AA2-0225-424A-BD77-4F71C9F616EB}" type="datetimeFigureOut">
              <a:rPr lang="en-IN" smtClean="0"/>
              <a:t>02-06-2022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373853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A4AA2-0225-424A-BD77-4F71C9F616EB}" type="datetimeFigureOut">
              <a:rPr lang="en-IN" smtClean="0"/>
              <a:t>02-06-2022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C27BF-21C3-4965-AB2C-97BC61DBD37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65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3A4AA2-0225-424A-BD77-4F71C9F616EB}" type="datetimeFigureOut">
              <a:rPr lang="en-IN" smtClean="0"/>
              <a:t>02-06-2022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79C27BF-21C3-4965-AB2C-97BC61DBD37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69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3A4AA2-0225-424A-BD77-4F71C9F616EB}" type="datetimeFigureOut">
              <a:rPr lang="en-IN" smtClean="0"/>
              <a:t>02-06-2022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9C27BF-21C3-4965-AB2C-97BC61DBD37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78836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889/product/selectbyid/100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889/product/selectbytype/chocolate" TargetMode="External"/><Relationship Id="rId2" Type="http://schemas.openxmlformats.org/officeDocument/2006/relationships/hyperlink" Target="http://localhost:8889/product/selectbyname/dove"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9/product/selectbybrand/naturally"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localhost:8889/product/selectbyquantity/5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8889/product/selectbyprice/40"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localhost:8889/product/insert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9/product/updatebyid/1002"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localhost:8889/product/deletebyid/100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889/product/deletebyid/1004"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localhost:8889/product/selectbyid/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ocalhost:8889/product/updatebyid/9"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localhost:8889/customer/selectbyid/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889/customer/updatebyid/2"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localhost:8889/customer/deletebyid/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9/customer/selectbyid/6" TargetMode="Externa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localhost:8889/customer/updatebyid/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889/customer/deletebyid/7"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30EBF-2FA8-BB19-942A-9DAD54EEA857}"/>
              </a:ext>
            </a:extLst>
          </p:cNvPr>
          <p:cNvSpPr txBox="1"/>
          <p:nvPr/>
        </p:nvSpPr>
        <p:spPr>
          <a:xfrm>
            <a:off x="2925057" y="461545"/>
            <a:ext cx="5943600" cy="2308324"/>
          </a:xfrm>
          <a:prstGeom prst="rect">
            <a:avLst/>
          </a:prstGeom>
          <a:noFill/>
        </p:spPr>
        <p:txBody>
          <a:bodyPr wrap="square" rtlCol="0">
            <a:spAutoFit/>
          </a:bodyPr>
          <a:lstStyle/>
          <a:p>
            <a:pPr marL="0" indent="0" algn="ctr">
              <a:buNone/>
            </a:pPr>
            <a:r>
              <a:rPr lang="en-IN" sz="2400" b="1" dirty="0">
                <a:solidFill>
                  <a:srgbClr val="000000"/>
                </a:solidFill>
                <a:effectLst/>
                <a:latin typeface="+mn-lt"/>
                <a:ea typeface="Times New Roman" panose="02020603050405020304" pitchFamily="18" charset="0"/>
              </a:rPr>
              <a:t>EDUBRIDGE</a:t>
            </a:r>
            <a:br>
              <a:rPr lang="en-IN" sz="2400" b="1" dirty="0">
                <a:effectLst/>
                <a:latin typeface="+mn-lt"/>
                <a:ea typeface="Times New Roman" panose="02020603050405020304" pitchFamily="18" charset="0"/>
              </a:rPr>
            </a:br>
            <a:r>
              <a:rPr lang="en-IN" sz="2400" b="1" dirty="0">
                <a:solidFill>
                  <a:srgbClr val="000000"/>
                </a:solidFill>
                <a:effectLst/>
                <a:latin typeface="+mn-lt"/>
                <a:ea typeface="Times New Roman" panose="02020603050405020304" pitchFamily="18" charset="0"/>
              </a:rPr>
              <a:t>COURSE       </a:t>
            </a:r>
            <a:br>
              <a:rPr lang="en-IN" sz="2400" b="1" dirty="0">
                <a:effectLst/>
                <a:latin typeface="+mn-lt"/>
                <a:ea typeface="Times New Roman" panose="02020603050405020304" pitchFamily="18" charset="0"/>
              </a:rPr>
            </a:br>
            <a:r>
              <a:rPr lang="en-IN" sz="2400" b="0" dirty="0">
                <a:solidFill>
                  <a:srgbClr val="000000"/>
                </a:solidFill>
                <a:effectLst/>
                <a:latin typeface="+mn-lt"/>
                <a:ea typeface="Times New Roman" panose="02020603050405020304" pitchFamily="18" charset="0"/>
              </a:rPr>
              <a:t>Certified Java Full Stack Professional</a:t>
            </a:r>
            <a:br>
              <a:rPr lang="en-IN" sz="2400" b="1" dirty="0">
                <a:effectLst/>
                <a:latin typeface="+mn-lt"/>
                <a:ea typeface="Times New Roman" panose="02020603050405020304" pitchFamily="18" charset="0"/>
              </a:rPr>
            </a:br>
            <a:r>
              <a:rPr lang="en-IN" sz="2400" dirty="0">
                <a:effectLst/>
                <a:latin typeface="+mn-lt"/>
                <a:ea typeface="Calibri" panose="020F0502020204030204" pitchFamily="34" charset="0"/>
                <a:cs typeface="Times New Roman" panose="02020603050405020304" pitchFamily="18" charset="0"/>
              </a:rPr>
              <a:t> </a:t>
            </a:r>
            <a:br>
              <a:rPr lang="en-IN" sz="2400" dirty="0">
                <a:effectLst/>
                <a:latin typeface="+mn-lt"/>
                <a:ea typeface="Calibri" panose="020F0502020204030204" pitchFamily="34" charset="0"/>
                <a:cs typeface="Times New Roman" panose="02020603050405020304" pitchFamily="18" charset="0"/>
              </a:rPr>
            </a:br>
            <a:r>
              <a:rPr lang="en-IN" sz="2400" b="1" dirty="0">
                <a:effectLst/>
                <a:latin typeface="+mn-lt"/>
                <a:ea typeface="Calibri" panose="020F0502020204030204" pitchFamily="34" charset="0"/>
                <a:cs typeface="Times New Roman" panose="02020603050405020304" pitchFamily="18" charset="0"/>
              </a:rPr>
              <a:t> PROJECT  NAME</a:t>
            </a:r>
            <a:br>
              <a:rPr lang="en-IN" sz="2400" dirty="0">
                <a:effectLst/>
                <a:latin typeface="+mn-lt"/>
                <a:ea typeface="Calibri" panose="020F0502020204030204" pitchFamily="34" charset="0"/>
                <a:cs typeface="Times New Roman" panose="02020603050405020304" pitchFamily="18" charset="0"/>
              </a:rPr>
            </a:br>
            <a:r>
              <a:rPr lang="en-IN" sz="2400" dirty="0">
                <a:effectLst/>
                <a:latin typeface="+mn-lt"/>
                <a:ea typeface="Calibri" panose="020F0502020204030204" pitchFamily="34" charset="0"/>
                <a:cs typeface="Times New Roman" panose="02020603050405020304" pitchFamily="18" charset="0"/>
              </a:rPr>
              <a:t>INVENTORY MANAGEMENT SYSTEM</a:t>
            </a:r>
            <a:endParaRPr lang="en-IN" sz="2400" dirty="0"/>
          </a:p>
        </p:txBody>
      </p:sp>
      <p:sp>
        <p:nvSpPr>
          <p:cNvPr id="3" name="TextBox 2">
            <a:extLst>
              <a:ext uri="{FF2B5EF4-FFF2-40B4-BE49-F238E27FC236}">
                <a16:creationId xmlns:a16="http://schemas.microsoft.com/office/drawing/2014/main" id="{13D4969C-948C-0FDF-1FC4-8B42C7656153}"/>
              </a:ext>
            </a:extLst>
          </p:cNvPr>
          <p:cNvSpPr txBox="1"/>
          <p:nvPr/>
        </p:nvSpPr>
        <p:spPr>
          <a:xfrm>
            <a:off x="1075475" y="3275896"/>
            <a:ext cx="4821382" cy="1364861"/>
          </a:xfrm>
          <a:prstGeom prst="rect">
            <a:avLst/>
          </a:prstGeom>
          <a:noFill/>
        </p:spPr>
        <p:txBody>
          <a:bodyPr wrap="square" rtlCol="0">
            <a:spAutoFit/>
          </a:bodyPr>
          <a:lstStyle/>
          <a:p>
            <a:pPr algn="ct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Under the </a:t>
            </a:r>
            <a:r>
              <a:rPr lang="en-IN" sz="2400" b="1" dirty="0" err="1">
                <a:effectLst/>
                <a:latin typeface="Calibri" panose="020F0502020204030204" pitchFamily="34" charset="0"/>
                <a:ea typeface="Calibri" panose="020F0502020204030204" pitchFamily="34" charset="0"/>
                <a:cs typeface="Times New Roman" panose="02020603050405020304" pitchFamily="18" charset="0"/>
              </a:rPr>
              <a:t>Guidence</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of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Trainer Mrs.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Indrakka</a:t>
            </a:r>
            <a:r>
              <a:rPr lang="en-IN" sz="2400" dirty="0">
                <a:effectLst/>
                <a:latin typeface="Calibri" panose="020F0502020204030204" pitchFamily="34" charset="0"/>
                <a:ea typeface="Calibri" panose="020F0502020204030204" pitchFamily="34" charset="0"/>
                <a:cs typeface="Times New Roman" panose="02020603050405020304" pitchFamily="18" charset="0"/>
              </a:rPr>
              <a:t> Mali Mam</a:t>
            </a:r>
          </a:p>
          <a:p>
            <a:endParaRPr lang="en-IN" dirty="0"/>
          </a:p>
        </p:txBody>
      </p:sp>
      <p:sp>
        <p:nvSpPr>
          <p:cNvPr id="4" name="TextBox 3">
            <a:extLst>
              <a:ext uri="{FF2B5EF4-FFF2-40B4-BE49-F238E27FC236}">
                <a16:creationId xmlns:a16="http://schemas.microsoft.com/office/drawing/2014/main" id="{CD48BD58-B7A6-ED4F-DF15-BBAEAEB60476}"/>
              </a:ext>
            </a:extLst>
          </p:cNvPr>
          <p:cNvSpPr txBox="1"/>
          <p:nvPr/>
        </p:nvSpPr>
        <p:spPr>
          <a:xfrm>
            <a:off x="7522614" y="3275896"/>
            <a:ext cx="3879273" cy="3386696"/>
          </a:xfrm>
          <a:prstGeom prst="rect">
            <a:avLst/>
          </a:prstGeom>
          <a:noFill/>
        </p:spPr>
        <p:txBody>
          <a:bodyPr wrap="square" rtlCol="0">
            <a:spAutoFit/>
          </a:bodyPr>
          <a:lstStyle/>
          <a:p>
            <a:pPr algn="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Presented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By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Ms.Deepika</a:t>
            </a:r>
            <a:r>
              <a:rPr lang="en-IN" sz="2400" dirty="0">
                <a:effectLst/>
                <a:latin typeface="Calibri" panose="020F0502020204030204" pitchFamily="34" charset="0"/>
                <a:ea typeface="Calibri" panose="020F0502020204030204" pitchFamily="34" charset="0"/>
                <a:cs typeface="Times New Roman" panose="02020603050405020304" pitchFamily="18" charset="0"/>
              </a:rPr>
              <a:t> S </a:t>
            </a:r>
          </a:p>
          <a:p>
            <a:pPr algn="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Ms.Lokeshwari</a:t>
            </a:r>
            <a:r>
              <a:rPr lang="en-IN" sz="2400" dirty="0">
                <a:effectLst/>
                <a:latin typeface="Calibri" panose="020F0502020204030204" pitchFamily="34" charset="0"/>
                <a:ea typeface="Calibri" panose="020F0502020204030204" pitchFamily="34" charset="0"/>
                <a:cs typeface="Times New Roman" panose="02020603050405020304" pitchFamily="18" charset="0"/>
              </a:rPr>
              <a:t> S</a:t>
            </a:r>
          </a:p>
          <a:p>
            <a:pPr algn="r">
              <a:lnSpc>
                <a:spcPct val="107000"/>
              </a:lnSpc>
              <a:spcAft>
                <a:spcPts val="800"/>
              </a:spcAft>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Mrs.Renugadevi</a:t>
            </a:r>
            <a:r>
              <a:rPr lang="en-IN" sz="2400" dirty="0">
                <a:effectLst/>
                <a:latin typeface="Calibri" panose="020F0502020204030204" pitchFamily="34" charset="0"/>
                <a:ea typeface="Calibri" panose="020F0502020204030204" pitchFamily="34" charset="0"/>
                <a:cs typeface="Times New Roman" panose="02020603050405020304" pitchFamily="18" charset="0"/>
              </a:rPr>
              <a:t> R</a:t>
            </a:r>
          </a:p>
          <a:p>
            <a:pPr algn="r">
              <a:lnSpc>
                <a:spcPct val="107000"/>
              </a:lnSpc>
              <a:spcAft>
                <a:spcPts val="800"/>
              </a:spcAft>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Ms.Shipra</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Mahato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Mrs.Sri</a:t>
            </a:r>
            <a:r>
              <a:rPr lang="en-IN" sz="2400" dirty="0">
                <a:effectLst/>
                <a:latin typeface="Calibri" panose="020F0502020204030204" pitchFamily="34" charset="0"/>
                <a:ea typeface="Calibri" panose="020F0502020204030204" pitchFamily="34" charset="0"/>
                <a:cs typeface="Times New Roman" panose="02020603050405020304" pitchFamily="18" charset="0"/>
              </a:rPr>
              <a:t> Vidhya C</a:t>
            </a:r>
          </a:p>
          <a:p>
            <a:pPr algn="r"/>
            <a:endParaRPr lang="en-IN" sz="2000" dirty="0"/>
          </a:p>
        </p:txBody>
      </p:sp>
    </p:spTree>
    <p:extLst>
      <p:ext uri="{BB962C8B-B14F-4D97-AF65-F5344CB8AC3E}">
        <p14:creationId xmlns:p14="http://schemas.microsoft.com/office/powerpoint/2010/main" val="388950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421A-83F3-6720-312D-588F3EFB4C06}"/>
              </a:ext>
            </a:extLst>
          </p:cNvPr>
          <p:cNvSpPr>
            <a:spLocks noGrp="1"/>
          </p:cNvSpPr>
          <p:nvPr>
            <p:ph type="title"/>
          </p:nvPr>
        </p:nvSpPr>
        <p:spPr>
          <a:xfrm>
            <a:off x="980525" y="681037"/>
            <a:ext cx="9603275" cy="1049235"/>
          </a:xfrm>
        </p:spPr>
        <p:txBody>
          <a:bodyPr/>
          <a:lstStyle/>
          <a:p>
            <a:r>
              <a:rPr lang="en-US" b="1" dirty="0"/>
              <a:t>ANNOTATION</a:t>
            </a:r>
            <a:endParaRPr lang="en-IN" b="1" dirty="0"/>
          </a:p>
        </p:txBody>
      </p:sp>
      <p:sp>
        <p:nvSpPr>
          <p:cNvPr id="3" name="Content Placeholder 2">
            <a:extLst>
              <a:ext uri="{FF2B5EF4-FFF2-40B4-BE49-F238E27FC236}">
                <a16:creationId xmlns:a16="http://schemas.microsoft.com/office/drawing/2014/main" id="{C14AC47F-4D1F-A652-B19E-FF7486481753}"/>
              </a:ext>
            </a:extLst>
          </p:cNvPr>
          <p:cNvSpPr>
            <a:spLocks noGrp="1"/>
          </p:cNvSpPr>
          <p:nvPr>
            <p:ph idx="1"/>
          </p:nvPr>
        </p:nvSpPr>
        <p:spPr>
          <a:xfrm>
            <a:off x="838200" y="1537855"/>
            <a:ext cx="10515600" cy="4639108"/>
          </a:xfrm>
        </p:spPr>
        <p:txBody>
          <a:bodyPr>
            <a:noAutofit/>
          </a:bodyPr>
          <a:lstStyle/>
          <a:p>
            <a:pPr marL="0" indent="0">
              <a:buNone/>
            </a:pPr>
            <a:endParaRPr lang="en-IN" dirty="0"/>
          </a:p>
          <a:p>
            <a:pPr marL="0" indent="0">
              <a:buNone/>
            </a:pPr>
            <a:r>
              <a:rPr lang="en-IN" sz="2400" dirty="0">
                <a:latin typeface="Calibri" panose="020F0502020204030204" pitchFamily="34" charset="0"/>
                <a:cs typeface="Calibri" panose="020F0502020204030204" pitchFamily="34" charset="0"/>
              </a:rPr>
              <a:t>11</a:t>
            </a:r>
            <a:r>
              <a:rPr lang="en-IN" sz="2400" b="1" dirty="0">
                <a:latin typeface="Calibri" panose="020F0502020204030204" pitchFamily="34" charset="0"/>
                <a:cs typeface="Calibri" panose="020F0502020204030204" pitchFamily="34" charset="0"/>
              </a:rPr>
              <a:t>.@GetMapping</a:t>
            </a:r>
            <a:r>
              <a:rPr lang="en-IN" sz="2400" dirty="0">
                <a:latin typeface="Calibri" panose="020F0502020204030204" pitchFamily="34" charset="0"/>
                <a:cs typeface="Calibri" panose="020F0502020204030204" pitchFamily="34" charset="0"/>
              </a:rPr>
              <a:t>:  is a specialized version of @RequestMapping annotation that acts as a shortcut for @RequestMapping(method = </a:t>
            </a:r>
            <a:r>
              <a:rPr lang="en-IN" sz="2400" dirty="0" err="1">
                <a:latin typeface="Calibri" panose="020F0502020204030204" pitchFamily="34" charset="0"/>
                <a:cs typeface="Calibri" panose="020F0502020204030204" pitchFamily="34" charset="0"/>
              </a:rPr>
              <a:t>RequestMethod.GET</a:t>
            </a:r>
            <a:r>
              <a:rPr lang="en-IN" sz="2400" dirty="0">
                <a:latin typeface="Calibri" panose="020F0502020204030204" pitchFamily="34" charset="0"/>
                <a:cs typeface="Calibri" panose="020F0502020204030204" pitchFamily="34" charset="0"/>
              </a:rPr>
              <a:t>). </a:t>
            </a:r>
          </a:p>
          <a:p>
            <a:pPr marL="0" indent="0">
              <a:buNone/>
            </a:pPr>
            <a:r>
              <a:rPr lang="en-IN" sz="2400" dirty="0">
                <a:latin typeface="Calibri" panose="020F0502020204030204" pitchFamily="34" charset="0"/>
                <a:cs typeface="Calibri" panose="020F0502020204030204" pitchFamily="34" charset="0"/>
              </a:rPr>
              <a:t>12. </a:t>
            </a:r>
            <a:r>
              <a:rPr lang="en-IN" sz="2400" b="1" dirty="0">
                <a:latin typeface="Calibri" panose="020F0502020204030204" pitchFamily="34" charset="0"/>
                <a:cs typeface="Calibri" panose="020F0502020204030204" pitchFamily="34" charset="0"/>
              </a:rPr>
              <a:t>@PostMapping</a:t>
            </a:r>
            <a:r>
              <a:rPr lang="en-IN" sz="2400" dirty="0">
                <a:latin typeface="Calibri" panose="020F0502020204030204" pitchFamily="34" charset="0"/>
                <a:cs typeface="Calibri" panose="020F0502020204030204" pitchFamily="34" charset="0"/>
              </a:rPr>
              <a:t>: The  methods in the @Controller annotated classes handle the HTTP POST requests matched with given URI expression. </a:t>
            </a:r>
          </a:p>
          <a:p>
            <a:pPr marL="0" indent="0">
              <a:buNone/>
            </a:pPr>
            <a:r>
              <a:rPr lang="en-IN" sz="2400" dirty="0">
                <a:latin typeface="Calibri" panose="020F0502020204030204" pitchFamily="34" charset="0"/>
                <a:cs typeface="Calibri" panose="020F0502020204030204" pitchFamily="34" charset="0"/>
              </a:rPr>
              <a:t>13. </a:t>
            </a:r>
            <a:r>
              <a:rPr lang="en-IN" sz="2400" b="1" dirty="0">
                <a:latin typeface="Calibri" panose="020F0502020204030204" pitchFamily="34" charset="0"/>
                <a:cs typeface="Calibri" panose="020F0502020204030204" pitchFamily="34" charset="0"/>
              </a:rPr>
              <a:t>@DeleteMapping</a:t>
            </a:r>
            <a:r>
              <a:rPr lang="en-IN" sz="2400" dirty="0">
                <a:latin typeface="Calibri" panose="020F0502020204030204" pitchFamily="34" charset="0"/>
                <a:cs typeface="Calibri" panose="020F0502020204030204" pitchFamily="34" charset="0"/>
              </a:rPr>
              <a:t>: maps HTTP DELETE requests onto specific handler methods. </a:t>
            </a:r>
          </a:p>
          <a:p>
            <a:pPr marL="0" indent="0">
              <a:buNone/>
            </a:pPr>
            <a:r>
              <a:rPr lang="en-IN" sz="2400" dirty="0">
                <a:latin typeface="Calibri" panose="020F0502020204030204" pitchFamily="34" charset="0"/>
                <a:cs typeface="Calibri" panose="020F0502020204030204" pitchFamily="34" charset="0"/>
              </a:rPr>
              <a:t>14. </a:t>
            </a:r>
            <a:r>
              <a:rPr lang="en-IN" sz="2400" b="1" dirty="0">
                <a:latin typeface="Calibri" panose="020F0502020204030204" pitchFamily="34" charset="0"/>
                <a:cs typeface="Calibri" panose="020F0502020204030204" pitchFamily="34" charset="0"/>
              </a:rPr>
              <a:t>@RequestBody</a:t>
            </a:r>
            <a:r>
              <a:rPr lang="en-IN" sz="2400" dirty="0">
                <a:latin typeface="Calibri" panose="020F0502020204030204" pitchFamily="34" charset="0"/>
                <a:cs typeface="Calibri" panose="020F0502020204030204" pitchFamily="34" charset="0"/>
              </a:rPr>
              <a:t>: annotation maps the </a:t>
            </a:r>
            <a:r>
              <a:rPr lang="en-IN" sz="2400" dirty="0" err="1">
                <a:latin typeface="Calibri" panose="020F0502020204030204" pitchFamily="34" charset="0"/>
                <a:cs typeface="Calibri" panose="020F0502020204030204" pitchFamily="34" charset="0"/>
              </a:rPr>
              <a:t>HttpRequest</a:t>
            </a:r>
            <a:r>
              <a:rPr lang="en-IN" sz="2400" dirty="0">
                <a:latin typeface="Calibri" panose="020F0502020204030204" pitchFamily="34" charset="0"/>
                <a:cs typeface="Calibri" panose="020F0502020204030204" pitchFamily="34" charset="0"/>
              </a:rPr>
              <a:t> body to a transfer or domain object, enabling automatic deserialization of the inbound HTTP Request body onto a Java object. </a:t>
            </a:r>
          </a:p>
          <a:p>
            <a:pPr marL="0" indent="0">
              <a:buNone/>
            </a:pPr>
            <a:endParaRPr lang="en-IN" sz="2600" dirty="0"/>
          </a:p>
          <a:p>
            <a:pPr marL="0" indent="0">
              <a:buNone/>
            </a:pPr>
            <a:endParaRPr lang="en-IN" sz="2400" dirty="0"/>
          </a:p>
        </p:txBody>
      </p:sp>
    </p:spTree>
    <p:extLst>
      <p:ext uri="{BB962C8B-B14F-4D97-AF65-F5344CB8AC3E}">
        <p14:creationId xmlns:p14="http://schemas.microsoft.com/office/powerpoint/2010/main" val="383298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A6E4-BBDE-9E69-08C5-A30EB1FF72E6}"/>
              </a:ext>
            </a:extLst>
          </p:cNvPr>
          <p:cNvSpPr>
            <a:spLocks noGrp="1"/>
          </p:cNvSpPr>
          <p:nvPr>
            <p:ph type="title"/>
          </p:nvPr>
        </p:nvSpPr>
        <p:spPr/>
        <p:txBody>
          <a:bodyPr/>
          <a:lstStyle/>
          <a:p>
            <a:r>
              <a:rPr lang="en-US" dirty="0"/>
              <a:t>ANNOTATIONS</a:t>
            </a:r>
            <a:endParaRPr lang="en-IN" dirty="0"/>
          </a:p>
        </p:txBody>
      </p:sp>
      <p:sp>
        <p:nvSpPr>
          <p:cNvPr id="3" name="Content Placeholder 2">
            <a:extLst>
              <a:ext uri="{FF2B5EF4-FFF2-40B4-BE49-F238E27FC236}">
                <a16:creationId xmlns:a16="http://schemas.microsoft.com/office/drawing/2014/main" id="{497A22BE-86A1-3747-03B6-83366D16FD88}"/>
              </a:ext>
            </a:extLst>
          </p:cNvPr>
          <p:cNvSpPr>
            <a:spLocks noGrp="1"/>
          </p:cNvSpPr>
          <p:nvPr>
            <p:ph idx="1"/>
          </p:nvPr>
        </p:nvSpPr>
        <p:spPr>
          <a:xfrm>
            <a:off x="1066801" y="2015732"/>
            <a:ext cx="10695708" cy="4468195"/>
          </a:xfrm>
        </p:spPr>
        <p:txBody>
          <a:bodyPr>
            <a:noAutofit/>
          </a:bodyPr>
          <a:lstStyle/>
          <a:p>
            <a:pPr marL="0" indent="0">
              <a:buNone/>
            </a:pPr>
            <a:r>
              <a:rPr lang="en-IN" sz="2400" dirty="0">
                <a:latin typeface="Calibri" panose="020F0502020204030204" pitchFamily="34" charset="0"/>
                <a:cs typeface="Calibri" panose="020F0502020204030204" pitchFamily="34" charset="0"/>
              </a:rPr>
              <a:t>15</a:t>
            </a:r>
            <a:r>
              <a:rPr lang="en-IN" sz="2400" b="1" dirty="0">
                <a:latin typeface="Calibri" panose="020F0502020204030204" pitchFamily="34" charset="0"/>
                <a:cs typeface="Calibri" panose="020F0502020204030204" pitchFamily="34" charset="0"/>
              </a:rPr>
              <a:t>. @OneToMany</a:t>
            </a:r>
            <a:r>
              <a:rPr lang="en-IN" sz="2400" dirty="0">
                <a:latin typeface="Calibri" panose="020F0502020204030204" pitchFamily="34" charset="0"/>
                <a:cs typeface="Calibri" panose="020F0502020204030204" pitchFamily="34" charset="0"/>
              </a:rPr>
              <a:t>: A one-to-many relationship between two entities is defined by using the @OneToMany annotation in Spring Data JPA.</a:t>
            </a:r>
          </a:p>
          <a:p>
            <a:pPr marL="0" indent="0">
              <a:buNone/>
            </a:pPr>
            <a:r>
              <a:rPr lang="en-IN" sz="2400" dirty="0">
                <a:latin typeface="Calibri" panose="020F0502020204030204" pitchFamily="34" charset="0"/>
                <a:cs typeface="Calibri" panose="020F0502020204030204" pitchFamily="34" charset="0"/>
              </a:rPr>
              <a:t>16. </a:t>
            </a:r>
            <a:r>
              <a:rPr lang="en-IN" sz="2400" b="1" dirty="0">
                <a:latin typeface="Calibri" panose="020F0502020204030204" pitchFamily="34" charset="0"/>
                <a:cs typeface="Calibri" panose="020F0502020204030204" pitchFamily="34" charset="0"/>
              </a:rPr>
              <a:t>@generatedValue</a:t>
            </a:r>
            <a:r>
              <a:rPr lang="en-IN" sz="2400" dirty="0">
                <a:latin typeface="Calibri" panose="020F0502020204030204" pitchFamily="34" charset="0"/>
                <a:cs typeface="Calibri" panose="020F0502020204030204" pitchFamily="34" charset="0"/>
              </a:rPr>
              <a:t>: Marking a field with the  annotation specifies that a value will be automatically generated for that field.</a:t>
            </a:r>
          </a:p>
          <a:p>
            <a:pPr marL="0" indent="0">
              <a:buNone/>
            </a:pPr>
            <a:r>
              <a:rPr lang="en-IN" sz="2400" dirty="0">
                <a:latin typeface="Calibri" panose="020F0502020204030204" pitchFamily="34" charset="0"/>
                <a:cs typeface="Calibri" panose="020F0502020204030204" pitchFamily="34" charset="0"/>
              </a:rPr>
              <a:t>17. </a:t>
            </a:r>
            <a:r>
              <a:rPr lang="en-IN" sz="2400" b="1" dirty="0">
                <a:latin typeface="Calibri" panose="020F0502020204030204" pitchFamily="34" charset="0"/>
                <a:cs typeface="Calibri" panose="020F0502020204030204" pitchFamily="34" charset="0"/>
              </a:rPr>
              <a:t>@SequenceGenerator </a:t>
            </a:r>
            <a:r>
              <a:rPr lang="en-IN" sz="2400" dirty="0">
                <a:latin typeface="Calibri" panose="020F0502020204030204" pitchFamily="34" charset="0"/>
                <a:cs typeface="Calibri" panose="020F0502020204030204" pitchFamily="34" charset="0"/>
              </a:rPr>
              <a:t>:The  defines a primary key generator that may be referenced by name when a generator element is specified for the </a:t>
            </a:r>
            <a:r>
              <a:rPr lang="en-IN" sz="2400" dirty="0" err="1">
                <a:latin typeface="Calibri" panose="020F0502020204030204" pitchFamily="34" charset="0"/>
                <a:cs typeface="Calibri" panose="020F0502020204030204" pitchFamily="34" charset="0"/>
              </a:rPr>
              <a:t>GeneratedValue</a:t>
            </a:r>
            <a:r>
              <a:rPr lang="en-IN" sz="2400" dirty="0">
                <a:latin typeface="Calibri" panose="020F0502020204030204" pitchFamily="34" charset="0"/>
                <a:cs typeface="Calibri" panose="020F0502020204030204" pitchFamily="34" charset="0"/>
              </a:rPr>
              <a:t> annotation.</a:t>
            </a:r>
          </a:p>
          <a:p>
            <a:pPr marL="0" indent="0">
              <a:buNone/>
            </a:pPr>
            <a:r>
              <a:rPr lang="en-IN" sz="2400" dirty="0">
                <a:latin typeface="Calibri" panose="020F0502020204030204" pitchFamily="34" charset="0"/>
                <a:cs typeface="Calibri" panose="020F0502020204030204" pitchFamily="34" charset="0"/>
              </a:rPr>
              <a:t> 18</a:t>
            </a:r>
            <a:r>
              <a:rPr lang="en-IN" sz="2400" b="1" dirty="0">
                <a:latin typeface="Calibri" panose="020F0502020204030204" pitchFamily="34" charset="0"/>
                <a:cs typeface="Calibri" panose="020F0502020204030204" pitchFamily="34" charset="0"/>
              </a:rPr>
              <a:t>.@JoinColumn</a:t>
            </a:r>
            <a:r>
              <a:rPr lang="en-IN" sz="2400" dirty="0">
                <a:latin typeface="Calibri" panose="020F0502020204030204" pitchFamily="34" charset="0"/>
                <a:cs typeface="Calibri" panose="020F0502020204030204" pitchFamily="34" charset="0"/>
              </a:rPr>
              <a:t>: Used to combine the foreign key column on this table.</a:t>
            </a:r>
          </a:p>
          <a:p>
            <a:pPr marL="0" indent="0">
              <a:buNone/>
            </a:pPr>
            <a:r>
              <a:rPr lang="en-IN"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725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3AB-E2D0-641D-2FC6-EBF3128C815C}"/>
              </a:ext>
            </a:extLst>
          </p:cNvPr>
          <p:cNvSpPr>
            <a:spLocks noGrp="1"/>
          </p:cNvSpPr>
          <p:nvPr>
            <p:ph type="title"/>
          </p:nvPr>
        </p:nvSpPr>
        <p:spPr/>
        <p:txBody>
          <a:bodyPr/>
          <a:lstStyle/>
          <a:p>
            <a:r>
              <a:rPr lang="en-US" b="1" dirty="0"/>
              <a:t>ANNOTATIONS</a:t>
            </a:r>
            <a:endParaRPr lang="en-IN" b="1" dirty="0"/>
          </a:p>
        </p:txBody>
      </p:sp>
      <p:sp>
        <p:nvSpPr>
          <p:cNvPr id="3" name="Content Placeholder 2">
            <a:extLst>
              <a:ext uri="{FF2B5EF4-FFF2-40B4-BE49-F238E27FC236}">
                <a16:creationId xmlns:a16="http://schemas.microsoft.com/office/drawing/2014/main" id="{29C4FBDC-F0A0-93AC-8939-DCD767F0B373}"/>
              </a:ext>
            </a:extLst>
          </p:cNvPr>
          <p:cNvSpPr>
            <a:spLocks noGrp="1"/>
          </p:cNvSpPr>
          <p:nvPr>
            <p:ph idx="1"/>
          </p:nvPr>
        </p:nvSpPr>
        <p:spPr/>
        <p:txBody>
          <a:bodyPr>
            <a:noAutofit/>
          </a:bodyPr>
          <a:lstStyle/>
          <a:p>
            <a:pPr marL="0" indent="0">
              <a:buNone/>
            </a:pPr>
            <a:r>
              <a:rPr lang="en-IN" sz="2400" dirty="0">
                <a:latin typeface="Calibri" panose="020F0502020204030204" pitchFamily="34" charset="0"/>
                <a:cs typeface="Calibri" panose="020F0502020204030204" pitchFamily="34" charset="0"/>
              </a:rPr>
              <a:t>19</a:t>
            </a:r>
            <a:r>
              <a:rPr lang="en-IN" sz="2400" b="1" dirty="0">
                <a:latin typeface="Calibri" panose="020F0502020204030204" pitchFamily="34" charset="0"/>
                <a:cs typeface="Calibri" panose="020F0502020204030204" pitchFamily="34" charset="0"/>
              </a:rPr>
              <a:t>.@SpringBootApplication </a:t>
            </a:r>
            <a:r>
              <a:rPr lang="en-IN" sz="2400" dirty="0">
                <a:latin typeface="Calibri" panose="020F0502020204030204" pitchFamily="34" charset="0"/>
                <a:cs typeface="Calibri" panose="020F0502020204030204" pitchFamily="34" charset="0"/>
              </a:rPr>
              <a:t>:annotation is used to mark a configuration class that declares one or more @Bean methods and also triggers auto-configuration .</a:t>
            </a:r>
          </a:p>
          <a:p>
            <a:pPr marL="0" indent="0">
              <a:buNone/>
            </a:pPr>
            <a:r>
              <a:rPr lang="en-IN" sz="2400" dirty="0">
                <a:latin typeface="Calibri" panose="020F0502020204030204" pitchFamily="34" charset="0"/>
                <a:cs typeface="Calibri" panose="020F0502020204030204" pitchFamily="34" charset="0"/>
              </a:rPr>
              <a:t>20</a:t>
            </a:r>
            <a:r>
              <a:rPr lang="en-IN" sz="2400" b="1" dirty="0">
                <a:latin typeface="Calibri" panose="020F0502020204030204" pitchFamily="34" charset="0"/>
                <a:cs typeface="Calibri" panose="020F0502020204030204" pitchFamily="34" charset="0"/>
              </a:rPr>
              <a:t>.@ComponentScan </a:t>
            </a:r>
            <a:r>
              <a:rPr lang="en-IN" sz="2400" dirty="0">
                <a:latin typeface="Calibri" panose="020F0502020204030204" pitchFamily="34" charset="0"/>
                <a:cs typeface="Calibri" panose="020F0502020204030204" pitchFamily="34" charset="0"/>
              </a:rPr>
              <a:t>annotation: is used with the @Configuration annotation to tell Spring the packages to scan for annotated components. </a:t>
            </a:r>
          </a:p>
          <a:p>
            <a:pPr marL="0" indent="0">
              <a:buNone/>
            </a:pPr>
            <a:r>
              <a:rPr lang="en-IN" sz="2400" dirty="0">
                <a:latin typeface="Calibri" panose="020F0502020204030204" pitchFamily="34" charset="0"/>
                <a:cs typeface="Calibri" panose="020F0502020204030204" pitchFamily="34" charset="0"/>
              </a:rPr>
              <a:t>21</a:t>
            </a:r>
            <a:r>
              <a:rPr lang="en-IN" sz="2400" b="1" dirty="0">
                <a:latin typeface="Calibri" panose="020F0502020204030204" pitchFamily="34" charset="0"/>
                <a:cs typeface="Calibri" panose="020F0502020204030204" pitchFamily="34" charset="0"/>
              </a:rPr>
              <a:t>.@ResponseStatus</a:t>
            </a:r>
            <a:r>
              <a:rPr lang="en-IN" sz="2400" dirty="0">
                <a:latin typeface="Calibri" panose="020F0502020204030204" pitchFamily="34" charset="0"/>
                <a:cs typeface="Calibri" panose="020F0502020204030204" pitchFamily="34" charset="0"/>
              </a:rPr>
              <a:t>: marks a method or exception class with the status code and reason message that should be returned.</a:t>
            </a: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310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87E6-67A4-DA90-709C-C3AA3A69A2B0}"/>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ANNOTATIONS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D5CAF80-A90E-2334-E3E1-B2C78E80243F}"/>
              </a:ext>
            </a:extLst>
          </p:cNvPr>
          <p:cNvSpPr>
            <a:spLocks noGrp="1"/>
          </p:cNvSpPr>
          <p:nvPr>
            <p:ph idx="1"/>
          </p:nvPr>
        </p:nvSpPr>
        <p:spPr/>
        <p:txBody>
          <a:bodyPr>
            <a:normAutofit/>
          </a:bodyPr>
          <a:lstStyle/>
          <a:p>
            <a:pPr marL="0" indent="0">
              <a:buNone/>
            </a:pPr>
            <a:r>
              <a:rPr lang="en-IN" sz="2400" dirty="0">
                <a:latin typeface="Calibri" panose="020F0502020204030204" pitchFamily="34" charset="0"/>
                <a:cs typeface="Calibri" panose="020F0502020204030204" pitchFamily="34" charset="0"/>
              </a:rPr>
              <a:t>22</a:t>
            </a:r>
            <a:r>
              <a:rPr lang="en-IN" sz="2400" b="1" dirty="0">
                <a:latin typeface="Calibri" panose="020F0502020204030204" pitchFamily="34" charset="0"/>
                <a:cs typeface="Calibri" panose="020F0502020204030204" pitchFamily="34" charset="0"/>
              </a:rPr>
              <a:t>.@</a:t>
            </a:r>
            <a:r>
              <a:rPr lang="en-IN" b="1" dirty="0">
                <a:latin typeface="Calibri" panose="020F0502020204030204" pitchFamily="34" charset="0"/>
                <a:cs typeface="Calibri" panose="020F0502020204030204" pitchFamily="34" charset="0"/>
              </a:rPr>
              <a:t>ExceptionHandler</a:t>
            </a:r>
            <a:r>
              <a:rPr lang="en-IN" sz="2400" dirty="0">
                <a:latin typeface="Calibri" panose="020F0502020204030204" pitchFamily="34" charset="0"/>
                <a:cs typeface="Calibri" panose="020F0502020204030204" pitchFamily="34" charset="0"/>
              </a:rPr>
              <a:t>: The annotation is used to annotate the method(s) in the controller class for handling the exceptions raised during the execution of the controller methods.</a:t>
            </a:r>
          </a:p>
          <a:p>
            <a:pPr marL="0" indent="0">
              <a:buNone/>
            </a:pPr>
            <a:r>
              <a:rPr lang="en-IN" sz="2400" dirty="0">
                <a:latin typeface="Calibri" panose="020F0502020204030204" pitchFamily="34" charset="0"/>
                <a:cs typeface="Calibri" panose="020F0502020204030204" pitchFamily="34" charset="0"/>
              </a:rPr>
              <a:t> 23</a:t>
            </a:r>
            <a:r>
              <a:rPr lang="en-IN" sz="2400" b="1" dirty="0">
                <a:latin typeface="Calibri" panose="020F0502020204030204" pitchFamily="34" charset="0"/>
                <a:cs typeface="Calibri" panose="020F0502020204030204" pitchFamily="34" charset="0"/>
              </a:rPr>
              <a:t>.@Column</a:t>
            </a:r>
            <a:r>
              <a:rPr lang="en-IN" sz="2400" dirty="0">
                <a:latin typeface="Calibri" panose="020F0502020204030204" pitchFamily="34" charset="0"/>
                <a:cs typeface="Calibri" panose="020F0502020204030204" pitchFamily="34" charset="0"/>
              </a:rPr>
              <a:t>: Annotation is used to change the table name on database.</a:t>
            </a:r>
          </a:p>
          <a:p>
            <a:pPr marL="0" indent="0">
              <a:buNone/>
            </a:pPr>
            <a:r>
              <a:rPr lang="en-IN" sz="2400" dirty="0">
                <a:latin typeface="Calibri" panose="020F0502020204030204" pitchFamily="34" charset="0"/>
                <a:cs typeface="Calibri" panose="020F0502020204030204" pitchFamily="34" charset="0"/>
              </a:rPr>
              <a:t> 24</a:t>
            </a:r>
            <a:r>
              <a:rPr lang="en-IN" sz="2400" b="1" dirty="0">
                <a:latin typeface="Calibri" panose="020F0502020204030204" pitchFamily="34" charset="0"/>
                <a:cs typeface="Calibri" panose="020F0502020204030204" pitchFamily="34" charset="0"/>
              </a:rPr>
              <a:t>.@PathVariable</a:t>
            </a:r>
            <a:r>
              <a:rPr lang="en-IN" sz="2400" dirty="0">
                <a:latin typeface="Calibri" panose="020F0502020204030204" pitchFamily="34" charset="0"/>
                <a:cs typeface="Calibri" panose="020F0502020204030204" pitchFamily="34" charset="0"/>
              </a:rPr>
              <a:t>: Spring annotation which indicates that a method parameter should be bound to a URI template variable. </a:t>
            </a:r>
          </a:p>
          <a:p>
            <a:pPr marL="0" indent="0">
              <a:buNone/>
            </a:pPr>
            <a:endParaRPr lang="en-IN" sz="2400" dirty="0"/>
          </a:p>
        </p:txBody>
      </p:sp>
    </p:spTree>
    <p:extLst>
      <p:ext uri="{BB962C8B-B14F-4D97-AF65-F5344CB8AC3E}">
        <p14:creationId xmlns:p14="http://schemas.microsoft.com/office/powerpoint/2010/main" val="413018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8B85-9638-1256-3ABE-4A7B7ADB1538}"/>
              </a:ext>
            </a:extLst>
          </p:cNvPr>
          <p:cNvSpPr>
            <a:spLocks noGrp="1"/>
          </p:cNvSpPr>
          <p:nvPr>
            <p:ph type="title"/>
          </p:nvPr>
        </p:nvSpPr>
        <p:spPr>
          <a:xfrm>
            <a:off x="124691" y="365125"/>
            <a:ext cx="11229109" cy="1325563"/>
          </a:xfrm>
        </p:spPr>
        <p:txBody>
          <a:bodyPr>
            <a:norm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A6B89C5E-FB46-D399-4552-ABFC50FF7933}"/>
              </a:ext>
            </a:extLst>
          </p:cNvPr>
          <p:cNvSpPr>
            <a:spLocks noGrp="1"/>
          </p:cNvSpPr>
          <p:nvPr>
            <p:ph idx="1"/>
          </p:nvPr>
        </p:nvSpPr>
        <p:spPr>
          <a:xfrm>
            <a:off x="7724920" y="5190260"/>
            <a:ext cx="10515600" cy="4351338"/>
          </a:xfrm>
        </p:spPr>
        <p:txBody>
          <a:bodyPr/>
          <a:lstStyle/>
          <a:p>
            <a:pPr marL="0" indent="0">
              <a:buNone/>
            </a:pPr>
            <a:endParaRPr lang="en-IN" dirty="0"/>
          </a:p>
        </p:txBody>
      </p:sp>
      <p:sp>
        <p:nvSpPr>
          <p:cNvPr id="6" name="Rectangle 2">
            <a:extLst>
              <a:ext uri="{FF2B5EF4-FFF2-40B4-BE49-F238E27FC236}">
                <a16:creationId xmlns:a16="http://schemas.microsoft.com/office/drawing/2014/main" id="{85C46DEE-A409-1ABB-DCE5-455794E6B11B}"/>
              </a:ext>
            </a:extLst>
          </p:cNvPr>
          <p:cNvSpPr>
            <a:spLocks noChangeArrowheads="1"/>
          </p:cNvSpPr>
          <p:nvPr/>
        </p:nvSpPr>
        <p:spPr bwMode="auto">
          <a:xfrm>
            <a:off x="124691" y="1070547"/>
            <a:ext cx="40094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Get:</a:t>
            </a: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select all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http://localhost:8889/product/selectall/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4958B8AD-4413-7906-E028-7C9B31819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1995055"/>
            <a:ext cx="5935705"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4570DC61-A2C0-77D8-FD83-5D9894B89113}"/>
              </a:ext>
            </a:extLst>
          </p:cNvPr>
          <p:cNvSpPr>
            <a:spLocks noChangeArrowheads="1"/>
          </p:cNvSpPr>
          <p:nvPr/>
        </p:nvSpPr>
        <p:spPr bwMode="auto">
          <a:xfrm>
            <a:off x="124691" y="5576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79154880-4673-3D0B-69D9-5CE13F970FD9}"/>
              </a:ext>
            </a:extLst>
          </p:cNvPr>
          <p:cNvSpPr>
            <a:spLocks noChangeArrowheads="1"/>
          </p:cNvSpPr>
          <p:nvPr/>
        </p:nvSpPr>
        <p:spPr bwMode="auto">
          <a:xfrm>
            <a:off x="6277935" y="1031945"/>
            <a:ext cx="46106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select product by 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http://localhost:8889/product/selectbyid/1003</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8" name="Picture 3">
            <a:extLst>
              <a:ext uri="{FF2B5EF4-FFF2-40B4-BE49-F238E27FC236}">
                <a16:creationId xmlns:a16="http://schemas.microsoft.com/office/drawing/2014/main" id="{B2F3B6A5-EDBF-F102-F62A-3874A06C4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781" y="1979614"/>
            <a:ext cx="5851525" cy="43667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AB43AA82-6C66-BA32-B8A5-1893C1999205}"/>
              </a:ext>
            </a:extLst>
          </p:cNvPr>
          <p:cNvSpPr>
            <a:spLocks noChangeArrowheads="1"/>
          </p:cNvSpPr>
          <p:nvPr/>
        </p:nvSpPr>
        <p:spPr bwMode="auto">
          <a:xfrm>
            <a:off x="6762029" y="5576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4254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7161B-4F55-1339-7C5E-9E10CA89CC60}"/>
              </a:ext>
            </a:extLst>
          </p:cNvPr>
          <p:cNvSpPr txBox="1"/>
          <p:nvPr/>
        </p:nvSpPr>
        <p:spPr>
          <a:xfrm>
            <a:off x="475529" y="310937"/>
            <a:ext cx="3768436" cy="1046440"/>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a:p>
            <a:endParaRPr lang="en-IN" dirty="0"/>
          </a:p>
        </p:txBody>
      </p:sp>
      <p:sp>
        <p:nvSpPr>
          <p:cNvPr id="4" name="TextBox 3">
            <a:extLst>
              <a:ext uri="{FF2B5EF4-FFF2-40B4-BE49-F238E27FC236}">
                <a16:creationId xmlns:a16="http://schemas.microsoft.com/office/drawing/2014/main" id="{5BECA739-6C5A-9F9B-59CF-74E37DAC7AE9}"/>
              </a:ext>
            </a:extLst>
          </p:cNvPr>
          <p:cNvSpPr txBox="1"/>
          <p:nvPr/>
        </p:nvSpPr>
        <p:spPr>
          <a:xfrm>
            <a:off x="475529" y="1018547"/>
            <a:ext cx="5112327"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select product by name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http://localhost:8889/product/selectbyname/dove</a:t>
            </a:r>
            <a:endParaRPr kumimoji="0" lang="en-US" altLang="en-US" sz="1000" b="0" i="0" u="none" strike="noStrike" cap="none" normalizeH="0" baseline="0" dirty="0">
              <a:ln>
                <a:noFill/>
              </a:ln>
              <a:solidFill>
                <a:schemeClr val="tx1"/>
              </a:solidFill>
              <a:effectLst/>
            </a:endParaRPr>
          </a:p>
          <a:p>
            <a:endParaRPr lang="en-IN" dirty="0"/>
          </a:p>
        </p:txBody>
      </p:sp>
      <p:sp>
        <p:nvSpPr>
          <p:cNvPr id="5" name="TextBox 4">
            <a:extLst>
              <a:ext uri="{FF2B5EF4-FFF2-40B4-BE49-F238E27FC236}">
                <a16:creationId xmlns:a16="http://schemas.microsoft.com/office/drawing/2014/main" id="{3E5F6B43-3A0D-40DD-DD4B-F8401264F82E}"/>
              </a:ext>
            </a:extLst>
          </p:cNvPr>
          <p:cNvSpPr txBox="1"/>
          <p:nvPr/>
        </p:nvSpPr>
        <p:spPr>
          <a:xfrm>
            <a:off x="6317672" y="1008129"/>
            <a:ext cx="5638800" cy="12926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product by type: Get: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http://localhost:8889/product/selectbytype/chocolate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1" name="Picture 4">
            <a:extLst>
              <a:ext uri="{FF2B5EF4-FFF2-40B4-BE49-F238E27FC236}">
                <a16:creationId xmlns:a16="http://schemas.microsoft.com/office/drawing/2014/main" id="{5EA20A99-43DF-6551-3630-ABCCFC66E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48" y="1698402"/>
            <a:ext cx="5851525" cy="42569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24EC0BA9-BF54-BD55-BEAB-9C92185A7A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309" y="1714497"/>
            <a:ext cx="5851525" cy="425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32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3139B2-A005-E9C8-D7EB-EB1BAA4D92F6}"/>
              </a:ext>
            </a:extLst>
          </p:cNvPr>
          <p:cNvSpPr>
            <a:spLocks noChangeArrowheads="1"/>
          </p:cNvSpPr>
          <p:nvPr/>
        </p:nvSpPr>
        <p:spPr bwMode="auto">
          <a:xfrm>
            <a:off x="230621" y="1093696"/>
            <a:ext cx="53444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product by brand: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http://localhost:8889/product/selectbybrand/naturally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7">
            <a:extLst>
              <a:ext uri="{FF2B5EF4-FFF2-40B4-BE49-F238E27FC236}">
                <a16:creationId xmlns:a16="http://schemas.microsoft.com/office/drawing/2014/main" id="{29880624-B13A-FF09-69C2-BEDC818FB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21" y="1989312"/>
            <a:ext cx="5712979" cy="39604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C0E0D18-4235-354F-D8A7-DF23A4E26B26}"/>
              </a:ext>
            </a:extLst>
          </p:cNvPr>
          <p:cNvSpPr>
            <a:spLocks noChangeArrowheads="1"/>
          </p:cNvSpPr>
          <p:nvPr/>
        </p:nvSpPr>
        <p:spPr bwMode="auto">
          <a:xfrm>
            <a:off x="230621" y="44839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DACED156-E51B-FB4E-6A42-C8C045FF4BAE}"/>
              </a:ext>
            </a:extLst>
          </p:cNvPr>
          <p:cNvSpPr>
            <a:spLocks noChangeArrowheads="1"/>
          </p:cNvSpPr>
          <p:nvPr/>
        </p:nvSpPr>
        <p:spPr bwMode="auto">
          <a:xfrm>
            <a:off x="6109856" y="1087563"/>
            <a:ext cx="50370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product by quantity: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http://localhost:8889/product/selectbyquantity/50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6" name="Picture 8">
            <a:extLst>
              <a:ext uri="{FF2B5EF4-FFF2-40B4-BE49-F238E27FC236}">
                <a16:creationId xmlns:a16="http://schemas.microsoft.com/office/drawing/2014/main" id="{8462ED28-81B8-D3CF-BBCD-4AE77EC5E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2145" y="1989312"/>
            <a:ext cx="5851525" cy="39604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9E724CD7-F7D9-70AD-1498-AFEB8E5A52D5}"/>
              </a:ext>
            </a:extLst>
          </p:cNvPr>
          <p:cNvSpPr>
            <a:spLocks noChangeArrowheads="1"/>
          </p:cNvSpPr>
          <p:nvPr/>
        </p:nvSpPr>
        <p:spPr bwMode="auto">
          <a:xfrm>
            <a:off x="6109856" y="44839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037806F-65C0-ABBC-8E73-8A8FB878BF97}"/>
              </a:ext>
            </a:extLst>
          </p:cNvPr>
          <p:cNvSpPr txBox="1"/>
          <p:nvPr/>
        </p:nvSpPr>
        <p:spPr>
          <a:xfrm>
            <a:off x="230621" y="351968"/>
            <a:ext cx="4765963"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113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441DAC-E511-702A-65DB-5A88DEB37412}"/>
              </a:ext>
            </a:extLst>
          </p:cNvPr>
          <p:cNvSpPr>
            <a:spLocks noChangeArrowheads="1"/>
          </p:cNvSpPr>
          <p:nvPr/>
        </p:nvSpPr>
        <p:spPr bwMode="auto">
          <a:xfrm>
            <a:off x="275770" y="953607"/>
            <a:ext cx="55154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by price: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http://localhost:8889/product/selectbyprice/40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097" name="Picture 9">
            <a:extLst>
              <a:ext uri="{FF2B5EF4-FFF2-40B4-BE49-F238E27FC236}">
                <a16:creationId xmlns:a16="http://schemas.microsoft.com/office/drawing/2014/main" id="{D898DC7A-8311-ECB8-5150-154496BF6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30" y="1603829"/>
            <a:ext cx="5515430" cy="43813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AAC83E5-1062-D194-3DE3-2FF7AA0507AD}"/>
              </a:ext>
            </a:extLst>
          </p:cNvPr>
          <p:cNvSpPr>
            <a:spLocks noChangeArrowheads="1"/>
          </p:cNvSpPr>
          <p:nvPr/>
        </p:nvSpPr>
        <p:spPr bwMode="auto">
          <a:xfrm>
            <a:off x="96982" y="4359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AF184901-8E59-7B3A-E3B4-238C89E95E68}"/>
              </a:ext>
            </a:extLst>
          </p:cNvPr>
          <p:cNvSpPr>
            <a:spLocks noChangeArrowheads="1"/>
          </p:cNvSpPr>
          <p:nvPr/>
        </p:nvSpPr>
        <p:spPr bwMode="auto">
          <a:xfrm>
            <a:off x="5948507" y="941861"/>
            <a:ext cx="49827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Post: insertion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http://localhost:8889/product/insertion/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100" name="Picture 5">
            <a:extLst>
              <a:ext uri="{FF2B5EF4-FFF2-40B4-BE49-F238E27FC236}">
                <a16:creationId xmlns:a16="http://schemas.microsoft.com/office/drawing/2014/main" id="{A501F2C0-6981-9B24-94A6-FB941141CC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507" y="1603829"/>
            <a:ext cx="5851525" cy="4381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A72A6595-3DED-B66F-F1A8-8438AA205F0C}"/>
              </a:ext>
            </a:extLst>
          </p:cNvPr>
          <p:cNvSpPr>
            <a:spLocks noChangeArrowheads="1"/>
          </p:cNvSpPr>
          <p:nvPr/>
        </p:nvSpPr>
        <p:spPr bwMode="auto">
          <a:xfrm>
            <a:off x="5948507" y="4389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7BCDD4B7-28BA-F58E-C017-65C7DA441470}"/>
              </a:ext>
            </a:extLst>
          </p:cNvPr>
          <p:cNvSpPr txBox="1"/>
          <p:nvPr/>
        </p:nvSpPr>
        <p:spPr>
          <a:xfrm>
            <a:off x="275771" y="214944"/>
            <a:ext cx="52832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69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8AB24-88D6-371E-B830-B438C8763D5B}"/>
              </a:ext>
            </a:extLst>
          </p:cNvPr>
          <p:cNvSpPr>
            <a:spLocks noChangeArrowheads="1"/>
          </p:cNvSpPr>
          <p:nvPr/>
        </p:nvSpPr>
        <p:spPr bwMode="auto">
          <a:xfrm>
            <a:off x="322696" y="1059485"/>
            <a:ext cx="51634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product by 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Put: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http://localhost:8889/product/updatebyid/1002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1" name="Picture 10">
            <a:extLst>
              <a:ext uri="{FF2B5EF4-FFF2-40B4-BE49-F238E27FC236}">
                <a16:creationId xmlns:a16="http://schemas.microsoft.com/office/drawing/2014/main" id="{A3D95DC3-9711-8F0B-3950-6E4736F0C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64" y="1797834"/>
            <a:ext cx="5440300" cy="41253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AD6595-D81B-6BB6-97E6-A213973F6E05}"/>
              </a:ext>
            </a:extLst>
          </p:cNvPr>
          <p:cNvSpPr>
            <a:spLocks noChangeArrowheads="1"/>
          </p:cNvSpPr>
          <p:nvPr/>
        </p:nvSpPr>
        <p:spPr bwMode="auto">
          <a:xfrm>
            <a:off x="488950" y="48164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2AE51712-4AC3-5DFB-E951-BAF565490A99}"/>
              </a:ext>
            </a:extLst>
          </p:cNvPr>
          <p:cNvSpPr>
            <a:spLocks noChangeArrowheads="1"/>
          </p:cNvSpPr>
          <p:nvPr/>
        </p:nvSpPr>
        <p:spPr bwMode="auto">
          <a:xfrm>
            <a:off x="6031139" y="985883"/>
            <a:ext cx="46610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Delete product by 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http://localhost:8889/product/deletebyid/1004</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4" name="Picture 11">
            <a:extLst>
              <a:ext uri="{FF2B5EF4-FFF2-40B4-BE49-F238E27FC236}">
                <a16:creationId xmlns:a16="http://schemas.microsoft.com/office/drawing/2014/main" id="{BDD04959-10AC-3D44-66D2-98F0C563DC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746" y="1797834"/>
            <a:ext cx="6017780" cy="41074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F36F2948-4D70-6EDF-43DB-2A8AB3AC5CC0}"/>
              </a:ext>
            </a:extLst>
          </p:cNvPr>
          <p:cNvSpPr>
            <a:spLocks noChangeArrowheads="1"/>
          </p:cNvSpPr>
          <p:nvPr/>
        </p:nvSpPr>
        <p:spPr bwMode="auto">
          <a:xfrm>
            <a:off x="244475" y="3860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B274F360-7BE7-E944-E07D-BD7C5E65EFBD}"/>
              </a:ext>
            </a:extLst>
          </p:cNvPr>
          <p:cNvSpPr txBox="1"/>
          <p:nvPr/>
        </p:nvSpPr>
        <p:spPr>
          <a:xfrm>
            <a:off x="346364" y="375623"/>
            <a:ext cx="5542189"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718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C896E41-0AA6-7266-FA51-AA60EC9BD4F4}"/>
              </a:ext>
            </a:extLst>
          </p:cNvPr>
          <p:cNvSpPr>
            <a:spLocks noChangeArrowheads="1"/>
          </p:cNvSpPr>
          <p:nvPr/>
        </p:nvSpPr>
        <p:spPr bwMode="auto">
          <a:xfrm>
            <a:off x="244475" y="989810"/>
            <a:ext cx="53914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Not found display:</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Delete: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http://localhost:8889/product/deletebyid/1004</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145" name="Picture 12">
            <a:extLst>
              <a:ext uri="{FF2B5EF4-FFF2-40B4-BE49-F238E27FC236}">
                <a16:creationId xmlns:a16="http://schemas.microsoft.com/office/drawing/2014/main" id="{B9C21E9C-D57B-652C-9547-794F6E7D7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46" y="1596032"/>
            <a:ext cx="5604782" cy="43397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0531985-6260-25D4-4A01-5B3AB94E8864}"/>
              </a:ext>
            </a:extLst>
          </p:cNvPr>
          <p:cNvSpPr>
            <a:spLocks noChangeArrowheads="1"/>
          </p:cNvSpPr>
          <p:nvPr/>
        </p:nvSpPr>
        <p:spPr bwMode="auto">
          <a:xfrm>
            <a:off x="244475" y="5578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C4993106-CD66-F4EF-82D0-4E8E4F69E946}"/>
              </a:ext>
            </a:extLst>
          </p:cNvPr>
          <p:cNvSpPr>
            <a:spLocks noChangeArrowheads="1"/>
          </p:cNvSpPr>
          <p:nvPr/>
        </p:nvSpPr>
        <p:spPr bwMode="auto">
          <a:xfrm>
            <a:off x="6096000" y="1128309"/>
            <a:ext cx="47648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http://localhost:8889/product/selectbyid/7</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148" name="Picture 13">
            <a:extLst>
              <a:ext uri="{FF2B5EF4-FFF2-40B4-BE49-F238E27FC236}">
                <a16:creationId xmlns:a16="http://schemas.microsoft.com/office/drawing/2014/main" id="{FA46135F-ED11-0417-5CCC-0B8B8516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61686"/>
            <a:ext cx="5851525" cy="43397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CA4FCB49-BDF4-6416-2BEB-780B3D4CD25F}"/>
              </a:ext>
            </a:extLst>
          </p:cNvPr>
          <p:cNvSpPr>
            <a:spLocks noChangeArrowheads="1"/>
          </p:cNvSpPr>
          <p:nvPr/>
        </p:nvSpPr>
        <p:spPr bwMode="auto">
          <a:xfrm>
            <a:off x="6096000" y="534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C96B905-CAC9-62E9-6626-93A6B34E0921}"/>
              </a:ext>
            </a:extLst>
          </p:cNvPr>
          <p:cNvSpPr txBox="1"/>
          <p:nvPr/>
        </p:nvSpPr>
        <p:spPr>
          <a:xfrm>
            <a:off x="244475" y="269210"/>
            <a:ext cx="5604782"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709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20D3-C1B0-EF8B-9E76-EC63BBE17E66}"/>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18A1AECA-D81A-08DE-DF30-FDC873DF8A9C}"/>
              </a:ext>
            </a:extLst>
          </p:cNvPr>
          <p:cNvSpPr>
            <a:spLocks noGrp="1"/>
          </p:cNvSpPr>
          <p:nvPr>
            <p:ph idx="1"/>
          </p:nvPr>
        </p:nvSpPr>
        <p:spPr/>
        <p:txBody>
          <a:bodyPr>
            <a:normAutofit/>
          </a:bodyPr>
          <a:lstStyle/>
          <a:p>
            <a:r>
              <a:rPr lang="en-US" dirty="0"/>
              <a:t>Introduction</a:t>
            </a:r>
          </a:p>
          <a:p>
            <a:r>
              <a:rPr lang="en-US" dirty="0"/>
              <a:t>Objectives</a:t>
            </a:r>
          </a:p>
          <a:p>
            <a:r>
              <a:rPr lang="en-US" dirty="0"/>
              <a:t>Modules Description</a:t>
            </a:r>
          </a:p>
          <a:p>
            <a:r>
              <a:rPr lang="en-US" dirty="0"/>
              <a:t>CRUD Operation</a:t>
            </a:r>
          </a:p>
          <a:p>
            <a:r>
              <a:rPr lang="en-US" dirty="0"/>
              <a:t>Annotation</a:t>
            </a:r>
          </a:p>
          <a:p>
            <a:r>
              <a:rPr lang="en-US" dirty="0"/>
              <a:t>Screenshot</a:t>
            </a:r>
          </a:p>
          <a:p>
            <a:r>
              <a:rPr lang="en-US" dirty="0"/>
              <a:t>Conclusion</a:t>
            </a:r>
            <a:endParaRPr lang="en-IN" dirty="0"/>
          </a:p>
        </p:txBody>
      </p:sp>
    </p:spTree>
    <p:extLst>
      <p:ext uri="{BB962C8B-B14F-4D97-AF65-F5344CB8AC3E}">
        <p14:creationId xmlns:p14="http://schemas.microsoft.com/office/powerpoint/2010/main" val="389608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3B8E58-3EE0-8D1F-6BAC-1DC25CBF3089}"/>
              </a:ext>
            </a:extLst>
          </p:cNvPr>
          <p:cNvSpPr>
            <a:spLocks noChangeArrowheads="1"/>
          </p:cNvSpPr>
          <p:nvPr/>
        </p:nvSpPr>
        <p:spPr bwMode="auto">
          <a:xfrm>
            <a:off x="244475" y="1343493"/>
            <a:ext cx="51380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http://localhost:8889/product/updatebyid/9</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14">
            <a:extLst>
              <a:ext uri="{FF2B5EF4-FFF2-40B4-BE49-F238E27FC236}">
                <a16:creationId xmlns:a16="http://schemas.microsoft.com/office/drawing/2014/main" id="{2129866D-38A3-4F71-858A-45AD5219F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1925696"/>
            <a:ext cx="5607050" cy="40800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AAAE233-DDAE-BADE-84B3-DA0B7B9B5C4F}"/>
              </a:ext>
            </a:extLst>
          </p:cNvPr>
          <p:cNvSpPr>
            <a:spLocks noChangeArrowheads="1"/>
          </p:cNvSpPr>
          <p:nvPr/>
        </p:nvSpPr>
        <p:spPr bwMode="auto">
          <a:xfrm>
            <a:off x="0" y="374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DC1E51DD-DC5F-927B-9FEB-9B615AC7AB3B}"/>
              </a:ext>
            </a:extLst>
          </p:cNvPr>
          <p:cNvSpPr>
            <a:spLocks noChangeArrowheads="1"/>
          </p:cNvSpPr>
          <p:nvPr/>
        </p:nvSpPr>
        <p:spPr bwMode="auto">
          <a:xfrm>
            <a:off x="6096000" y="1188674"/>
            <a:ext cx="48526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 screen shot: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http://localhost:8889/customer/selectbyid/1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172" name="Picture 15">
            <a:extLst>
              <a:ext uri="{FF2B5EF4-FFF2-40B4-BE49-F238E27FC236}">
                <a16:creationId xmlns:a16="http://schemas.microsoft.com/office/drawing/2014/main" id="{2A0E5FE2-86C1-AD56-26C5-E44825CB6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06478"/>
            <a:ext cx="5851525" cy="40800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C4BF3DD-5D8B-B348-0250-F44A7154136C}"/>
              </a:ext>
            </a:extLst>
          </p:cNvPr>
          <p:cNvSpPr>
            <a:spLocks noChangeArrowheads="1"/>
          </p:cNvSpPr>
          <p:nvPr/>
        </p:nvSpPr>
        <p:spPr bwMode="auto">
          <a:xfrm>
            <a:off x="5708073" y="5426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529D7654-615D-C22D-B033-B0C6F8696CE4}"/>
              </a:ext>
            </a:extLst>
          </p:cNvPr>
          <p:cNvSpPr txBox="1"/>
          <p:nvPr/>
        </p:nvSpPr>
        <p:spPr>
          <a:xfrm>
            <a:off x="244475" y="591748"/>
            <a:ext cx="5463598"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556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74B3B6-4173-B6F9-FFAC-CBEBB0292D1E}"/>
              </a:ext>
            </a:extLst>
          </p:cNvPr>
          <p:cNvSpPr>
            <a:spLocks noChangeArrowheads="1"/>
          </p:cNvSpPr>
          <p:nvPr/>
        </p:nvSpPr>
        <p:spPr bwMode="auto">
          <a:xfrm>
            <a:off x="159657" y="1418465"/>
            <a:ext cx="58305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by id: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http://localhost:8889/customer/updatebyid/2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3" name="Picture 16">
            <a:extLst>
              <a:ext uri="{FF2B5EF4-FFF2-40B4-BE49-F238E27FC236}">
                <a16:creationId xmlns:a16="http://schemas.microsoft.com/office/drawing/2014/main" id="{F9FD4882-BC41-31E3-E3CC-80CF4D710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7" y="1925785"/>
            <a:ext cx="5691868" cy="41370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FB50106-EF2F-4331-F1E6-D02ED09CA91E}"/>
              </a:ext>
            </a:extLst>
          </p:cNvPr>
          <p:cNvSpPr>
            <a:spLocks noChangeArrowheads="1"/>
          </p:cNvSpPr>
          <p:nvPr/>
        </p:nvSpPr>
        <p:spPr bwMode="auto">
          <a:xfrm>
            <a:off x="0" y="45393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E97E1A34-ABA1-C99B-CFA6-62929F07882E}"/>
              </a:ext>
            </a:extLst>
          </p:cNvPr>
          <p:cNvSpPr>
            <a:spLocks noChangeArrowheads="1"/>
          </p:cNvSpPr>
          <p:nvPr/>
        </p:nvSpPr>
        <p:spPr bwMode="auto">
          <a:xfrm>
            <a:off x="6011182" y="1418465"/>
            <a:ext cx="56864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Delete by id: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http://localhost:8889/customer/deletebyid/6</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6" name="Picture 17">
            <a:extLst>
              <a:ext uri="{FF2B5EF4-FFF2-40B4-BE49-F238E27FC236}">
                <a16:creationId xmlns:a16="http://schemas.microsoft.com/office/drawing/2014/main" id="{0139CACD-CCD8-5CE1-04B9-EEC3581488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37194"/>
            <a:ext cx="5851525" cy="42256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8B5A48AA-D0CC-6E9F-DEE8-FF2E6D50946C}"/>
              </a:ext>
            </a:extLst>
          </p:cNvPr>
          <p:cNvSpPr>
            <a:spLocks noChangeArrowheads="1"/>
          </p:cNvSpPr>
          <p:nvPr/>
        </p:nvSpPr>
        <p:spPr bwMode="auto">
          <a:xfrm>
            <a:off x="5851525" y="4492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CDF82054-DC25-194F-5155-DFB7B7C09970}"/>
              </a:ext>
            </a:extLst>
          </p:cNvPr>
          <p:cNvSpPr txBox="1"/>
          <p:nvPr/>
        </p:nvSpPr>
        <p:spPr>
          <a:xfrm>
            <a:off x="159657" y="489051"/>
            <a:ext cx="6836229"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557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082C85-426F-824B-3164-C6C93E03FDF9}"/>
              </a:ext>
            </a:extLst>
          </p:cNvPr>
          <p:cNvSpPr>
            <a:spLocks noChangeArrowheads="1"/>
          </p:cNvSpPr>
          <p:nvPr/>
        </p:nvSpPr>
        <p:spPr bwMode="auto">
          <a:xfrm>
            <a:off x="244475" y="1547666"/>
            <a:ext cx="4970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by id: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http://localhost:8889/customer/selectbyid/6</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217" name="Picture 18">
            <a:extLst>
              <a:ext uri="{FF2B5EF4-FFF2-40B4-BE49-F238E27FC236}">
                <a16:creationId xmlns:a16="http://schemas.microsoft.com/office/drawing/2014/main" id="{9B14FAB1-323D-4DC3-6951-829956C71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056424"/>
            <a:ext cx="5677354" cy="4091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702E218-011D-DDCD-C824-8F01D03BD39D}"/>
              </a:ext>
            </a:extLst>
          </p:cNvPr>
          <p:cNvSpPr>
            <a:spLocks noChangeArrowheads="1"/>
          </p:cNvSpPr>
          <p:nvPr/>
        </p:nvSpPr>
        <p:spPr bwMode="auto">
          <a:xfrm>
            <a:off x="244475" y="4567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CC372A8C-E0CA-1525-753E-F6652A9ED1C1}"/>
              </a:ext>
            </a:extLst>
          </p:cNvPr>
          <p:cNvSpPr>
            <a:spLocks noChangeArrowheads="1"/>
          </p:cNvSpPr>
          <p:nvPr/>
        </p:nvSpPr>
        <p:spPr bwMode="auto">
          <a:xfrm>
            <a:off x="6096000" y="1471649"/>
            <a:ext cx="47383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http://localhost:8889/customer/updatebyid/7</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220" name="Picture 19">
            <a:extLst>
              <a:ext uri="{FF2B5EF4-FFF2-40B4-BE49-F238E27FC236}">
                <a16:creationId xmlns:a16="http://schemas.microsoft.com/office/drawing/2014/main" id="{B8BBAEF4-2581-5A5C-6827-8783FEE8A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005912"/>
            <a:ext cx="5851525" cy="40910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6EA61FEE-E4A8-015E-BE73-B19B5275AF69}"/>
              </a:ext>
            </a:extLst>
          </p:cNvPr>
          <p:cNvSpPr>
            <a:spLocks noChangeArrowheads="1"/>
          </p:cNvSpPr>
          <p:nvPr/>
        </p:nvSpPr>
        <p:spPr bwMode="auto">
          <a:xfrm>
            <a:off x="6096000" y="4567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D3A205EA-7EAC-39D6-31C2-754D49D0C68C}"/>
              </a:ext>
            </a:extLst>
          </p:cNvPr>
          <p:cNvSpPr txBox="1"/>
          <p:nvPr/>
        </p:nvSpPr>
        <p:spPr>
          <a:xfrm>
            <a:off x="244475" y="590181"/>
            <a:ext cx="5416096"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15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6FFE347-F83A-E99D-6DF9-6342AC2966BD}"/>
              </a:ext>
            </a:extLst>
          </p:cNvPr>
          <p:cNvSpPr>
            <a:spLocks noChangeArrowheads="1"/>
          </p:cNvSpPr>
          <p:nvPr/>
        </p:nvSpPr>
        <p:spPr bwMode="auto">
          <a:xfrm>
            <a:off x="260875" y="1694173"/>
            <a:ext cx="51810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Delete:</a:t>
            </a: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http://localhost:8889/customer/deletebyid/7</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41" name="Picture 20">
            <a:extLst>
              <a:ext uri="{FF2B5EF4-FFF2-40B4-BE49-F238E27FC236}">
                <a16:creationId xmlns:a16="http://schemas.microsoft.com/office/drawing/2014/main" id="{70547CE3-5E8E-5CC7-E4DF-39347D319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244436"/>
            <a:ext cx="6710506" cy="36714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6FCAA65-4084-95BE-E2D9-2D86F1369F97}"/>
              </a:ext>
            </a:extLst>
          </p:cNvPr>
          <p:cNvSpPr>
            <a:spLocks noChangeArrowheads="1"/>
          </p:cNvSpPr>
          <p:nvPr/>
        </p:nvSpPr>
        <p:spPr bwMode="auto">
          <a:xfrm>
            <a:off x="244475" y="42484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BABE7E73-CAAE-3C34-B984-3243F4F42D2F}"/>
              </a:ext>
            </a:extLst>
          </p:cNvPr>
          <p:cNvSpPr txBox="1"/>
          <p:nvPr/>
        </p:nvSpPr>
        <p:spPr>
          <a:xfrm>
            <a:off x="6954981" y="401791"/>
            <a:ext cx="4992544" cy="6407716"/>
          </a:xfrm>
          <a:prstGeom prst="rect">
            <a:avLst/>
          </a:prstGeom>
          <a:noFill/>
        </p:spPr>
        <p:txBody>
          <a:bodyPr wrap="square" rtlCol="0">
            <a:spAutoFit/>
          </a:bodyPr>
          <a:lstStyle/>
          <a:p>
            <a:pPr>
              <a:lnSpc>
                <a:spcPct val="115000"/>
              </a:lnSpc>
              <a:spcAft>
                <a:spcPts val="1000"/>
              </a:spcAft>
            </a:pPr>
            <a:r>
              <a:rPr lang="en-IN" sz="1800" u="sng" dirty="0">
                <a:effectLst/>
                <a:latin typeface="Calibri" panose="020F0502020204030204" pitchFamily="34" charset="0"/>
                <a:ea typeface="Calibri" panose="020F0502020204030204" pitchFamily="34" charset="0"/>
                <a:cs typeface="Calibri" panose="020F0502020204030204" pitchFamily="34" charset="0"/>
              </a:rPr>
              <a:t>Input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productName</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"jimjam"</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productType</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"biscuit"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productBrand</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"sweety"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productQuantity</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98658"/>
                </a:solidFill>
                <a:effectLst/>
                <a:latin typeface="Calibri" panose="020F0502020204030204" pitchFamily="34" charset="0"/>
                <a:ea typeface="Calibri" panose="020F0502020204030204" pitchFamily="34" charset="0"/>
                <a:cs typeface="Calibri" panose="020F0502020204030204" pitchFamily="34" charset="0"/>
              </a:rPr>
              <a:t>20</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productPrice</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98658"/>
                </a:solidFill>
                <a:effectLst/>
                <a:latin typeface="Calibri" panose="020F0502020204030204" pitchFamily="34" charset="0"/>
                <a:ea typeface="Calibri" panose="020F0502020204030204" pitchFamily="34" charset="0"/>
                <a:cs typeface="Calibri" panose="020F0502020204030204" pitchFamily="34" charset="0"/>
              </a:rPr>
              <a:t>10.0</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customerName</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0451A5"/>
                </a:solidFill>
                <a:effectLst/>
                <a:latin typeface="Calibri" panose="020F0502020204030204" pitchFamily="34" charset="0"/>
                <a:ea typeface="Calibri" panose="020F0502020204030204" pitchFamily="34" charset="0"/>
                <a:cs typeface="Calibri" panose="020F0502020204030204" pitchFamily="34" charset="0"/>
              </a:rPr>
              <a:t>tharani</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customerMobileNo</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"9000677897"</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customerAddress</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0451A5"/>
                </a:solidFill>
                <a:effectLst/>
                <a:latin typeface="Calibri" panose="020F0502020204030204" pitchFamily="34" charset="0"/>
                <a:ea typeface="Calibri" panose="020F0502020204030204" pitchFamily="34" charset="0"/>
                <a:cs typeface="Calibri" panose="020F0502020204030204" pitchFamily="34" charset="0"/>
              </a:rPr>
              <a:t>karaikal</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customerName</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0451A5"/>
                </a:solidFill>
                <a:effectLst/>
                <a:latin typeface="Calibri" panose="020F0502020204030204" pitchFamily="34" charset="0"/>
                <a:ea typeface="Calibri" panose="020F0502020204030204" pitchFamily="34" charset="0"/>
                <a:cs typeface="Calibri" panose="020F0502020204030204" pitchFamily="34" charset="0"/>
              </a:rPr>
              <a:t>thilaksha</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customerMobileNo</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"9900677897"</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A31515"/>
                </a:solidFill>
                <a:effectLst/>
                <a:latin typeface="Calibri" panose="020F0502020204030204" pitchFamily="34" charset="0"/>
                <a:ea typeface="Calibri" panose="020F0502020204030204" pitchFamily="34" charset="0"/>
                <a:cs typeface="Calibri" panose="020F0502020204030204" pitchFamily="34" charset="0"/>
              </a:rPr>
              <a:t>customerAddress</a:t>
            </a:r>
            <a:r>
              <a:rPr lang="en-IN" sz="1800" dirty="0">
                <a:solidFill>
                  <a:srgbClr val="A3151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r>
              <a:rPr lang="en-IN" sz="1800" dirty="0" err="1">
                <a:solidFill>
                  <a:srgbClr val="0451A5"/>
                </a:solidFill>
                <a:effectLst/>
                <a:latin typeface="Calibri" panose="020F0502020204030204" pitchFamily="34" charset="0"/>
                <a:ea typeface="Calibri" panose="020F0502020204030204" pitchFamily="34" charset="0"/>
                <a:cs typeface="Calibri" panose="020F0502020204030204" pitchFamily="34" charset="0"/>
              </a:rPr>
              <a:t>karaikal</a:t>
            </a:r>
            <a:r>
              <a:rPr lang="en-IN" sz="1800" dirty="0">
                <a:solidFill>
                  <a:srgbClr val="0451A5"/>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0A458F8-E46B-51AA-0FE3-C3393F09B491}"/>
              </a:ext>
            </a:extLst>
          </p:cNvPr>
          <p:cNvSpPr txBox="1"/>
          <p:nvPr/>
        </p:nvSpPr>
        <p:spPr>
          <a:xfrm>
            <a:off x="244475" y="581891"/>
            <a:ext cx="4646180" cy="762000"/>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2965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A3C89-F1DC-DB88-665B-E68146E5A050}"/>
              </a:ext>
            </a:extLst>
          </p:cNvPr>
          <p:cNvSpPr txBox="1"/>
          <p:nvPr/>
        </p:nvSpPr>
        <p:spPr>
          <a:xfrm>
            <a:off x="540328" y="540327"/>
            <a:ext cx="3255818"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a:t>
            </a:r>
            <a:endParaRPr lang="en-IN" sz="44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4BC0EAD-508F-AF7F-339C-2F6AE4484183}"/>
              </a:ext>
            </a:extLst>
          </p:cNvPr>
          <p:cNvSpPr>
            <a:spLocks noChangeArrowheads="1"/>
          </p:cNvSpPr>
          <p:nvPr/>
        </p:nvSpPr>
        <p:spPr bwMode="auto">
          <a:xfrm>
            <a:off x="365125" y="1350957"/>
            <a:ext cx="2512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Shopkeeper_table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5" name="Picture 21">
            <a:extLst>
              <a:ext uri="{FF2B5EF4-FFF2-40B4-BE49-F238E27FC236}">
                <a16:creationId xmlns:a16="http://schemas.microsoft.com/office/drawing/2014/main" id="{BF7D3F8F-3BEA-A268-E0C4-373A920A0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995054"/>
            <a:ext cx="5730875" cy="37407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20F293-A48F-2CB6-6B8C-929C3B745CF6}"/>
              </a:ext>
            </a:extLst>
          </p:cNvPr>
          <p:cNvSpPr>
            <a:spLocks noChangeArrowheads="1"/>
          </p:cNvSpPr>
          <p:nvPr/>
        </p:nvSpPr>
        <p:spPr bwMode="auto">
          <a:xfrm>
            <a:off x="365125" y="4547755"/>
            <a:ext cx="12192000" cy="0"/>
          </a:xfrm>
          <a:prstGeom prst="rect">
            <a:avLst/>
          </a:prstGeom>
          <a:solidFill>
            <a:srgbClr val="FF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D6622D00-CCF0-B22A-F0F8-00C198F06902}"/>
              </a:ext>
            </a:extLst>
          </p:cNvPr>
          <p:cNvSpPr>
            <a:spLocks noChangeArrowheads="1"/>
          </p:cNvSpPr>
          <p:nvPr/>
        </p:nvSpPr>
        <p:spPr bwMode="auto">
          <a:xfrm>
            <a:off x="6303818" y="1350956"/>
            <a:ext cx="22238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Customer_table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3BF6199A-FBA4-4F63-4B58-B208278CE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818" y="1995054"/>
            <a:ext cx="5730875" cy="37407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4C436C49-C62F-DDD0-8D1B-18EF86596D92}"/>
              </a:ext>
            </a:extLst>
          </p:cNvPr>
          <p:cNvSpPr>
            <a:spLocks noChangeArrowheads="1"/>
          </p:cNvSpPr>
          <p:nvPr/>
        </p:nvSpPr>
        <p:spPr bwMode="auto">
          <a:xfrm>
            <a:off x="6303818" y="4692217"/>
            <a:ext cx="12192000" cy="0"/>
          </a:xfrm>
          <a:prstGeom prst="rect">
            <a:avLst/>
          </a:prstGeom>
          <a:solidFill>
            <a:srgbClr val="FF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0427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C153-3D57-CC04-A3AD-CE1FB1B5C040}"/>
              </a:ext>
            </a:extLst>
          </p:cNvPr>
          <p:cNvSpPr>
            <a:spLocks noGrp="1"/>
          </p:cNvSpPr>
          <p:nvPr>
            <p:ph type="title"/>
          </p:nvPr>
        </p:nvSpPr>
        <p:spPr/>
        <p:txBody>
          <a:bodyPr>
            <a:normAutofit/>
          </a:bodyPr>
          <a:lstStyle/>
          <a:p>
            <a:r>
              <a:rPr lang="en-US" sz="4400" b="1" dirty="0">
                <a:latin typeface="Calibri" panose="020F0502020204030204" pitchFamily="34" charset="0"/>
                <a:cs typeface="Calibri" panose="020F0502020204030204" pitchFamily="34" charset="0"/>
              </a:rPr>
              <a:t>CONCLUSION</a:t>
            </a:r>
            <a:endParaRPr lang="en-IN" sz="4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0DB0351-EADD-70CA-4073-8D485C69BAD2}"/>
              </a:ext>
            </a:extLst>
          </p:cNvPr>
          <p:cNvSpPr>
            <a:spLocks noGrp="1"/>
          </p:cNvSpPr>
          <p:nvPr>
            <p:ph idx="1"/>
          </p:nvPr>
        </p:nvSpPr>
        <p:spPr/>
        <p:txBody>
          <a:bodyPr/>
          <a:lstStyle/>
          <a:p>
            <a:pPr marL="0" indent="0">
              <a:buNone/>
            </a:pP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Inventory management system we implement using spring boot to build the program in very easy way and using postman to run the program and database to store all the information of the product and customer details. Fetching details are very easy on this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003094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118CE-4384-998F-4FB8-57FDAE7C7089}"/>
              </a:ext>
            </a:extLst>
          </p:cNvPr>
          <p:cNvSpPr txBox="1"/>
          <p:nvPr/>
        </p:nvSpPr>
        <p:spPr>
          <a:xfrm>
            <a:off x="3505200" y="2355273"/>
            <a:ext cx="7938654" cy="923330"/>
          </a:xfrm>
          <a:prstGeom prst="rect">
            <a:avLst/>
          </a:prstGeom>
          <a:noFill/>
        </p:spPr>
        <p:txBody>
          <a:bodyPr wrap="square" rtlCol="0">
            <a:spAutoFit/>
          </a:bodyPr>
          <a:lstStyle/>
          <a:p>
            <a:r>
              <a:rPr lang="en-US" sz="5400" dirty="0">
                <a:latin typeface="Calibri" panose="020F0502020204030204" pitchFamily="34" charset="0"/>
                <a:cs typeface="Calibri" panose="020F0502020204030204" pitchFamily="34" charset="0"/>
              </a:rPr>
              <a:t>THANK YOU</a:t>
            </a:r>
            <a:endParaRPr lang="en-IN"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32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04DA-E781-1BF3-D460-55C83D094EBC}"/>
              </a:ext>
            </a:extLst>
          </p:cNvPr>
          <p:cNvSpPr>
            <a:spLocks noGrp="1"/>
          </p:cNvSpPr>
          <p:nvPr>
            <p:ph type="title"/>
          </p:nvPr>
        </p:nvSpPr>
        <p:spPr>
          <a:xfrm>
            <a:off x="1451579" y="804520"/>
            <a:ext cx="9603275" cy="691772"/>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71827C3-7B72-F8B1-0B0D-88E3A31CA684}"/>
              </a:ext>
            </a:extLst>
          </p:cNvPr>
          <p:cNvSpPr>
            <a:spLocks noGrp="1"/>
          </p:cNvSpPr>
          <p:nvPr>
            <p:ph idx="1"/>
          </p:nvPr>
        </p:nvSpPr>
        <p:spPr>
          <a:xfrm>
            <a:off x="838200" y="1496291"/>
            <a:ext cx="10515600" cy="4680672"/>
          </a:xfrm>
        </p:spPr>
        <p:txBody>
          <a:bodyPr>
            <a:normAutofit/>
          </a:bodyPr>
          <a:lstStyle/>
          <a:p>
            <a:pPr marL="0" indent="0">
              <a:lnSpc>
                <a:spcPct val="107000"/>
              </a:lnSpc>
              <a:spcAft>
                <a:spcPts val="800"/>
              </a:spcAft>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Inventory management System</a:t>
            </a: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inventory management system is the process by which you track your goods throughout your entire supply chain, from purchasing to production to end sales. In our project we can implement the shopkeeper module maintain the product details and store all the information of customer on the database.</a:t>
            </a:r>
          </a:p>
          <a:p>
            <a:pPr marL="0" indent="0">
              <a:lnSpc>
                <a:spcPct val="107000"/>
              </a:lnSpc>
              <a:spcAft>
                <a:spcPts val="800"/>
              </a:spcAft>
              <a:buNone/>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Functions of Inventory Management System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Increase productivity: An inventory management system enhances the productivity of the company to a greater extent. Avoid stock-outs and over-stocks: An inventory management system assists companies with avoiding over-stocks and stock-out scenarios. So, the company never stops functioning.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quality and Inspect products: This system is responsible for quality inspection and management of the product.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210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ACCD-32FB-A95C-B05E-968E42941B0E}"/>
              </a:ext>
            </a:extLst>
          </p:cNvPr>
          <p:cNvSpPr>
            <a:spLocks noGrp="1"/>
          </p:cNvSpPr>
          <p:nvPr>
            <p:ph type="title"/>
          </p:nvPr>
        </p:nvSpPr>
        <p:spPr>
          <a:xfrm>
            <a:off x="935182" y="681037"/>
            <a:ext cx="10515600" cy="770948"/>
          </a:xfrm>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6341B2E7-8D7A-0EEC-AD68-A488C29D0ACC}"/>
              </a:ext>
            </a:extLst>
          </p:cNvPr>
          <p:cNvSpPr>
            <a:spLocks noGrp="1"/>
          </p:cNvSpPr>
          <p:nvPr>
            <p:ph idx="1"/>
          </p:nvPr>
        </p:nvSpPr>
        <p:spPr>
          <a:xfrm>
            <a:off x="838200" y="1468582"/>
            <a:ext cx="10515600" cy="4708381"/>
          </a:xfrm>
        </p:spPr>
        <p:txBody>
          <a:bodyPr>
            <a:normAutofit/>
          </a:bodyPr>
          <a:lstStyle/>
          <a:p>
            <a:pPr marL="342900" lvl="0" indent="-342900">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provides “better and efficient” service”.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Faster way to get details about the product and customer information.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Provide facility for proper monitoring and reduce paper work.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All details will be available on a click.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 View</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Inventory management system will be automated the traditional 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There is no need to use paper and pen. Checking a product details is very easy.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Adding new customer record is very easy. Creating, Updating, or Deleting a product and customer field is very to implement using some certain methods.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6861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3ABC-040A-5F24-75C7-7956D2D7CE1E}"/>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8D2EBB64-41FE-CCD0-9AAE-A032B3416AD0}"/>
              </a:ext>
            </a:extLst>
          </p:cNvPr>
          <p:cNvSpPr>
            <a:spLocks noGrp="1"/>
          </p:cNvSpPr>
          <p:nvPr>
            <p:ph idx="1"/>
          </p:nvPr>
        </p:nvSpPr>
        <p:spPr>
          <a:xfrm>
            <a:off x="1451579" y="2015732"/>
            <a:ext cx="9603275" cy="4037749"/>
          </a:xfrm>
        </p:spPr>
        <p:txBody>
          <a:bodyPr>
            <a:noAutofit/>
          </a:bodyPr>
          <a:lstStyle/>
          <a:p>
            <a:pPr marL="0" indent="0">
              <a:buNone/>
            </a:pPr>
            <a:r>
              <a:rPr lang="en-IN" sz="2400" b="1" dirty="0">
                <a:latin typeface="Calibri" panose="020F0502020204030204" pitchFamily="34" charset="0"/>
                <a:cs typeface="Calibri" panose="020F0502020204030204" pitchFamily="34" charset="0"/>
              </a:rPr>
              <a:t>Shopkeeper Module </a:t>
            </a:r>
          </a:p>
          <a:p>
            <a:pPr>
              <a:buFont typeface="Wingdings" panose="05000000000000000000" pitchFamily="2" charset="2"/>
              <a:buChar char="§"/>
            </a:pPr>
            <a:r>
              <a:rPr lang="en-IN" sz="24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In this class we implement the information of product details, and create the join column to combine the customer class to view the details of product to buy the customer. Shopkeeper class using variables are total stock, product id, product name, product type, product brand, product quality, product price, current stock and total amount.</a:t>
            </a:r>
          </a:p>
          <a:p>
            <a:pPr>
              <a:buFont typeface="Wingdings" panose="05000000000000000000" pitchFamily="2" charset="2"/>
              <a:buChar char="§"/>
            </a:pPr>
            <a:r>
              <a:rPr lang="en-IN" dirty="0">
                <a:latin typeface="Calibri" panose="020F0502020204030204" pitchFamily="34" charset="0"/>
                <a:cs typeface="Calibri" panose="020F0502020204030204" pitchFamily="34" charset="0"/>
              </a:rPr>
              <a:t> Details of product will be stored on the database will be viewed using the postman get the details of stock description. </a:t>
            </a:r>
          </a:p>
          <a:p>
            <a:pPr>
              <a:buFont typeface="Wingdings" panose="05000000000000000000" pitchFamily="2" charset="2"/>
              <a:buChar char="§"/>
            </a:pPr>
            <a:r>
              <a:rPr lang="en-IN" dirty="0">
                <a:latin typeface="Calibri" panose="020F0502020204030204" pitchFamily="34" charset="0"/>
                <a:cs typeface="Calibri" panose="020F0502020204030204" pitchFamily="34" charset="0"/>
              </a:rPr>
              <a:t>Using GET method to view the all details of customer details.</a:t>
            </a:r>
          </a:p>
        </p:txBody>
      </p:sp>
    </p:spTree>
    <p:extLst>
      <p:ext uri="{BB962C8B-B14F-4D97-AF65-F5344CB8AC3E}">
        <p14:creationId xmlns:p14="http://schemas.microsoft.com/office/powerpoint/2010/main" val="226069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9575-5B31-13F5-984A-570C21A71BEB}"/>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A6EB751E-065A-E7E7-9FA6-452171D80B78}"/>
              </a:ext>
            </a:extLst>
          </p:cNvPr>
          <p:cNvSpPr>
            <a:spLocks noGrp="1"/>
          </p:cNvSpPr>
          <p:nvPr>
            <p:ph idx="1"/>
          </p:nvPr>
        </p:nvSpPr>
        <p:spPr>
          <a:xfrm>
            <a:off x="1451579" y="2015732"/>
            <a:ext cx="9603275" cy="4037749"/>
          </a:xfrm>
        </p:spPr>
        <p:txBody>
          <a:bodyPr>
            <a:normAutofit/>
          </a:bodyPr>
          <a:lstStyle/>
          <a:p>
            <a:pPr marL="0" indent="0">
              <a:buNone/>
            </a:pPr>
            <a:r>
              <a:rPr lang="en-IN" sz="2400" b="1" dirty="0">
                <a:latin typeface="Calibri" panose="020F0502020204030204" pitchFamily="34" charset="0"/>
                <a:cs typeface="Calibri" panose="020F0502020204030204" pitchFamily="34" charset="0"/>
              </a:rPr>
              <a:t>Customer Module </a:t>
            </a:r>
          </a:p>
          <a:p>
            <a:pPr marL="0" indent="0">
              <a:buNone/>
            </a:pPr>
            <a:r>
              <a:rPr lang="en-IN" sz="2400" dirty="0">
                <a:latin typeface="Calibri" panose="020F0502020204030204" pitchFamily="34" charset="0"/>
                <a:cs typeface="Calibri" panose="020F0502020204030204" pitchFamily="34" charset="0"/>
              </a:rPr>
              <a:t>▪ In Customer Class used to define the customer details and product brought by customer.</a:t>
            </a:r>
          </a:p>
          <a:p>
            <a:pPr marL="0" indent="0">
              <a:buNone/>
            </a:pPr>
            <a:r>
              <a:rPr lang="en-IN" sz="2400" dirty="0">
                <a:latin typeface="Calibri" panose="020F0502020204030204" pitchFamily="34" charset="0"/>
                <a:cs typeface="Calibri" panose="020F0502020204030204" pitchFamily="34" charset="0"/>
              </a:rPr>
              <a:t>▪ Custom variables are customer id, customer name, customer mobile number and customer address are used on this class connection to shopkeeper class. </a:t>
            </a:r>
          </a:p>
          <a:p>
            <a:pPr marL="0" indent="0">
              <a:buNone/>
            </a:pPr>
            <a:r>
              <a:rPr lang="en-IN" sz="2400" dirty="0">
                <a:latin typeface="Calibri" panose="020F0502020204030204" pitchFamily="34" charset="0"/>
                <a:cs typeface="Calibri" panose="020F0502020204030204" pitchFamily="34" charset="0"/>
              </a:rPr>
              <a:t>▪ Fetch the details of product brought by customer using foreign key reference get the product details of customer</a:t>
            </a:r>
          </a:p>
          <a:p>
            <a:pPr marL="0" indent="0">
              <a:buNone/>
            </a:pPr>
            <a:endParaRPr lang="en-IN" sz="2400" dirty="0"/>
          </a:p>
        </p:txBody>
      </p:sp>
    </p:spTree>
    <p:extLst>
      <p:ext uri="{BB962C8B-B14F-4D97-AF65-F5344CB8AC3E}">
        <p14:creationId xmlns:p14="http://schemas.microsoft.com/office/powerpoint/2010/main" val="351182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AC52-6B18-02B5-D17E-0110006ABAE7}"/>
              </a:ext>
            </a:extLst>
          </p:cNvPr>
          <p:cNvSpPr>
            <a:spLocks noGrp="1"/>
          </p:cNvSpPr>
          <p:nvPr>
            <p:ph type="title"/>
          </p:nvPr>
        </p:nvSpPr>
        <p:spPr/>
        <p:txBody>
          <a:bodyPr/>
          <a:lstStyle/>
          <a:p>
            <a:r>
              <a:rPr lang="en-IN" b="1" dirty="0"/>
              <a:t>CRUD OPERTION</a:t>
            </a:r>
            <a:br>
              <a:rPr lang="en-IN" b="1" dirty="0"/>
            </a:br>
            <a:endParaRPr lang="en-IN" b="1" dirty="0"/>
          </a:p>
        </p:txBody>
      </p:sp>
      <p:sp>
        <p:nvSpPr>
          <p:cNvPr id="3" name="Content Placeholder 2">
            <a:extLst>
              <a:ext uri="{FF2B5EF4-FFF2-40B4-BE49-F238E27FC236}">
                <a16:creationId xmlns:a16="http://schemas.microsoft.com/office/drawing/2014/main" id="{B4D9E3DC-55FB-2CD5-460D-81402D8DDF86}"/>
              </a:ext>
            </a:extLst>
          </p:cNvPr>
          <p:cNvSpPr>
            <a:spLocks noGrp="1"/>
          </p:cNvSpPr>
          <p:nvPr>
            <p:ph idx="1"/>
          </p:nvPr>
        </p:nvSpPr>
        <p:spPr>
          <a:xfrm>
            <a:off x="838200" y="1302327"/>
            <a:ext cx="10515600" cy="4874636"/>
          </a:xfrm>
        </p:spPr>
        <p:txBody>
          <a:bodyPr>
            <a:normAutofit fontScale="92500" lnSpcReduction="20000"/>
          </a:bodyPr>
          <a:lstStyle/>
          <a:p>
            <a:endParaRPr lang="en-IN" sz="1800" dirty="0"/>
          </a:p>
          <a:p>
            <a:endParaRPr lang="en-IN" sz="1800" dirty="0"/>
          </a:p>
          <a:p>
            <a:r>
              <a:rPr lang="en-IN" sz="1800" dirty="0"/>
              <a:t>CRUD stands for Create, Read/Retrieve, Update and Delete and these are the four basic operations that we perform on persistence </a:t>
            </a:r>
            <a:r>
              <a:rPr lang="en-IN" sz="1800" dirty="0" err="1"/>
              <a:t>storage.CRUD</a:t>
            </a:r>
            <a:r>
              <a:rPr lang="en-IN" sz="1800" dirty="0"/>
              <a:t> is data-oriented and the standardized use of HTTP methods.</a:t>
            </a:r>
          </a:p>
          <a:p>
            <a:r>
              <a:rPr lang="en-IN" sz="1800" dirty="0"/>
              <a:t> So, standard CRUD Operations is as follows: </a:t>
            </a:r>
          </a:p>
          <a:p>
            <a:pPr marL="0" indent="0">
              <a:buNone/>
            </a:pPr>
            <a:r>
              <a:rPr lang="en-IN" sz="1800" dirty="0"/>
              <a:t>    • POST: Creates a new resource </a:t>
            </a:r>
          </a:p>
          <a:p>
            <a:pPr marL="0" indent="0">
              <a:buNone/>
            </a:pPr>
            <a:r>
              <a:rPr lang="en-IN" sz="1800" dirty="0"/>
              <a:t>    • GET: Reads/Retrieve a resource  </a:t>
            </a:r>
          </a:p>
          <a:p>
            <a:pPr marL="0" indent="0">
              <a:buNone/>
            </a:pPr>
            <a:r>
              <a:rPr lang="en-IN" sz="1800" dirty="0"/>
              <a:t>    • PUT: Updates an existing resource  </a:t>
            </a:r>
          </a:p>
          <a:p>
            <a:pPr marL="0" indent="0">
              <a:buNone/>
            </a:pPr>
            <a:r>
              <a:rPr lang="en-IN" sz="1800" dirty="0"/>
              <a:t>    • DELETE: Deletes a resource</a:t>
            </a:r>
          </a:p>
          <a:p>
            <a:pPr marL="0" indent="0">
              <a:buNone/>
            </a:pPr>
            <a:r>
              <a:rPr lang="en-IN" sz="1800" dirty="0"/>
              <a:t>As the name suggests </a:t>
            </a:r>
          </a:p>
          <a:p>
            <a:pPr marL="0" indent="0">
              <a:buNone/>
            </a:pPr>
            <a:r>
              <a:rPr lang="en-IN" sz="1800" dirty="0"/>
              <a:t>• CREATE Operation: Performs the INSERT statement to create a new record. READ Operation: Reads table records based on the input parameter.  UPDATE Operation: Executes an update statement on the table. It is based on the input parameter.  DELETE Operation: Deletes a specified row in the table. It is also based on the input parameter</a:t>
            </a:r>
          </a:p>
        </p:txBody>
      </p:sp>
    </p:spTree>
    <p:extLst>
      <p:ext uri="{BB962C8B-B14F-4D97-AF65-F5344CB8AC3E}">
        <p14:creationId xmlns:p14="http://schemas.microsoft.com/office/powerpoint/2010/main" val="328275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3E19-A837-6AAF-99AE-0D4D127AE774}"/>
              </a:ext>
            </a:extLst>
          </p:cNvPr>
          <p:cNvSpPr>
            <a:spLocks noGrp="1"/>
          </p:cNvSpPr>
          <p:nvPr>
            <p:ph type="title"/>
          </p:nvPr>
        </p:nvSpPr>
        <p:spPr>
          <a:xfrm>
            <a:off x="1399309" y="872836"/>
            <a:ext cx="9655546" cy="980918"/>
          </a:xfrm>
        </p:spPr>
        <p:txBody>
          <a:bodyPr/>
          <a:lstStyle/>
          <a:p>
            <a:r>
              <a:rPr lang="en-IN" b="1" dirty="0"/>
              <a:t>ANNOTATIONS</a:t>
            </a:r>
          </a:p>
        </p:txBody>
      </p:sp>
      <p:sp>
        <p:nvSpPr>
          <p:cNvPr id="3" name="Content Placeholder 2">
            <a:extLst>
              <a:ext uri="{FF2B5EF4-FFF2-40B4-BE49-F238E27FC236}">
                <a16:creationId xmlns:a16="http://schemas.microsoft.com/office/drawing/2014/main" id="{905B47E3-3A56-501C-70AC-30E7B501642C}"/>
              </a:ext>
            </a:extLst>
          </p:cNvPr>
          <p:cNvSpPr>
            <a:spLocks noGrp="1"/>
          </p:cNvSpPr>
          <p:nvPr>
            <p:ph idx="1"/>
          </p:nvPr>
        </p:nvSpPr>
        <p:spPr>
          <a:xfrm>
            <a:off x="1399308" y="1496291"/>
            <a:ext cx="9954491" cy="4680672"/>
          </a:xfrm>
        </p:spPr>
        <p:txBody>
          <a:bodyPr>
            <a:normAutofit lnSpcReduction="10000"/>
          </a:bodyPr>
          <a:lstStyle/>
          <a:p>
            <a:pPr marL="0" indent="0">
              <a:buNone/>
            </a:pPr>
            <a:endParaRPr lang="en-IN" sz="2400" dirty="0"/>
          </a:p>
          <a:p>
            <a:pPr marL="0" indent="0">
              <a:buNone/>
            </a:pPr>
            <a:r>
              <a:rPr lang="en-IN" sz="2400" dirty="0"/>
              <a:t>1</a:t>
            </a:r>
            <a:r>
              <a:rPr lang="en-IN" sz="2400" b="1" dirty="0"/>
              <a:t>.@entity</a:t>
            </a:r>
            <a:r>
              <a:rPr lang="en-IN" sz="2400" dirty="0"/>
              <a:t>: The @Entity annotation specifies that the class is an entity and is mapped to a database table. </a:t>
            </a:r>
          </a:p>
          <a:p>
            <a:pPr marL="0" indent="0">
              <a:buNone/>
            </a:pPr>
            <a:r>
              <a:rPr lang="en-IN" sz="2400" dirty="0"/>
              <a:t>2</a:t>
            </a:r>
            <a:r>
              <a:rPr lang="en-IN" sz="2400" b="1" dirty="0"/>
              <a:t>.@Table</a:t>
            </a:r>
            <a:r>
              <a:rPr lang="en-IN" sz="2400" dirty="0"/>
              <a:t>: annotation specifies the name of the database table to be used for mapping. </a:t>
            </a:r>
          </a:p>
          <a:p>
            <a:pPr marL="0" indent="0">
              <a:buNone/>
            </a:pPr>
            <a:r>
              <a:rPr lang="en-IN" sz="2400" dirty="0"/>
              <a:t>3</a:t>
            </a:r>
            <a:r>
              <a:rPr lang="en-IN" sz="2400" b="1" dirty="0"/>
              <a:t>. @Id </a:t>
            </a:r>
            <a:r>
              <a:rPr lang="en-IN" sz="2400" dirty="0"/>
              <a:t>: annotation used for the primary key in database </a:t>
            </a:r>
          </a:p>
          <a:p>
            <a:pPr marL="0" indent="0">
              <a:buNone/>
            </a:pPr>
            <a:r>
              <a:rPr lang="en-IN" sz="2400" dirty="0"/>
              <a:t>4</a:t>
            </a:r>
            <a:r>
              <a:rPr lang="en-IN" sz="2400" b="1" dirty="0"/>
              <a:t>.@NotNull </a:t>
            </a:r>
            <a:r>
              <a:rPr lang="en-IN" sz="2400" dirty="0"/>
              <a:t>: content is not null on the table.</a:t>
            </a:r>
          </a:p>
          <a:p>
            <a:pPr marL="0" indent="0">
              <a:buNone/>
            </a:pPr>
            <a:r>
              <a:rPr lang="en-IN" sz="2400" dirty="0"/>
              <a:t>5</a:t>
            </a:r>
            <a:r>
              <a:rPr lang="en-IN" sz="2400" b="1" dirty="0"/>
              <a:t>.@NotBlank </a:t>
            </a:r>
            <a:r>
              <a:rPr lang="en-IN" sz="2400" dirty="0"/>
              <a:t>: used to content is not empty on the table</a:t>
            </a:r>
          </a:p>
          <a:p>
            <a:pPr marL="0" indent="0">
              <a:buNone/>
            </a:pPr>
            <a:r>
              <a:rPr lang="en-IN" sz="2400" dirty="0"/>
              <a:t>6</a:t>
            </a:r>
            <a:r>
              <a:rPr lang="en-IN" sz="2400" b="1" dirty="0"/>
              <a:t>.@length</a:t>
            </a:r>
            <a:r>
              <a:rPr lang="en-IN" sz="2400" dirty="0"/>
              <a:t>: used to specify the length of content placed on the table.</a:t>
            </a:r>
          </a:p>
          <a:p>
            <a:pPr marL="0" indent="0">
              <a:buNone/>
            </a:pPr>
            <a:endParaRPr lang="en-IN" dirty="0"/>
          </a:p>
        </p:txBody>
      </p:sp>
    </p:spTree>
    <p:extLst>
      <p:ext uri="{BB962C8B-B14F-4D97-AF65-F5344CB8AC3E}">
        <p14:creationId xmlns:p14="http://schemas.microsoft.com/office/powerpoint/2010/main" val="259924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D020-A3FC-C11E-40C2-102357529044}"/>
              </a:ext>
            </a:extLst>
          </p:cNvPr>
          <p:cNvSpPr>
            <a:spLocks noGrp="1"/>
          </p:cNvSpPr>
          <p:nvPr>
            <p:ph type="title"/>
          </p:nvPr>
        </p:nvSpPr>
        <p:spPr>
          <a:xfrm>
            <a:off x="1385454" y="681037"/>
            <a:ext cx="9056021" cy="1049235"/>
          </a:xfrm>
        </p:spPr>
        <p:txBody>
          <a:bodyPr/>
          <a:lstStyle/>
          <a:p>
            <a:r>
              <a:rPr lang="en-US" b="1" dirty="0"/>
              <a:t>ANNOTATION</a:t>
            </a:r>
            <a:endParaRPr lang="en-IN" b="1" dirty="0"/>
          </a:p>
        </p:txBody>
      </p:sp>
      <p:sp>
        <p:nvSpPr>
          <p:cNvPr id="3" name="Content Placeholder 2">
            <a:extLst>
              <a:ext uri="{FF2B5EF4-FFF2-40B4-BE49-F238E27FC236}">
                <a16:creationId xmlns:a16="http://schemas.microsoft.com/office/drawing/2014/main" id="{8371D25E-D80E-34EA-86B5-2D396D102B9D}"/>
              </a:ext>
            </a:extLst>
          </p:cNvPr>
          <p:cNvSpPr>
            <a:spLocks noGrp="1"/>
          </p:cNvSpPr>
          <p:nvPr>
            <p:ph idx="1"/>
          </p:nvPr>
        </p:nvSpPr>
        <p:spPr>
          <a:xfrm>
            <a:off x="1385454" y="1205654"/>
            <a:ext cx="10681855" cy="4763799"/>
          </a:xfrm>
        </p:spPr>
        <p:txBody>
          <a:bodyPr>
            <a:noAutofit/>
          </a:bodyPr>
          <a:lstStyle/>
          <a:p>
            <a:pPr marL="0" indent="0">
              <a:buNone/>
            </a:pPr>
            <a:endParaRPr lang="en-IN" sz="2400" dirty="0"/>
          </a:p>
          <a:p>
            <a:pPr marL="0" indent="0">
              <a:buNone/>
            </a:pPr>
            <a:endParaRPr lang="en-IN" sz="2400" dirty="0"/>
          </a:p>
          <a:p>
            <a:pPr marL="0" indent="0">
              <a:buNone/>
            </a:pPr>
            <a:r>
              <a:rPr lang="en-IN" sz="2400" dirty="0">
                <a:latin typeface="Calibri" panose="020F0502020204030204" pitchFamily="34" charset="0"/>
                <a:cs typeface="Calibri" panose="020F0502020204030204" pitchFamily="34" charset="0"/>
              </a:rPr>
              <a:t>7</a:t>
            </a:r>
            <a:r>
              <a:rPr lang="en-IN" sz="2400" b="1" dirty="0">
                <a:latin typeface="Calibri" panose="020F0502020204030204" pitchFamily="34" charset="0"/>
                <a:cs typeface="Calibri" panose="020F0502020204030204" pitchFamily="34" charset="0"/>
              </a:rPr>
              <a:t>.@Service</a:t>
            </a:r>
            <a:r>
              <a:rPr lang="en-IN" sz="2400" dirty="0">
                <a:latin typeface="Calibri" panose="020F0502020204030204" pitchFamily="34" charset="0"/>
                <a:cs typeface="Calibri" panose="020F0502020204030204" pitchFamily="34" charset="0"/>
              </a:rPr>
              <a:t>: We mark beans with @Service to indicate that they're holding the business logic.</a:t>
            </a:r>
          </a:p>
          <a:p>
            <a:pPr marL="0" indent="0">
              <a:buNone/>
            </a:pPr>
            <a:r>
              <a:rPr lang="en-IN" sz="2400" dirty="0">
                <a:latin typeface="Calibri" panose="020F0502020204030204" pitchFamily="34" charset="0"/>
                <a:cs typeface="Calibri" panose="020F0502020204030204" pitchFamily="34" charset="0"/>
              </a:rPr>
              <a:t>8. </a:t>
            </a:r>
            <a:r>
              <a:rPr lang="en-IN" sz="2400" b="1" dirty="0">
                <a:latin typeface="Calibri" panose="020F0502020204030204" pitchFamily="34" charset="0"/>
                <a:cs typeface="Calibri" panose="020F0502020204030204" pitchFamily="34" charset="0"/>
              </a:rPr>
              <a:t>@Repository</a:t>
            </a:r>
            <a:r>
              <a:rPr lang="en-IN" sz="2400" dirty="0">
                <a:latin typeface="Calibri" panose="020F0502020204030204" pitchFamily="34" charset="0"/>
                <a:cs typeface="Calibri" panose="020F0502020204030204" pitchFamily="34" charset="0"/>
              </a:rPr>
              <a:t>: To catch persistence-specific exceptions and re-throw them as one of spring’s unified unchecked exceptions. </a:t>
            </a:r>
          </a:p>
          <a:p>
            <a:pPr marL="0" indent="0">
              <a:buNone/>
            </a:pPr>
            <a:r>
              <a:rPr lang="en-IN" sz="2400" dirty="0">
                <a:latin typeface="Calibri" panose="020F0502020204030204" pitchFamily="34" charset="0"/>
                <a:cs typeface="Calibri" panose="020F0502020204030204" pitchFamily="34" charset="0"/>
              </a:rPr>
              <a:t>9</a:t>
            </a:r>
            <a:r>
              <a:rPr lang="en-IN" sz="2400" b="1" dirty="0">
                <a:latin typeface="Calibri" panose="020F0502020204030204" pitchFamily="34" charset="0"/>
                <a:cs typeface="Calibri" panose="020F0502020204030204" pitchFamily="34" charset="0"/>
              </a:rPr>
              <a:t>. @Autowired</a:t>
            </a:r>
            <a:r>
              <a:rPr lang="en-IN" sz="2400" dirty="0">
                <a:latin typeface="Calibri" panose="020F0502020204030204" pitchFamily="34" charset="0"/>
                <a:cs typeface="Calibri" panose="020F0502020204030204" pitchFamily="34" charset="0"/>
              </a:rPr>
              <a:t>: The spring framework enables automatic dependency injection</a:t>
            </a:r>
          </a:p>
          <a:p>
            <a:pPr marL="0" indent="0">
              <a:buNone/>
            </a:pPr>
            <a:r>
              <a:rPr lang="en-IN" sz="2400" dirty="0">
                <a:latin typeface="Calibri" panose="020F0502020204030204" pitchFamily="34" charset="0"/>
                <a:cs typeface="Calibri" panose="020F0502020204030204" pitchFamily="34" charset="0"/>
              </a:rPr>
              <a:t>10</a:t>
            </a:r>
            <a:r>
              <a:rPr lang="en-IN" sz="2400" b="1" dirty="0">
                <a:latin typeface="Calibri" panose="020F0502020204030204" pitchFamily="34" charset="0"/>
                <a:cs typeface="Calibri" panose="020F0502020204030204" pitchFamily="34" charset="0"/>
              </a:rPr>
              <a:t>.@RestController</a:t>
            </a:r>
            <a:r>
              <a:rPr lang="en-IN" sz="2400" dirty="0">
                <a:latin typeface="Calibri" panose="020F0502020204030204" pitchFamily="34" charset="0"/>
                <a:cs typeface="Calibri" panose="020F0502020204030204" pitchFamily="34" charset="0"/>
              </a:rPr>
              <a:t>:This annotation is used at the class level and allows the class to handle the requests made by the client.</a:t>
            </a:r>
          </a:p>
          <a:p>
            <a:pPr marL="0" indent="0">
              <a:buNone/>
            </a:pPr>
            <a:endParaRPr lang="en-IN" sz="2400" dirty="0"/>
          </a:p>
        </p:txBody>
      </p:sp>
    </p:spTree>
    <p:extLst>
      <p:ext uri="{BB962C8B-B14F-4D97-AF65-F5344CB8AC3E}">
        <p14:creationId xmlns:p14="http://schemas.microsoft.com/office/powerpoint/2010/main" val="5022547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548</TotalTime>
  <Words>1564</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Wingdings</vt:lpstr>
      <vt:lpstr>Gallery</vt:lpstr>
      <vt:lpstr>PowerPoint Presentation</vt:lpstr>
      <vt:lpstr>AGENDA</vt:lpstr>
      <vt:lpstr>Introduction</vt:lpstr>
      <vt:lpstr>Objectives</vt:lpstr>
      <vt:lpstr>MODULE DESCRIPTION</vt:lpstr>
      <vt:lpstr>MODULE DESCRIPTION</vt:lpstr>
      <vt:lpstr>CRUD OPERTION </vt:lpstr>
      <vt:lpstr>ANNOTATIONS</vt:lpstr>
      <vt:lpstr>ANNOTATION</vt:lpstr>
      <vt:lpstr>ANNOTATION</vt:lpstr>
      <vt:lpstr>ANNOTATIONS</vt:lpstr>
      <vt:lpstr>ANNOTATIONS</vt:lpstr>
      <vt:lpstr>ANNOTATIONS</vt:lpstr>
      <vt:lpstr>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EDUBRIDGE COURSE        Certified Java Full Stack Professional    PROJECT  NAME INVENTORY MANAGEMENT SYSTEM</dc:title>
  <dc:creator>sri vidhya c</dc:creator>
  <cp:lastModifiedBy>sri vidhya c</cp:lastModifiedBy>
  <cp:revision>68</cp:revision>
  <dcterms:created xsi:type="dcterms:W3CDTF">2022-05-25T12:56:20Z</dcterms:created>
  <dcterms:modified xsi:type="dcterms:W3CDTF">2022-06-02T08:12:41Z</dcterms:modified>
</cp:coreProperties>
</file>