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panose="020B0604020202020204" charset="0"/>
      <p:regular r:id="rId14"/>
    </p:embeddedFont>
    <p:embeddedFont>
      <p:font typeface="Times New Roman Bold" panose="02020803070505020304" pitchFamily="18"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2" autoAdjust="0"/>
  </p:normalViewPr>
  <p:slideViewPr>
    <p:cSldViewPr>
      <p:cViewPr varScale="1">
        <p:scale>
          <a:sx n="52" d="100"/>
          <a:sy n="52" d="100"/>
        </p:scale>
        <p:origin x="83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Freeform 2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8" name="TextBox 28"/>
          <p:cNvSpPr txBox="1"/>
          <p:nvPr/>
        </p:nvSpPr>
        <p:spPr>
          <a:xfrm>
            <a:off x="3929061" y="419176"/>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9" name="TextBox 29"/>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1</a:t>
            </a:r>
          </a:p>
        </p:txBody>
      </p:sp>
      <p:sp>
        <p:nvSpPr>
          <p:cNvPr id="30" name="TextBox 30"/>
          <p:cNvSpPr txBox="1"/>
          <p:nvPr/>
        </p:nvSpPr>
        <p:spPr>
          <a:xfrm>
            <a:off x="3167634" y="4918236"/>
            <a:ext cx="12733020" cy="2790825"/>
          </a:xfrm>
          <a:prstGeom prst="rect">
            <a:avLst/>
          </a:prstGeom>
        </p:spPr>
        <p:txBody>
          <a:bodyPr lIns="0" tIns="0" rIns="0" bIns="0" rtlCol="0" anchor="t">
            <a:spAutoFit/>
          </a:bodyPr>
          <a:lstStyle/>
          <a:p>
            <a:pPr algn="l">
              <a:lnSpc>
                <a:spcPts val="4320"/>
              </a:lnSpc>
            </a:pPr>
            <a:r>
              <a:rPr lang="en-US" sz="3600" spc="33" dirty="0">
                <a:solidFill>
                  <a:srgbClr val="000000"/>
                </a:solidFill>
                <a:latin typeface="Times New Roman"/>
                <a:ea typeface="Times New Roman"/>
                <a:cs typeface="Times New Roman"/>
                <a:sym typeface="Times New Roman"/>
              </a:rPr>
              <a:t>STUDENT NAME</a:t>
            </a:r>
          </a:p>
          <a:p>
            <a:pPr algn="l">
              <a:lnSpc>
                <a:spcPts val="4320"/>
              </a:lnSpc>
            </a:pPr>
            <a:r>
              <a:rPr lang="en-US" sz="3600" spc="33" dirty="0">
                <a:solidFill>
                  <a:srgbClr val="000000"/>
                </a:solidFill>
                <a:latin typeface="Times New Roman"/>
                <a:ea typeface="Times New Roman"/>
                <a:cs typeface="Times New Roman"/>
                <a:sym typeface="Times New Roman"/>
              </a:rPr>
              <a:t>REGISTER NO:</a:t>
            </a:r>
          </a:p>
          <a:p>
            <a:pPr algn="l">
              <a:lnSpc>
                <a:spcPts val="4320"/>
              </a:lnSpc>
            </a:pPr>
            <a:r>
              <a:rPr lang="en-US" sz="3600" spc="33" dirty="0">
                <a:solidFill>
                  <a:srgbClr val="000000"/>
                </a:solidFill>
                <a:latin typeface="Times New Roman"/>
                <a:ea typeface="Times New Roman"/>
                <a:cs typeface="Times New Roman"/>
                <a:sym typeface="Times New Roman"/>
              </a:rPr>
              <a:t>DEPARTMENT</a:t>
            </a:r>
          </a:p>
          <a:p>
            <a:pPr algn="l">
              <a:lnSpc>
                <a:spcPts val="4320"/>
              </a:lnSpc>
            </a:pPr>
            <a:r>
              <a:rPr lang="en-US" sz="3600" spc="33" dirty="0">
                <a:solidFill>
                  <a:srgbClr val="000000"/>
                </a:solidFill>
                <a:latin typeface="Times New Roman"/>
                <a:ea typeface="Times New Roman"/>
                <a:cs typeface="Times New Roman"/>
                <a:sym typeface="Times New Roman"/>
              </a:rPr>
              <a:t>COLLEGE</a:t>
            </a:r>
          </a:p>
          <a:p>
            <a:pPr algn="l">
              <a:lnSpc>
                <a:spcPts val="4320"/>
              </a:lnSpc>
            </a:pPr>
            <a:r>
              <a:rPr lang="en-US" sz="3600" spc="33" dirty="0">
                <a:solidFill>
                  <a:srgbClr val="000000"/>
                </a:solidFill>
                <a:latin typeface="Times New Roman"/>
                <a:ea typeface="Times New Roman"/>
                <a:cs typeface="Times New Roman"/>
                <a:sym typeface="Times New Roman"/>
              </a:rPr>
              <a:t>           </a:t>
            </a:r>
          </a:p>
        </p:txBody>
      </p:sp>
      <p:sp>
        <p:nvSpPr>
          <p:cNvPr id="31" name="TextBox 31"/>
          <p:cNvSpPr txBox="1"/>
          <p:nvPr/>
        </p:nvSpPr>
        <p:spPr>
          <a:xfrm>
            <a:off x="6916302" y="4844506"/>
            <a:ext cx="2797771" cy="563809"/>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Times New Roman"/>
                <a:ea typeface="Times New Roman"/>
                <a:cs typeface="Times New Roman"/>
                <a:sym typeface="Times New Roman"/>
              </a:rPr>
              <a:t>: Lokeshwari B</a:t>
            </a:r>
          </a:p>
        </p:txBody>
      </p:sp>
      <p:sp>
        <p:nvSpPr>
          <p:cNvPr id="32" name="TextBox 32"/>
          <p:cNvSpPr txBox="1"/>
          <p:nvPr/>
        </p:nvSpPr>
        <p:spPr>
          <a:xfrm>
            <a:off x="6351538" y="5974397"/>
            <a:ext cx="8873848" cy="528991"/>
          </a:xfrm>
          <a:prstGeom prst="rect">
            <a:avLst/>
          </a:prstGeom>
        </p:spPr>
        <p:txBody>
          <a:bodyPr wrap="square" lIns="0" tIns="0" rIns="0" bIns="0" rtlCol="0" anchor="t">
            <a:spAutoFit/>
          </a:bodyPr>
          <a:lstStyle/>
          <a:p>
            <a:pPr algn="l">
              <a:lnSpc>
                <a:spcPts val="4480"/>
              </a:lnSpc>
            </a:pPr>
            <a:r>
              <a:rPr lang="en-US" sz="3200" dirty="0">
                <a:solidFill>
                  <a:srgbClr val="000000"/>
                </a:solidFill>
                <a:latin typeface="Times New Roman"/>
                <a:ea typeface="Times New Roman"/>
                <a:cs typeface="Times New Roman"/>
                <a:sym typeface="Times New Roman"/>
              </a:rPr>
              <a:t>: Bachelor of Commerce (Corporate Secretaryship) </a:t>
            </a:r>
          </a:p>
        </p:txBody>
      </p:sp>
      <p:sp>
        <p:nvSpPr>
          <p:cNvPr id="33" name="TextBox 33"/>
          <p:cNvSpPr txBox="1"/>
          <p:nvPr/>
        </p:nvSpPr>
        <p:spPr>
          <a:xfrm>
            <a:off x="5308211" y="6573758"/>
            <a:ext cx="7976592" cy="588010"/>
          </a:xfrm>
          <a:prstGeom prst="rect">
            <a:avLst/>
          </a:prstGeom>
        </p:spPr>
        <p:txBody>
          <a:bodyPr lIns="0" tIns="0" rIns="0" bIns="0" rtlCol="0" anchor="t">
            <a:spAutoFit/>
          </a:bodyPr>
          <a:lstStyle/>
          <a:p>
            <a:pPr algn="l">
              <a:lnSpc>
                <a:spcPts val="4339"/>
              </a:lnSpc>
            </a:pPr>
            <a:r>
              <a:rPr lang="en-US" sz="3099">
                <a:solidFill>
                  <a:srgbClr val="000000"/>
                </a:solidFill>
                <a:latin typeface="Times New Roman"/>
                <a:ea typeface="Times New Roman"/>
                <a:cs typeface="Times New Roman"/>
                <a:sym typeface="Times New Roman"/>
              </a:rPr>
              <a:t> : K.C.S. Kasi Nadar College of Arts &amp; Science </a:t>
            </a:r>
          </a:p>
        </p:txBody>
      </p:sp>
      <p:sp>
        <p:nvSpPr>
          <p:cNvPr id="36" name="TextBox 35">
            <a:extLst>
              <a:ext uri="{FF2B5EF4-FFF2-40B4-BE49-F238E27FC236}">
                <a16:creationId xmlns:a16="http://schemas.microsoft.com/office/drawing/2014/main" id="{DD198009-4A45-039C-16AA-1AA8A5CE8454}"/>
              </a:ext>
            </a:extLst>
          </p:cNvPr>
          <p:cNvSpPr txBox="1"/>
          <p:nvPr/>
        </p:nvSpPr>
        <p:spPr>
          <a:xfrm>
            <a:off x="6243637" y="5462520"/>
            <a:ext cx="1082839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122200931, 7039ED77C17605586A144CF0C5B54C96</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Freeform 29"/>
          <p:cNvSpPr/>
          <p:nvPr/>
        </p:nvSpPr>
        <p:spPr>
          <a:xfrm>
            <a:off x="9316666" y="3529206"/>
            <a:ext cx="6242422" cy="3714364"/>
          </a:xfrm>
          <a:custGeom>
            <a:avLst/>
            <a:gdLst/>
            <a:ahLst/>
            <a:cxnLst/>
            <a:rect l="l" t="t" r="r" b="b"/>
            <a:pathLst>
              <a:path w="6242422" h="3714364">
                <a:moveTo>
                  <a:pt x="0" y="0"/>
                </a:moveTo>
                <a:lnTo>
                  <a:pt x="6242422" y="0"/>
                </a:lnTo>
                <a:lnTo>
                  <a:pt x="6242422" y="3714363"/>
                </a:lnTo>
                <a:lnTo>
                  <a:pt x="0" y="3714363"/>
                </a:lnTo>
                <a:lnTo>
                  <a:pt x="0" y="0"/>
                </a:lnTo>
                <a:close/>
              </a:path>
            </a:pathLst>
          </a:custGeom>
          <a:blipFill>
            <a:blip r:embed="rId3"/>
            <a:stretch>
              <a:fillRect/>
            </a:stretch>
          </a:blipFill>
        </p:spPr>
      </p:sp>
      <p:sp>
        <p:nvSpPr>
          <p:cNvPr id="30" name="Freeform 30"/>
          <p:cNvSpPr/>
          <p:nvPr/>
        </p:nvSpPr>
        <p:spPr>
          <a:xfrm>
            <a:off x="1987622" y="3549446"/>
            <a:ext cx="6481319" cy="3697469"/>
          </a:xfrm>
          <a:custGeom>
            <a:avLst/>
            <a:gdLst/>
            <a:ahLst/>
            <a:cxnLst/>
            <a:rect l="l" t="t" r="r" b="b"/>
            <a:pathLst>
              <a:path w="6481319" h="3697469">
                <a:moveTo>
                  <a:pt x="0" y="0"/>
                </a:moveTo>
                <a:lnTo>
                  <a:pt x="6481319" y="0"/>
                </a:lnTo>
                <a:lnTo>
                  <a:pt x="6481319" y="3697469"/>
                </a:lnTo>
                <a:lnTo>
                  <a:pt x="0" y="3697469"/>
                </a:lnTo>
                <a:lnTo>
                  <a:pt x="0" y="0"/>
                </a:lnTo>
                <a:close/>
              </a:path>
            </a:pathLst>
          </a:custGeom>
          <a:blipFill>
            <a:blip r:embed="rId4"/>
            <a:stretch>
              <a:fillRect/>
            </a:stretch>
          </a:blipFill>
        </p:spPr>
      </p:sp>
      <p:sp>
        <p:nvSpPr>
          <p:cNvPr id="31" name="TextBox 31"/>
          <p:cNvSpPr txBox="1"/>
          <p:nvPr/>
        </p:nvSpPr>
        <p:spPr>
          <a:xfrm>
            <a:off x="1132998" y="477201"/>
            <a:ext cx="3655695" cy="990600"/>
          </a:xfrm>
          <a:prstGeom prst="rect">
            <a:avLst/>
          </a:prstGeom>
        </p:spPr>
        <p:txBody>
          <a:bodyPr lIns="0" tIns="0" rIns="0" bIns="0" rtlCol="0" anchor="t">
            <a:spAutoFit/>
          </a:bodyPr>
          <a:lstStyle/>
          <a:p>
            <a:pPr algn="l">
              <a:lnSpc>
                <a:spcPts val="6959"/>
              </a:lnSpc>
            </a:pPr>
            <a:r>
              <a:rPr lang="en-US" sz="5799">
                <a:solidFill>
                  <a:srgbClr val="000000"/>
                </a:solidFill>
                <a:latin typeface="Times New Roman Bold"/>
                <a:ea typeface="Times New Roman Bold"/>
                <a:cs typeface="Times New Roman Bold"/>
                <a:sym typeface="Times New Roman Bold"/>
              </a:rPr>
              <a:t>RESULTS</a:t>
            </a:r>
          </a:p>
        </p:txBody>
      </p:sp>
      <p:sp>
        <p:nvSpPr>
          <p:cNvPr id="32" name="TextBox 32"/>
          <p:cNvSpPr txBox="1"/>
          <p:nvPr/>
        </p:nvSpPr>
        <p:spPr>
          <a:xfrm>
            <a:off x="16915827" y="9678890"/>
            <a:ext cx="342900"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228725" y="2962868"/>
            <a:ext cx="15117739" cy="3135670"/>
          </a:xfrm>
          <a:prstGeom prst="rect">
            <a:avLst/>
          </a:prstGeom>
        </p:spPr>
        <p:txBody>
          <a:bodyPr lIns="0" tIns="0" rIns="0" bIns="0" rtlCol="0" anchor="t">
            <a:spAutoFit/>
          </a:bodyPr>
          <a:lstStyle/>
          <a:p>
            <a:pPr algn="l">
              <a:lnSpc>
                <a:spcPts val="4858"/>
              </a:lnSpc>
            </a:pPr>
            <a:r>
              <a:rPr lang="en-US" sz="3470">
                <a:solidFill>
                  <a:srgbClr val="000000"/>
                </a:solidFill>
                <a:latin typeface="Times New Roman"/>
                <a:ea typeface="Times New Roman"/>
                <a:cs typeface="Times New Roman"/>
                <a:sym typeface="Times New Roman"/>
              </a:rPr>
              <a:t>The analysis of the employee data set revealed key trends: demographic consistency, notable performance variations, and a balanced salary distribution with some disparities. Turnover was driven by specific factors, while training positively impacted retention. These insights suggest a need for targeted interventions to improve productivity and employee satisfaction.</a:t>
            </a:r>
          </a:p>
        </p:txBody>
      </p:sp>
      <p:grpSp>
        <p:nvGrpSpPr>
          <p:cNvPr id="23" name="Group 23"/>
          <p:cNvGrpSpPr/>
          <p:nvPr/>
        </p:nvGrpSpPr>
        <p:grpSpPr>
          <a:xfrm>
            <a:off x="461486" y="3105743"/>
            <a:ext cx="671512" cy="335756"/>
            <a:chOff x="0" y="0"/>
            <a:chExt cx="812800" cy="406400"/>
          </a:xfrm>
        </p:grpSpPr>
        <p:sp>
          <p:nvSpPr>
            <p:cNvPr id="24" name="Freeform 24"/>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17AFE3"/>
            </a:solidFill>
          </p:spPr>
        </p:sp>
        <p:sp>
          <p:nvSpPr>
            <p:cNvPr id="25" name="TextBox 25"/>
            <p:cNvSpPr txBox="1"/>
            <p:nvPr/>
          </p:nvSpPr>
          <p:spPr>
            <a:xfrm>
              <a:off x="177800" y="-38100"/>
              <a:ext cx="558800" cy="444500"/>
            </a:xfrm>
            <a:prstGeom prst="rect">
              <a:avLst/>
            </a:prstGeom>
          </p:spPr>
          <p:txBody>
            <a:bodyPr lIns="50800" tIns="50800" rIns="50800" bIns="50800" rtlCol="0" anchor="ctr"/>
            <a:lstStyle/>
            <a:p>
              <a:pPr algn="ctr">
                <a:lnSpc>
                  <a:spcPts val="1980"/>
                </a:lnSpc>
              </a:pPr>
              <a:endParaRPr/>
            </a:p>
          </p:txBody>
        </p:sp>
      </p:grpSp>
      <p:sp>
        <p:nvSpPr>
          <p:cNvPr id="26" name="TextBox 26"/>
          <p:cNvSpPr txBox="1"/>
          <p:nvPr/>
        </p:nvSpPr>
        <p:spPr>
          <a:xfrm>
            <a:off x="1132998" y="435291"/>
            <a:ext cx="16022002" cy="123825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156175"/>
            <a:ext cx="5864542" cy="923925"/>
          </a:xfrm>
          <a:prstGeom prst="rect">
            <a:avLst/>
          </a:prstGeom>
        </p:spPr>
        <p:txBody>
          <a:bodyPr lIns="0" tIns="0" rIns="0" bIns="0" rtlCol="0" anchor="t">
            <a:spAutoFit/>
          </a:bodyPr>
          <a:lstStyle/>
          <a:p>
            <a:pPr algn="l">
              <a:lnSpc>
                <a:spcPts val="6480"/>
              </a:lnSpc>
            </a:pPr>
            <a:r>
              <a:rPr lang="en-US" sz="5400" spc="6">
                <a:solidFill>
                  <a:srgbClr val="000000"/>
                </a:solidFill>
                <a:latin typeface="Times New Roman Bold"/>
                <a:ea typeface="Times New Roman Bold"/>
                <a:cs typeface="Times New Roman Bold"/>
                <a:sym typeface="Times New Roman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2</a:t>
            </a:r>
          </a:p>
        </p:txBody>
      </p:sp>
      <p:sp>
        <p:nvSpPr>
          <p:cNvPr id="17" name="TextBox 17"/>
          <p:cNvSpPr txBox="1"/>
          <p:nvPr/>
        </p:nvSpPr>
        <p:spPr>
          <a:xfrm>
            <a:off x="1917723" y="3097276"/>
            <a:ext cx="12706962" cy="2026196"/>
          </a:xfrm>
          <a:prstGeom prst="rect">
            <a:avLst/>
          </a:prstGeom>
        </p:spPr>
        <p:txBody>
          <a:bodyPr lIns="0" tIns="0" rIns="0" bIns="0" rtlCol="0" anchor="t">
            <a:spAutoFit/>
          </a:bodyPr>
          <a:lstStyle/>
          <a:p>
            <a:pPr algn="l">
              <a:lnSpc>
                <a:spcPts val="7920"/>
              </a:lnSpc>
            </a:pPr>
            <a:r>
              <a:rPr lang="en-US" sz="6600" dirty="0">
                <a:solidFill>
                  <a:srgbClr val="0F0F0F"/>
                </a:solidFill>
                <a:latin typeface="Times New Roman Bold"/>
                <a:ea typeface="Times New Roman Bold"/>
                <a:cs typeface="Times New Roman Bold"/>
                <a:sym typeface="Times New Roman Bold"/>
              </a:rPr>
              <a:t>Employee Productivity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690956"/>
            <a:ext cx="2660333" cy="284797"/>
          </a:xfrm>
          <a:prstGeom prst="rect">
            <a:avLst/>
          </a:prstGeom>
        </p:spPr>
        <p:txBody>
          <a:bodyPr lIns="0" tIns="0" rIns="0" bIns="0" rtlCol="0" anchor="t">
            <a:spAutoFit/>
          </a:bodyPr>
          <a:lstStyle/>
          <a:p>
            <a:pPr algn="l">
              <a:lnSpc>
                <a:spcPts val="1912"/>
              </a:lnSpc>
            </a:pPr>
            <a:r>
              <a:rPr lang="en-US" sz="1650" spc="30">
                <a:solidFill>
                  <a:srgbClr val="2D83C3"/>
                </a:solidFill>
                <a:latin typeface="Times New Roman"/>
                <a:ea typeface="Times New Roman"/>
                <a:cs typeface="Times New Roman"/>
                <a:sym typeface="Times New Roman"/>
              </a:rPr>
              <a:t>3/21/2024  </a:t>
            </a:r>
            <a:r>
              <a:rPr lang="en-US" sz="1650" spc="30">
                <a:solidFill>
                  <a:srgbClr val="2D83C3"/>
                </a:solidFill>
                <a:latin typeface="Times New Roman Bold"/>
                <a:ea typeface="Times New Roman Bold"/>
                <a:cs typeface="Times New Roman Bold"/>
                <a:sym typeface="Times New Roman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3" y="557592"/>
            <a:ext cx="3535680" cy="1038225"/>
          </a:xfrm>
          <a:prstGeom prst="rect">
            <a:avLst/>
          </a:prstGeom>
        </p:spPr>
        <p:txBody>
          <a:bodyPr lIns="0" tIns="0" rIns="0" bIns="0" rtlCol="0" anchor="t">
            <a:spAutoFit/>
          </a:bodyPr>
          <a:lstStyle/>
          <a:p>
            <a:pPr algn="l">
              <a:lnSpc>
                <a:spcPts val="7200"/>
              </a:lnSpc>
            </a:pPr>
            <a:r>
              <a:rPr lang="en-US" sz="6000">
                <a:solidFill>
                  <a:srgbClr val="000000"/>
                </a:solidFill>
                <a:latin typeface="Times New Roman Bold"/>
                <a:ea typeface="Times New Roman Bold"/>
                <a:cs typeface="Times New Roman Bold"/>
                <a:sym typeface="Times New Roman Bold"/>
              </a:rPr>
              <a:t>AGENDA</a:t>
            </a:r>
          </a:p>
        </p:txBody>
      </p:sp>
      <p:sp>
        <p:nvSpPr>
          <p:cNvPr id="15" name="TextBox 15"/>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3</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0" y="7007532"/>
            <a:ext cx="2780835" cy="3279468"/>
          </a:xfrm>
          <a:custGeom>
            <a:avLst/>
            <a:gdLst/>
            <a:ahLst/>
            <a:cxnLst/>
            <a:rect l="l" t="t" r="r" b="b"/>
            <a:pathLst>
              <a:path w="2780835" h="3279468">
                <a:moveTo>
                  <a:pt x="0" y="0"/>
                </a:moveTo>
                <a:lnTo>
                  <a:pt x="2780835" y="0"/>
                </a:lnTo>
                <a:lnTo>
                  <a:pt x="2780835" y="3279468"/>
                </a:lnTo>
                <a:lnTo>
                  <a:pt x="0" y="3279468"/>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Freeform 29"/>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0" name="TextBox 30"/>
          <p:cNvSpPr txBox="1"/>
          <p:nvPr/>
        </p:nvSpPr>
        <p:spPr>
          <a:xfrm>
            <a:off x="219819" y="1115863"/>
            <a:ext cx="11474292" cy="987450"/>
          </a:xfrm>
          <a:prstGeom prst="rect">
            <a:avLst/>
          </a:prstGeom>
        </p:spPr>
        <p:txBody>
          <a:bodyPr wrap="square" lIns="0" tIns="0" rIns="0" bIns="0" rtlCol="0" anchor="t">
            <a:spAutoFit/>
          </a:bodyPr>
          <a:lstStyle/>
          <a:p>
            <a:pPr algn="l">
              <a:lnSpc>
                <a:spcPts val="7650"/>
              </a:lnSpc>
            </a:pPr>
            <a:r>
              <a:rPr lang="en-US" sz="6375" spc="22">
                <a:solidFill>
                  <a:srgbClr val="000000"/>
                </a:solidFill>
                <a:latin typeface="Times New Roman Bold"/>
                <a:ea typeface="Times New Roman Bold"/>
                <a:cs typeface="Times New Roman Bold"/>
                <a:sym typeface="Times New Roman Bold"/>
              </a:rPr>
              <a:t>PROBLEM	STATEMENT</a:t>
            </a:r>
          </a:p>
        </p:txBody>
      </p:sp>
      <p:sp>
        <p:nvSpPr>
          <p:cNvPr id="31" name="TextBox 31"/>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4</a:t>
            </a:r>
          </a:p>
        </p:txBody>
      </p:sp>
      <p:sp>
        <p:nvSpPr>
          <p:cNvPr id="32" name="TextBox 32"/>
          <p:cNvSpPr txBox="1"/>
          <p:nvPr/>
        </p:nvSpPr>
        <p:spPr>
          <a:xfrm>
            <a:off x="671512" y="2992755"/>
            <a:ext cx="18288000" cy="988695"/>
          </a:xfrm>
          <a:prstGeom prst="rect">
            <a:avLst/>
          </a:prstGeom>
        </p:spPr>
        <p:txBody>
          <a:bodyPr lIns="0" tIns="0" rIns="0" bIns="0" rtlCol="0" anchor="t">
            <a:spAutoFit/>
          </a:bodyPr>
          <a:lstStyle/>
          <a:p>
            <a:pPr algn="l">
              <a:lnSpc>
                <a:spcPts val="3779"/>
              </a:lnSpc>
            </a:pPr>
            <a:r>
              <a:rPr lang="en-US" sz="2700">
                <a:solidFill>
                  <a:srgbClr val="000000"/>
                </a:solidFill>
                <a:latin typeface="Times New Roman"/>
                <a:ea typeface="Times New Roman"/>
                <a:cs typeface="Times New Roman"/>
                <a:sym typeface="Times New Roman"/>
              </a:rPr>
              <a:t>The objective is to analyze the relationship between the completion rate of projects and the corresponding feedback scores, identifying any correlations or discrepancies that might exist.</a:t>
            </a:r>
          </a:p>
        </p:txBody>
      </p:sp>
      <p:sp>
        <p:nvSpPr>
          <p:cNvPr id="33" name="TextBox 33"/>
          <p:cNvSpPr txBox="1"/>
          <p:nvPr/>
        </p:nvSpPr>
        <p:spPr>
          <a:xfrm>
            <a:off x="685986" y="4467225"/>
            <a:ext cx="17602014" cy="1464945"/>
          </a:xfrm>
          <a:prstGeom prst="rect">
            <a:avLst/>
          </a:prstGeom>
        </p:spPr>
        <p:txBody>
          <a:bodyPr lIns="0" tIns="0" rIns="0" bIns="0" rtlCol="0" anchor="t">
            <a:spAutoFit/>
          </a:bodyPr>
          <a:lstStyle/>
          <a:p>
            <a:pPr algn="l">
              <a:lnSpc>
                <a:spcPts val="3779"/>
              </a:lnSpc>
            </a:pPr>
            <a:r>
              <a:rPr lang="en-US" sz="2700">
                <a:solidFill>
                  <a:srgbClr val="000000"/>
                </a:solidFill>
                <a:latin typeface="Times New Roman"/>
                <a:ea typeface="Times New Roman"/>
                <a:cs typeface="Times New Roman"/>
                <a:sym typeface="Times New Roman"/>
              </a:rPr>
              <a:t>The objective here is to compare salary levels across different positions (Analyst, Intern, Junior Developer, Manager, etc.) and assess whether there are any significant differences between male and female employees' salaries within the same positions. </a:t>
            </a:r>
          </a:p>
        </p:txBody>
      </p:sp>
      <p:sp>
        <p:nvSpPr>
          <p:cNvPr id="34" name="TextBox 34"/>
          <p:cNvSpPr txBox="1"/>
          <p:nvPr/>
        </p:nvSpPr>
        <p:spPr>
          <a:xfrm>
            <a:off x="671512" y="6083617"/>
            <a:ext cx="17616488" cy="988695"/>
          </a:xfrm>
          <a:prstGeom prst="rect">
            <a:avLst/>
          </a:prstGeom>
        </p:spPr>
        <p:txBody>
          <a:bodyPr lIns="0" tIns="0" rIns="0" bIns="0" rtlCol="0" anchor="t">
            <a:spAutoFit/>
          </a:bodyPr>
          <a:lstStyle/>
          <a:p>
            <a:pPr algn="l">
              <a:lnSpc>
                <a:spcPts val="3779"/>
              </a:lnSpc>
            </a:pPr>
            <a:r>
              <a:rPr lang="en-US" sz="2700">
                <a:solidFill>
                  <a:srgbClr val="000000"/>
                </a:solidFill>
                <a:latin typeface="Times New Roman"/>
                <a:ea typeface="Times New Roman"/>
                <a:cs typeface="Times New Roman"/>
                <a:sym typeface="Times New Roman"/>
              </a:rPr>
              <a:t>The overall productivity of the project, as represented by the pie chart. The goal is to analyze the distribution and identify which components are performing optimally and which may need improvement."</a:t>
            </a:r>
          </a:p>
        </p:txBody>
      </p:sp>
      <p:sp>
        <p:nvSpPr>
          <p:cNvPr id="35" name="TextBox 35"/>
          <p:cNvSpPr txBox="1"/>
          <p:nvPr/>
        </p:nvSpPr>
        <p:spPr>
          <a:xfrm>
            <a:off x="156766" y="3030855"/>
            <a:ext cx="35798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a:t>
            </a:r>
          </a:p>
        </p:txBody>
      </p:sp>
      <p:sp>
        <p:nvSpPr>
          <p:cNvPr id="36" name="TextBox 36"/>
          <p:cNvSpPr txBox="1"/>
          <p:nvPr/>
        </p:nvSpPr>
        <p:spPr>
          <a:xfrm>
            <a:off x="156766" y="4567014"/>
            <a:ext cx="294928"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a:t>
            </a:r>
          </a:p>
        </p:txBody>
      </p:sp>
      <p:sp>
        <p:nvSpPr>
          <p:cNvPr id="37" name="TextBox 37"/>
          <p:cNvSpPr txBox="1"/>
          <p:nvPr/>
        </p:nvSpPr>
        <p:spPr>
          <a:xfrm>
            <a:off x="219819" y="6049962"/>
            <a:ext cx="294928"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sp>
        <p:nvSpPr>
          <p:cNvPr id="27" name="TextBox 27"/>
          <p:cNvSpPr txBox="1"/>
          <p:nvPr/>
        </p:nvSpPr>
        <p:spPr>
          <a:xfrm>
            <a:off x="1109663" y="1146650"/>
            <a:ext cx="7895272" cy="962025"/>
          </a:xfrm>
          <a:prstGeom prst="rect">
            <a:avLst/>
          </a:prstGeom>
        </p:spPr>
        <p:txBody>
          <a:bodyPr lIns="0" tIns="0" rIns="0" bIns="0" rtlCol="0" anchor="t">
            <a:spAutoFit/>
          </a:bodyPr>
          <a:lstStyle/>
          <a:p>
            <a:pPr algn="l">
              <a:lnSpc>
                <a:spcPts val="6720"/>
              </a:lnSpc>
            </a:pPr>
            <a:r>
              <a:rPr lang="en-US" sz="5600" spc="6">
                <a:solidFill>
                  <a:srgbClr val="000000"/>
                </a:solidFill>
                <a:latin typeface="Times New Roman Bold"/>
                <a:ea typeface="Times New Roman Bold"/>
                <a:cs typeface="Times New Roman Bold"/>
                <a:sym typeface="Times New Roman Bold"/>
              </a:rPr>
              <a:t>PROJECT	OVERVIEW</a:t>
            </a: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5</a:t>
            </a:r>
          </a:p>
        </p:txBody>
      </p:sp>
      <p:sp>
        <p:nvSpPr>
          <p:cNvPr id="31" name="TextBox 31"/>
          <p:cNvSpPr txBox="1"/>
          <p:nvPr/>
        </p:nvSpPr>
        <p:spPr>
          <a:xfrm>
            <a:off x="1185863" y="2378061"/>
            <a:ext cx="11408569" cy="5541061"/>
          </a:xfrm>
          <a:prstGeom prst="rect">
            <a:avLst/>
          </a:prstGeom>
        </p:spPr>
        <p:txBody>
          <a:bodyPr lIns="0" tIns="0" rIns="0" bIns="0" rtlCol="0" anchor="t">
            <a:spAutoFit/>
          </a:bodyPr>
          <a:lstStyle/>
          <a:p>
            <a:pPr algn="l">
              <a:lnSpc>
                <a:spcPts val="5424"/>
              </a:lnSpc>
            </a:pPr>
            <a:r>
              <a:rPr lang="en-US" sz="3874">
                <a:solidFill>
                  <a:srgbClr val="000000"/>
                </a:solidFill>
                <a:latin typeface="Times New Roman"/>
                <a:ea typeface="Times New Roman"/>
                <a:cs typeface="Times New Roman"/>
                <a:sym typeface="Times New Roman"/>
              </a:rPr>
              <a:t>The primary goal of this project is to conduct a comprehensive analysis of the employee dataset to gain insights into various aspects such as productivity, salary distribution, project completion rates, and feedback scores across different departments and job positions. The analysis aims to identify trends, disparities, and areas for improvement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258950"/>
            <a:ext cx="8799672" cy="743793"/>
          </a:xfrm>
          <a:prstGeom prst="rect">
            <a:avLst/>
          </a:prstGeom>
        </p:spPr>
        <p:txBody>
          <a:bodyPr wrap="square" lIns="0" tIns="0" rIns="0" bIns="0" rtlCol="0" anchor="t">
            <a:spAutoFit/>
          </a:bodyPr>
          <a:lstStyle/>
          <a:p>
            <a:pPr algn="l">
              <a:lnSpc>
                <a:spcPts val="5759"/>
              </a:lnSpc>
            </a:pPr>
            <a:r>
              <a:rPr lang="en-US" sz="4800" spc="-15">
                <a:solidFill>
                  <a:srgbClr val="000000"/>
                </a:solidFill>
                <a:latin typeface="Times New Roman Bold"/>
                <a:ea typeface="Times New Roman Bold"/>
                <a:cs typeface="Times New Roman Bold"/>
                <a:sym typeface="Times New Roman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6</a:t>
            </a:r>
          </a:p>
        </p:txBody>
      </p:sp>
      <p:sp>
        <p:nvSpPr>
          <p:cNvPr id="31" name="TextBox 31"/>
          <p:cNvSpPr txBox="1"/>
          <p:nvPr/>
        </p:nvSpPr>
        <p:spPr>
          <a:xfrm>
            <a:off x="1875947" y="3152141"/>
            <a:ext cx="7505067"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 Human Resources (HR) Team</a:t>
            </a:r>
          </a:p>
        </p:txBody>
      </p:sp>
      <p:sp>
        <p:nvSpPr>
          <p:cNvPr id="32" name="TextBox 32"/>
          <p:cNvSpPr txBox="1"/>
          <p:nvPr/>
        </p:nvSpPr>
        <p:spPr>
          <a:xfrm>
            <a:off x="2617116" y="3758247"/>
            <a:ext cx="7593806"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 Department Managers and Team Leads</a:t>
            </a:r>
          </a:p>
        </p:txBody>
      </p:sp>
      <p:sp>
        <p:nvSpPr>
          <p:cNvPr id="33" name="TextBox 33"/>
          <p:cNvSpPr txBox="1"/>
          <p:nvPr/>
        </p:nvSpPr>
        <p:spPr>
          <a:xfrm>
            <a:off x="2757950" y="4439016"/>
            <a:ext cx="6838702"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 Senior Management and Executives</a:t>
            </a:r>
          </a:p>
        </p:txBody>
      </p:sp>
      <p:sp>
        <p:nvSpPr>
          <p:cNvPr id="34" name="TextBox 34"/>
          <p:cNvSpPr txBox="1"/>
          <p:nvPr/>
        </p:nvSpPr>
        <p:spPr>
          <a:xfrm>
            <a:off x="2904270" y="5733146"/>
            <a:ext cx="2250926"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 Employees</a:t>
            </a:r>
          </a:p>
        </p:txBody>
      </p:sp>
      <p:sp>
        <p:nvSpPr>
          <p:cNvPr id="35" name="TextBox 35"/>
          <p:cNvSpPr txBox="1"/>
          <p:nvPr/>
        </p:nvSpPr>
        <p:spPr>
          <a:xfrm>
            <a:off x="2657362" y="5086081"/>
            <a:ext cx="4366270" cy="563809"/>
          </a:xfrm>
          <a:prstGeom prst="rect">
            <a:avLst/>
          </a:prstGeom>
        </p:spPr>
        <p:txBody>
          <a:bodyPr wrap="square"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 Finance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959013" y="8645428"/>
            <a:ext cx="1071562" cy="1071562"/>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671512" y="1313048"/>
            <a:ext cx="14644688" cy="1743075"/>
          </a:xfrm>
          <a:prstGeom prst="rect">
            <a:avLst/>
          </a:prstGeom>
        </p:spPr>
        <p:txBody>
          <a:bodyPr lIns="0" tIns="0" rIns="0" bIns="0" rtlCol="0" anchor="t">
            <a:spAutoFit/>
          </a:bodyPr>
          <a:lstStyle/>
          <a:p>
            <a:pPr algn="l">
              <a:lnSpc>
                <a:spcPts val="6480"/>
              </a:lnSpc>
            </a:pPr>
            <a:r>
              <a:rPr lang="en-US" sz="5400" spc="37">
                <a:solidFill>
                  <a:srgbClr val="000000"/>
                </a:solidFill>
                <a:latin typeface="Times New Roman Bold"/>
                <a:ea typeface="Times New Roman Bold"/>
                <a:cs typeface="Times New Roman Bold"/>
                <a:sym typeface="Times New Roman Bold"/>
              </a:rPr>
              <a:t>OUR SOLUTION AND ITS VALUE PROPOSITION</a:t>
            </a:r>
          </a:p>
        </p:txBody>
      </p:sp>
      <p:sp>
        <p:nvSpPr>
          <p:cNvPr id="29" name="Freeform 29"/>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0" name="TextBox 30"/>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7</a:t>
            </a:r>
          </a:p>
        </p:txBody>
      </p:sp>
      <p:sp>
        <p:nvSpPr>
          <p:cNvPr id="31" name="TextBox 31"/>
          <p:cNvSpPr txBox="1"/>
          <p:nvPr/>
        </p:nvSpPr>
        <p:spPr>
          <a:xfrm>
            <a:off x="1115793" y="3046095"/>
            <a:ext cx="17172207" cy="5795010"/>
          </a:xfrm>
          <a:prstGeom prst="rect">
            <a:avLst/>
          </a:prstGeom>
        </p:spPr>
        <p:txBody>
          <a:bodyPr lIns="0" tIns="0" rIns="0" bIns="0" rtlCol="0" anchor="t">
            <a:spAutoFit/>
          </a:bodyPr>
          <a:lstStyle/>
          <a:p>
            <a:pPr algn="l">
              <a:lnSpc>
                <a:spcPts val="5040"/>
              </a:lnSpc>
            </a:pPr>
            <a:r>
              <a:rPr lang="en-US" sz="3600">
                <a:solidFill>
                  <a:srgbClr val="000000"/>
                </a:solidFill>
                <a:latin typeface="Times New Roman"/>
                <a:ea typeface="Times New Roman"/>
                <a:cs typeface="Times New Roman"/>
                <a:sym typeface="Times New Roman"/>
              </a:rPr>
              <a:t>Alignment : Alignment is crucial for making data more readable and presentable. </a:t>
            </a:r>
          </a:p>
          <a:p>
            <a:pPr algn="l">
              <a:lnSpc>
                <a:spcPts val="5040"/>
              </a:lnSpc>
            </a:pPr>
            <a:r>
              <a:rPr lang="en-US" sz="3600">
                <a:solidFill>
                  <a:srgbClr val="000000"/>
                </a:solidFill>
                <a:latin typeface="Times New Roman"/>
                <a:ea typeface="Times New Roman"/>
                <a:cs typeface="Times New Roman"/>
                <a:sym typeface="Times New Roman"/>
              </a:rPr>
              <a:t>Filtering : To fit data into equations, change the size of rows and columns, or shrink a worksheet to fit.</a:t>
            </a:r>
          </a:p>
          <a:p>
            <a:pPr algn="l">
              <a:lnSpc>
                <a:spcPts val="5040"/>
              </a:lnSpc>
            </a:pPr>
            <a:r>
              <a:rPr lang="en-US" sz="3600">
                <a:solidFill>
                  <a:srgbClr val="000000"/>
                </a:solidFill>
                <a:latin typeface="Times New Roman"/>
                <a:ea typeface="Times New Roman"/>
                <a:cs typeface="Times New Roman"/>
                <a:sym typeface="Times New Roman"/>
              </a:rPr>
              <a:t>Removing Duplicate : To remove duplicate entries from a table.</a:t>
            </a:r>
          </a:p>
          <a:p>
            <a:pPr algn="l">
              <a:lnSpc>
                <a:spcPts val="5040"/>
              </a:lnSpc>
            </a:pPr>
            <a:r>
              <a:rPr lang="en-US" sz="3600">
                <a:solidFill>
                  <a:srgbClr val="000000"/>
                </a:solidFill>
                <a:latin typeface="Times New Roman"/>
                <a:ea typeface="Times New Roman"/>
                <a:cs typeface="Times New Roman"/>
                <a:sym typeface="Times New Roman"/>
              </a:rPr>
              <a:t>Conditional formatting :  Makes it easy to highlight certain values or make particular cells easy to identify.</a:t>
            </a:r>
          </a:p>
          <a:p>
            <a:pPr algn="l">
              <a:lnSpc>
                <a:spcPts val="5040"/>
              </a:lnSpc>
            </a:pPr>
            <a:r>
              <a:rPr lang="en-US" sz="3600">
                <a:solidFill>
                  <a:srgbClr val="000000"/>
                </a:solidFill>
                <a:latin typeface="Times New Roman"/>
                <a:ea typeface="Times New Roman"/>
                <a:cs typeface="Times New Roman"/>
                <a:sym typeface="Times New Roman"/>
              </a:rPr>
              <a:t>Pivot Table : To summarize, organize, and analyze large amounts of data.</a:t>
            </a:r>
          </a:p>
          <a:p>
            <a:pPr algn="l">
              <a:lnSpc>
                <a:spcPts val="5040"/>
              </a:lnSpc>
            </a:pPr>
            <a:r>
              <a:rPr lang="en-US" sz="3600">
                <a:solidFill>
                  <a:srgbClr val="000000"/>
                </a:solidFill>
                <a:latin typeface="Times New Roman"/>
                <a:ea typeface="Times New Roman"/>
                <a:cs typeface="Times New Roman"/>
                <a:sym typeface="Times New Roman"/>
              </a:rPr>
              <a:t>Graphs : It can help you analyze data more efficiently than looking at numbers in a dataset.</a:t>
            </a:r>
          </a:p>
        </p:txBody>
      </p:sp>
      <p:sp>
        <p:nvSpPr>
          <p:cNvPr id="32" name="TextBox 32"/>
          <p:cNvSpPr txBox="1"/>
          <p:nvPr/>
        </p:nvSpPr>
        <p:spPr>
          <a:xfrm>
            <a:off x="542320" y="3154585"/>
            <a:ext cx="294928" cy="478091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a:t>
            </a:r>
          </a:p>
          <a:p>
            <a:pPr algn="ctr">
              <a:lnSpc>
                <a:spcPts val="4759"/>
              </a:lnSpc>
            </a:pPr>
            <a:r>
              <a:rPr lang="en-US" sz="3399">
                <a:solidFill>
                  <a:srgbClr val="000000"/>
                </a:solidFill>
                <a:latin typeface="Canva Sans"/>
                <a:ea typeface="Canva Sans"/>
                <a:cs typeface="Canva Sans"/>
                <a:sym typeface="Canva Sans"/>
              </a:rPr>
              <a:t>✓</a:t>
            </a:r>
          </a:p>
          <a:p>
            <a:pPr algn="ctr">
              <a:lnSpc>
                <a:spcPts val="4759"/>
              </a:lnSpc>
            </a:pPr>
            <a:r>
              <a:rPr lang="en-US" sz="3399">
                <a:solidFill>
                  <a:srgbClr val="000000"/>
                </a:solidFill>
                <a:latin typeface="Canva Sans"/>
                <a:ea typeface="Canva Sans"/>
                <a:cs typeface="Canva Sans"/>
                <a:sym typeface="Canva Sans"/>
              </a:rPr>
              <a:t>✓</a:t>
            </a:r>
          </a:p>
          <a:p>
            <a:pPr algn="ctr">
              <a:lnSpc>
                <a:spcPts val="4759"/>
              </a:lnSpc>
            </a:pPr>
            <a:r>
              <a:rPr lang="en-US" sz="3399">
                <a:solidFill>
                  <a:srgbClr val="000000"/>
                </a:solidFill>
                <a:latin typeface="Canva Sans"/>
                <a:ea typeface="Canva Sans"/>
                <a:cs typeface="Canva Sans"/>
                <a:sym typeface="Canva Sans"/>
              </a:rPr>
              <a:t>✓</a:t>
            </a:r>
          </a:p>
          <a:p>
            <a:pPr algn="ctr">
              <a:lnSpc>
                <a:spcPts val="4759"/>
              </a:lnSpc>
            </a:pPr>
            <a:r>
              <a:rPr lang="en-US" sz="3399">
                <a:solidFill>
                  <a:srgbClr val="000000"/>
                </a:solidFill>
                <a:latin typeface="Canva Sans"/>
                <a:ea typeface="Canva Sans"/>
                <a:cs typeface="Canva Sans"/>
                <a:sym typeface="Canva Sans"/>
              </a:rPr>
              <a:t>✓</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a:t>
            </a:r>
          </a:p>
          <a:p>
            <a:pPr algn="ctr">
              <a:lnSpc>
                <a:spcPts val="4759"/>
              </a:lnSpc>
            </a:pPr>
            <a:r>
              <a:rPr lang="en-US" sz="3399">
                <a:solidFill>
                  <a:srgbClr val="000000"/>
                </a:solidFill>
                <a:latin typeface="Canva Sans"/>
                <a:ea typeface="Canva Sans"/>
                <a:cs typeface="Canva Sans"/>
                <a:sym typeface="Canva San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3825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Dataset Description</a:t>
            </a:r>
          </a:p>
        </p:txBody>
      </p:sp>
      <p:sp>
        <p:nvSpPr>
          <p:cNvPr id="23" name="TextBox 23"/>
          <p:cNvSpPr txBox="1"/>
          <p:nvPr/>
        </p:nvSpPr>
        <p:spPr>
          <a:xfrm>
            <a:off x="1132998" y="1715675"/>
            <a:ext cx="14426089" cy="8140984"/>
          </a:xfrm>
          <a:prstGeom prst="rect">
            <a:avLst/>
          </a:prstGeom>
        </p:spPr>
        <p:txBody>
          <a:bodyPr lIns="0" tIns="0" rIns="0" bIns="0" rtlCol="0" anchor="t">
            <a:spAutoFit/>
          </a:bodyPr>
          <a:lstStyle/>
          <a:p>
            <a:pPr algn="l">
              <a:lnSpc>
                <a:spcPts val="4589"/>
              </a:lnSpc>
            </a:pPr>
            <a:r>
              <a:rPr lang="en-US" sz="3278">
                <a:solidFill>
                  <a:srgbClr val="0D0D0D"/>
                </a:solidFill>
                <a:latin typeface="Times New Roman"/>
                <a:ea typeface="Times New Roman"/>
                <a:cs typeface="Times New Roman"/>
                <a:sym typeface="Times New Roman"/>
              </a:rPr>
              <a:t>• Name: Employee's full name</a:t>
            </a:r>
          </a:p>
          <a:p>
            <a:pPr algn="l">
              <a:lnSpc>
                <a:spcPts val="4589"/>
              </a:lnSpc>
            </a:pPr>
            <a:r>
              <a:rPr lang="en-US" sz="3278">
                <a:solidFill>
                  <a:srgbClr val="0D0D0D"/>
                </a:solidFill>
                <a:latin typeface="Times New Roman"/>
                <a:ea typeface="Times New Roman"/>
                <a:cs typeface="Times New Roman"/>
                <a:sym typeface="Times New Roman"/>
              </a:rPr>
              <a:t>• Age: Employee's age</a:t>
            </a:r>
          </a:p>
          <a:p>
            <a:pPr algn="l">
              <a:lnSpc>
                <a:spcPts val="4589"/>
              </a:lnSpc>
            </a:pPr>
            <a:r>
              <a:rPr lang="en-US" sz="3278">
                <a:solidFill>
                  <a:srgbClr val="0D0D0D"/>
                </a:solidFill>
                <a:latin typeface="Times New Roman"/>
                <a:ea typeface="Times New Roman"/>
                <a:cs typeface="Times New Roman"/>
                <a:sym typeface="Times New Roman"/>
              </a:rPr>
              <a:t>• Gender: Employee's gender (Male/Female)</a:t>
            </a:r>
          </a:p>
          <a:p>
            <a:pPr algn="l">
              <a:lnSpc>
                <a:spcPts val="4589"/>
              </a:lnSpc>
            </a:pPr>
            <a:r>
              <a:rPr lang="en-US" sz="3278">
                <a:solidFill>
                  <a:srgbClr val="0D0D0D"/>
                </a:solidFill>
                <a:latin typeface="Times New Roman"/>
                <a:ea typeface="Times New Roman"/>
                <a:cs typeface="Times New Roman"/>
                <a:sym typeface="Times New Roman"/>
              </a:rPr>
              <a:t>• Project Complete: Number of projects completed by the employee</a:t>
            </a:r>
          </a:p>
          <a:p>
            <a:pPr algn="l">
              <a:lnSpc>
                <a:spcPts val="4589"/>
              </a:lnSpc>
            </a:pPr>
            <a:r>
              <a:rPr lang="en-US" sz="3278">
                <a:solidFill>
                  <a:srgbClr val="0D0D0D"/>
                </a:solidFill>
                <a:latin typeface="Times New Roman"/>
                <a:ea typeface="Times New Roman"/>
                <a:cs typeface="Times New Roman"/>
                <a:sym typeface="Times New Roman"/>
              </a:rPr>
              <a:t>• Productivity: A measure of the employee's productivity</a:t>
            </a:r>
          </a:p>
          <a:p>
            <a:pPr algn="l">
              <a:lnSpc>
                <a:spcPts val="4589"/>
              </a:lnSpc>
            </a:pPr>
            <a:r>
              <a:rPr lang="en-US" sz="3278">
                <a:solidFill>
                  <a:srgbClr val="0D0D0D"/>
                </a:solidFill>
                <a:latin typeface="Times New Roman"/>
                <a:ea typeface="Times New Roman"/>
                <a:cs typeface="Times New Roman"/>
                <a:sym typeface="Times New Roman"/>
              </a:rPr>
              <a:t>• Satisfaction Rate: A measure of the employee's satisfaction level</a:t>
            </a:r>
          </a:p>
          <a:p>
            <a:pPr algn="l">
              <a:lnSpc>
                <a:spcPts val="4589"/>
              </a:lnSpc>
            </a:pPr>
            <a:r>
              <a:rPr lang="en-US" sz="3278">
                <a:solidFill>
                  <a:srgbClr val="0D0D0D"/>
                </a:solidFill>
                <a:latin typeface="Times New Roman"/>
                <a:ea typeface="Times New Roman"/>
                <a:cs typeface="Times New Roman"/>
                <a:sym typeface="Times New Roman"/>
              </a:rPr>
              <a:t>• Feedback Score: A score representing feedback received for the employee</a:t>
            </a:r>
          </a:p>
          <a:p>
            <a:pPr algn="l">
              <a:lnSpc>
                <a:spcPts val="4589"/>
              </a:lnSpc>
            </a:pPr>
            <a:r>
              <a:rPr lang="en-US" sz="3278">
                <a:solidFill>
                  <a:srgbClr val="0D0D0D"/>
                </a:solidFill>
                <a:latin typeface="Times New Roman"/>
                <a:ea typeface="Times New Roman"/>
                <a:cs typeface="Times New Roman"/>
                <a:sym typeface="Times New Roman"/>
              </a:rPr>
              <a:t>• Department: The department the employee belongs to (e.g., Marketing, Sales, HR, Finance)</a:t>
            </a:r>
          </a:p>
          <a:p>
            <a:pPr algn="l">
              <a:lnSpc>
                <a:spcPts val="4589"/>
              </a:lnSpc>
            </a:pPr>
            <a:r>
              <a:rPr lang="en-US" sz="3278">
                <a:solidFill>
                  <a:srgbClr val="0D0D0D"/>
                </a:solidFill>
                <a:latin typeface="Times New Roman"/>
                <a:ea typeface="Times New Roman"/>
                <a:cs typeface="Times New Roman"/>
                <a:sym typeface="Times New Roman"/>
              </a:rPr>
              <a:t>• Position: The employee's job title (e.g.. Analyst, Manager, Intern, Team Lead, Senior Developer)</a:t>
            </a:r>
          </a:p>
          <a:p>
            <a:pPr algn="l">
              <a:lnSpc>
                <a:spcPts val="4589"/>
              </a:lnSpc>
            </a:pPr>
            <a:r>
              <a:rPr lang="en-US" sz="3278">
                <a:solidFill>
                  <a:srgbClr val="0D0D0D"/>
                </a:solidFill>
                <a:latin typeface="Times New Roman"/>
                <a:ea typeface="Times New Roman"/>
                <a:cs typeface="Times New Roman"/>
                <a:sym typeface="Times New Roman"/>
              </a:rPr>
              <a:t>• Joining Date: The date the employee joined the company</a:t>
            </a:r>
          </a:p>
          <a:p>
            <a:pPr algn="l">
              <a:lnSpc>
                <a:spcPts val="4589"/>
              </a:lnSpc>
            </a:pPr>
            <a:r>
              <a:rPr lang="en-US" sz="3278">
                <a:solidFill>
                  <a:srgbClr val="0D0D0D"/>
                </a:solidFill>
                <a:latin typeface="Times New Roman"/>
                <a:ea typeface="Times New Roman"/>
                <a:cs typeface="Times New Roman"/>
                <a:sym typeface="Times New Roman"/>
              </a:rPr>
              <a:t>• Salary: The employee's salary</a:t>
            </a:r>
          </a:p>
          <a:p>
            <a:pPr algn="l">
              <a:lnSpc>
                <a:spcPts val="4589"/>
              </a:lnSpc>
            </a:pPr>
            <a:r>
              <a:rPr lang="en-US" sz="3278">
                <a:solidFill>
                  <a:srgbClr val="0D0D0D"/>
                </a:solidFill>
                <a:latin typeface="Times New Roman"/>
                <a:ea typeface="Times New Roman"/>
                <a:cs typeface="Times New Roman"/>
                <a:sym typeface="Times New Roman"/>
              </a:rPr>
              <a:t>• Status: employee status (agree, disagree, netural)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678890"/>
            <a:ext cx="342900"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10</a:t>
            </a:r>
          </a:p>
        </p:txBody>
      </p:sp>
      <p:sp>
        <p:nvSpPr>
          <p:cNvPr id="26" name="TextBox 26"/>
          <p:cNvSpPr txBox="1"/>
          <p:nvPr/>
        </p:nvSpPr>
        <p:spPr>
          <a:xfrm>
            <a:off x="1109662" y="335756"/>
            <a:ext cx="4955856" cy="981075"/>
          </a:xfrm>
          <a:prstGeom prst="rect">
            <a:avLst/>
          </a:prstGeom>
        </p:spPr>
        <p:txBody>
          <a:bodyPr lIns="0" tIns="0" rIns="0" bIns="0" rtlCol="0" anchor="t">
            <a:spAutoFit/>
          </a:bodyPr>
          <a:lstStyle/>
          <a:p>
            <a:pPr algn="l">
              <a:lnSpc>
                <a:spcPts val="6839"/>
              </a:lnSpc>
            </a:pPr>
            <a:r>
              <a:rPr lang="en-US" sz="5700" spc="-35">
                <a:solidFill>
                  <a:srgbClr val="000000"/>
                </a:solidFill>
                <a:latin typeface="Times New Roman Bold"/>
                <a:ea typeface="Times New Roman Bold"/>
                <a:cs typeface="Times New Roman Bold"/>
                <a:sym typeface="Times New Roman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671512" y="2196779"/>
            <a:ext cx="17616488" cy="6047740"/>
          </a:xfrm>
          <a:prstGeom prst="rect">
            <a:avLst/>
          </a:prstGeom>
        </p:spPr>
        <p:txBody>
          <a:bodyPr lIns="0" tIns="0" rIns="0" bIns="0" rtlCol="0" anchor="t">
            <a:spAutoFit/>
          </a:bodyPr>
          <a:lstStyle/>
          <a:p>
            <a:pPr algn="l">
              <a:lnSpc>
                <a:spcPts val="4759"/>
              </a:lnSpc>
            </a:pPr>
            <a:r>
              <a:rPr lang="en-US" sz="3399">
                <a:solidFill>
                  <a:srgbClr val="000000"/>
                </a:solidFill>
                <a:latin typeface="Times New Roman"/>
                <a:ea typeface="Times New Roman"/>
                <a:cs typeface="Times New Roman"/>
                <a:sym typeface="Times New Roman"/>
              </a:rPr>
              <a:t>Step1 : Downloaded dataset from kaggle website </a:t>
            </a:r>
          </a:p>
          <a:p>
            <a:pPr algn="l">
              <a:lnSpc>
                <a:spcPts val="4759"/>
              </a:lnSpc>
            </a:pPr>
            <a:r>
              <a:rPr lang="en-US" sz="3399">
                <a:solidFill>
                  <a:srgbClr val="000000"/>
                </a:solidFill>
                <a:latin typeface="Times New Roman"/>
                <a:ea typeface="Times New Roman"/>
                <a:cs typeface="Times New Roman"/>
                <a:sym typeface="Times New Roman"/>
              </a:rPr>
              <a:t>Step2 : Extracted from zip format</a:t>
            </a:r>
          </a:p>
          <a:p>
            <a:pPr algn="l">
              <a:lnSpc>
                <a:spcPts val="4759"/>
              </a:lnSpc>
            </a:pPr>
            <a:r>
              <a:rPr lang="en-US" sz="3399">
                <a:solidFill>
                  <a:srgbClr val="000000"/>
                </a:solidFill>
                <a:latin typeface="Times New Roman"/>
                <a:ea typeface="Times New Roman"/>
                <a:cs typeface="Times New Roman"/>
                <a:sym typeface="Times New Roman"/>
              </a:rPr>
              <a:t>Step3 : Using alignment in Excel for clear and presentable</a:t>
            </a:r>
          </a:p>
          <a:p>
            <a:pPr algn="l">
              <a:lnSpc>
                <a:spcPts val="4759"/>
              </a:lnSpc>
            </a:pPr>
            <a:r>
              <a:rPr lang="en-US" sz="3399">
                <a:solidFill>
                  <a:srgbClr val="000000"/>
                </a:solidFill>
                <a:latin typeface="Times New Roman"/>
                <a:ea typeface="Times New Roman"/>
                <a:cs typeface="Times New Roman"/>
                <a:sym typeface="Times New Roman"/>
              </a:rPr>
              <a:t>Step4 : Changing the size of rows &amp; Columns of the given data</a:t>
            </a:r>
          </a:p>
          <a:p>
            <a:pPr algn="l">
              <a:lnSpc>
                <a:spcPts val="4759"/>
              </a:lnSpc>
            </a:pPr>
            <a:r>
              <a:rPr lang="en-US" sz="3399">
                <a:solidFill>
                  <a:srgbClr val="000000"/>
                </a:solidFill>
                <a:latin typeface="Times New Roman"/>
                <a:ea typeface="Times New Roman"/>
                <a:cs typeface="Times New Roman"/>
                <a:sym typeface="Times New Roman"/>
              </a:rPr>
              <a:t>Step5 : Identified and Removed Duplicate records</a:t>
            </a:r>
          </a:p>
          <a:p>
            <a:pPr algn="l">
              <a:lnSpc>
                <a:spcPts val="4759"/>
              </a:lnSpc>
            </a:pPr>
            <a:r>
              <a:rPr lang="en-US" sz="3399">
                <a:solidFill>
                  <a:srgbClr val="000000"/>
                </a:solidFill>
                <a:latin typeface="Times New Roman"/>
                <a:ea typeface="Times New Roman"/>
                <a:cs typeface="Times New Roman"/>
                <a:sym typeface="Times New Roman"/>
              </a:rPr>
              <a:t>Step6 : Highlighting certain values using Conditional Formatting </a:t>
            </a:r>
          </a:p>
          <a:p>
            <a:pPr algn="l">
              <a:lnSpc>
                <a:spcPts val="4759"/>
              </a:lnSpc>
            </a:pPr>
            <a:r>
              <a:rPr lang="en-US" sz="3399">
                <a:solidFill>
                  <a:srgbClr val="000000"/>
                </a:solidFill>
                <a:latin typeface="Times New Roman"/>
                <a:ea typeface="Times New Roman"/>
                <a:cs typeface="Times New Roman"/>
                <a:sym typeface="Times New Roman"/>
              </a:rPr>
              <a:t>Step7 : Using ifs formula for cleaner and more organized way to manage multiple conditional checks.</a:t>
            </a:r>
          </a:p>
          <a:p>
            <a:pPr algn="l">
              <a:lnSpc>
                <a:spcPts val="4759"/>
              </a:lnSpc>
            </a:pPr>
            <a:r>
              <a:rPr lang="en-US" sz="3399">
                <a:solidFill>
                  <a:srgbClr val="000000"/>
                </a:solidFill>
                <a:latin typeface="Times New Roman"/>
                <a:ea typeface="Times New Roman"/>
                <a:cs typeface="Times New Roman"/>
                <a:sym typeface="Times New Roman"/>
              </a:rPr>
              <a:t>Step8 : Adding Pivot Tables For quickly summarize large datasets. </a:t>
            </a:r>
          </a:p>
          <a:p>
            <a:pPr algn="l">
              <a:lnSpc>
                <a:spcPts val="4759"/>
              </a:lnSpc>
            </a:pPr>
            <a:r>
              <a:rPr lang="en-US" sz="3399">
                <a:solidFill>
                  <a:srgbClr val="000000"/>
                </a:solidFill>
                <a:latin typeface="Times New Roman"/>
                <a:ea typeface="Times New Roman"/>
                <a:cs typeface="Times New Roman"/>
                <a:sym typeface="Times New Roman"/>
              </a:rPr>
              <a:t>Step9 : Using graphs to making it easier for understand and interpret complex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690</Words>
  <Application>Microsoft Office PowerPoint</Application>
  <PresentationFormat>Custom</PresentationFormat>
  <Paragraphs>91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Canva Sans</vt:lpstr>
      <vt:lpstr>Arial</vt:lpstr>
      <vt:lpstr>Times New Roman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cp:lastModifiedBy>karishma solai</cp:lastModifiedBy>
  <cp:revision>7</cp:revision>
  <dcterms:created xsi:type="dcterms:W3CDTF">2006-08-16T00:00:00Z</dcterms:created>
  <dcterms:modified xsi:type="dcterms:W3CDTF">2024-08-27T05:04:55Z</dcterms:modified>
  <dc:identifier>DAGOgMxsOkQ</dc:identifier>
</cp:coreProperties>
</file>