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okeshwari%20.S\Downloads\LOKE%20TRAINING%20NM.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training</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training_and_development_data!$E$1</c:f>
              <c:strCache>
                <c:ptCount val="1"/>
                <c:pt idx="0">
                  <c:v>Training Duration(Days)</c:v>
                </c:pt>
              </c:strCache>
            </c:strRef>
          </c:tx>
          <c:spPr>
            <a:ln w="28575" cap="rnd">
              <a:solidFill>
                <a:schemeClr val="accent1"/>
              </a:solidFill>
              <a:round/>
            </a:ln>
            <a:effectLst/>
          </c:spPr>
          <c:marker>
            <c:symbol val="none"/>
          </c:marker>
          <c:val>
            <c:numRef>
              <c:f>training_and_development_data!$E$2:$E$115</c:f>
              <c:numCache>
                <c:formatCode>General</c:formatCode>
                <c:ptCount val="16"/>
                <c:pt idx="0">
                  <c:v>1</c:v>
                </c:pt>
                <c:pt idx="1">
                  <c:v>2</c:v>
                </c:pt>
                <c:pt idx="2">
                  <c:v>5</c:v>
                </c:pt>
                <c:pt idx="3">
                  <c:v>1</c:v>
                </c:pt>
                <c:pt idx="4">
                  <c:v>4</c:v>
                </c:pt>
                <c:pt idx="5">
                  <c:v>2</c:v>
                </c:pt>
                <c:pt idx="6">
                  <c:v>4</c:v>
                </c:pt>
                <c:pt idx="7">
                  <c:v>1</c:v>
                </c:pt>
                <c:pt idx="8">
                  <c:v>2</c:v>
                </c:pt>
                <c:pt idx="9">
                  <c:v>5</c:v>
                </c:pt>
                <c:pt idx="10">
                  <c:v>5</c:v>
                </c:pt>
                <c:pt idx="11">
                  <c:v>1</c:v>
                </c:pt>
                <c:pt idx="12">
                  <c:v>5</c:v>
                </c:pt>
                <c:pt idx="13">
                  <c:v>4</c:v>
                </c:pt>
                <c:pt idx="14">
                  <c:v>1</c:v>
                </c:pt>
                <c:pt idx="15">
                  <c:v>1</c:v>
                </c:pt>
              </c:numCache>
            </c:numRef>
          </c:val>
          <c:smooth val="0"/>
          <c:extLst>
            <c:ext xmlns:c16="http://schemas.microsoft.com/office/drawing/2014/chart" uri="{C3380CC4-5D6E-409C-BE32-E72D297353CC}">
              <c16:uniqueId val="{00000000-0CD1-4AE9-BC5E-DC96EAA91863}"/>
            </c:ext>
          </c:extLst>
        </c:ser>
        <c:ser>
          <c:idx val="1"/>
          <c:order val="1"/>
          <c:tx>
            <c:strRef>
              <c:f>training_and_development_data!$F$1</c:f>
              <c:strCache>
                <c:ptCount val="1"/>
                <c:pt idx="0">
                  <c:v>PERFORMANCE LEVEL</c:v>
                </c:pt>
              </c:strCache>
            </c:strRef>
          </c:tx>
          <c:spPr>
            <a:ln w="28575" cap="rnd">
              <a:solidFill>
                <a:schemeClr val="accent2"/>
              </a:solidFill>
              <a:round/>
            </a:ln>
            <a:effectLst/>
          </c:spPr>
          <c:marker>
            <c:symbol val="none"/>
          </c:marker>
          <c:val>
            <c:numRef>
              <c:f>training_and_development_data!$F$2:$F$115</c:f>
              <c:numCache>
                <c:formatCode>General</c:formatCode>
                <c:ptCount val="1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numCache>
            </c:numRef>
          </c:val>
          <c:smooth val="0"/>
          <c:extLst>
            <c:ext xmlns:c16="http://schemas.microsoft.com/office/drawing/2014/chart" uri="{C3380CC4-5D6E-409C-BE32-E72D297353CC}">
              <c16:uniqueId val="{00000001-0CD1-4AE9-BC5E-DC96EAA91863}"/>
            </c:ext>
          </c:extLst>
        </c:ser>
        <c:dLbls>
          <c:showLegendKey val="0"/>
          <c:showVal val="0"/>
          <c:showCatName val="0"/>
          <c:showSerName val="0"/>
          <c:showPercent val="0"/>
          <c:showBubbleSize val="0"/>
        </c:dLbls>
        <c:smooth val="0"/>
        <c:axId val="509158016"/>
        <c:axId val="509156096"/>
      </c:lineChart>
      <c:catAx>
        <c:axId val="509158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9156096"/>
        <c:crosses val="autoZero"/>
        <c:auto val="1"/>
        <c:lblAlgn val="ctr"/>
        <c:lblOffset val="100"/>
        <c:noMultiLvlLbl val="0"/>
      </c:catAx>
      <c:valAx>
        <c:axId val="509156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9158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LOKESHWARI S</a:t>
            </a:r>
          </a:p>
          <a:p>
            <a:r>
              <a:rPr lang="en-US" sz="2400" dirty="0"/>
              <a:t>REGISTER NO: 312209304</a:t>
            </a:r>
          </a:p>
          <a:p>
            <a:r>
              <a:rPr lang="en-US" sz="2400" dirty="0"/>
              <a:t>NAAN MUDHALVAN ID: asunm1353312209304</a:t>
            </a:r>
          </a:p>
          <a:p>
            <a:r>
              <a:rPr lang="en-US" sz="2400" dirty="0"/>
              <a:t>DEPARTMENT: BACHELOR OF COMMERCE (GENERAL)</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ADCF6407-6801-F399-5818-D183E231F36C}"/>
              </a:ext>
            </a:extLst>
          </p:cNvPr>
          <p:cNvSpPr>
            <a:spLocks noChangeArrowheads="1"/>
          </p:cNvSpPr>
          <p:nvPr/>
        </p:nvSpPr>
        <p:spPr bwMode="auto">
          <a:xfrm>
            <a:off x="381000" y="1411678"/>
            <a:ext cx="104394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 Data Structuring: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 Info:</a:t>
            </a:r>
            <a:r>
              <a:rPr kumimoji="0" lang="en-US" altLang="en-US" sz="1800" b="0" i="0" u="none" strike="noStrike" cap="none" normalizeH="0" baseline="0" dirty="0">
                <a:ln>
                  <a:noFill/>
                </a:ln>
                <a:solidFill>
                  <a:schemeClr val="tx1"/>
                </a:solidFill>
                <a:effectLst/>
                <a:latin typeface="Arial" panose="020B0604020202020204" pitchFamily="34" charset="0"/>
              </a:rPr>
              <a:t> Employee ID, Name, Department, Position.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Metrics:</a:t>
            </a:r>
            <a:r>
              <a:rPr kumimoji="0" lang="en-US" altLang="en-US" sz="1800" b="0" i="0" u="none" strike="noStrike" cap="none" normalizeH="0" baseline="0" dirty="0">
                <a:ln>
                  <a:noFill/>
                </a:ln>
                <a:solidFill>
                  <a:schemeClr val="tx1"/>
                </a:solidFill>
                <a:effectLst/>
                <a:latin typeface="Arial" panose="020B0604020202020204" pitchFamily="34" charset="0"/>
              </a:rPr>
              <a:t> Employee ID, Review Period, KPIs, Overall Rating.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Reviews:</a:t>
            </a:r>
            <a:r>
              <a:rPr kumimoji="0" lang="en-US" altLang="en-US" sz="1800" b="0" i="0" u="none" strike="noStrike" cap="none" normalizeH="0" baseline="0" dirty="0">
                <a:ln>
                  <a:noFill/>
                </a:ln>
                <a:solidFill>
                  <a:schemeClr val="tx1"/>
                </a:solidFill>
                <a:effectLst/>
                <a:latin typeface="Arial" panose="020B0604020202020204" pitchFamily="34" charset="0"/>
              </a:rPr>
              <a:t> Employee ID, Review Date, Reviewer, Rating, Comments.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Training:</a:t>
            </a:r>
            <a:r>
              <a:rPr kumimoji="0" lang="en-US" altLang="en-US" sz="1800" b="0" i="0" u="none" strike="noStrike" cap="none" normalizeH="0" baseline="0" dirty="0">
                <a:ln>
                  <a:noFill/>
                </a:ln>
                <a:solidFill>
                  <a:schemeClr val="tx1"/>
                </a:solidFill>
                <a:effectLst/>
                <a:latin typeface="Arial" panose="020B0604020202020204" pitchFamily="34" charset="0"/>
              </a:rPr>
              <a:t> Employee ID, Training Program, Skills Acquired, Performance Improvement.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Summary:</a:t>
            </a:r>
            <a:r>
              <a:rPr kumimoji="0" lang="en-US" altLang="en-US" sz="1800" b="0" i="0" u="none" strike="noStrike" cap="none" normalizeH="0" baseline="0" dirty="0">
                <a:ln>
                  <a:noFill/>
                </a:ln>
                <a:solidFill>
                  <a:schemeClr val="tx1"/>
                </a:solidFill>
                <a:effectLst/>
                <a:latin typeface="Arial" panose="020B0604020202020204" pitchFamily="34" charset="0"/>
              </a:rPr>
              <a:t> Department, Review Period, Average KPIs, Average Rating.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Trend Analysis:</a:t>
            </a:r>
            <a:r>
              <a:rPr kumimoji="0" lang="en-US" altLang="en-US" sz="1800" b="0" i="0" u="none" strike="noStrike" cap="none" normalizeH="0" baseline="0" dirty="0">
                <a:ln>
                  <a:noFill/>
                </a:ln>
                <a:solidFill>
                  <a:schemeClr val="tx1"/>
                </a:solidFill>
                <a:effectLst/>
                <a:latin typeface="Arial" panose="020B0604020202020204" pitchFamily="34" charset="0"/>
              </a:rPr>
              <a:t> Employee ID, KPI Trends, Performance Over Time.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Modelling Techniques: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Validation:</a:t>
            </a:r>
            <a:r>
              <a:rPr kumimoji="0" lang="en-US" altLang="en-US" sz="1800" b="0" i="0" u="none" strike="noStrike" cap="none" normalizeH="0" baseline="0" dirty="0">
                <a:ln>
                  <a:noFill/>
                </a:ln>
                <a:solidFill>
                  <a:schemeClr val="tx1"/>
                </a:solidFill>
                <a:effectLst/>
                <a:latin typeface="Arial" panose="020B0604020202020204" pitchFamily="34" charset="0"/>
              </a:rPr>
              <a:t> Ensure accurate data entry with dropdown lists.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Formulas:</a:t>
            </a:r>
            <a:r>
              <a:rPr kumimoji="0" lang="en-US" altLang="en-US" sz="1800" b="0" i="0" u="none" strike="noStrike" cap="none" normalizeH="0" baseline="0" dirty="0">
                <a:ln>
                  <a:noFill/>
                </a:ln>
                <a:solidFill>
                  <a:schemeClr val="tx1"/>
                </a:solidFill>
                <a:effectLst/>
                <a:latin typeface="Arial" panose="020B0604020202020204" pitchFamily="34" charset="0"/>
              </a:rPr>
              <a:t> Use </a:t>
            </a:r>
            <a:r>
              <a:rPr kumimoji="0" lang="en-US" altLang="en-US" sz="1000" b="0" i="0" u="none" strike="noStrike" cap="none" normalizeH="0" baseline="0" dirty="0">
                <a:ln>
                  <a:noFill/>
                </a:ln>
                <a:solidFill>
                  <a:schemeClr val="tx1"/>
                </a:solidFill>
                <a:effectLst/>
                <a:latin typeface="Arial Unicode MS"/>
              </a:rPr>
              <a:t>AVERAGE</a:t>
            </a:r>
            <a:r>
              <a:rPr kumimoji="0" lang="en-US" altLang="en-US" sz="8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SUM</a:t>
            </a:r>
            <a:r>
              <a:rPr kumimoji="0" lang="en-US" altLang="en-US" sz="8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COUNTIF</a:t>
            </a:r>
            <a:r>
              <a:rPr kumimoji="0" lang="en-US" altLang="en-US" sz="8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IF</a:t>
            </a:r>
            <a:r>
              <a:rPr kumimoji="0" lang="en-US" altLang="en-US" sz="800" b="0" i="0" u="none" strike="noStrike" cap="none" normalizeH="0" baseline="0" dirty="0">
                <a:ln>
                  <a:noFill/>
                </a:ln>
                <a:solidFill>
                  <a:schemeClr val="tx1"/>
                </a:solidFill>
                <a:effectLst/>
              </a:rPr>
              <a:t> for calculations.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Pivot Tables:</a:t>
            </a:r>
            <a:r>
              <a:rPr kumimoji="0" lang="en-US" altLang="en-US" sz="1800" b="0" i="0" u="none" strike="noStrike" cap="none" normalizeH="0" baseline="0" dirty="0">
                <a:ln>
                  <a:noFill/>
                </a:ln>
                <a:solidFill>
                  <a:schemeClr val="tx1"/>
                </a:solidFill>
                <a:effectLst/>
                <a:latin typeface="Arial" panose="020B0604020202020204" pitchFamily="34" charset="0"/>
              </a:rPr>
              <a:t> Summarize and analyze data dynamically.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Conditional Formatting:</a:t>
            </a:r>
            <a:r>
              <a:rPr kumimoji="0" lang="en-US" altLang="en-US" sz="1800" b="0" i="0" u="none" strike="noStrike" cap="none" normalizeH="0" baseline="0" dirty="0">
                <a:ln>
                  <a:noFill/>
                </a:ln>
                <a:solidFill>
                  <a:schemeClr val="tx1"/>
                </a:solidFill>
                <a:effectLst/>
                <a:latin typeface="Arial" panose="020B0604020202020204" pitchFamily="34" charset="0"/>
              </a:rPr>
              <a:t> Highlight key metrics for easy identification.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Charts/Graphs:</a:t>
            </a:r>
            <a:r>
              <a:rPr kumimoji="0" lang="en-US" altLang="en-US" sz="1800" b="0" i="0" u="none" strike="noStrike" cap="none" normalizeH="0" baseline="0" dirty="0">
                <a:ln>
                  <a:noFill/>
                </a:ln>
                <a:solidFill>
                  <a:schemeClr val="tx1"/>
                </a:solidFill>
                <a:effectLst/>
                <a:latin typeface="Arial" panose="020B0604020202020204" pitchFamily="34" charset="0"/>
              </a:rPr>
              <a:t> Visualize data trends and comparisons.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Dashboards:</a:t>
            </a:r>
            <a:r>
              <a:rPr kumimoji="0" lang="en-US" altLang="en-US" sz="1800" b="0" i="0" u="none" strike="noStrike" cap="none" normalizeH="0" baseline="0" dirty="0">
                <a:ln>
                  <a:noFill/>
                </a:ln>
                <a:solidFill>
                  <a:schemeClr val="tx1"/>
                </a:solidFill>
                <a:effectLst/>
                <a:latin typeface="Arial" panose="020B0604020202020204" pitchFamily="34" charset="0"/>
              </a:rPr>
              <a:t> Create interactive views of key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Automated Reports:</a:t>
            </a:r>
            <a:r>
              <a:rPr kumimoji="0" lang="en-US" altLang="en-US" sz="1800" b="0" i="0" u="none" strike="noStrike" cap="none" normalizeH="0" baseline="0" dirty="0">
                <a:ln>
                  <a:noFill/>
                </a:ln>
                <a:solidFill>
                  <a:schemeClr val="tx1"/>
                </a:solidFill>
                <a:effectLst/>
                <a:latin typeface="Arial" panose="020B0604020202020204" pitchFamily="34" charset="0"/>
              </a:rPr>
              <a:t> Generate periodic reports with pre-defined templates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Table 1">
            <a:extLst>
              <a:ext uri="{FF2B5EF4-FFF2-40B4-BE49-F238E27FC236}">
                <a16:creationId xmlns:a16="http://schemas.microsoft.com/office/drawing/2014/main" id="{49217A0D-F3AF-6BC7-82C7-C96C79D59E2F}"/>
              </a:ext>
            </a:extLst>
          </p:cNvPr>
          <p:cNvGraphicFramePr>
            <a:graphicFrameLocks noGrp="1"/>
          </p:cNvGraphicFramePr>
          <p:nvPr>
            <p:extLst>
              <p:ext uri="{D42A27DB-BD31-4B8C-83A1-F6EECF244321}">
                <p14:modId xmlns:p14="http://schemas.microsoft.com/office/powerpoint/2010/main" val="2898811265"/>
              </p:ext>
            </p:extLst>
          </p:nvPr>
        </p:nvGraphicFramePr>
        <p:xfrm>
          <a:off x="223991" y="1813587"/>
          <a:ext cx="6634011" cy="3312399"/>
        </p:xfrm>
        <a:graphic>
          <a:graphicData uri="http://schemas.openxmlformats.org/drawingml/2006/table">
            <a:tbl>
              <a:tblPr>
                <a:tableStyleId>{5C22544A-7EE6-4342-B048-85BDC9FD1C3A}</a:tableStyleId>
              </a:tblPr>
              <a:tblGrid>
                <a:gridCol w="742688">
                  <a:extLst>
                    <a:ext uri="{9D8B030D-6E8A-4147-A177-3AD203B41FA5}">
                      <a16:colId xmlns:a16="http://schemas.microsoft.com/office/drawing/2014/main" val="236708131"/>
                    </a:ext>
                  </a:extLst>
                </a:gridCol>
                <a:gridCol w="1264577">
                  <a:extLst>
                    <a:ext uri="{9D8B030D-6E8A-4147-A177-3AD203B41FA5}">
                      <a16:colId xmlns:a16="http://schemas.microsoft.com/office/drawing/2014/main" val="1388350434"/>
                    </a:ext>
                  </a:extLst>
                </a:gridCol>
                <a:gridCol w="792870">
                  <a:extLst>
                    <a:ext uri="{9D8B030D-6E8A-4147-A177-3AD203B41FA5}">
                      <a16:colId xmlns:a16="http://schemas.microsoft.com/office/drawing/2014/main" val="4175724248"/>
                    </a:ext>
                  </a:extLst>
                </a:gridCol>
                <a:gridCol w="993596">
                  <a:extLst>
                    <a:ext uri="{9D8B030D-6E8A-4147-A177-3AD203B41FA5}">
                      <a16:colId xmlns:a16="http://schemas.microsoft.com/office/drawing/2014/main" val="1835797728"/>
                    </a:ext>
                  </a:extLst>
                </a:gridCol>
                <a:gridCol w="1264577">
                  <a:extLst>
                    <a:ext uri="{9D8B030D-6E8A-4147-A177-3AD203B41FA5}">
                      <a16:colId xmlns:a16="http://schemas.microsoft.com/office/drawing/2014/main" val="3011103356"/>
                    </a:ext>
                  </a:extLst>
                </a:gridCol>
                <a:gridCol w="1575703">
                  <a:extLst>
                    <a:ext uri="{9D8B030D-6E8A-4147-A177-3AD203B41FA5}">
                      <a16:colId xmlns:a16="http://schemas.microsoft.com/office/drawing/2014/main" val="3448606036"/>
                    </a:ext>
                  </a:extLst>
                </a:gridCol>
              </a:tblGrid>
              <a:tr h="350239">
                <a:tc>
                  <a:txBody>
                    <a:bodyPr/>
                    <a:lstStyle/>
                    <a:p>
                      <a:pPr algn="l" fontAlgn="b"/>
                      <a:r>
                        <a:rPr lang="en-IN" sz="1100" u="none" strike="noStrike">
                          <a:effectLst/>
                        </a:rPr>
                        <a:t>Employee ID</a:t>
                      </a:r>
                      <a:endParaRPr lang="en-IN" sz="1100" b="1" i="0" u="none" strike="noStrike">
                        <a:solidFill>
                          <a:srgbClr val="FFFFFF"/>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Training Program Name</a:t>
                      </a:r>
                      <a:endParaRPr lang="en-IN" sz="1100" b="1" i="0" u="none" strike="noStrike">
                        <a:solidFill>
                          <a:srgbClr val="FFFFFF"/>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Training Type</a:t>
                      </a:r>
                      <a:endParaRPr lang="en-IN" sz="1100" b="1" i="0" u="none" strike="noStrike">
                        <a:solidFill>
                          <a:srgbClr val="FFFFFF"/>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Training Outcome</a:t>
                      </a:r>
                      <a:endParaRPr lang="en-IN" sz="1100" b="1" i="0" u="none" strike="noStrike">
                        <a:solidFill>
                          <a:srgbClr val="FFFFFF"/>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Training Duration(Days)</a:t>
                      </a:r>
                      <a:endParaRPr lang="en-IN" sz="1100" b="1" i="0" u="none" strike="noStrike">
                        <a:solidFill>
                          <a:srgbClr val="FFFFFF"/>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PERFORMANCE LEVEL</a:t>
                      </a:r>
                      <a:endParaRPr lang="en-IN" sz="1100" b="1" i="0" u="none" strike="noStrike">
                        <a:solidFill>
                          <a:srgbClr val="FFFFFF"/>
                        </a:solidFill>
                        <a:effectLst/>
                        <a:latin typeface="Calibri" panose="020F0502020204030204" pitchFamily="34" charset="0"/>
                      </a:endParaRPr>
                    </a:p>
                  </a:txBody>
                  <a:tcPr marL="7714" marR="7714" marT="7714" marB="0" anchor="b"/>
                </a:tc>
                <a:extLst>
                  <a:ext uri="{0D108BD9-81ED-4DB2-BD59-A6C34878D82A}">
                    <a16:rowId xmlns:a16="http://schemas.microsoft.com/office/drawing/2014/main" val="2281357823"/>
                  </a:ext>
                </a:extLst>
              </a:tr>
              <a:tr h="185135">
                <a:tc>
                  <a:txBody>
                    <a:bodyPr/>
                    <a:lstStyle/>
                    <a:p>
                      <a:pPr algn="r" fontAlgn="b"/>
                      <a:r>
                        <a:rPr lang="en-IN" sz="1100" u="none" strike="noStrike">
                          <a:effectLst/>
                        </a:rPr>
                        <a:t>1011</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Communication Skills</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Internal</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Completed</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LOW</a:t>
                      </a:r>
                      <a:endParaRPr lang="en-IN" sz="1100" b="0" i="0" u="none" strike="noStrike">
                        <a:solidFill>
                          <a:srgbClr val="000000"/>
                        </a:solidFill>
                        <a:effectLst/>
                        <a:latin typeface="Calibri" panose="020F0502020204030204" pitchFamily="34" charset="0"/>
                      </a:endParaRPr>
                    </a:p>
                  </a:txBody>
                  <a:tcPr marL="7714" marR="7714" marT="7714" marB="0" anchor="b"/>
                </a:tc>
                <a:extLst>
                  <a:ext uri="{0D108BD9-81ED-4DB2-BD59-A6C34878D82A}">
                    <a16:rowId xmlns:a16="http://schemas.microsoft.com/office/drawing/2014/main" val="2493957236"/>
                  </a:ext>
                </a:extLst>
              </a:tr>
              <a:tr h="185135">
                <a:tc>
                  <a:txBody>
                    <a:bodyPr/>
                    <a:lstStyle/>
                    <a:p>
                      <a:pPr algn="r" fontAlgn="b"/>
                      <a:r>
                        <a:rPr lang="en-IN" sz="1100" u="none" strike="noStrike">
                          <a:effectLst/>
                        </a:rPr>
                        <a:t>1018</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Project Management</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Internal</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Incomplete</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LOW</a:t>
                      </a:r>
                      <a:endParaRPr lang="en-IN" sz="1100" b="0" i="0" u="none" strike="noStrike">
                        <a:solidFill>
                          <a:srgbClr val="000000"/>
                        </a:solidFill>
                        <a:effectLst/>
                        <a:latin typeface="Calibri" panose="020F0502020204030204" pitchFamily="34" charset="0"/>
                      </a:endParaRPr>
                    </a:p>
                  </a:txBody>
                  <a:tcPr marL="7714" marR="7714" marT="7714" marB="0" anchor="b"/>
                </a:tc>
                <a:extLst>
                  <a:ext uri="{0D108BD9-81ED-4DB2-BD59-A6C34878D82A}">
                    <a16:rowId xmlns:a16="http://schemas.microsoft.com/office/drawing/2014/main" val="4135699287"/>
                  </a:ext>
                </a:extLst>
              </a:tr>
              <a:tr h="185135">
                <a:tc>
                  <a:txBody>
                    <a:bodyPr/>
                    <a:lstStyle/>
                    <a:p>
                      <a:pPr algn="r" fontAlgn="b"/>
                      <a:r>
                        <a:rPr lang="en-IN" sz="1100" u="none" strike="noStrike">
                          <a:effectLst/>
                        </a:rPr>
                        <a:t>1025</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Project Management</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Internal</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Incomplete</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VERY HIGH</a:t>
                      </a:r>
                      <a:endParaRPr lang="en-IN" sz="1100" b="0" i="0" u="none" strike="noStrike">
                        <a:solidFill>
                          <a:srgbClr val="000000"/>
                        </a:solidFill>
                        <a:effectLst/>
                        <a:latin typeface="Calibri" panose="020F0502020204030204" pitchFamily="34" charset="0"/>
                      </a:endParaRPr>
                    </a:p>
                  </a:txBody>
                  <a:tcPr marL="7714" marR="7714" marT="7714" marB="0" anchor="b"/>
                </a:tc>
                <a:extLst>
                  <a:ext uri="{0D108BD9-81ED-4DB2-BD59-A6C34878D82A}">
                    <a16:rowId xmlns:a16="http://schemas.microsoft.com/office/drawing/2014/main" val="2066041241"/>
                  </a:ext>
                </a:extLst>
              </a:tr>
              <a:tr h="185135">
                <a:tc>
                  <a:txBody>
                    <a:bodyPr/>
                    <a:lstStyle/>
                    <a:p>
                      <a:pPr algn="r" fontAlgn="b"/>
                      <a:r>
                        <a:rPr lang="en-IN" sz="1100" u="none" strike="noStrike">
                          <a:effectLst/>
                        </a:rPr>
                        <a:t>1030</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Communication Skills</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Internal</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Completed</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LOW</a:t>
                      </a:r>
                      <a:endParaRPr lang="en-IN" sz="1100" b="0" i="0" u="none" strike="noStrike">
                        <a:solidFill>
                          <a:srgbClr val="000000"/>
                        </a:solidFill>
                        <a:effectLst/>
                        <a:latin typeface="Calibri" panose="020F0502020204030204" pitchFamily="34" charset="0"/>
                      </a:endParaRPr>
                    </a:p>
                  </a:txBody>
                  <a:tcPr marL="7714" marR="7714" marT="7714" marB="0" anchor="b"/>
                </a:tc>
                <a:extLst>
                  <a:ext uri="{0D108BD9-81ED-4DB2-BD59-A6C34878D82A}">
                    <a16:rowId xmlns:a16="http://schemas.microsoft.com/office/drawing/2014/main" val="1063443669"/>
                  </a:ext>
                </a:extLst>
              </a:tr>
              <a:tr h="185135">
                <a:tc>
                  <a:txBody>
                    <a:bodyPr/>
                    <a:lstStyle/>
                    <a:p>
                      <a:pPr algn="r" fontAlgn="b"/>
                      <a:r>
                        <a:rPr lang="en-IN" sz="1100" u="none" strike="noStrike">
                          <a:effectLst/>
                        </a:rPr>
                        <a:t>1033</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Communication Skills</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Internal</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Incomplete</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dirty="0">
                          <a:effectLst/>
                        </a:rPr>
                        <a:t>HIGH</a:t>
                      </a:r>
                      <a:endParaRPr lang="en-IN" sz="1100" b="0" i="0" u="none" strike="noStrike" dirty="0">
                        <a:solidFill>
                          <a:srgbClr val="000000"/>
                        </a:solidFill>
                        <a:effectLst/>
                        <a:latin typeface="Calibri" panose="020F0502020204030204" pitchFamily="34" charset="0"/>
                      </a:endParaRPr>
                    </a:p>
                  </a:txBody>
                  <a:tcPr marL="7714" marR="7714" marT="7714" marB="0" anchor="b"/>
                </a:tc>
                <a:extLst>
                  <a:ext uri="{0D108BD9-81ED-4DB2-BD59-A6C34878D82A}">
                    <a16:rowId xmlns:a16="http://schemas.microsoft.com/office/drawing/2014/main" val="3713754844"/>
                  </a:ext>
                </a:extLst>
              </a:tr>
              <a:tr h="185135">
                <a:tc>
                  <a:txBody>
                    <a:bodyPr/>
                    <a:lstStyle/>
                    <a:p>
                      <a:pPr algn="r" fontAlgn="b"/>
                      <a:r>
                        <a:rPr lang="en-IN" sz="1100" u="none" strike="noStrike">
                          <a:effectLst/>
                        </a:rPr>
                        <a:t>1035</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Communication Skills</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Internal</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Completed</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LOW</a:t>
                      </a:r>
                      <a:endParaRPr lang="en-IN" sz="1100" b="0" i="0" u="none" strike="noStrike">
                        <a:solidFill>
                          <a:srgbClr val="000000"/>
                        </a:solidFill>
                        <a:effectLst/>
                        <a:latin typeface="Calibri" panose="020F0502020204030204" pitchFamily="34" charset="0"/>
                      </a:endParaRPr>
                    </a:p>
                  </a:txBody>
                  <a:tcPr marL="7714" marR="7714" marT="7714" marB="0" anchor="b"/>
                </a:tc>
                <a:extLst>
                  <a:ext uri="{0D108BD9-81ED-4DB2-BD59-A6C34878D82A}">
                    <a16:rowId xmlns:a16="http://schemas.microsoft.com/office/drawing/2014/main" val="427331244"/>
                  </a:ext>
                </a:extLst>
              </a:tr>
              <a:tr h="185135">
                <a:tc>
                  <a:txBody>
                    <a:bodyPr/>
                    <a:lstStyle/>
                    <a:p>
                      <a:pPr algn="r" fontAlgn="b"/>
                      <a:r>
                        <a:rPr lang="en-IN" sz="1100" u="none" strike="noStrike">
                          <a:effectLst/>
                        </a:rPr>
                        <a:t>1052</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Communication Skills</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Internal</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Incomplete</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r" fontAlgn="b"/>
                      <a:r>
                        <a:rPr lang="en-IN" sz="1100" u="none" strike="noStrike" dirty="0">
                          <a:effectLst/>
                        </a:rPr>
                        <a:t>4</a:t>
                      </a:r>
                      <a:endParaRPr lang="en-IN" sz="1100" b="0" i="0" u="none" strike="noStrike" dirty="0">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HIGH</a:t>
                      </a:r>
                      <a:endParaRPr lang="en-IN" sz="1100" b="0" i="0" u="none" strike="noStrike">
                        <a:solidFill>
                          <a:srgbClr val="000000"/>
                        </a:solidFill>
                        <a:effectLst/>
                        <a:latin typeface="Calibri" panose="020F0502020204030204" pitchFamily="34" charset="0"/>
                      </a:endParaRPr>
                    </a:p>
                  </a:txBody>
                  <a:tcPr marL="7714" marR="7714" marT="7714" marB="0" anchor="b"/>
                </a:tc>
                <a:extLst>
                  <a:ext uri="{0D108BD9-81ED-4DB2-BD59-A6C34878D82A}">
                    <a16:rowId xmlns:a16="http://schemas.microsoft.com/office/drawing/2014/main" val="100035262"/>
                  </a:ext>
                </a:extLst>
              </a:tr>
              <a:tr h="185135">
                <a:tc>
                  <a:txBody>
                    <a:bodyPr/>
                    <a:lstStyle/>
                    <a:p>
                      <a:pPr algn="r" fontAlgn="b"/>
                      <a:r>
                        <a:rPr lang="en-IN" sz="1100" u="none" strike="noStrike">
                          <a:effectLst/>
                        </a:rPr>
                        <a:t>1060</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Project Management</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Internal</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Completed</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LOW</a:t>
                      </a:r>
                      <a:endParaRPr lang="en-IN" sz="1100" b="0" i="0" u="none" strike="noStrike">
                        <a:solidFill>
                          <a:srgbClr val="000000"/>
                        </a:solidFill>
                        <a:effectLst/>
                        <a:latin typeface="Calibri" panose="020F0502020204030204" pitchFamily="34" charset="0"/>
                      </a:endParaRPr>
                    </a:p>
                  </a:txBody>
                  <a:tcPr marL="7714" marR="7714" marT="7714" marB="0" anchor="b"/>
                </a:tc>
                <a:extLst>
                  <a:ext uri="{0D108BD9-81ED-4DB2-BD59-A6C34878D82A}">
                    <a16:rowId xmlns:a16="http://schemas.microsoft.com/office/drawing/2014/main" val="2102860735"/>
                  </a:ext>
                </a:extLst>
              </a:tr>
              <a:tr h="185135">
                <a:tc>
                  <a:txBody>
                    <a:bodyPr/>
                    <a:lstStyle/>
                    <a:p>
                      <a:pPr algn="r" fontAlgn="b"/>
                      <a:r>
                        <a:rPr lang="en-IN" sz="1100" u="none" strike="noStrike">
                          <a:effectLst/>
                        </a:rPr>
                        <a:t>1061</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Project Management</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Internal</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Incomplete</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LOW</a:t>
                      </a:r>
                      <a:endParaRPr lang="en-IN" sz="1100" b="0" i="0" u="none" strike="noStrike">
                        <a:solidFill>
                          <a:srgbClr val="000000"/>
                        </a:solidFill>
                        <a:effectLst/>
                        <a:latin typeface="Calibri" panose="020F0502020204030204" pitchFamily="34" charset="0"/>
                      </a:endParaRPr>
                    </a:p>
                  </a:txBody>
                  <a:tcPr marL="7714" marR="7714" marT="7714" marB="0" anchor="b"/>
                </a:tc>
                <a:extLst>
                  <a:ext uri="{0D108BD9-81ED-4DB2-BD59-A6C34878D82A}">
                    <a16:rowId xmlns:a16="http://schemas.microsoft.com/office/drawing/2014/main" val="1257537334"/>
                  </a:ext>
                </a:extLst>
              </a:tr>
              <a:tr h="185135">
                <a:tc>
                  <a:txBody>
                    <a:bodyPr/>
                    <a:lstStyle/>
                    <a:p>
                      <a:pPr algn="r" fontAlgn="b"/>
                      <a:r>
                        <a:rPr lang="en-IN" sz="1100" u="none" strike="noStrike">
                          <a:effectLst/>
                        </a:rPr>
                        <a:t>1066</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Communication Skills</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Internal</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Completed</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VERY HIGH</a:t>
                      </a:r>
                      <a:endParaRPr lang="en-IN" sz="1100" b="0" i="0" u="none" strike="noStrike">
                        <a:solidFill>
                          <a:srgbClr val="000000"/>
                        </a:solidFill>
                        <a:effectLst/>
                        <a:latin typeface="Calibri" panose="020F0502020204030204" pitchFamily="34" charset="0"/>
                      </a:endParaRPr>
                    </a:p>
                  </a:txBody>
                  <a:tcPr marL="7714" marR="7714" marT="7714" marB="0" anchor="b"/>
                </a:tc>
                <a:extLst>
                  <a:ext uri="{0D108BD9-81ED-4DB2-BD59-A6C34878D82A}">
                    <a16:rowId xmlns:a16="http://schemas.microsoft.com/office/drawing/2014/main" val="218781546"/>
                  </a:ext>
                </a:extLst>
              </a:tr>
              <a:tr h="185135">
                <a:tc>
                  <a:txBody>
                    <a:bodyPr/>
                    <a:lstStyle/>
                    <a:p>
                      <a:pPr algn="r" fontAlgn="b"/>
                      <a:r>
                        <a:rPr lang="en-IN" sz="1100" u="none" strike="noStrike">
                          <a:effectLst/>
                        </a:rPr>
                        <a:t>1071</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Communication Skills</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Internal</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Completed</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VERY HIGH</a:t>
                      </a:r>
                      <a:endParaRPr lang="en-IN" sz="1100" b="0" i="0" u="none" strike="noStrike">
                        <a:solidFill>
                          <a:srgbClr val="000000"/>
                        </a:solidFill>
                        <a:effectLst/>
                        <a:latin typeface="Calibri" panose="020F0502020204030204" pitchFamily="34" charset="0"/>
                      </a:endParaRPr>
                    </a:p>
                  </a:txBody>
                  <a:tcPr marL="7714" marR="7714" marT="7714" marB="0" anchor="b"/>
                </a:tc>
                <a:extLst>
                  <a:ext uri="{0D108BD9-81ED-4DB2-BD59-A6C34878D82A}">
                    <a16:rowId xmlns:a16="http://schemas.microsoft.com/office/drawing/2014/main" val="1970312552"/>
                  </a:ext>
                </a:extLst>
              </a:tr>
              <a:tr h="185135">
                <a:tc>
                  <a:txBody>
                    <a:bodyPr/>
                    <a:lstStyle/>
                    <a:p>
                      <a:pPr algn="r" fontAlgn="b"/>
                      <a:r>
                        <a:rPr lang="en-IN" sz="1100" u="none" strike="noStrike">
                          <a:effectLst/>
                        </a:rPr>
                        <a:t>1077</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Project Management</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Internal</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Incomplete</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LOW</a:t>
                      </a:r>
                      <a:endParaRPr lang="en-IN" sz="1100" b="0" i="0" u="none" strike="noStrike">
                        <a:solidFill>
                          <a:srgbClr val="000000"/>
                        </a:solidFill>
                        <a:effectLst/>
                        <a:latin typeface="Calibri" panose="020F0502020204030204" pitchFamily="34" charset="0"/>
                      </a:endParaRPr>
                    </a:p>
                  </a:txBody>
                  <a:tcPr marL="7714" marR="7714" marT="7714" marB="0" anchor="b"/>
                </a:tc>
                <a:extLst>
                  <a:ext uri="{0D108BD9-81ED-4DB2-BD59-A6C34878D82A}">
                    <a16:rowId xmlns:a16="http://schemas.microsoft.com/office/drawing/2014/main" val="1834527630"/>
                  </a:ext>
                </a:extLst>
              </a:tr>
              <a:tr h="185135">
                <a:tc>
                  <a:txBody>
                    <a:bodyPr/>
                    <a:lstStyle/>
                    <a:p>
                      <a:pPr algn="r" fontAlgn="b"/>
                      <a:r>
                        <a:rPr lang="en-IN" sz="1100" u="none" strike="noStrike">
                          <a:effectLst/>
                        </a:rPr>
                        <a:t>1092</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Communication Skills</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Internal</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Completed</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VERY HIGH</a:t>
                      </a:r>
                      <a:endParaRPr lang="en-IN" sz="1100" b="0" i="0" u="none" strike="noStrike">
                        <a:solidFill>
                          <a:srgbClr val="000000"/>
                        </a:solidFill>
                        <a:effectLst/>
                        <a:latin typeface="Calibri" panose="020F0502020204030204" pitchFamily="34" charset="0"/>
                      </a:endParaRPr>
                    </a:p>
                  </a:txBody>
                  <a:tcPr marL="7714" marR="7714" marT="7714" marB="0" anchor="b"/>
                </a:tc>
                <a:extLst>
                  <a:ext uri="{0D108BD9-81ED-4DB2-BD59-A6C34878D82A}">
                    <a16:rowId xmlns:a16="http://schemas.microsoft.com/office/drawing/2014/main" val="1044083520"/>
                  </a:ext>
                </a:extLst>
              </a:tr>
              <a:tr h="185135">
                <a:tc>
                  <a:txBody>
                    <a:bodyPr/>
                    <a:lstStyle/>
                    <a:p>
                      <a:pPr algn="r" fontAlgn="b"/>
                      <a:r>
                        <a:rPr lang="en-IN" sz="1100" u="none" strike="noStrike">
                          <a:effectLst/>
                        </a:rPr>
                        <a:t>1104</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Communication Skills</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Internal</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Completed</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HIGH</a:t>
                      </a:r>
                      <a:endParaRPr lang="en-IN" sz="1100" b="0" i="0" u="none" strike="noStrike">
                        <a:solidFill>
                          <a:srgbClr val="000000"/>
                        </a:solidFill>
                        <a:effectLst/>
                        <a:latin typeface="Calibri" panose="020F0502020204030204" pitchFamily="34" charset="0"/>
                      </a:endParaRPr>
                    </a:p>
                  </a:txBody>
                  <a:tcPr marL="7714" marR="7714" marT="7714" marB="0" anchor="b"/>
                </a:tc>
                <a:extLst>
                  <a:ext uri="{0D108BD9-81ED-4DB2-BD59-A6C34878D82A}">
                    <a16:rowId xmlns:a16="http://schemas.microsoft.com/office/drawing/2014/main" val="135929913"/>
                  </a:ext>
                </a:extLst>
              </a:tr>
              <a:tr h="185135">
                <a:tc>
                  <a:txBody>
                    <a:bodyPr/>
                    <a:lstStyle/>
                    <a:p>
                      <a:pPr algn="r" fontAlgn="b"/>
                      <a:r>
                        <a:rPr lang="en-IN" sz="1100" u="none" strike="noStrike">
                          <a:effectLst/>
                        </a:rPr>
                        <a:t>1106</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Project Management</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Internal</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Completed</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LOW</a:t>
                      </a:r>
                      <a:endParaRPr lang="en-IN" sz="1100" b="0" i="0" u="none" strike="noStrike">
                        <a:solidFill>
                          <a:srgbClr val="000000"/>
                        </a:solidFill>
                        <a:effectLst/>
                        <a:latin typeface="Calibri" panose="020F0502020204030204" pitchFamily="34" charset="0"/>
                      </a:endParaRPr>
                    </a:p>
                  </a:txBody>
                  <a:tcPr marL="7714" marR="7714" marT="7714" marB="0" anchor="b"/>
                </a:tc>
                <a:extLst>
                  <a:ext uri="{0D108BD9-81ED-4DB2-BD59-A6C34878D82A}">
                    <a16:rowId xmlns:a16="http://schemas.microsoft.com/office/drawing/2014/main" val="249953147"/>
                  </a:ext>
                </a:extLst>
              </a:tr>
              <a:tr h="185135">
                <a:tc>
                  <a:txBody>
                    <a:bodyPr/>
                    <a:lstStyle/>
                    <a:p>
                      <a:pPr algn="r" fontAlgn="b"/>
                      <a:r>
                        <a:rPr lang="en-IN" sz="1100" u="none" strike="noStrike">
                          <a:effectLst/>
                        </a:rPr>
                        <a:t>1114</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Communication Skills</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Internal</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a:effectLst/>
                        </a:rPr>
                        <a:t>Incomplete</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714" marR="7714" marT="7714" marB="0" anchor="b"/>
                </a:tc>
                <a:tc>
                  <a:txBody>
                    <a:bodyPr/>
                    <a:lstStyle/>
                    <a:p>
                      <a:pPr algn="l" fontAlgn="b"/>
                      <a:r>
                        <a:rPr lang="en-IN" sz="1100" u="none" strike="noStrike" dirty="0">
                          <a:effectLst/>
                        </a:rPr>
                        <a:t>LOW</a:t>
                      </a:r>
                      <a:endParaRPr lang="en-IN" sz="1100" b="0" i="0" u="none" strike="noStrike" dirty="0">
                        <a:solidFill>
                          <a:srgbClr val="000000"/>
                        </a:solidFill>
                        <a:effectLst/>
                        <a:latin typeface="Calibri" panose="020F0502020204030204" pitchFamily="34" charset="0"/>
                      </a:endParaRPr>
                    </a:p>
                  </a:txBody>
                  <a:tcPr marL="7714" marR="7714" marT="7714" marB="0" anchor="b"/>
                </a:tc>
                <a:extLst>
                  <a:ext uri="{0D108BD9-81ED-4DB2-BD59-A6C34878D82A}">
                    <a16:rowId xmlns:a16="http://schemas.microsoft.com/office/drawing/2014/main" val="2472280230"/>
                  </a:ext>
                </a:extLst>
              </a:tr>
            </a:tbl>
          </a:graphicData>
        </a:graphic>
      </p:graphicFrame>
      <p:graphicFrame>
        <p:nvGraphicFramePr>
          <p:cNvPr id="8" name="Chart 7">
            <a:extLst>
              <a:ext uri="{FF2B5EF4-FFF2-40B4-BE49-F238E27FC236}">
                <a16:creationId xmlns:a16="http://schemas.microsoft.com/office/drawing/2014/main" id="{88D6F995-4C63-A7AD-8EE8-09D6AEE63265}"/>
              </a:ext>
            </a:extLst>
          </p:cNvPr>
          <p:cNvGraphicFramePr>
            <a:graphicFrameLocks/>
          </p:cNvGraphicFramePr>
          <p:nvPr>
            <p:extLst>
              <p:ext uri="{D42A27DB-BD31-4B8C-83A1-F6EECF244321}">
                <p14:modId xmlns:p14="http://schemas.microsoft.com/office/powerpoint/2010/main" val="1596303469"/>
              </p:ext>
            </p:extLst>
          </p:nvPr>
        </p:nvGraphicFramePr>
        <p:xfrm>
          <a:off x="7322765" y="22860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54678202-2967-28A7-6B3D-E610FDF89051}"/>
              </a:ext>
            </a:extLst>
          </p:cNvPr>
          <p:cNvSpPr>
            <a:spLocks noChangeArrowheads="1"/>
          </p:cNvSpPr>
          <p:nvPr/>
        </p:nvSpPr>
        <p:spPr bwMode="auto">
          <a:xfrm>
            <a:off x="914400" y="2274838"/>
            <a:ext cx="9829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Efficiency:</a:t>
            </a:r>
            <a:r>
              <a:rPr kumimoji="0" lang="en-US" altLang="en-US" sz="1800" b="0" i="0" u="none" strike="noStrike" cap="none" normalizeH="0" baseline="0" dirty="0">
                <a:ln>
                  <a:noFill/>
                </a:ln>
                <a:solidFill>
                  <a:schemeClr val="tx1"/>
                </a:solidFill>
                <a:effectLst/>
                <a:latin typeface="Arial" panose="020B0604020202020204" pitchFamily="34" charset="0"/>
              </a:rPr>
              <a:t> Streamlines performance tracking and data analysis, reducing manual effort and improving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Data-Driven Decisions:</a:t>
            </a:r>
            <a:r>
              <a:rPr kumimoji="0" lang="en-US" altLang="en-US" sz="1800" b="0" i="0" u="none" strike="noStrike" cap="none" normalizeH="0" baseline="0" dirty="0">
                <a:ln>
                  <a:noFill/>
                </a:ln>
                <a:solidFill>
                  <a:schemeClr val="tx1"/>
                </a:solidFill>
                <a:effectLst/>
                <a:latin typeface="Arial" panose="020B0604020202020204" pitchFamily="34" charset="0"/>
              </a:rPr>
              <a:t> Facilitates informed decision-making with accurate, real-time insights into employee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Customizability:</a:t>
            </a:r>
            <a:r>
              <a:rPr kumimoji="0" lang="en-US" altLang="en-US" sz="1800" b="0" i="0" u="none" strike="noStrike" cap="none" normalizeH="0" baseline="0" dirty="0">
                <a:ln>
                  <a:noFill/>
                </a:ln>
                <a:solidFill>
                  <a:schemeClr val="tx1"/>
                </a:solidFill>
                <a:effectLst/>
                <a:latin typeface="Arial" panose="020B0604020202020204" pitchFamily="34" charset="0"/>
              </a:rPr>
              <a:t> Adapts to organizational needs with customizable metrics and reporting templates.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Cost-Effective:</a:t>
            </a:r>
            <a:r>
              <a:rPr kumimoji="0" lang="en-US" altLang="en-US" sz="1800" b="0" i="0" u="none" strike="noStrike" cap="none" normalizeH="0" baseline="0" dirty="0">
                <a:ln>
                  <a:noFill/>
                </a:ln>
                <a:solidFill>
                  <a:schemeClr val="tx1"/>
                </a:solidFill>
                <a:effectLst/>
                <a:latin typeface="Arial" panose="020B0604020202020204" pitchFamily="34" charset="0"/>
              </a:rPr>
              <a:t> Utilizes existing Excel tools, offering a powerful solution without the need for expensive software.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Training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6895" cy="132472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dirty="0"/>
              <a:t>P</a:t>
            </a:r>
            <a:r>
              <a:rPr lang="en-IN" sz="4250" spc="15" dirty="0"/>
              <a:t>ROB</a:t>
            </a:r>
            <a:r>
              <a:rPr lang="en-IN" sz="4250" spc="55" dirty="0"/>
              <a:t>L</a:t>
            </a:r>
            <a:r>
              <a:rPr lang="en-IN" sz="4250" spc="-20" dirty="0"/>
              <a:t>E</a:t>
            </a:r>
            <a:r>
              <a:rPr lang="en-IN" sz="4250" spc="20" dirty="0"/>
              <a:t>M</a:t>
            </a:r>
            <a:r>
              <a:rPr lang="en-IN" sz="4250" dirty="0"/>
              <a:t>	</a:t>
            </a:r>
            <a:r>
              <a:rPr lang="en-IN" sz="4250" spc="10" dirty="0"/>
              <a:t>S</a:t>
            </a:r>
            <a:r>
              <a:rPr lang="en-IN" sz="4250" spc="-370" dirty="0"/>
              <a:t>T</a:t>
            </a:r>
            <a:r>
              <a:rPr lang="en-IN" sz="4250" spc="-375" dirty="0"/>
              <a:t>A</a:t>
            </a:r>
            <a:r>
              <a:rPr lang="en-IN" sz="4250" spc="15" dirty="0"/>
              <a:t>T</a:t>
            </a:r>
            <a:r>
              <a:rPr lang="en-IN" sz="4250" spc="-10" dirty="0"/>
              <a:t>E</a:t>
            </a:r>
            <a:r>
              <a:rPr lang="en-IN" sz="4250" spc="-20" dirty="0"/>
              <a:t>ME</a:t>
            </a:r>
            <a:r>
              <a:rPr lang="en-IN" sz="4250" spc="10" dirty="0"/>
              <a:t>NT</a:t>
            </a:r>
            <a:br>
              <a:rPr lang="en-IN" sz="4250" spc="10" dirty="0"/>
            </a:b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4CEF4A07-46F9-D9F6-2B93-E24B00F76612}"/>
              </a:ext>
            </a:extLst>
          </p:cNvPr>
          <p:cNvSpPr txBox="1"/>
          <p:nvPr/>
        </p:nvSpPr>
        <p:spPr>
          <a:xfrm>
            <a:off x="1600200" y="1977456"/>
            <a:ext cx="8082394" cy="1477328"/>
          </a:xfrm>
          <a:prstGeom prst="rect">
            <a:avLst/>
          </a:prstGeom>
          <a:noFill/>
        </p:spPr>
        <p:txBody>
          <a:bodyPr wrap="square">
            <a:spAutoFit/>
          </a:bodyPr>
          <a:lstStyle/>
          <a:p>
            <a:r>
              <a:rPr lang="en-US" dirty="0"/>
              <a:t>In the rapidly evolving job market, professionals across various industries need to continuously upgrade their skills to stay competitive. Excel, a powerful tool for data management and analysis, is frequently required in many job roles. However, there is a gap in the effective training of employees on advanced Excel features, leading to inefficient use of the tool and missed opportunities for data-driven decision-making.</a:t>
            </a:r>
            <a:endParaRPr lang="en-IN" dirty="0"/>
          </a:p>
        </p:txBody>
      </p:sp>
      <p:sp>
        <p:nvSpPr>
          <p:cNvPr id="17" name="TextBox 16">
            <a:extLst>
              <a:ext uri="{FF2B5EF4-FFF2-40B4-BE49-F238E27FC236}">
                <a16:creationId xmlns:a16="http://schemas.microsoft.com/office/drawing/2014/main" id="{2014CF3F-95C8-069F-1497-1AE9220B2266}"/>
              </a:ext>
            </a:extLst>
          </p:cNvPr>
          <p:cNvSpPr txBox="1"/>
          <p:nvPr/>
        </p:nvSpPr>
        <p:spPr>
          <a:xfrm>
            <a:off x="1676400" y="3733800"/>
            <a:ext cx="8006194" cy="1477328"/>
          </a:xfrm>
          <a:prstGeom prst="rect">
            <a:avLst/>
          </a:prstGeom>
          <a:noFill/>
        </p:spPr>
        <p:txBody>
          <a:bodyPr wrap="square">
            <a:spAutoFit/>
          </a:bodyPr>
          <a:lstStyle/>
          <a:p>
            <a:r>
              <a:rPr lang="en-US" dirty="0"/>
              <a:t>To develop and implement a comprehensive training program that equips employees with advanced Excel skills, enhancing their ability to manage, analyze, and visualize data effectively. The training program should address common pain points and enable employees to apply Excel's advanced features to real-world scenarios in their specific job roles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47A8FC5B-8B8D-05CA-B914-165DB0ECA8DE}"/>
              </a:ext>
            </a:extLst>
          </p:cNvPr>
          <p:cNvSpPr txBox="1"/>
          <p:nvPr/>
        </p:nvSpPr>
        <p:spPr>
          <a:xfrm>
            <a:off x="4191000" y="2895600"/>
            <a:ext cx="8505928" cy="369332"/>
          </a:xfrm>
          <a:prstGeom prst="rect">
            <a:avLst/>
          </a:prstGeom>
          <a:noFill/>
        </p:spPr>
        <p:txBody>
          <a:bodyPr wrap="square">
            <a:spAutoFit/>
          </a:bodyPr>
          <a:lstStyle/>
          <a:p>
            <a:endParaRPr lang="en-IN" dirty="0"/>
          </a:p>
        </p:txBody>
      </p:sp>
      <p:sp>
        <p:nvSpPr>
          <p:cNvPr id="14" name="TextBox 13">
            <a:extLst>
              <a:ext uri="{FF2B5EF4-FFF2-40B4-BE49-F238E27FC236}">
                <a16:creationId xmlns:a16="http://schemas.microsoft.com/office/drawing/2014/main" id="{D032D4C4-A9C5-F71F-C409-C43CC8F5092E}"/>
              </a:ext>
            </a:extLst>
          </p:cNvPr>
          <p:cNvSpPr txBox="1"/>
          <p:nvPr/>
        </p:nvSpPr>
        <p:spPr>
          <a:xfrm>
            <a:off x="533400" y="2286000"/>
            <a:ext cx="10500047" cy="286232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Develop Performance Tracking System:</a:t>
            </a:r>
            <a:r>
              <a:rPr kumimoji="0" lang="en-US" altLang="en-US" sz="1800" b="0" i="0" u="none" strike="noStrike" cap="none" normalizeH="0" baseline="0" dirty="0">
                <a:ln>
                  <a:noFill/>
                </a:ln>
                <a:solidFill>
                  <a:schemeClr val="tx1"/>
                </a:solidFill>
                <a:effectLst/>
                <a:latin typeface="Arial" panose="020B0604020202020204" pitchFamily="34" charset="0"/>
              </a:rPr>
              <a:t> Design an Excel-based system to track key performance indicators (KPIs) and metrics relevant to employee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 Data Analysis:</a:t>
            </a:r>
            <a:r>
              <a:rPr kumimoji="0" lang="en-US" altLang="en-US" sz="1800" b="0" i="0" u="none" strike="noStrike" cap="none" normalizeH="0" baseline="0" dirty="0">
                <a:ln>
                  <a:noFill/>
                </a:ln>
                <a:solidFill>
                  <a:schemeClr val="tx1"/>
                </a:solidFill>
                <a:effectLst/>
                <a:latin typeface="Arial" panose="020B0604020202020204" pitchFamily="34" charset="0"/>
              </a:rPr>
              <a:t> Utilize advanced Excel functions to analyze performance data and generate actionable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Create Reporting Templates:</a:t>
            </a:r>
            <a:r>
              <a:rPr kumimoji="0" lang="en-US" altLang="en-US" sz="1800" b="0" i="0" u="none" strike="noStrike" cap="none" normalizeH="0" baseline="0" dirty="0">
                <a:ln>
                  <a:noFill/>
                </a:ln>
                <a:solidFill>
                  <a:schemeClr val="tx1"/>
                </a:solidFill>
                <a:effectLst/>
                <a:latin typeface="Arial" panose="020B0604020202020204" pitchFamily="34" charset="0"/>
              </a:rPr>
              <a:t> Develop templates and dashboards for generating regular performance reports and visualizations.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Facilitate Data-Driven Decisions:</a:t>
            </a:r>
            <a:r>
              <a:rPr kumimoji="0" lang="en-US" altLang="en-US" sz="1800" b="0" i="0" u="none" strike="noStrike" cap="none" normalizeH="0" baseline="0" dirty="0">
                <a:ln>
                  <a:noFill/>
                </a:ln>
                <a:solidFill>
                  <a:schemeClr val="tx1"/>
                </a:solidFill>
                <a:effectLst/>
                <a:latin typeface="Arial" panose="020B0604020202020204" pitchFamily="34" charset="0"/>
              </a:rPr>
              <a:t> Enable managers to use the data to make informed decisions regarding employee development, recognition, and improvement.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Provide Training and Support:</a:t>
            </a:r>
            <a:r>
              <a:rPr kumimoji="0" lang="en-US" altLang="en-US" sz="1800" b="0" i="0" u="none" strike="noStrike" cap="none" normalizeH="0" baseline="0" dirty="0">
                <a:ln>
                  <a:noFill/>
                </a:ln>
                <a:solidFill>
                  <a:schemeClr val="tx1"/>
                </a:solidFill>
                <a:effectLst/>
                <a:latin typeface="Arial" panose="020B0604020202020204" pitchFamily="34" charset="0"/>
              </a:rPr>
              <a:t> Offer training and support to ensure effective use of the performance tracking system</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0805F6C3-802D-6855-AAAE-69D2B40A6709}"/>
              </a:ext>
            </a:extLst>
          </p:cNvPr>
          <p:cNvSpPr txBox="1"/>
          <p:nvPr/>
        </p:nvSpPr>
        <p:spPr>
          <a:xfrm>
            <a:off x="914400" y="2019300"/>
            <a:ext cx="8991600"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Employer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Employee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Arial" panose="020B0604020202020204" pitchFamily="34" charset="0"/>
              </a:rPr>
              <a:t>Organisation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1">
            <a:extLst>
              <a:ext uri="{FF2B5EF4-FFF2-40B4-BE49-F238E27FC236}">
                <a16:creationId xmlns:a16="http://schemas.microsoft.com/office/drawing/2014/main" id="{7FD1FD57-C1EE-CC04-4700-3C50A8C40887}"/>
              </a:ext>
            </a:extLst>
          </p:cNvPr>
          <p:cNvSpPr>
            <a:spLocks noChangeArrowheads="1"/>
          </p:cNvSpPr>
          <p:nvPr/>
        </p:nvSpPr>
        <p:spPr bwMode="auto">
          <a:xfrm>
            <a:off x="650676" y="2242066"/>
            <a:ext cx="1039832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Customizable Performance Dashboards:</a:t>
            </a:r>
            <a:r>
              <a:rPr kumimoji="0" lang="en-US" altLang="en-US" sz="1800" b="0" i="0" u="none" strike="noStrike" cap="none" normalizeH="0" baseline="0" dirty="0">
                <a:ln>
                  <a:noFill/>
                </a:ln>
                <a:solidFill>
                  <a:schemeClr val="tx1"/>
                </a:solidFill>
                <a:effectLst/>
                <a:latin typeface="Arial" panose="020B0604020202020204" pitchFamily="34" charset="0"/>
              </a:rPr>
              <a:t> Visualize key performance indicators (KPIs) and metrics through interactive charts and graphs.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Automated Reporting Templates:</a:t>
            </a:r>
            <a:r>
              <a:rPr kumimoji="0" lang="en-US" altLang="en-US" sz="1800" b="0" i="0" u="none" strike="noStrike" cap="none" normalizeH="0" baseline="0" dirty="0">
                <a:ln>
                  <a:noFill/>
                </a:ln>
                <a:solidFill>
                  <a:schemeClr val="tx1"/>
                </a:solidFill>
                <a:effectLst/>
                <a:latin typeface="Arial" panose="020B0604020202020204" pitchFamily="34" charset="0"/>
              </a:rPr>
              <a:t> Generate standardized performance reports and summaries with pre-defined templates.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Advanced Data Analysis:</a:t>
            </a:r>
            <a:r>
              <a:rPr kumimoji="0" lang="en-US" altLang="en-US" sz="1800" b="0" i="0" u="none" strike="noStrike" cap="none" normalizeH="0" baseline="0" dirty="0">
                <a:ln>
                  <a:noFill/>
                </a:ln>
                <a:solidFill>
                  <a:schemeClr val="tx1"/>
                </a:solidFill>
                <a:effectLst/>
                <a:latin typeface="Arial" panose="020B0604020202020204" pitchFamily="34" charset="0"/>
              </a:rPr>
              <a:t> Utilize pivot tables, complex formulas, and conditional formatting to analyze performance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Data Entry and Updates:</a:t>
            </a:r>
            <a:r>
              <a:rPr kumimoji="0" lang="en-US" altLang="en-US" sz="1800" b="0" i="0" u="none" strike="noStrike" cap="none" normalizeH="0" baseline="0" dirty="0">
                <a:ln>
                  <a:noFill/>
                </a:ln>
                <a:solidFill>
                  <a:schemeClr val="tx1"/>
                </a:solidFill>
                <a:effectLst/>
                <a:latin typeface="Arial" panose="020B0604020202020204" pitchFamily="34" charset="0"/>
              </a:rPr>
              <a:t> Enable real-time updates and data entry to ensure accurate and up-to-date performance tracking.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Guides and Training Materials:</a:t>
            </a:r>
            <a:r>
              <a:rPr kumimoji="0" lang="en-US" altLang="en-US" sz="1800" b="0" i="0" u="none" strike="noStrike" cap="none" normalizeH="0" baseline="0" dirty="0">
                <a:ln>
                  <a:noFill/>
                </a:ln>
                <a:solidFill>
                  <a:schemeClr val="tx1"/>
                </a:solidFill>
                <a:effectLst/>
                <a:latin typeface="Arial" panose="020B0604020202020204" pitchFamily="34" charset="0"/>
              </a:rPr>
              <a:t> Provide comprehensive documentation and training resources for effective use of the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Rectangle 1">
            <a:extLst>
              <a:ext uri="{FF2B5EF4-FFF2-40B4-BE49-F238E27FC236}">
                <a16:creationId xmlns:a16="http://schemas.microsoft.com/office/drawing/2014/main" id="{0130438D-A772-EB9C-86B3-5689021F483D}"/>
              </a:ext>
            </a:extLst>
          </p:cNvPr>
          <p:cNvSpPr>
            <a:spLocks noChangeArrowheads="1"/>
          </p:cNvSpPr>
          <p:nvPr/>
        </p:nvSpPr>
        <p:spPr bwMode="auto">
          <a:xfrm>
            <a:off x="609600" y="1600200"/>
            <a:ext cx="1167474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 Information: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Columns:</a:t>
            </a:r>
            <a:r>
              <a:rPr kumimoji="0" lang="en-US" altLang="en-US" sz="1800" b="0" i="0" u="none" strike="noStrike" cap="none" normalizeH="0" baseline="0" dirty="0">
                <a:ln>
                  <a:noFill/>
                </a:ln>
                <a:solidFill>
                  <a:schemeClr val="tx1"/>
                </a:solidFill>
                <a:effectLst/>
                <a:latin typeface="Arial" panose="020B0604020202020204" pitchFamily="34" charset="0"/>
              </a:rPr>
              <a:t> Employee ID, Name, Department, Position, Hire Date, Manager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Description:</a:t>
            </a:r>
            <a:r>
              <a:rPr kumimoji="0" lang="en-US" altLang="en-US" sz="1800" b="0" i="0" u="none" strike="noStrike" cap="none" normalizeH="0" baseline="0" dirty="0">
                <a:ln>
                  <a:noFill/>
                </a:ln>
                <a:solidFill>
                  <a:schemeClr val="tx1"/>
                </a:solidFill>
                <a:effectLst/>
                <a:latin typeface="Arial" panose="020B0604020202020204" pitchFamily="34" charset="0"/>
              </a:rPr>
              <a:t> Basic demographic and employment details for each employee.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Metrics: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Columns:</a:t>
            </a:r>
            <a:r>
              <a:rPr kumimoji="0" lang="en-US" altLang="en-US" sz="1800" b="0" i="0" u="none" strike="noStrike" cap="none" normalizeH="0" baseline="0" dirty="0">
                <a:ln>
                  <a:noFill/>
                </a:ln>
                <a:solidFill>
                  <a:schemeClr val="tx1"/>
                </a:solidFill>
                <a:effectLst/>
                <a:latin typeface="Arial" panose="020B0604020202020204" pitchFamily="34" charset="0"/>
              </a:rPr>
              <a:t> Employee ID, Review Period, KPI 1 (e.g., Sales Targets), KPI 2 (e.g., Customer Satisfaction Score), KPI 3 (e.g., Project Completion Rate), Overall Rating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Description:</a:t>
            </a:r>
            <a:r>
              <a:rPr kumimoji="0" lang="en-US" altLang="en-US" sz="1800" b="0" i="0" u="none" strike="noStrike" cap="none" normalizeH="0" baseline="0" dirty="0">
                <a:ln>
                  <a:noFill/>
                </a:ln>
                <a:solidFill>
                  <a:schemeClr val="tx1"/>
                </a:solidFill>
                <a:effectLst/>
                <a:latin typeface="Arial" panose="020B0604020202020204" pitchFamily="34" charset="0"/>
              </a:rPr>
              <a:t> Key performance indicators and overall performance ratings for each review period.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Reviews: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Columns:</a:t>
            </a:r>
            <a:r>
              <a:rPr kumimoji="0" lang="en-US" altLang="en-US" sz="1800" b="0" i="0" u="none" strike="noStrike" cap="none" normalizeH="0" baseline="0" dirty="0">
                <a:ln>
                  <a:noFill/>
                </a:ln>
                <a:solidFill>
                  <a:schemeClr val="tx1"/>
                </a:solidFill>
                <a:effectLst/>
                <a:latin typeface="Arial" panose="020B0604020202020204" pitchFamily="34" charset="0"/>
              </a:rPr>
              <a:t> Employee ID, Review Date, Reviewer, Comments, Rating (e.g., 1-5 scale), Development Areas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Description:</a:t>
            </a:r>
            <a:r>
              <a:rPr kumimoji="0" lang="en-US" altLang="en-US" sz="1800" b="0" i="0" u="none" strike="noStrike" cap="none" normalizeH="0" baseline="0" dirty="0">
                <a:ln>
                  <a:noFill/>
                </a:ln>
                <a:solidFill>
                  <a:schemeClr val="tx1"/>
                </a:solidFill>
                <a:effectLst/>
                <a:latin typeface="Arial" panose="020B0604020202020204" pitchFamily="34" charset="0"/>
              </a:rPr>
              <a:t> Detailed review comments and ratings from performance evaluations, including feedback and areas for improvement.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Training and Development: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Columns:</a:t>
            </a:r>
            <a:r>
              <a:rPr kumimoji="0" lang="en-US" altLang="en-US" sz="1800" b="0" i="0" u="none" strike="noStrike" cap="none" normalizeH="0" baseline="0" dirty="0">
                <a:ln>
                  <a:noFill/>
                </a:ln>
                <a:solidFill>
                  <a:schemeClr val="tx1"/>
                </a:solidFill>
                <a:effectLst/>
                <a:latin typeface="Arial" panose="020B0604020202020204" pitchFamily="34" charset="0"/>
              </a:rPr>
              <a:t> Employee ID, Training Program, Completion Date, Skills Acquired, Post-Training Performance Improvement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Description:</a:t>
            </a:r>
            <a:r>
              <a:rPr kumimoji="0" lang="en-US" altLang="en-US" sz="1800" b="0" i="0" u="none" strike="noStrike" cap="none" normalizeH="0" baseline="0" dirty="0">
                <a:ln>
                  <a:noFill/>
                </a:ln>
                <a:solidFill>
                  <a:schemeClr val="tx1"/>
                </a:solidFill>
                <a:effectLst/>
                <a:latin typeface="Arial" panose="020B0604020202020204" pitchFamily="34" charset="0"/>
              </a:rPr>
              <a:t> Records of training programs attended, skills gained, and subsequent impact on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Rectangle 1">
            <a:extLst>
              <a:ext uri="{FF2B5EF4-FFF2-40B4-BE49-F238E27FC236}">
                <a16:creationId xmlns:a16="http://schemas.microsoft.com/office/drawing/2014/main" id="{9B2F9B57-8F60-77D2-E13E-3A33BF0A7823}"/>
              </a:ext>
            </a:extLst>
          </p:cNvPr>
          <p:cNvSpPr>
            <a:spLocks noChangeArrowheads="1"/>
          </p:cNvSpPr>
          <p:nvPr/>
        </p:nvSpPr>
        <p:spPr bwMode="auto">
          <a:xfrm>
            <a:off x="665754" y="1981200"/>
            <a:ext cx="1059179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Dynamic Dashboards:</a:t>
            </a:r>
            <a:r>
              <a:rPr kumimoji="0" lang="en-US" altLang="en-US" sz="1800" b="0" i="0" u="none" strike="noStrike" cap="none" normalizeH="0" baseline="0" dirty="0">
                <a:ln>
                  <a:noFill/>
                </a:ln>
                <a:solidFill>
                  <a:schemeClr val="tx1"/>
                </a:solidFill>
                <a:effectLst/>
                <a:latin typeface="Arial" panose="020B0604020202020204" pitchFamily="34" charset="0"/>
              </a:rPr>
              <a:t> Our solution features interactive dashboards that visually represent key performance metrics, allowing users to quickly grasp complex data through intuitive charts and graphs. This makes data interpretation easier and more engaging.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Automated Insights:</a:t>
            </a:r>
            <a:r>
              <a:rPr kumimoji="0" lang="en-US" altLang="en-US" sz="1800" b="0" i="0" u="none" strike="noStrike" cap="none" normalizeH="0" baseline="0" dirty="0">
                <a:ln>
                  <a:noFill/>
                </a:ln>
                <a:solidFill>
                  <a:schemeClr val="tx1"/>
                </a:solidFill>
                <a:effectLst/>
                <a:latin typeface="Arial" panose="020B0604020202020204" pitchFamily="34" charset="0"/>
              </a:rPr>
              <a:t> With built-in formulas and pivot tables, the system provides automated insights and trend analysis. This reduces manual data manipulation and speeds up the process of identifying performance patterns and anomalies.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Data Updates:</a:t>
            </a:r>
            <a:r>
              <a:rPr kumimoji="0" lang="en-US" altLang="en-US" sz="1800" b="0" i="0" u="none" strike="noStrike" cap="none" normalizeH="0" baseline="0" dirty="0">
                <a:ln>
                  <a:noFill/>
                </a:ln>
                <a:solidFill>
                  <a:schemeClr val="tx1"/>
                </a:solidFill>
                <a:effectLst/>
                <a:latin typeface="Arial" panose="020B0604020202020204" pitchFamily="34" charset="0"/>
              </a:rPr>
              <a:t> The system allows for real-time data entry and updates, ensuring that performance information is always current. This feature supports timely decision-making and keeps all stakeholders informed with the latest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Customizable Templates:</a:t>
            </a:r>
            <a:r>
              <a:rPr kumimoji="0" lang="en-US" altLang="en-US" sz="1800" b="0" i="0" u="none" strike="noStrike" cap="none" normalizeH="0" baseline="0" dirty="0">
                <a:ln>
                  <a:noFill/>
                </a:ln>
                <a:solidFill>
                  <a:schemeClr val="tx1"/>
                </a:solidFill>
                <a:effectLst/>
                <a:latin typeface="Arial" panose="020B0604020202020204" pitchFamily="34" charset="0"/>
              </a:rPr>
              <a:t> Users can easily customize reporting templates to fit specific organizational needs, allowing for personalized performance reports and evaluations that align with company standards.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TotalTime>
  <Words>1093</Words>
  <Application>Microsoft Office PowerPoint</Application>
  <PresentationFormat>Widescreen</PresentationFormat>
  <Paragraphs>196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Calibri</vt:lpstr>
      <vt:lpstr>Roboto</vt:lpstr>
      <vt:lpstr>Times New Roman</vt:lpstr>
      <vt:lpstr>Trebuchet MS</vt: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lokeshwari sankar</cp:lastModifiedBy>
  <cp:revision>16</cp:revision>
  <dcterms:created xsi:type="dcterms:W3CDTF">2024-03-29T15:07:22Z</dcterms:created>
  <dcterms:modified xsi:type="dcterms:W3CDTF">2024-08-30T07:59:15Z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