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715739c1b5413d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715739c1b5413d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15739c1b5413d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15739c1b5413d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715739c1b5413d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715739c1b5413d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715739c1b5413d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715739c1b5413d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715739c1b5413d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715739c1b5413d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715739c1b5413d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715739c1b5413d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715739c1b5413d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715739c1b5413d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15739c1b5413d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15739c1b5413d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15739c1b5413d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715739c1b5413d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466bec7f09ed307a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66bec7f09ed307a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15739c1b5413d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15739c1b5413d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4529027e3adc0d7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529027e3adc0d7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b82b26f87c1f9f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b82b26f87c1f9f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529027e3adc0d7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529027e3adc0d7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c22f60c77a0894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c22f60c77a0894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c22f60c77a0894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c22f60c77a0894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c22f60c77a0894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c22f60c77a0894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c22f60c77a0894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c22f60c77a0894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715739c1b5413d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715739c1b5413d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715739c1b5413d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715739c1b5413d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715739c1b5413d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715739c1b5413d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715739c1b5413d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715739c1b5413d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715739c1b5413d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715739c1b5413d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715739c1b5413d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715739c1b5413d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715739c1b5413d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715739c1b5413d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715739c1b5413d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715739c1b5413d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715739c1b5413d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715739c1b5413d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81213"/>
            <a:ext cx="8520600" cy="2530200"/>
          </a:xfrm>
          <a:prstGeom prst="rect">
            <a:avLst/>
          </a:prstGeom>
          <a:solidFill>
            <a:schemeClr val="accent4"/>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a"/>
              <a:t>TN MARGINAL WORKERS</a:t>
            </a:r>
            <a:endParaRPr/>
          </a:p>
          <a:p>
            <a:pPr indent="0" lvl="0" marL="0" rtl="0" algn="ctr">
              <a:spcBef>
                <a:spcPts val="0"/>
              </a:spcBef>
              <a:spcAft>
                <a:spcPts val="0"/>
              </a:spcAft>
              <a:buNone/>
            </a:pPr>
            <a:r>
              <a:rPr lang="ta"/>
              <a:t>ASSESSM</a:t>
            </a:r>
            <a:r>
              <a:rPr lang="ta"/>
              <a:t>ENT</a:t>
            </a:r>
            <a:endParaRPr/>
          </a:p>
          <a:p>
            <a:pPr indent="0" lvl="0" marL="0" rtl="0" algn="l">
              <a:spcBef>
                <a:spcPts val="0"/>
              </a:spcBef>
              <a:spcAft>
                <a:spcPts val="0"/>
              </a:spcAft>
              <a:buNone/>
            </a:pPr>
            <a:r>
              <a:rPr lang="ta"/>
              <a:t>            </a:t>
            </a:r>
            <a:r>
              <a:rPr lang="ta" sz="3000"/>
              <a:t>(</a:t>
            </a:r>
            <a:r>
              <a:rPr b="1" lang="ta" sz="3100"/>
              <a:t>A Socioeconomic Analysis)</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311700" y="397175"/>
            <a:ext cx="8520600" cy="4386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ta">
                <a:solidFill>
                  <a:schemeClr val="dk1"/>
                </a:solidFill>
              </a:rPr>
              <a:t>DUPLICATE DATA:</a:t>
            </a:r>
            <a:endParaRPr b="1">
              <a:solidFill>
                <a:schemeClr val="dk1"/>
              </a:solidFill>
            </a:endParaRPr>
          </a:p>
          <a:p>
            <a:pPr indent="0" lvl="0" marL="0" rtl="0" algn="l">
              <a:spcBef>
                <a:spcPts val="1200"/>
              </a:spcBef>
              <a:spcAft>
                <a:spcPts val="0"/>
              </a:spcAft>
              <a:buNone/>
            </a:pPr>
            <a:r>
              <a:rPr lang="ta">
                <a:solidFill>
                  <a:srgbClr val="000000"/>
                </a:solidFill>
              </a:rPr>
              <a:t>Check for and remove duplicate rows if necessary.</a:t>
            </a:r>
            <a:endParaRPr>
              <a:solidFill>
                <a:srgbClr val="000000"/>
              </a:solidFill>
            </a:endParaRPr>
          </a:p>
          <a:p>
            <a:pPr indent="0" lvl="0" marL="0" rtl="0" algn="l">
              <a:spcBef>
                <a:spcPts val="1200"/>
              </a:spcBef>
              <a:spcAft>
                <a:spcPts val="0"/>
              </a:spcAft>
              <a:buNone/>
            </a:pPr>
            <a:r>
              <a:rPr lang="ta">
                <a:solidFill>
                  <a:srgbClr val="000000"/>
                </a:solidFill>
              </a:rPr>
              <a:t>data.dropna()  # To remove rows with missing values</a:t>
            </a:r>
            <a:endParaRPr>
              <a:solidFill>
                <a:srgbClr val="000000"/>
              </a:solidFill>
            </a:endParaRPr>
          </a:p>
          <a:p>
            <a:pPr indent="0" lvl="0" marL="0" rtl="0" algn="l">
              <a:spcBef>
                <a:spcPts val="1200"/>
              </a:spcBef>
              <a:spcAft>
                <a:spcPts val="0"/>
              </a:spcAft>
              <a:buNone/>
            </a:pPr>
            <a:r>
              <a:rPr lang="ta">
                <a:solidFill>
                  <a:srgbClr val="000000"/>
                </a:solidFill>
              </a:rPr>
              <a:t>data.fillna(value)  # To fill missing values with a specific value</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b="1" lang="ta">
                <a:solidFill>
                  <a:srgbClr val="000000"/>
                </a:solidFill>
              </a:rPr>
              <a:t>OUTLIER:</a:t>
            </a:r>
            <a:endParaRPr b="1">
              <a:solidFill>
                <a:srgbClr val="000000"/>
              </a:solidFill>
            </a:endParaRPr>
          </a:p>
          <a:p>
            <a:pPr indent="0" lvl="0" marL="0" rtl="0" algn="l">
              <a:spcBef>
                <a:spcPts val="1200"/>
              </a:spcBef>
              <a:spcAft>
                <a:spcPts val="0"/>
              </a:spcAft>
              <a:buNone/>
            </a:pPr>
            <a:r>
              <a:rPr lang="ta">
                <a:solidFill>
                  <a:srgbClr val="000000"/>
                </a:solidFill>
              </a:rPr>
              <a:t>Identify and handle outliers in your data. You can use statistical methods or visualization techniques to detect outliers.</a:t>
            </a:r>
            <a:endParaRPr>
              <a:solidFill>
                <a:srgbClr val="000000"/>
              </a:solidFill>
            </a:endParaRPr>
          </a:p>
          <a:p>
            <a:pPr indent="0" lvl="0" marL="0" rtl="0" algn="l">
              <a:spcBef>
                <a:spcPts val="1200"/>
              </a:spcBef>
              <a:spcAft>
                <a:spcPts val="0"/>
              </a:spcAft>
              <a:buNone/>
            </a:pPr>
            <a:r>
              <a:rPr lang="ta">
                <a:solidFill>
                  <a:srgbClr val="000000"/>
                </a:solidFill>
              </a:rPr>
              <a:t># Example using Z-score for outlier detection</a:t>
            </a:r>
            <a:endParaRPr>
              <a:solidFill>
                <a:srgbClr val="000000"/>
              </a:solidFill>
            </a:endParaRPr>
          </a:p>
          <a:p>
            <a:pPr indent="0" lvl="0" marL="0" rtl="0" algn="l">
              <a:spcBef>
                <a:spcPts val="1200"/>
              </a:spcBef>
              <a:spcAft>
                <a:spcPts val="0"/>
              </a:spcAft>
              <a:buNone/>
            </a:pPr>
            <a:r>
              <a:rPr lang="ta">
                <a:solidFill>
                  <a:srgbClr val="000000"/>
                </a:solidFill>
              </a:rPr>
              <a:t>from scipy import stats</a:t>
            </a:r>
            <a:endParaRPr>
              <a:solidFill>
                <a:srgbClr val="000000"/>
              </a:solidFill>
            </a:endParaRPr>
          </a:p>
          <a:p>
            <a:pPr indent="0" lvl="0" marL="0" rtl="0" algn="l">
              <a:spcBef>
                <a:spcPts val="1200"/>
              </a:spcBef>
              <a:spcAft>
                <a:spcPts val="0"/>
              </a:spcAft>
              <a:buNone/>
            </a:pPr>
            <a:r>
              <a:rPr lang="ta">
                <a:solidFill>
                  <a:srgbClr val="000000"/>
                </a:solidFill>
              </a:rPr>
              <a:t>z_scores = stats.zscore(data)</a:t>
            </a:r>
            <a:endParaRPr>
              <a:solidFill>
                <a:srgbClr val="000000"/>
              </a:solidFill>
            </a:endParaRPr>
          </a:p>
          <a:p>
            <a:pPr indent="0" lvl="0" marL="0" rtl="0" algn="l">
              <a:spcBef>
                <a:spcPts val="1200"/>
              </a:spcBef>
              <a:spcAft>
                <a:spcPts val="1200"/>
              </a:spcAft>
              <a:buNone/>
            </a:pPr>
            <a:r>
              <a:rPr lang="ta">
                <a:solidFill>
                  <a:srgbClr val="000000"/>
                </a:solidFill>
              </a:rPr>
              <a:t>data_no_outliers = data[(z_scores &lt; 3).all(axis=1)]</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idx="1" type="body"/>
          </p:nvPr>
        </p:nvSpPr>
        <p:spPr>
          <a:xfrm>
            <a:off x="311700" y="570175"/>
            <a:ext cx="8520600" cy="3998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a">
                <a:solidFill>
                  <a:schemeClr val="dk1"/>
                </a:solidFill>
              </a:rPr>
              <a:t>DATA TRANSFORMATION:</a:t>
            </a:r>
            <a:endParaRPr b="1">
              <a:solidFill>
                <a:schemeClr val="dk1"/>
              </a:solidFill>
            </a:endParaRPr>
          </a:p>
          <a:p>
            <a:pPr indent="0" lvl="0" marL="0" rtl="0" algn="l">
              <a:spcBef>
                <a:spcPts val="1200"/>
              </a:spcBef>
              <a:spcAft>
                <a:spcPts val="0"/>
              </a:spcAft>
              <a:buNone/>
            </a:pPr>
            <a:r>
              <a:rPr lang="ta">
                <a:solidFill>
                  <a:schemeClr val="dk1"/>
                </a:solidFill>
              </a:rPr>
              <a:t>Transform data if needed, such as converting data types, encoding categorical variables, or scaling numerical features.</a:t>
            </a:r>
            <a:endParaRPr>
              <a:solidFill>
                <a:schemeClr val="dk1"/>
              </a:solidFill>
            </a:endParaRPr>
          </a:p>
          <a:p>
            <a:pPr indent="0" lvl="0" marL="0" rtl="0" algn="l">
              <a:spcBef>
                <a:spcPts val="1200"/>
              </a:spcBef>
              <a:spcAft>
                <a:spcPts val="0"/>
              </a:spcAft>
              <a:buNone/>
            </a:pPr>
            <a:r>
              <a:rPr lang="ta">
                <a:solidFill>
                  <a:schemeClr val="dk1"/>
                </a:solidFill>
              </a:rPr>
              <a:t># Example: Encoding categorical variables</a:t>
            </a:r>
            <a:endParaRPr>
              <a:solidFill>
                <a:schemeClr val="dk1"/>
              </a:solidFill>
            </a:endParaRPr>
          </a:p>
          <a:p>
            <a:pPr indent="0" lvl="0" marL="0" rtl="0" algn="l">
              <a:spcBef>
                <a:spcPts val="1200"/>
              </a:spcBef>
              <a:spcAft>
                <a:spcPts val="0"/>
              </a:spcAft>
              <a:buNone/>
            </a:pPr>
            <a:r>
              <a:rPr lang="ta">
                <a:solidFill>
                  <a:schemeClr val="dk1"/>
                </a:solidFill>
              </a:rPr>
              <a:t>data = pd.get_dummies(data, columns=['categorical_column'])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ta">
                <a:solidFill>
                  <a:schemeClr val="dk1"/>
                </a:solidFill>
              </a:rPr>
              <a:t>FEATURE ENGINEERING:</a:t>
            </a:r>
            <a:endParaRPr b="1">
              <a:solidFill>
                <a:schemeClr val="dk1"/>
              </a:solidFill>
            </a:endParaRPr>
          </a:p>
          <a:p>
            <a:pPr indent="0" lvl="0" marL="0" rtl="0" algn="l">
              <a:spcBef>
                <a:spcPts val="1200"/>
              </a:spcBef>
              <a:spcAft>
                <a:spcPts val="0"/>
              </a:spcAft>
              <a:buNone/>
            </a:pPr>
            <a:r>
              <a:rPr lang="ta">
                <a:solidFill>
                  <a:schemeClr val="dk1"/>
                </a:solidFill>
              </a:rPr>
              <a:t>Create new features from existing ones to improve model performance.</a:t>
            </a:r>
            <a:endParaRPr>
              <a:solidFill>
                <a:schemeClr val="dk1"/>
              </a:solidFill>
            </a:endParaRPr>
          </a:p>
          <a:p>
            <a:pPr indent="0" lvl="0" marL="0" rtl="0" algn="l">
              <a:spcBef>
                <a:spcPts val="1200"/>
              </a:spcBef>
              <a:spcAft>
                <a:spcPts val="1200"/>
              </a:spcAft>
              <a:buNone/>
            </a:pPr>
            <a:r>
              <a:rPr lang="ta">
                <a:solidFill>
                  <a:schemeClr val="dk1"/>
                </a:solidFill>
              </a:rPr>
              <a:t>data['new_feature'] = data['feature1'] + data['feature2']</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idx="1" type="body"/>
          </p:nvPr>
        </p:nvSpPr>
        <p:spPr>
          <a:xfrm>
            <a:off x="311700" y="376025"/>
            <a:ext cx="8520600" cy="4192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ta">
                <a:solidFill>
                  <a:schemeClr val="dk1"/>
                </a:solidFill>
              </a:rPr>
              <a:t>DATA SPLITTING:</a:t>
            </a:r>
            <a:endParaRPr b="1">
              <a:solidFill>
                <a:schemeClr val="dk1"/>
              </a:solidFill>
            </a:endParaRPr>
          </a:p>
          <a:p>
            <a:pPr indent="0" lvl="0" marL="0" rtl="0" algn="l">
              <a:spcBef>
                <a:spcPts val="1200"/>
              </a:spcBef>
              <a:spcAft>
                <a:spcPts val="0"/>
              </a:spcAft>
              <a:buNone/>
            </a:pPr>
            <a:r>
              <a:rPr lang="ta">
                <a:solidFill>
                  <a:schemeClr val="dk1"/>
                </a:solidFill>
              </a:rPr>
              <a:t>Split your dataset into training, validation, and test sets for model development and evaluation.</a:t>
            </a:r>
            <a:endParaRPr>
              <a:solidFill>
                <a:schemeClr val="dk1"/>
              </a:solidFill>
            </a:endParaRPr>
          </a:p>
          <a:p>
            <a:pPr indent="0" lvl="0" marL="0" rtl="0" algn="l">
              <a:spcBef>
                <a:spcPts val="1200"/>
              </a:spcBef>
              <a:spcAft>
                <a:spcPts val="0"/>
              </a:spcAft>
              <a:buNone/>
            </a:pPr>
            <a:r>
              <a:rPr lang="ta">
                <a:solidFill>
                  <a:schemeClr val="dk1"/>
                </a:solidFill>
              </a:rPr>
              <a:t>from sklearn.model_selection import train_test_split</a:t>
            </a:r>
            <a:endParaRPr>
              <a:solidFill>
                <a:schemeClr val="dk1"/>
              </a:solidFill>
            </a:endParaRPr>
          </a:p>
          <a:p>
            <a:pPr indent="0" lvl="0" marL="0" rtl="0" algn="l">
              <a:spcBef>
                <a:spcPts val="1200"/>
              </a:spcBef>
              <a:spcAft>
                <a:spcPts val="0"/>
              </a:spcAft>
              <a:buNone/>
            </a:pPr>
            <a:r>
              <a:rPr lang="ta">
                <a:solidFill>
                  <a:schemeClr val="dk1"/>
                </a:solidFill>
              </a:rPr>
              <a:t>X_train, X_test, y_train, y_test = train_test_split(X, y, test_size=0.2, random_state=42)</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ta">
                <a:solidFill>
                  <a:schemeClr val="dk1"/>
                </a:solidFill>
              </a:rPr>
              <a:t>SACLING AND NORMALISATION:</a:t>
            </a:r>
            <a:endParaRPr b="1">
              <a:solidFill>
                <a:schemeClr val="dk1"/>
              </a:solidFill>
            </a:endParaRPr>
          </a:p>
          <a:p>
            <a:pPr indent="0" lvl="0" marL="0" rtl="0" algn="l">
              <a:spcBef>
                <a:spcPts val="1200"/>
              </a:spcBef>
              <a:spcAft>
                <a:spcPts val="0"/>
              </a:spcAft>
              <a:buNone/>
            </a:pPr>
            <a:r>
              <a:rPr lang="ta">
                <a:solidFill>
                  <a:schemeClr val="dk1"/>
                </a:solidFill>
              </a:rPr>
              <a:t>Scale or normalize numerical features to ensure that they have a similar scale and distribution.</a:t>
            </a:r>
            <a:endParaRPr>
              <a:solidFill>
                <a:schemeClr val="dk1"/>
              </a:solidFill>
            </a:endParaRPr>
          </a:p>
          <a:p>
            <a:pPr indent="0" lvl="0" marL="0" rtl="0" algn="l">
              <a:spcBef>
                <a:spcPts val="1200"/>
              </a:spcBef>
              <a:spcAft>
                <a:spcPts val="0"/>
              </a:spcAft>
              <a:buNone/>
            </a:pPr>
            <a:r>
              <a:rPr lang="ta">
                <a:solidFill>
                  <a:schemeClr val="dk1"/>
                </a:solidFill>
              </a:rPr>
              <a:t>from sklearn.preprocessing import StandardScaler</a:t>
            </a:r>
            <a:endParaRPr>
              <a:solidFill>
                <a:schemeClr val="dk1"/>
              </a:solidFill>
            </a:endParaRPr>
          </a:p>
          <a:p>
            <a:pPr indent="0" lvl="0" marL="0" rtl="0" algn="l">
              <a:spcBef>
                <a:spcPts val="1200"/>
              </a:spcBef>
              <a:spcAft>
                <a:spcPts val="0"/>
              </a:spcAft>
              <a:buNone/>
            </a:pPr>
            <a:r>
              <a:rPr lang="ta">
                <a:solidFill>
                  <a:schemeClr val="dk1"/>
                </a:solidFill>
              </a:rPr>
              <a:t>scaler = StandardScaler()</a:t>
            </a:r>
            <a:endParaRPr>
              <a:solidFill>
                <a:schemeClr val="dk1"/>
              </a:solidFill>
            </a:endParaRPr>
          </a:p>
          <a:p>
            <a:pPr indent="0" lvl="0" marL="0" rtl="0" algn="l">
              <a:spcBef>
                <a:spcPts val="1200"/>
              </a:spcBef>
              <a:spcAft>
                <a:spcPts val="0"/>
              </a:spcAft>
              <a:buNone/>
            </a:pPr>
            <a:r>
              <a:rPr lang="ta">
                <a:solidFill>
                  <a:schemeClr val="dk1"/>
                </a:solidFill>
              </a:rPr>
              <a:t>X_train = scaler.fit_transform(X_train)</a:t>
            </a:r>
            <a:endParaRPr>
              <a:solidFill>
                <a:schemeClr val="dk1"/>
              </a:solidFill>
            </a:endParaRPr>
          </a:p>
          <a:p>
            <a:pPr indent="0" lvl="0" marL="0" rtl="0" algn="l">
              <a:spcBef>
                <a:spcPts val="1200"/>
              </a:spcBef>
              <a:spcAft>
                <a:spcPts val="1200"/>
              </a:spcAft>
              <a:buNone/>
            </a:pPr>
            <a:r>
              <a:rPr lang="ta">
                <a:solidFill>
                  <a:schemeClr val="dk1"/>
                </a:solidFill>
              </a:rPr>
              <a:t>X_test = scaler.transform(X_test)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type="title"/>
          </p:nvPr>
        </p:nvSpPr>
        <p:spPr>
          <a:xfrm>
            <a:off x="311700" y="445025"/>
            <a:ext cx="85206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a"/>
              <a:t>STEPS INVOLVED IN PREPROCESSING:</a:t>
            </a:r>
            <a:endParaRPr b="1"/>
          </a:p>
        </p:txBody>
      </p:sp>
      <p:sp>
        <p:nvSpPr>
          <p:cNvPr id="119" name="Google Shape;119;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import scipy</a:t>
            </a:r>
            <a:endParaRPr>
              <a:solidFill>
                <a:schemeClr val="dk1"/>
              </a:solidFill>
            </a:endParaRPr>
          </a:p>
          <a:p>
            <a:pPr indent="0" lvl="0" marL="0" rtl="0" algn="l">
              <a:spcBef>
                <a:spcPts val="1200"/>
              </a:spcBef>
              <a:spcAft>
                <a:spcPts val="0"/>
              </a:spcAft>
              <a:buNone/>
            </a:pPr>
            <a:r>
              <a:rPr lang="ta">
                <a:solidFill>
                  <a:schemeClr val="dk1"/>
                </a:solidFill>
              </a:rPr>
              <a:t>import numpy as np</a:t>
            </a:r>
            <a:endParaRPr>
              <a:solidFill>
                <a:schemeClr val="dk1"/>
              </a:solidFill>
            </a:endParaRPr>
          </a:p>
          <a:p>
            <a:pPr indent="0" lvl="0" marL="0" rtl="0" algn="l">
              <a:spcBef>
                <a:spcPts val="1200"/>
              </a:spcBef>
              <a:spcAft>
                <a:spcPts val="0"/>
              </a:spcAft>
              <a:buNone/>
            </a:pPr>
            <a:r>
              <a:rPr lang="ta">
                <a:solidFill>
                  <a:schemeClr val="dk1"/>
                </a:solidFill>
              </a:rPr>
              <a:t>from sklearn.preprocessing import MinMaxScaler</a:t>
            </a:r>
            <a:endParaRPr>
              <a:solidFill>
                <a:schemeClr val="dk1"/>
              </a:solidFill>
            </a:endParaRPr>
          </a:p>
          <a:p>
            <a:pPr indent="0" lvl="0" marL="0" rtl="0" algn="l">
              <a:spcBef>
                <a:spcPts val="1200"/>
              </a:spcBef>
              <a:spcAft>
                <a:spcPts val="0"/>
              </a:spcAft>
              <a:buNone/>
            </a:pPr>
            <a:r>
              <a:rPr lang="ta">
                <a:solidFill>
                  <a:schemeClr val="dk1"/>
                </a:solidFill>
              </a:rPr>
              <a:t>import seaborn as sns</a:t>
            </a:r>
            <a:endParaRPr>
              <a:solidFill>
                <a:schemeClr val="dk1"/>
              </a:solidFill>
            </a:endParaRPr>
          </a:p>
          <a:p>
            <a:pPr indent="0" lvl="0" marL="0" rtl="0" algn="l">
              <a:spcBef>
                <a:spcPts val="1200"/>
              </a:spcBef>
              <a:spcAft>
                <a:spcPts val="0"/>
              </a:spcAft>
              <a:buNone/>
            </a:pPr>
            <a:r>
              <a:rPr lang="ta">
                <a:solidFill>
                  <a:schemeClr val="dk1"/>
                </a:solidFill>
              </a:rPr>
              <a:t>import matplotlib.pyplot as plt</a:t>
            </a:r>
            <a:endParaRPr>
              <a:solidFill>
                <a:schemeClr val="dk1"/>
              </a:solidFill>
            </a:endParaRPr>
          </a:p>
          <a:p>
            <a:pPr indent="0" lvl="0" marL="0" rtl="0" algn="l">
              <a:spcBef>
                <a:spcPts val="1200"/>
              </a:spcBef>
              <a:spcAft>
                <a:spcPts val="0"/>
              </a:spcAft>
              <a:buNone/>
            </a:pPr>
            <a:r>
              <a:rPr lang="ta">
                <a:solidFill>
                  <a:schemeClr val="dk1"/>
                </a:solidFill>
              </a:rPr>
              <a:t>df=pd.read_csv("C:\\Users\poovi\Downloads\Tnmarginalworkers.csv")    </a:t>
            </a:r>
            <a:endParaRPr>
              <a:solidFill>
                <a:schemeClr val="dk1"/>
              </a:solidFill>
            </a:endParaRPr>
          </a:p>
          <a:p>
            <a:pPr indent="0" lvl="0" marL="0" rtl="0" algn="l">
              <a:spcBef>
                <a:spcPts val="1200"/>
              </a:spcBef>
              <a:spcAft>
                <a:spcPts val="1200"/>
              </a:spcAft>
              <a:buNone/>
            </a:pPr>
            <a:r>
              <a:rPr lang="ta">
                <a:solidFill>
                  <a:schemeClr val="dk1"/>
                </a:solidFill>
              </a:rPr>
              <a:t>Print(df.head())</a:t>
            </a:r>
            <a:endParaRPr>
              <a:solidFill>
                <a:schemeClr val="dk1"/>
              </a:solidFill>
            </a:endParaRPr>
          </a:p>
        </p:txBody>
      </p:sp>
      <p:sp>
        <p:nvSpPr>
          <p:cNvPr id="120" name="Google Shape;120;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ta">
                <a:solidFill>
                  <a:schemeClr val="dk1"/>
                </a:solidFill>
              </a:rPr>
              <a:t>OUTPUT:</a:t>
            </a:r>
            <a:endParaRPr b="1">
              <a:solidFill>
                <a:schemeClr val="dk1"/>
              </a:solidFill>
            </a:endParaRPr>
          </a:p>
          <a:p>
            <a:pPr indent="0" lvl="0" marL="0" rtl="0" algn="l">
              <a:spcBef>
                <a:spcPts val="1200"/>
              </a:spcBef>
              <a:spcAft>
                <a:spcPts val="0"/>
              </a:spcAft>
              <a:buNone/>
            </a:pPr>
            <a:r>
              <a:rPr lang="ta">
                <a:solidFill>
                  <a:schemeClr val="dk1"/>
                </a:solidFill>
              </a:rPr>
              <a:t>Table Code  ... Industrial Category - R to U - Non HHI - Females</a:t>
            </a:r>
            <a:endParaRPr>
              <a:solidFill>
                <a:schemeClr val="dk1"/>
              </a:solidFill>
            </a:endParaRPr>
          </a:p>
          <a:p>
            <a:pPr indent="0" lvl="0" marL="0" rtl="0" algn="l">
              <a:spcBef>
                <a:spcPts val="1200"/>
              </a:spcBef>
              <a:spcAft>
                <a:spcPts val="0"/>
              </a:spcAft>
              <a:buNone/>
            </a:pPr>
            <a:r>
              <a:rPr lang="ta">
                <a:solidFill>
                  <a:schemeClr val="dk1"/>
                </a:solidFill>
              </a:rPr>
              <a:t>0    B0806SC  ...                                            66287</a:t>
            </a:r>
            <a:endParaRPr>
              <a:solidFill>
                <a:schemeClr val="dk1"/>
              </a:solidFill>
            </a:endParaRPr>
          </a:p>
          <a:p>
            <a:pPr indent="0" lvl="0" marL="0" rtl="0" algn="l">
              <a:spcBef>
                <a:spcPts val="1200"/>
              </a:spcBef>
              <a:spcAft>
                <a:spcPts val="0"/>
              </a:spcAft>
              <a:buNone/>
            </a:pPr>
            <a:r>
              <a:rPr lang="ta">
                <a:solidFill>
                  <a:schemeClr val="dk1"/>
                </a:solidFill>
              </a:rPr>
              <a:t>1    B0806SC  ...                                             9531</a:t>
            </a:r>
            <a:endParaRPr>
              <a:solidFill>
                <a:schemeClr val="dk1"/>
              </a:solidFill>
            </a:endParaRPr>
          </a:p>
          <a:p>
            <a:pPr indent="0" lvl="0" marL="0" rtl="0" algn="l">
              <a:spcBef>
                <a:spcPts val="1200"/>
              </a:spcBef>
              <a:spcAft>
                <a:spcPts val="0"/>
              </a:spcAft>
              <a:buNone/>
            </a:pPr>
            <a:r>
              <a:rPr lang="ta">
                <a:solidFill>
                  <a:schemeClr val="dk1"/>
                </a:solidFill>
              </a:rPr>
              <a:t>2    B0806SC  ...                                            36126</a:t>
            </a:r>
            <a:endParaRPr>
              <a:solidFill>
                <a:schemeClr val="dk1"/>
              </a:solidFill>
            </a:endParaRPr>
          </a:p>
          <a:p>
            <a:pPr indent="0" lvl="0" marL="0" rtl="0" algn="l">
              <a:spcBef>
                <a:spcPts val="1200"/>
              </a:spcBef>
              <a:spcAft>
                <a:spcPts val="0"/>
              </a:spcAft>
              <a:buNone/>
            </a:pPr>
            <a:r>
              <a:rPr lang="ta">
                <a:solidFill>
                  <a:schemeClr val="dk1"/>
                </a:solidFill>
              </a:rPr>
              <a:t>3    B0806SC  ...                                            16823</a:t>
            </a:r>
            <a:endParaRPr>
              <a:solidFill>
                <a:schemeClr val="dk1"/>
              </a:solidFill>
            </a:endParaRPr>
          </a:p>
          <a:p>
            <a:pPr indent="0" lvl="0" marL="0" rtl="0" algn="l">
              <a:spcBef>
                <a:spcPts val="1200"/>
              </a:spcBef>
              <a:spcAft>
                <a:spcPts val="0"/>
              </a:spcAft>
              <a:buNone/>
            </a:pPr>
            <a:r>
              <a:rPr lang="ta">
                <a:solidFill>
                  <a:schemeClr val="dk1"/>
                </a:solidFill>
              </a:rPr>
              <a:t>4    B0806SC  ...                                             3671</a:t>
            </a:r>
            <a:endParaRPr>
              <a:solidFill>
                <a:schemeClr val="dk1"/>
              </a:solidFill>
            </a:endParaRPr>
          </a:p>
          <a:p>
            <a:pPr indent="0" lvl="0" marL="0" rtl="0" algn="l">
              <a:spcBef>
                <a:spcPts val="1200"/>
              </a:spcBef>
              <a:spcAft>
                <a:spcPts val="1200"/>
              </a:spcAft>
              <a:buNone/>
            </a:pPr>
            <a:r>
              <a:rPr lang="ta">
                <a:solidFill>
                  <a:schemeClr val="dk1"/>
                </a:solidFill>
              </a:rPr>
              <a:t>[5 rows x 69 columns]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type="title"/>
          </p:nvPr>
        </p:nvSpPr>
        <p:spPr>
          <a:xfrm>
            <a:off x="311700" y="445025"/>
            <a:ext cx="8520600" cy="572700"/>
          </a:xfrm>
          <a:prstGeom prst="rect">
            <a:avLst/>
          </a:prstGeom>
          <a:solidFill>
            <a:schemeClr val="accent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a"/>
              <a:t>USING AGGREGATE FUNCTION:</a:t>
            </a:r>
            <a:endParaRPr b="1"/>
          </a:p>
        </p:txBody>
      </p:sp>
      <p:sp>
        <p:nvSpPr>
          <p:cNvPr id="126" name="Google Shape;126;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solidFill>
                  <a:schemeClr val="dk1"/>
                </a:solidFill>
              </a:rPr>
              <a:t>print(df.describe())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27" name="Google Shape;127;p26"/>
          <p:cNvSpPr txBox="1"/>
          <p:nvPr>
            <p:ph idx="2" type="body"/>
          </p:nvPr>
        </p:nvSpPr>
        <p:spPr>
          <a:xfrm>
            <a:off x="2386925" y="1152475"/>
            <a:ext cx="6445500" cy="3699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ta">
                <a:solidFill>
                  <a:schemeClr val="dk1"/>
                </a:solidFill>
              </a:rPr>
              <a:t>OUTPUT:</a:t>
            </a:r>
            <a:endParaRPr b="1">
              <a:solidFill>
                <a:schemeClr val="dk1"/>
              </a:solidFill>
            </a:endParaRPr>
          </a:p>
          <a:p>
            <a:pPr indent="0" lvl="0" marL="0" rtl="0" algn="l">
              <a:spcBef>
                <a:spcPts val="1200"/>
              </a:spcBef>
              <a:spcAft>
                <a:spcPts val="0"/>
              </a:spcAft>
              <a:buNone/>
            </a:pPr>
            <a:r>
              <a:rPr lang="ta">
                <a:solidFill>
                  <a:schemeClr val="dk1"/>
                </a:solidFill>
              </a:rPr>
              <a:t>Worked for 3 months or more but less than 6 months -  Persons  ...  Industrial Category - R to U - Non HHI - Females</a:t>
            </a:r>
            <a:endParaRPr>
              <a:solidFill>
                <a:schemeClr val="dk1"/>
              </a:solidFill>
            </a:endParaRPr>
          </a:p>
          <a:p>
            <a:pPr indent="0" lvl="0" marL="0" rtl="0" algn="l">
              <a:spcBef>
                <a:spcPts val="1200"/>
              </a:spcBef>
              <a:spcAft>
                <a:spcPts val="0"/>
              </a:spcAft>
              <a:buNone/>
            </a:pPr>
            <a:r>
              <a:rPr lang="ta">
                <a:solidFill>
                  <a:schemeClr val="dk1"/>
                </a:solidFill>
              </a:rPr>
              <a:t>count                                       5.940000e+02              ...                                        594.000000</a:t>
            </a:r>
            <a:endParaRPr>
              <a:solidFill>
                <a:schemeClr val="dk1"/>
              </a:solidFill>
            </a:endParaRPr>
          </a:p>
          <a:p>
            <a:pPr indent="0" lvl="0" marL="0" rtl="0" algn="l">
              <a:spcBef>
                <a:spcPts val="1200"/>
              </a:spcBef>
              <a:spcAft>
                <a:spcPts val="0"/>
              </a:spcAft>
              <a:buNone/>
            </a:pPr>
            <a:r>
              <a:rPr lang="ta">
                <a:solidFill>
                  <a:schemeClr val="dk1"/>
                </a:solidFill>
              </a:rPr>
              <a:t>mean                                        1.617277e+04              ...                                        892.754209</a:t>
            </a:r>
            <a:endParaRPr>
              <a:solidFill>
                <a:schemeClr val="dk1"/>
              </a:solidFill>
            </a:endParaRPr>
          </a:p>
          <a:p>
            <a:pPr indent="0" lvl="0" marL="0" rtl="0" algn="l">
              <a:spcBef>
                <a:spcPts val="1200"/>
              </a:spcBef>
              <a:spcAft>
                <a:spcPts val="0"/>
              </a:spcAft>
              <a:buNone/>
            </a:pPr>
            <a:r>
              <a:rPr lang="ta">
                <a:solidFill>
                  <a:schemeClr val="dk1"/>
                </a:solidFill>
              </a:rPr>
              <a:t>std                                         7.607172e+04              ...                                       3988.125301</a:t>
            </a:r>
            <a:endParaRPr>
              <a:solidFill>
                <a:schemeClr val="dk1"/>
              </a:solidFill>
            </a:endParaRPr>
          </a:p>
          <a:p>
            <a:pPr indent="0" lvl="0" marL="0" rtl="0" algn="l">
              <a:spcBef>
                <a:spcPts val="1200"/>
              </a:spcBef>
              <a:spcAft>
                <a:spcPts val="0"/>
              </a:spcAft>
              <a:buNone/>
            </a:pPr>
            <a:r>
              <a:rPr lang="ta">
                <a:solidFill>
                  <a:schemeClr val="dk1"/>
                </a:solidFill>
              </a:rPr>
              <a:t>min                                         0.000000e+00              ...                                          0.000000</a:t>
            </a:r>
            <a:endParaRPr>
              <a:solidFill>
                <a:schemeClr val="dk1"/>
              </a:solidFill>
            </a:endParaRPr>
          </a:p>
          <a:p>
            <a:pPr indent="0" lvl="0" marL="0" rtl="0" algn="l">
              <a:spcBef>
                <a:spcPts val="1200"/>
              </a:spcBef>
              <a:spcAft>
                <a:spcPts val="0"/>
              </a:spcAft>
              <a:buNone/>
            </a:pPr>
            <a:r>
              <a:rPr lang="ta">
                <a:solidFill>
                  <a:schemeClr val="dk1"/>
                </a:solidFill>
              </a:rPr>
              <a:t>25%                                         2.872500e+02              ...                                         30.500000</a:t>
            </a:r>
            <a:endParaRPr>
              <a:solidFill>
                <a:schemeClr val="dk1"/>
              </a:solidFill>
            </a:endParaRPr>
          </a:p>
          <a:p>
            <a:pPr indent="0" lvl="0" marL="0" rtl="0" algn="l">
              <a:spcBef>
                <a:spcPts val="1200"/>
              </a:spcBef>
              <a:spcAft>
                <a:spcPts val="0"/>
              </a:spcAft>
              <a:buNone/>
            </a:pPr>
            <a:r>
              <a:rPr lang="ta">
                <a:solidFill>
                  <a:schemeClr val="dk1"/>
                </a:solidFill>
              </a:rPr>
              <a:t>50%                                         2.225500e+03              ...                                        135.000000</a:t>
            </a:r>
            <a:endParaRPr>
              <a:solidFill>
                <a:schemeClr val="dk1"/>
              </a:solidFill>
            </a:endParaRPr>
          </a:p>
          <a:p>
            <a:pPr indent="0" lvl="0" marL="0" rtl="0" algn="l">
              <a:spcBef>
                <a:spcPts val="1200"/>
              </a:spcBef>
              <a:spcAft>
                <a:spcPts val="0"/>
              </a:spcAft>
              <a:buNone/>
            </a:pPr>
            <a:r>
              <a:rPr lang="ta">
                <a:solidFill>
                  <a:schemeClr val="dk1"/>
                </a:solidFill>
              </a:rPr>
              <a:t>75%                                         9.628500e+03              ...                                        500.000000</a:t>
            </a:r>
            <a:endParaRPr>
              <a:solidFill>
                <a:schemeClr val="dk1"/>
              </a:solidFill>
            </a:endParaRPr>
          </a:p>
          <a:p>
            <a:pPr indent="0" lvl="0" marL="0" rtl="0" algn="l">
              <a:spcBef>
                <a:spcPts val="1200"/>
              </a:spcBef>
              <a:spcAft>
                <a:spcPts val="0"/>
              </a:spcAft>
              <a:buNone/>
            </a:pPr>
            <a:r>
              <a:rPr lang="ta">
                <a:solidFill>
                  <a:schemeClr val="dk1"/>
                </a:solidFill>
              </a:rPr>
              <a:t>max                                         1.200828e+06              ...                                      66287.000000</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ta">
                <a:solidFill>
                  <a:schemeClr val="dk1"/>
                </a:solidFill>
              </a:rPr>
              <a:t>[8 rows x 63 columns]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445025"/>
            <a:ext cx="85206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a"/>
              <a:t>CHECK THE OUTLIER:</a:t>
            </a:r>
            <a:endParaRPr b="1"/>
          </a:p>
        </p:txBody>
      </p:sp>
      <p:sp>
        <p:nvSpPr>
          <p:cNvPr id="133" name="Google Shape;133;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solidFill>
                  <a:schemeClr val="dk1"/>
                </a:solidFill>
              </a:rPr>
              <a:t>fig, axs = plt.subplots(9,1,dpi=95, figsize=(7,17))</a:t>
            </a:r>
            <a:endParaRPr>
              <a:solidFill>
                <a:schemeClr val="dk1"/>
              </a:solidFill>
            </a:endParaRPr>
          </a:p>
          <a:p>
            <a:pPr indent="0" lvl="0" marL="0" rtl="0" algn="l">
              <a:spcBef>
                <a:spcPts val="1200"/>
              </a:spcBef>
              <a:spcAft>
                <a:spcPts val="0"/>
              </a:spcAft>
              <a:buNone/>
            </a:pPr>
            <a:r>
              <a:rPr lang="ta">
                <a:solidFill>
                  <a:schemeClr val="dk1"/>
                </a:solidFill>
              </a:rPr>
              <a:t>i = 0</a:t>
            </a:r>
            <a:endParaRPr>
              <a:solidFill>
                <a:schemeClr val="dk1"/>
              </a:solidFill>
            </a:endParaRPr>
          </a:p>
          <a:p>
            <a:pPr indent="0" lvl="0" marL="0" rtl="0" algn="l">
              <a:spcBef>
                <a:spcPts val="1200"/>
              </a:spcBef>
              <a:spcAft>
                <a:spcPts val="0"/>
              </a:spcAft>
              <a:buNone/>
            </a:pPr>
            <a:r>
              <a:rPr lang="ta">
                <a:solidFill>
                  <a:schemeClr val="dk1"/>
                </a:solidFill>
              </a:rPr>
              <a:t>for col in df.columns:</a:t>
            </a:r>
            <a:endParaRPr>
              <a:solidFill>
                <a:schemeClr val="dk1"/>
              </a:solidFill>
            </a:endParaRPr>
          </a:p>
          <a:p>
            <a:pPr indent="0" lvl="0" marL="0" rtl="0" algn="l">
              <a:spcBef>
                <a:spcPts val="1200"/>
              </a:spcBef>
              <a:spcAft>
                <a:spcPts val="0"/>
              </a:spcAft>
              <a:buNone/>
            </a:pPr>
            <a:r>
              <a:rPr lang="ta">
                <a:solidFill>
                  <a:schemeClr val="dk1"/>
                </a:solidFill>
              </a:rPr>
              <a:t>    axs[i].boxplot(df[col], vert=False)</a:t>
            </a:r>
            <a:endParaRPr>
              <a:solidFill>
                <a:schemeClr val="dk1"/>
              </a:solidFill>
            </a:endParaRPr>
          </a:p>
          <a:p>
            <a:pPr indent="0" lvl="0" marL="0" rtl="0" algn="l">
              <a:spcBef>
                <a:spcPts val="1200"/>
              </a:spcBef>
              <a:spcAft>
                <a:spcPts val="0"/>
              </a:spcAft>
              <a:buNone/>
            </a:pPr>
            <a:r>
              <a:rPr lang="ta">
                <a:solidFill>
                  <a:schemeClr val="dk1"/>
                </a:solidFill>
              </a:rPr>
              <a:t>    axs[i].set_ylabel(col)</a:t>
            </a:r>
            <a:endParaRPr>
              <a:solidFill>
                <a:schemeClr val="dk1"/>
              </a:solidFill>
            </a:endParaRPr>
          </a:p>
          <a:p>
            <a:pPr indent="0" lvl="0" marL="0" rtl="0" algn="l">
              <a:spcBef>
                <a:spcPts val="1200"/>
              </a:spcBef>
              <a:spcAft>
                <a:spcPts val="0"/>
              </a:spcAft>
              <a:buNone/>
            </a:pPr>
            <a:r>
              <a:rPr lang="ta">
                <a:solidFill>
                  <a:schemeClr val="dk1"/>
                </a:solidFill>
              </a:rPr>
              <a:t>    i+=1</a:t>
            </a:r>
            <a:endParaRPr>
              <a:solidFill>
                <a:schemeClr val="dk1"/>
              </a:solidFill>
            </a:endParaRPr>
          </a:p>
          <a:p>
            <a:pPr indent="0" lvl="0" marL="0" rtl="0" algn="l">
              <a:spcBef>
                <a:spcPts val="1200"/>
              </a:spcBef>
              <a:spcAft>
                <a:spcPts val="1200"/>
              </a:spcAft>
              <a:buNone/>
            </a:pPr>
            <a:r>
              <a:rPr lang="ta">
                <a:solidFill>
                  <a:schemeClr val="dk1"/>
                </a:solidFill>
              </a:rPr>
              <a:t>plt.show()</a:t>
            </a:r>
            <a:endParaRPr>
              <a:solidFill>
                <a:schemeClr val="dk1"/>
              </a:solidFill>
            </a:endParaRPr>
          </a:p>
        </p:txBody>
      </p:sp>
      <p:pic>
        <p:nvPicPr>
          <p:cNvPr id="134" name="Google Shape;134;p27"/>
          <p:cNvPicPr preferRelativeResize="0"/>
          <p:nvPr/>
        </p:nvPicPr>
        <p:blipFill>
          <a:blip r:embed="rId3">
            <a:alphaModFix/>
          </a:blip>
          <a:stretch>
            <a:fillRect/>
          </a:stretch>
        </p:blipFill>
        <p:spPr>
          <a:xfrm>
            <a:off x="4832401" y="1152475"/>
            <a:ext cx="2890325" cy="3762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a"/>
              <a:t>FINDING THE CORRECTION:</a:t>
            </a:r>
            <a:endParaRPr b="1"/>
          </a:p>
        </p:txBody>
      </p:sp>
      <p:sp>
        <p:nvSpPr>
          <p:cNvPr id="140" name="Google Shape;140;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solidFill>
                  <a:schemeClr val="dk1"/>
                </a:solidFill>
              </a:rPr>
              <a:t>corr = df.corr()</a:t>
            </a:r>
            <a:endParaRPr>
              <a:solidFill>
                <a:schemeClr val="dk1"/>
              </a:solidFill>
            </a:endParaRPr>
          </a:p>
          <a:p>
            <a:pPr indent="0" lvl="0" marL="0" rtl="0" algn="l">
              <a:spcBef>
                <a:spcPts val="1200"/>
              </a:spcBef>
              <a:spcAft>
                <a:spcPts val="0"/>
              </a:spcAft>
              <a:buNone/>
            </a:pPr>
            <a:r>
              <a:rPr lang="ta">
                <a:solidFill>
                  <a:schemeClr val="dk1"/>
                </a:solidFill>
              </a:rPr>
              <a:t>plt.figure(dpi=130)</a:t>
            </a:r>
            <a:endParaRPr>
              <a:solidFill>
                <a:schemeClr val="dk1"/>
              </a:solidFill>
            </a:endParaRPr>
          </a:p>
          <a:p>
            <a:pPr indent="0" lvl="0" marL="0" rtl="0" algn="l">
              <a:spcBef>
                <a:spcPts val="1200"/>
              </a:spcBef>
              <a:spcAft>
                <a:spcPts val="0"/>
              </a:spcAft>
              <a:buNone/>
            </a:pPr>
            <a:r>
              <a:rPr lang="ta">
                <a:solidFill>
                  <a:schemeClr val="dk1"/>
                </a:solidFill>
              </a:rPr>
              <a:t>sns.heatmap(df.corr(), annot=True, fmt= '.2f')</a:t>
            </a:r>
            <a:endParaRPr>
              <a:solidFill>
                <a:schemeClr val="dk1"/>
              </a:solidFill>
            </a:endParaRPr>
          </a:p>
          <a:p>
            <a:pPr indent="0" lvl="0" marL="0" rtl="0" algn="l">
              <a:spcBef>
                <a:spcPts val="1200"/>
              </a:spcBef>
              <a:spcAft>
                <a:spcPts val="1200"/>
              </a:spcAft>
              <a:buNone/>
            </a:pPr>
            <a:r>
              <a:rPr lang="ta">
                <a:solidFill>
                  <a:schemeClr val="dk1"/>
                </a:solidFill>
              </a:rPr>
              <a:t>plt.show()</a:t>
            </a:r>
            <a:endParaRPr>
              <a:solidFill>
                <a:schemeClr val="dk1"/>
              </a:solidFill>
            </a:endParaRPr>
          </a:p>
        </p:txBody>
      </p:sp>
      <p:pic>
        <p:nvPicPr>
          <p:cNvPr id="141" name="Google Shape;141;p28"/>
          <p:cNvPicPr preferRelativeResize="0"/>
          <p:nvPr/>
        </p:nvPicPr>
        <p:blipFill>
          <a:blip r:embed="rId3">
            <a:alphaModFix/>
          </a:blip>
          <a:stretch>
            <a:fillRect/>
          </a:stretch>
        </p:blipFill>
        <p:spPr>
          <a:xfrm>
            <a:off x="4079150" y="1170125"/>
            <a:ext cx="4701574"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idx="1" type="body"/>
          </p:nvPr>
        </p:nvSpPr>
        <p:spPr>
          <a:xfrm>
            <a:off x="311700" y="452575"/>
            <a:ext cx="3999900" cy="41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solidFill>
                  <a:schemeClr val="dk1"/>
                </a:solidFill>
              </a:rPr>
              <a:t>marginal_workers_data = df['Industrial Category - A - Cultivators - Persons']</a:t>
            </a:r>
            <a:endParaRPr>
              <a:solidFill>
                <a:schemeClr val="dk1"/>
              </a:solidFill>
            </a:endParaRPr>
          </a:p>
          <a:p>
            <a:pPr indent="0" lvl="0" marL="0" rtl="0" algn="l">
              <a:spcBef>
                <a:spcPts val="1200"/>
              </a:spcBef>
              <a:spcAft>
                <a:spcPts val="0"/>
              </a:spcAft>
              <a:buNone/>
            </a:pPr>
            <a:r>
              <a:rPr lang="ta">
                <a:solidFill>
                  <a:schemeClr val="dk1"/>
                </a:solidFill>
              </a:rPr>
              <a:t>plt.hist(marginal_workers_data, bins=10, color='blue', edgecolor='black')</a:t>
            </a:r>
            <a:endParaRPr>
              <a:solidFill>
                <a:schemeClr val="dk1"/>
              </a:solidFill>
            </a:endParaRPr>
          </a:p>
          <a:p>
            <a:pPr indent="0" lvl="0" marL="0" rtl="0" algn="l">
              <a:spcBef>
                <a:spcPts val="1200"/>
              </a:spcBef>
              <a:spcAft>
                <a:spcPts val="0"/>
              </a:spcAft>
              <a:buNone/>
            </a:pPr>
            <a:r>
              <a:rPr lang="ta">
                <a:solidFill>
                  <a:schemeClr val="dk1"/>
                </a:solidFill>
              </a:rPr>
              <a:t>plt.xlabel('Industrial Category - A - Cultivators - Persons')</a:t>
            </a:r>
            <a:endParaRPr>
              <a:solidFill>
                <a:schemeClr val="dk1"/>
              </a:solidFill>
            </a:endParaRPr>
          </a:p>
          <a:p>
            <a:pPr indent="0" lvl="0" marL="0" rtl="0" algn="l">
              <a:spcBef>
                <a:spcPts val="1200"/>
              </a:spcBef>
              <a:spcAft>
                <a:spcPts val="0"/>
              </a:spcAft>
              <a:buNone/>
            </a:pPr>
            <a:r>
              <a:rPr lang="ta">
                <a:solidFill>
                  <a:schemeClr val="dk1"/>
                </a:solidFill>
              </a:rPr>
              <a:t>plt.ylabel('Frequency')</a:t>
            </a:r>
            <a:endParaRPr>
              <a:solidFill>
                <a:schemeClr val="dk1"/>
              </a:solidFill>
            </a:endParaRPr>
          </a:p>
          <a:p>
            <a:pPr indent="0" lvl="0" marL="0" rtl="0" algn="l">
              <a:spcBef>
                <a:spcPts val="1200"/>
              </a:spcBef>
              <a:spcAft>
                <a:spcPts val="0"/>
              </a:spcAft>
              <a:buNone/>
            </a:pPr>
            <a:r>
              <a:rPr lang="ta">
                <a:solidFill>
                  <a:schemeClr val="dk1"/>
                </a:solidFill>
              </a:rPr>
              <a:t>plt.title('Histogram of Marginal Workers Dataset')</a:t>
            </a:r>
            <a:endParaRPr>
              <a:solidFill>
                <a:schemeClr val="dk1"/>
              </a:solidFill>
            </a:endParaRPr>
          </a:p>
          <a:p>
            <a:pPr indent="0" lvl="0" marL="0" rtl="0" algn="l">
              <a:spcBef>
                <a:spcPts val="1200"/>
              </a:spcBef>
              <a:spcAft>
                <a:spcPts val="1200"/>
              </a:spcAft>
              <a:buNone/>
            </a:pPr>
            <a:r>
              <a:rPr lang="ta">
                <a:solidFill>
                  <a:schemeClr val="dk1"/>
                </a:solidFill>
              </a:rPr>
              <a:t>plt.show()</a:t>
            </a:r>
            <a:endParaRPr>
              <a:solidFill>
                <a:schemeClr val="dk1"/>
              </a:solidFill>
            </a:endParaRPr>
          </a:p>
        </p:txBody>
      </p:sp>
      <p:pic>
        <p:nvPicPr>
          <p:cNvPr id="147" name="Google Shape;147;p29"/>
          <p:cNvPicPr preferRelativeResize="0"/>
          <p:nvPr/>
        </p:nvPicPr>
        <p:blipFill>
          <a:blip r:embed="rId3">
            <a:alphaModFix/>
          </a:blip>
          <a:stretch>
            <a:fillRect/>
          </a:stretch>
        </p:blipFill>
        <p:spPr>
          <a:xfrm>
            <a:off x="4536475" y="452575"/>
            <a:ext cx="4272950" cy="411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a"/>
              <a:t>USING PIE CHART TO ANALYSE THE DATASET:</a:t>
            </a:r>
            <a:endParaRPr b="1"/>
          </a:p>
        </p:txBody>
      </p:sp>
      <p:sp>
        <p:nvSpPr>
          <p:cNvPr id="153" name="Google Shape;153;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solidFill>
                  <a:schemeClr val="dk1"/>
                </a:solidFill>
              </a:rPr>
              <a:t>selected_column = df['Area Name']</a:t>
            </a:r>
            <a:endParaRPr>
              <a:solidFill>
                <a:schemeClr val="dk1"/>
              </a:solidFill>
            </a:endParaRPr>
          </a:p>
          <a:p>
            <a:pPr indent="0" lvl="0" marL="0" rtl="0" algn="l">
              <a:spcBef>
                <a:spcPts val="1200"/>
              </a:spcBef>
              <a:spcAft>
                <a:spcPts val="0"/>
              </a:spcAft>
              <a:buNone/>
            </a:pPr>
            <a:r>
              <a:rPr lang="ta">
                <a:solidFill>
                  <a:schemeClr val="dk1"/>
                </a:solidFill>
              </a:rPr>
              <a:t>value_counts = selected_column.value_counts()</a:t>
            </a:r>
            <a:endParaRPr>
              <a:solidFill>
                <a:schemeClr val="dk1"/>
              </a:solidFill>
            </a:endParaRPr>
          </a:p>
          <a:p>
            <a:pPr indent="0" lvl="0" marL="0" rtl="0" algn="l">
              <a:spcBef>
                <a:spcPts val="1200"/>
              </a:spcBef>
              <a:spcAft>
                <a:spcPts val="0"/>
              </a:spcAft>
              <a:buNone/>
            </a:pPr>
            <a:r>
              <a:rPr lang="ta">
                <a:solidFill>
                  <a:schemeClr val="dk1"/>
                </a:solidFill>
              </a:rPr>
              <a:t>value_counts.plot(kind='pie', autopct='%1.1f%%', startangle=90)</a:t>
            </a:r>
            <a:endParaRPr>
              <a:solidFill>
                <a:schemeClr val="dk1"/>
              </a:solidFill>
            </a:endParaRPr>
          </a:p>
          <a:p>
            <a:pPr indent="0" lvl="0" marL="0" rtl="0" algn="l">
              <a:spcBef>
                <a:spcPts val="1200"/>
              </a:spcBef>
              <a:spcAft>
                <a:spcPts val="0"/>
              </a:spcAft>
              <a:buNone/>
            </a:pPr>
            <a:r>
              <a:rPr lang="ta">
                <a:solidFill>
                  <a:schemeClr val="dk1"/>
                </a:solidFill>
              </a:rPr>
              <a:t>plt.title('Area')</a:t>
            </a:r>
            <a:endParaRPr>
              <a:solidFill>
                <a:schemeClr val="dk1"/>
              </a:solidFill>
            </a:endParaRPr>
          </a:p>
          <a:p>
            <a:pPr indent="0" lvl="0" marL="0" rtl="0" algn="l">
              <a:spcBef>
                <a:spcPts val="1200"/>
              </a:spcBef>
              <a:spcAft>
                <a:spcPts val="1200"/>
              </a:spcAft>
              <a:buNone/>
            </a:pPr>
            <a:r>
              <a:rPr lang="ta">
                <a:solidFill>
                  <a:schemeClr val="dk1"/>
                </a:solidFill>
              </a:rPr>
              <a:t>plt.show()</a:t>
            </a:r>
            <a:endParaRPr>
              <a:solidFill>
                <a:schemeClr val="dk1"/>
              </a:solidFill>
            </a:endParaRPr>
          </a:p>
        </p:txBody>
      </p:sp>
      <p:pic>
        <p:nvPicPr>
          <p:cNvPr id="154" name="Google Shape;154;p30"/>
          <p:cNvPicPr preferRelativeResize="0"/>
          <p:nvPr/>
        </p:nvPicPr>
        <p:blipFill>
          <a:blip r:embed="rId3">
            <a:alphaModFix/>
          </a:blip>
          <a:stretch>
            <a:fillRect/>
          </a:stretch>
        </p:blipFill>
        <p:spPr>
          <a:xfrm>
            <a:off x="4311600" y="1170125"/>
            <a:ext cx="4832400"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211275"/>
            <a:ext cx="8520600" cy="1195200"/>
          </a:xfrm>
          <a:prstGeom prst="rect">
            <a:avLst/>
          </a:prstGeom>
          <a:solidFill>
            <a:srgbClr val="FF99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Finding the frequency of people based on age and their district for particular industrial Category using aggregate function:</a:t>
            </a:r>
            <a:endParaRPr/>
          </a:p>
        </p:txBody>
      </p:sp>
      <p:sp>
        <p:nvSpPr>
          <p:cNvPr id="160" name="Google Shape;160;p31"/>
          <p:cNvSpPr txBox="1"/>
          <p:nvPr>
            <p:ph idx="1" type="body"/>
          </p:nvPr>
        </p:nvSpPr>
        <p:spPr>
          <a:xfrm>
            <a:off x="311700" y="1636789"/>
            <a:ext cx="4059600" cy="3506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spcBef>
                <a:spcPts val="1200"/>
              </a:spcBef>
              <a:spcAft>
                <a:spcPts val="0"/>
              </a:spcAft>
              <a:buNone/>
            </a:pPr>
            <a:r>
              <a:rPr lang="ta">
                <a:solidFill>
                  <a:schemeClr val="dk1"/>
                </a:solidFill>
              </a:rPr>
              <a:t>d=data.groupby([“Area Name” ,”Age group “])[“Industrial Category -A-Cultivators-Persons”].mean().unstack()</a:t>
            </a:r>
            <a:endParaRPr>
              <a:solidFill>
                <a:schemeClr val="dk1"/>
              </a:solidFill>
            </a:endParaRPr>
          </a:p>
          <a:p>
            <a:pPr indent="0" lvl="0" marL="0" rtl="0" algn="l">
              <a:spcBef>
                <a:spcPts val="1200"/>
              </a:spcBef>
              <a:spcAft>
                <a:spcPts val="0"/>
              </a:spcAft>
              <a:buNone/>
            </a:pPr>
            <a:r>
              <a:rPr lang="ta">
                <a:solidFill>
                  <a:schemeClr val="dk1"/>
                </a:solidFill>
              </a:rPr>
              <a:t>print(d)</a:t>
            </a:r>
            <a:endParaRPr>
              <a:solidFill>
                <a:schemeClr val="dk1"/>
              </a:solidFill>
            </a:endParaRPr>
          </a:p>
          <a:p>
            <a:pPr indent="0" lvl="0" marL="0" rtl="0" algn="l">
              <a:spcBef>
                <a:spcPts val="1200"/>
              </a:spcBef>
              <a:spcAft>
                <a:spcPts val="1200"/>
              </a:spcAft>
              <a:buNone/>
            </a:pPr>
            <a:r>
              <a:t/>
            </a:r>
            <a:endParaRPr/>
          </a:p>
        </p:txBody>
      </p:sp>
      <p:pic>
        <p:nvPicPr>
          <p:cNvPr id="161" name="Google Shape;161;p31"/>
          <p:cNvPicPr preferRelativeResize="0"/>
          <p:nvPr/>
        </p:nvPicPr>
        <p:blipFill>
          <a:blip r:embed="rId3">
            <a:alphaModFix/>
          </a:blip>
          <a:stretch>
            <a:fillRect/>
          </a:stretch>
        </p:blipFill>
        <p:spPr>
          <a:xfrm>
            <a:off x="4572000" y="1636800"/>
            <a:ext cx="3873975" cy="3506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PROBLEM DEFINITION:</a:t>
            </a:r>
            <a:endParaRPr/>
          </a:p>
        </p:txBody>
      </p:sp>
      <p:sp>
        <p:nvSpPr>
          <p:cNvPr id="60" name="Google Shape;60;p14"/>
          <p:cNvSpPr txBox="1"/>
          <p:nvPr>
            <p:ph idx="1" type="body"/>
          </p:nvPr>
        </p:nvSpPr>
        <p:spPr>
          <a:xfrm>
            <a:off x="311700" y="1335200"/>
            <a:ext cx="8520600" cy="431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a">
                <a:solidFill>
                  <a:schemeClr val="dk1"/>
                </a:solidFill>
              </a:rPr>
              <a:t>The project involves analyzing the demographic characteristics of marginal workers in Tamil Nadu based on their age, industrial category, and sex. The objective is to perform a socioeconomic analysis and create visualizations to represent the distribution of marginal workers across different categories. This project includes defining objectives, designing the analysis approach, selecting appropriate visualization types, and performing the analysis using Python and data visualization libraries.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217050"/>
            <a:ext cx="8520600" cy="9351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a"/>
              <a:t>FINDING THE TOTAL NUMBER OF MARGINAL WORKERS BASED ON AGE AND DISTRICT:</a:t>
            </a:r>
            <a:endParaRPr b="1"/>
          </a:p>
        </p:txBody>
      </p:sp>
      <p:sp>
        <p:nvSpPr>
          <p:cNvPr id="167" name="Google Shape;167;p32"/>
          <p:cNvSpPr txBox="1"/>
          <p:nvPr>
            <p:ph idx="1" type="body"/>
          </p:nvPr>
        </p:nvSpPr>
        <p:spPr>
          <a:xfrm>
            <a:off x="311700" y="1428738"/>
            <a:ext cx="3948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spcBef>
                <a:spcPts val="1200"/>
              </a:spcBef>
              <a:spcAft>
                <a:spcPts val="0"/>
              </a:spcAft>
              <a:buNone/>
            </a:pPr>
            <a:r>
              <a:rPr lang="ta">
                <a:solidFill>
                  <a:schemeClr val="dk1"/>
                </a:solidFill>
              </a:rPr>
              <a:t>d=data.groupby([“Age group”,”Area Name”])</a:t>
            </a:r>
            <a:endParaRPr>
              <a:solidFill>
                <a:schemeClr val="dk1"/>
              </a:solidFill>
            </a:endParaRPr>
          </a:p>
          <a:p>
            <a:pPr indent="0" lvl="0" marL="0" rtl="0" algn="l">
              <a:spcBef>
                <a:spcPts val="1200"/>
              </a:spcBef>
              <a:spcAft>
                <a:spcPts val="0"/>
              </a:spcAft>
              <a:buNone/>
            </a:pPr>
            <a:r>
              <a:rPr lang="ta">
                <a:solidFill>
                  <a:schemeClr val="dk1"/>
                </a:solidFill>
              </a:rPr>
              <a:t>print(d.sum())</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68" name="Google Shape;168;p32"/>
          <p:cNvPicPr preferRelativeResize="0"/>
          <p:nvPr/>
        </p:nvPicPr>
        <p:blipFill>
          <a:blip r:embed="rId3">
            <a:alphaModFix/>
          </a:blip>
          <a:stretch>
            <a:fillRect/>
          </a:stretch>
        </p:blipFill>
        <p:spPr>
          <a:xfrm>
            <a:off x="4260300" y="1347320"/>
            <a:ext cx="4578900" cy="357924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262525"/>
            <a:ext cx="8520600" cy="890100"/>
          </a:xfrm>
          <a:prstGeom prst="rect">
            <a:avLst/>
          </a:prstGeom>
          <a:solidFill>
            <a:schemeClr val="dk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Finding the frequency of people based on age and the</a:t>
            </a:r>
            <a:r>
              <a:rPr lang="ta"/>
              <a:t>ir district for particular industrial Category :</a:t>
            </a:r>
            <a:endParaRPr/>
          </a:p>
        </p:txBody>
      </p:sp>
      <p:sp>
        <p:nvSpPr>
          <p:cNvPr id="174" name="Google Shape;174;p33"/>
          <p:cNvSpPr txBox="1"/>
          <p:nvPr>
            <p:ph idx="1" type="body"/>
          </p:nvPr>
        </p:nvSpPr>
        <p:spPr>
          <a:xfrm>
            <a:off x="311700" y="1152600"/>
            <a:ext cx="4260300" cy="514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a:p>
          <a:p>
            <a:pPr indent="0" lvl="0" marL="0" rtl="0" algn="l">
              <a:lnSpc>
                <a:spcPct val="100000"/>
              </a:lnSpc>
              <a:spcBef>
                <a:spcPts val="1200"/>
              </a:spcBef>
              <a:spcAft>
                <a:spcPts val="0"/>
              </a:spcAft>
              <a:buNone/>
            </a:pPr>
            <a:r>
              <a:rPr lang="ta">
                <a:solidFill>
                  <a:schemeClr val="dk1"/>
                </a:solidFill>
              </a:rPr>
              <a:t>import pandas as pd</a:t>
            </a:r>
            <a:endParaRPr>
              <a:solidFill>
                <a:schemeClr val="dk1"/>
              </a:solidFill>
            </a:endParaRPr>
          </a:p>
          <a:p>
            <a:pPr indent="0" lvl="0" marL="0" rtl="0" algn="l">
              <a:lnSpc>
                <a:spcPct val="100000"/>
              </a:lnSpc>
              <a:spcBef>
                <a:spcPts val="1200"/>
              </a:spcBef>
              <a:spcAft>
                <a:spcPts val="0"/>
              </a:spcAft>
              <a:buNone/>
            </a:pPr>
            <a:r>
              <a:rPr lang="ta">
                <a:solidFill>
                  <a:schemeClr val="dk1"/>
                </a:solidFill>
              </a:rPr>
              <a:t>impor matplotlib.pyplot as plt</a:t>
            </a:r>
            <a:endParaRPr>
              <a:solidFill>
                <a:schemeClr val="dk1"/>
              </a:solidFill>
            </a:endParaRPr>
          </a:p>
          <a:p>
            <a:pPr indent="0" lvl="0" marL="0" rtl="0" algn="l">
              <a:lnSpc>
                <a:spcPct val="100000"/>
              </a:lnSpc>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lnSpc>
                <a:spcPct val="100000"/>
              </a:lnSpc>
              <a:spcBef>
                <a:spcPts val="1200"/>
              </a:spcBef>
              <a:spcAft>
                <a:spcPts val="0"/>
              </a:spcAft>
              <a:buNone/>
            </a:pPr>
            <a:r>
              <a:rPr lang="ta">
                <a:solidFill>
                  <a:schemeClr val="dk1"/>
                </a:solidFill>
              </a:rPr>
              <a:t>d=data.groupby([“Area Name” ,”Age group “])[“Industrial Category -A-Cultivators-Persons”].mean().unstack()</a:t>
            </a:r>
            <a:endParaRPr>
              <a:solidFill>
                <a:schemeClr val="dk1"/>
              </a:solidFill>
            </a:endParaRPr>
          </a:p>
          <a:p>
            <a:pPr indent="0" lvl="0" marL="0" rtl="0" algn="l">
              <a:lnSpc>
                <a:spcPct val="100000"/>
              </a:lnSpc>
              <a:spcBef>
                <a:spcPts val="1200"/>
              </a:spcBef>
              <a:spcAft>
                <a:spcPts val="0"/>
              </a:spcAft>
              <a:buNone/>
            </a:pPr>
            <a:r>
              <a:rPr lang="ta">
                <a:solidFill>
                  <a:schemeClr val="dk1"/>
                </a:solidFill>
              </a:rPr>
              <a:t>d.plot(kind=’bar’)</a:t>
            </a:r>
            <a:endParaRPr>
              <a:solidFill>
                <a:schemeClr val="dk1"/>
              </a:solidFill>
            </a:endParaRPr>
          </a:p>
          <a:p>
            <a:pPr indent="0" lvl="0" marL="0" rtl="0" algn="l">
              <a:lnSpc>
                <a:spcPct val="100000"/>
              </a:lnSpc>
              <a:spcBef>
                <a:spcPts val="1200"/>
              </a:spcBef>
              <a:spcAft>
                <a:spcPts val="0"/>
              </a:spcAft>
              <a:buNone/>
            </a:pPr>
            <a:r>
              <a:rPr lang="ta">
                <a:solidFill>
                  <a:schemeClr val="dk1"/>
                </a:solidFill>
              </a:rPr>
              <a:t>Plt show()</a:t>
            </a:r>
            <a:endParaRPr>
              <a:solidFill>
                <a:schemeClr val="dk1"/>
              </a:solidFill>
            </a:endParaRPr>
          </a:p>
          <a:p>
            <a:pPr indent="0" lvl="0" marL="0" rtl="0" algn="l">
              <a:lnSpc>
                <a:spcPct val="100000"/>
              </a:lnSpc>
              <a:spcBef>
                <a:spcPts val="1200"/>
              </a:spcBef>
              <a:spcAft>
                <a:spcPts val="0"/>
              </a:spcAft>
              <a:buNone/>
            </a:pPr>
            <a:r>
              <a:t/>
            </a:r>
            <a:endParaRPr b="1">
              <a:solidFill>
                <a:schemeClr val="dk1"/>
              </a:solidFill>
            </a:endParaRPr>
          </a:p>
          <a:p>
            <a:pPr indent="0" lvl="0" marL="0" rtl="0" algn="l">
              <a:lnSpc>
                <a:spcPct val="100000"/>
              </a:lnSpc>
              <a:spcBef>
                <a:spcPts val="1200"/>
              </a:spcBef>
              <a:spcAft>
                <a:spcPts val="0"/>
              </a:spcAft>
              <a:buNone/>
            </a:pPr>
            <a:r>
              <a:t/>
            </a:r>
            <a:endParaRPr b="1">
              <a:solidFill>
                <a:schemeClr val="dk1"/>
              </a:solidFill>
            </a:endParaRPr>
          </a:p>
          <a:p>
            <a:pPr indent="0" lvl="0" marL="0" rtl="0" algn="l">
              <a:spcBef>
                <a:spcPts val="1200"/>
              </a:spcBef>
              <a:spcAft>
                <a:spcPts val="1200"/>
              </a:spcAft>
              <a:buNone/>
            </a:pPr>
            <a:r>
              <a:t/>
            </a:r>
            <a:endParaRPr b="1"/>
          </a:p>
        </p:txBody>
      </p:sp>
      <p:pic>
        <p:nvPicPr>
          <p:cNvPr id="175" name="Google Shape;175;p33"/>
          <p:cNvPicPr preferRelativeResize="0"/>
          <p:nvPr/>
        </p:nvPicPr>
        <p:blipFill>
          <a:blip r:embed="rId3">
            <a:alphaModFix/>
          </a:blip>
          <a:stretch>
            <a:fillRect/>
          </a:stretch>
        </p:blipFill>
        <p:spPr>
          <a:xfrm>
            <a:off x="4831832" y="1457400"/>
            <a:ext cx="3775858" cy="3686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214750"/>
            <a:ext cx="8520600" cy="8427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TOTAL NUMBER OF MARGINAL WORKERS BASED ON AGE AND IN A PARTICULAR DISTRICT:</a:t>
            </a:r>
            <a:endParaRPr/>
          </a:p>
        </p:txBody>
      </p:sp>
      <p:sp>
        <p:nvSpPr>
          <p:cNvPr id="181" name="Google Shape;181;p34"/>
          <p:cNvSpPr txBox="1"/>
          <p:nvPr>
            <p:ph idx="1" type="body"/>
          </p:nvPr>
        </p:nvSpPr>
        <p:spPr>
          <a:xfrm>
            <a:off x="311700" y="1256375"/>
            <a:ext cx="4260300" cy="4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spcBef>
                <a:spcPts val="1200"/>
              </a:spcBef>
              <a:spcAft>
                <a:spcPts val="0"/>
              </a:spcAft>
              <a:buNone/>
            </a:pPr>
            <a:r>
              <a:rPr lang="ta">
                <a:solidFill>
                  <a:schemeClr val="dk1"/>
                </a:solidFill>
              </a:rPr>
              <a:t>d=data.groupby([data[“Area Name”]==”District-Ariyalur”,”Age group”])</a:t>
            </a:r>
            <a:endParaRPr>
              <a:solidFill>
                <a:schemeClr val="dk1"/>
              </a:solidFill>
            </a:endParaRPr>
          </a:p>
          <a:p>
            <a:pPr indent="0" lvl="0" marL="0" rtl="0" algn="l">
              <a:spcBef>
                <a:spcPts val="1200"/>
              </a:spcBef>
              <a:spcAft>
                <a:spcPts val="0"/>
              </a:spcAft>
              <a:buNone/>
            </a:pPr>
            <a:r>
              <a:rPr lang="ta">
                <a:solidFill>
                  <a:schemeClr val="dk1"/>
                </a:solidFill>
              </a:rPr>
              <a:t>d.plot(kind=’bar’</a:t>
            </a:r>
            <a:endParaRPr>
              <a:solidFill>
                <a:schemeClr val="dk1"/>
              </a:solidFill>
            </a:endParaRPr>
          </a:p>
          <a:p>
            <a:pPr indent="0" lvl="0" marL="0" rtl="0" algn="l">
              <a:spcBef>
                <a:spcPts val="1200"/>
              </a:spcBef>
              <a:spcAft>
                <a:spcPts val="0"/>
              </a:spcAft>
              <a:buNone/>
            </a:pPr>
            <a:r>
              <a:rPr lang="ta">
                <a:solidFill>
                  <a:schemeClr val="dk1"/>
                </a:solidFill>
              </a:rPr>
              <a:t>Plt.show()</a:t>
            </a:r>
            <a:endParaRPr>
              <a:solidFill>
                <a:schemeClr val="dk1"/>
              </a:solidFill>
            </a:endParaRPr>
          </a:p>
          <a:p>
            <a:pPr indent="0" lvl="0" marL="0" rtl="0" algn="l">
              <a:spcBef>
                <a:spcPts val="1200"/>
              </a:spcBef>
              <a:spcAft>
                <a:spcPts val="1200"/>
              </a:spcAft>
              <a:buNone/>
            </a:pPr>
            <a:r>
              <a:t/>
            </a:r>
            <a:endParaRPr/>
          </a:p>
        </p:txBody>
      </p:sp>
      <p:pic>
        <p:nvPicPr>
          <p:cNvPr id="182" name="Google Shape;182;p34"/>
          <p:cNvPicPr preferRelativeResize="0"/>
          <p:nvPr/>
        </p:nvPicPr>
        <p:blipFill>
          <a:blip r:embed="rId3">
            <a:alphaModFix/>
          </a:blip>
          <a:stretch>
            <a:fillRect/>
          </a:stretch>
        </p:blipFill>
        <p:spPr>
          <a:xfrm>
            <a:off x="4894375" y="1256375"/>
            <a:ext cx="3281000" cy="35823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0"/>
            <a:ext cx="8520600" cy="1351500"/>
          </a:xfrm>
          <a:prstGeom prst="rect">
            <a:avLst/>
          </a:prstGeom>
          <a:solidFill>
            <a:srgbClr val="666666"/>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DISTRIBUTION OF MARGINAL WORKERS BASED ON SEX BY THE</a:t>
            </a:r>
            <a:r>
              <a:rPr lang="ta"/>
              <a:t>IR DISTRICT IN PARTICULAR INDUSTRIAL CATEGORY:</a:t>
            </a:r>
            <a:endParaRPr/>
          </a:p>
        </p:txBody>
      </p:sp>
      <p:sp>
        <p:nvSpPr>
          <p:cNvPr id="188" name="Google Shape;188;p35"/>
          <p:cNvSpPr txBox="1"/>
          <p:nvPr>
            <p:ph idx="1" type="body"/>
          </p:nvPr>
        </p:nvSpPr>
        <p:spPr>
          <a:xfrm>
            <a:off x="311700" y="1351349"/>
            <a:ext cx="4260300" cy="444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spcBef>
                <a:spcPts val="1200"/>
              </a:spcBef>
              <a:spcAft>
                <a:spcPts val="0"/>
              </a:spcAft>
              <a:buNone/>
            </a:pPr>
            <a:r>
              <a:rPr lang="ta">
                <a:solidFill>
                  <a:schemeClr val="dk1"/>
                </a:solidFill>
              </a:rPr>
              <a:t>data.plot(x=”Area Name”,y=[“Industrial Category -A-Cultivators-Persons”, Industrial Category -A-Cultivators-Males”,”Industrial Category -A-Cultivators-Females”])</a:t>
            </a:r>
            <a:endParaRPr>
              <a:solidFill>
                <a:schemeClr val="dk1"/>
              </a:solidFill>
            </a:endParaRPr>
          </a:p>
          <a:p>
            <a:pPr indent="0" lvl="0" marL="0" rtl="0" algn="l">
              <a:spcBef>
                <a:spcPts val="1200"/>
              </a:spcBef>
              <a:spcAft>
                <a:spcPts val="0"/>
              </a:spcAft>
              <a:buNone/>
            </a:pPr>
            <a:r>
              <a:rPr lang="ta">
                <a:solidFill>
                  <a:schemeClr val="dk1"/>
                </a:solidFill>
              </a:rPr>
              <a:t>Plt.show()</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189" name="Google Shape;189;p35"/>
          <p:cNvPicPr preferRelativeResize="0"/>
          <p:nvPr/>
        </p:nvPicPr>
        <p:blipFill>
          <a:blip r:embed="rId3">
            <a:alphaModFix/>
          </a:blip>
          <a:stretch>
            <a:fillRect/>
          </a:stretch>
        </p:blipFill>
        <p:spPr>
          <a:xfrm>
            <a:off x="4572000" y="1590254"/>
            <a:ext cx="4267201" cy="3028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flipH="1" rot="-242">
            <a:off x="311650" y="196274"/>
            <a:ext cx="8520600" cy="819900"/>
          </a:xfrm>
          <a:prstGeom prst="rect">
            <a:avLst/>
          </a:prstGeom>
          <a:solidFill>
            <a:srgbClr val="FF99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NUMBER OF MARGINAL WORKERS IN PARTICULAR CATEGORY BASED ON AGE:</a:t>
            </a:r>
            <a:endParaRPr/>
          </a:p>
        </p:txBody>
      </p:sp>
      <p:sp>
        <p:nvSpPr>
          <p:cNvPr id="195" name="Google Shape;195;p3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data=pd.read_csv(“marginal-workers.csv”)</a:t>
            </a:r>
            <a:endParaRPr>
              <a:solidFill>
                <a:schemeClr val="dk1"/>
              </a:solidFill>
            </a:endParaRPr>
          </a:p>
          <a:p>
            <a:pPr indent="0" lvl="0" marL="0" rtl="0" algn="l">
              <a:spcBef>
                <a:spcPts val="1200"/>
              </a:spcBef>
              <a:spcAft>
                <a:spcPts val="0"/>
              </a:spcAft>
              <a:buNone/>
            </a:pPr>
            <a:r>
              <a:rPr lang="ta">
                <a:solidFill>
                  <a:schemeClr val="dk1"/>
                </a:solidFill>
              </a:rPr>
              <a:t>data.plot(x=”Age group”,y=”Industrial Category -A-Cultivators-Females”)</a:t>
            </a:r>
            <a:endParaRPr>
              <a:solidFill>
                <a:schemeClr val="dk1"/>
              </a:solidFill>
            </a:endParaRPr>
          </a:p>
          <a:p>
            <a:pPr indent="0" lvl="0" marL="0" rtl="0" algn="l">
              <a:spcBef>
                <a:spcPts val="1200"/>
              </a:spcBef>
              <a:spcAft>
                <a:spcPts val="0"/>
              </a:spcAft>
              <a:buNone/>
            </a:pPr>
            <a:r>
              <a:rPr lang="ta">
                <a:solidFill>
                  <a:schemeClr val="dk1"/>
                </a:solidFill>
              </a:rPr>
              <a:t>plt.show()</a:t>
            </a:r>
            <a:endParaRPr>
              <a:solidFill>
                <a:schemeClr val="dk1"/>
              </a:solidFill>
            </a:endParaRPr>
          </a:p>
          <a:p>
            <a:pPr indent="0" lvl="0" marL="0" rtl="0" algn="l">
              <a:spcBef>
                <a:spcPts val="1200"/>
              </a:spcBef>
              <a:spcAft>
                <a:spcPts val="1200"/>
              </a:spcAft>
              <a:buNone/>
            </a:pPr>
            <a:r>
              <a:t/>
            </a:r>
            <a:endParaRPr/>
          </a:p>
        </p:txBody>
      </p:sp>
      <p:pic>
        <p:nvPicPr>
          <p:cNvPr id="196" name="Google Shape;196;p36"/>
          <p:cNvPicPr preferRelativeResize="0"/>
          <p:nvPr/>
        </p:nvPicPr>
        <p:blipFill>
          <a:blip r:embed="rId3">
            <a:alphaModFix/>
          </a:blip>
          <a:stretch>
            <a:fillRect/>
          </a:stretch>
        </p:blipFill>
        <p:spPr>
          <a:xfrm>
            <a:off x="4572000" y="1206388"/>
            <a:ext cx="4260301" cy="3308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237825"/>
            <a:ext cx="8520600" cy="9861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USING AGGREGATE FUNCTION IN INDUSTRIAL CAT</a:t>
            </a:r>
            <a:r>
              <a:rPr lang="ta"/>
              <a:t>EGORY:</a:t>
            </a:r>
            <a:endParaRPr/>
          </a:p>
        </p:txBody>
      </p:sp>
      <p:sp>
        <p:nvSpPr>
          <p:cNvPr id="202" name="Google Shape;202;p37"/>
          <p:cNvSpPr txBox="1"/>
          <p:nvPr>
            <p:ph idx="1" type="body"/>
          </p:nvPr>
        </p:nvSpPr>
        <p:spPr>
          <a:xfrm>
            <a:off x="311700" y="1451502"/>
            <a:ext cx="31878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import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 -workers”)</a:t>
            </a:r>
            <a:endParaRPr>
              <a:solidFill>
                <a:schemeClr val="dk1"/>
              </a:solidFill>
            </a:endParaRPr>
          </a:p>
          <a:p>
            <a:pPr indent="0" lvl="0" marL="0" rtl="0" algn="l">
              <a:spcBef>
                <a:spcPts val="1200"/>
              </a:spcBef>
              <a:spcAft>
                <a:spcPts val="0"/>
              </a:spcAft>
              <a:buNone/>
            </a:pPr>
            <a:r>
              <a:rPr lang="ta">
                <a:solidFill>
                  <a:schemeClr val="dk1"/>
                </a:solidFill>
              </a:rPr>
              <a:t>Print(data[“Industrial Category -A-Cultivators-Persons”]. describe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203" name="Google Shape;203;p37"/>
          <p:cNvPicPr preferRelativeResize="0"/>
          <p:nvPr/>
        </p:nvPicPr>
        <p:blipFill>
          <a:blip r:embed="rId3">
            <a:alphaModFix/>
          </a:blip>
          <a:stretch>
            <a:fillRect/>
          </a:stretch>
        </p:blipFill>
        <p:spPr>
          <a:xfrm>
            <a:off x="3741007" y="1451500"/>
            <a:ext cx="4851551" cy="2654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196325"/>
            <a:ext cx="8520600" cy="8214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ta"/>
              <a:t>USING DESCRIBE FUNCTION FOR PARTICULAR INDUSTRIAL CATEGORY IN P</a:t>
            </a:r>
            <a:r>
              <a:rPr lang="ta"/>
              <a:t>ARTICULAR DISTRICT:</a:t>
            </a:r>
            <a:endParaRPr/>
          </a:p>
        </p:txBody>
      </p:sp>
      <p:sp>
        <p:nvSpPr>
          <p:cNvPr id="209" name="Google Shape;209;p38"/>
          <p:cNvSpPr txBox="1"/>
          <p:nvPr>
            <p:ph idx="1" type="body"/>
          </p:nvPr>
        </p:nvSpPr>
        <p:spPr>
          <a:xfrm>
            <a:off x="311700" y="1266600"/>
            <a:ext cx="4260300" cy="387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import matplotlib.pyplot as plt</a:t>
            </a:r>
            <a:endParaRPr>
              <a:solidFill>
                <a:schemeClr val="dk1"/>
              </a:solidFill>
            </a:endParaRPr>
          </a:p>
          <a:p>
            <a:pPr indent="0" lvl="0" marL="0" rtl="0" algn="l">
              <a:spcBef>
                <a:spcPts val="1200"/>
              </a:spcBef>
              <a:spcAft>
                <a:spcPts val="0"/>
              </a:spcAft>
              <a:buNone/>
            </a:pPr>
            <a:r>
              <a:rPr lang="ta">
                <a:solidFill>
                  <a:schemeClr val="dk1"/>
                </a:solidFill>
              </a:rPr>
              <a:t>data=pd.read_csv(“marginal -workers”)</a:t>
            </a:r>
            <a:endParaRPr>
              <a:solidFill>
                <a:schemeClr val="dk1"/>
              </a:solidFill>
            </a:endParaRPr>
          </a:p>
          <a:p>
            <a:pPr indent="0" lvl="0" marL="0" rtl="0" algn="l">
              <a:spcBef>
                <a:spcPts val="1200"/>
              </a:spcBef>
              <a:spcAft>
                <a:spcPts val="0"/>
              </a:spcAft>
              <a:buNone/>
            </a:pPr>
            <a:r>
              <a:rPr lang="ta">
                <a:solidFill>
                  <a:schemeClr val="dk1"/>
                </a:solidFill>
              </a:rPr>
              <a:t>d=data.groupby([“Age group”],data[“Area Name”]==”District -Kancheepuram”])[“Industrial Category -A-Cultivators-Persons”].sum()</a:t>
            </a:r>
            <a:endParaRPr>
              <a:solidFill>
                <a:schemeClr val="dk1"/>
              </a:solidFill>
            </a:endParaRPr>
          </a:p>
          <a:p>
            <a:pPr indent="0" lvl="0" marL="0" rtl="0" algn="l">
              <a:spcBef>
                <a:spcPts val="1200"/>
              </a:spcBef>
              <a:spcAft>
                <a:spcPts val="1200"/>
              </a:spcAft>
              <a:buNone/>
            </a:pPr>
            <a:r>
              <a:rPr lang="ta">
                <a:solidFill>
                  <a:schemeClr val="dk1"/>
                </a:solidFill>
              </a:rPr>
              <a:t>print (d)</a:t>
            </a:r>
            <a:endParaRPr>
              <a:solidFill>
                <a:schemeClr val="dk1"/>
              </a:solidFill>
            </a:endParaRPr>
          </a:p>
        </p:txBody>
      </p:sp>
      <p:pic>
        <p:nvPicPr>
          <p:cNvPr id="210" name="Google Shape;210;p38"/>
          <p:cNvPicPr preferRelativeResize="0"/>
          <p:nvPr/>
        </p:nvPicPr>
        <p:blipFill>
          <a:blip r:embed="rId3">
            <a:alphaModFix/>
          </a:blip>
          <a:stretch>
            <a:fillRect/>
          </a:stretch>
        </p:blipFill>
        <p:spPr>
          <a:xfrm>
            <a:off x="4876800" y="1497575"/>
            <a:ext cx="4267200" cy="2916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a:solidFill>
            <a:schemeClr val="accent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a"/>
              <a:t>CONCLUSION:</a:t>
            </a:r>
            <a:endParaRPr b="1"/>
          </a:p>
        </p:txBody>
      </p:sp>
      <p:sp>
        <p:nvSpPr>
          <p:cNvPr id="216" name="Google Shape;21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solidFill>
                  <a:schemeClr val="dk1"/>
                </a:solidFill>
              </a:rPr>
              <a:t>      In summary, analyzing the marginal dataset reveals valuable insights into the nuanced patterns and trends at the edges of the data, providing a more comprehensive understanding of the variables involved.</a:t>
            </a:r>
            <a:endParaRPr>
              <a:solidFill>
                <a:schemeClr val="dk1"/>
              </a:solidFill>
            </a:endParaRPr>
          </a:p>
          <a:p>
            <a:pPr indent="0" lvl="0" marL="0" rtl="0" algn="l">
              <a:spcBef>
                <a:spcPts val="1200"/>
              </a:spcBef>
              <a:spcAft>
                <a:spcPts val="1200"/>
              </a:spcAft>
              <a:buNone/>
            </a:pPr>
            <a:r>
              <a:rPr lang="ta">
                <a:solidFill>
                  <a:schemeClr val="dk1"/>
                </a:solidFill>
              </a:rPr>
              <a:t>      Examining marginal data allows for a closer examination of outliers and exceptions, shedding light on potential anomalies or unique cases that might be crucial for a thorough analysis. This detailed exploration enhances the overall robustness of your findings and contributes to a more nuanced interpretation of the dataset.</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ta"/>
              <a:t>                     </a:t>
            </a:r>
            <a:r>
              <a:rPr b="1" lang="ta" sz="4400"/>
              <a:t>THANK YOU…..</a:t>
            </a:r>
            <a:endParaRPr b="1"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solidFill>
            <a:schemeClr val="accent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a"/>
              <a:t>OBJECTIVE:</a:t>
            </a:r>
            <a:endParaRPr b="1">
              <a:highlight>
                <a:srgbClr val="FF0000"/>
              </a:highlight>
            </a:endParaRPr>
          </a:p>
        </p:txBody>
      </p:sp>
      <p:sp>
        <p:nvSpPr>
          <p:cNvPr id="66" name="Google Shape;66;p15"/>
          <p:cNvSpPr txBox="1"/>
          <p:nvPr>
            <p:ph idx="1" type="body"/>
          </p:nvPr>
        </p:nvSpPr>
        <p:spPr>
          <a:xfrm>
            <a:off x="311700" y="1309250"/>
            <a:ext cx="8520600" cy="32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a">
                <a:solidFill>
                  <a:schemeClr val="dk1"/>
                </a:solidFill>
              </a:rPr>
              <a:t>Analysis objective:</a:t>
            </a:r>
            <a:endParaRPr>
              <a:solidFill>
                <a:schemeClr val="dk1"/>
              </a:solidFill>
            </a:endParaRPr>
          </a:p>
          <a:p>
            <a:pPr indent="0" lvl="0" marL="0" rtl="0" algn="l">
              <a:spcBef>
                <a:spcPts val="1200"/>
              </a:spcBef>
              <a:spcAft>
                <a:spcPts val="1200"/>
              </a:spcAft>
              <a:buNone/>
            </a:pPr>
            <a:r>
              <a:rPr lang="ta">
                <a:solidFill>
                  <a:schemeClr val="dk1"/>
                </a:solidFill>
              </a:rPr>
              <a:t>           The objective of analyzing the demographic characteristics of marginal workers in Tamil Nadu is likely multifaceted. It could include understanding the distribution of marginal workers across age groups, industrial sectors, and gender to inform targeted policies and interventions. The analysis aims to provide a nuanced socioeconomic picture, enabling policymakers to address specific challenges faced by different segments of this workforce effectively.</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a"/>
              <a:t>ANALYSIS APPROACH:</a:t>
            </a:r>
            <a:endParaRPr b="1"/>
          </a:p>
        </p:txBody>
      </p:sp>
      <p:sp>
        <p:nvSpPr>
          <p:cNvPr id="72" name="Google Shape;72;p16"/>
          <p:cNvSpPr txBox="1"/>
          <p:nvPr>
            <p:ph idx="1" type="body"/>
          </p:nvPr>
        </p:nvSpPr>
        <p:spPr>
          <a:xfrm>
            <a:off x="311700" y="1255000"/>
            <a:ext cx="8520600" cy="335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a">
                <a:solidFill>
                  <a:schemeClr val="dk1"/>
                </a:solidFill>
              </a:rPr>
              <a:t>For analyzing marginal workers in Tamil Nadu, adopt a mixed-methods approach. Combine quantitative data, such as surveys and statistical analysis, to quantify demographic patterns. Additionally, use qualitative methods like interviews or focus groups to gain deeper insights into their experiences. This hybrid approach ensures a comprehensive understanding of the socioeconomic landscape, capturing both statistical trends and personal narratives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645900"/>
          </a:xfrm>
          <a:prstGeom prst="rect">
            <a:avLst/>
          </a:prstGeom>
          <a:solidFill>
            <a:schemeClr val="accent5"/>
          </a:solidFill>
        </p:spPr>
        <p:txBody>
          <a:bodyPr anchorCtr="0" anchor="t" bIns="91425" lIns="91425" spcFirstLastPara="1" rIns="91425" wrap="square" tIns="91425">
            <a:normAutofit/>
          </a:bodyPr>
          <a:lstStyle/>
          <a:p>
            <a:pPr indent="0" lvl="0" marL="0" rtl="0" algn="l">
              <a:spcBef>
                <a:spcPts val="0"/>
              </a:spcBef>
              <a:spcAft>
                <a:spcPts val="0"/>
              </a:spcAft>
              <a:buNone/>
            </a:pPr>
            <a:r>
              <a:rPr b="1" lang="ta"/>
              <a:t>VISUALIZATION SELECTION:</a:t>
            </a:r>
            <a:endParaRPr b="1"/>
          </a:p>
        </p:txBody>
      </p:sp>
      <p:sp>
        <p:nvSpPr>
          <p:cNvPr id="78" name="Google Shape;78;p17"/>
          <p:cNvSpPr txBox="1"/>
          <p:nvPr>
            <p:ph idx="1" type="body"/>
          </p:nvPr>
        </p:nvSpPr>
        <p:spPr>
          <a:xfrm>
            <a:off x="311700" y="1469725"/>
            <a:ext cx="8520600" cy="309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ta">
                <a:solidFill>
                  <a:schemeClr val="dk1"/>
                </a:solidFill>
              </a:rPr>
              <a:t>BAR CHART </a:t>
            </a:r>
            <a:endParaRPr>
              <a:solidFill>
                <a:schemeClr val="dk1"/>
              </a:solidFill>
            </a:endParaRPr>
          </a:p>
          <a:p>
            <a:pPr indent="-342900" lvl="0" marL="457200" rtl="0" algn="l">
              <a:spcBef>
                <a:spcPts val="0"/>
              </a:spcBef>
              <a:spcAft>
                <a:spcPts val="0"/>
              </a:spcAft>
              <a:buClr>
                <a:schemeClr val="dk1"/>
              </a:buClr>
              <a:buSzPts val="1800"/>
              <a:buChar char="●"/>
            </a:pPr>
            <a:r>
              <a:rPr lang="ta">
                <a:solidFill>
                  <a:schemeClr val="dk1"/>
                </a:solidFill>
              </a:rPr>
              <a:t>PIE CHART</a:t>
            </a:r>
            <a:endParaRPr>
              <a:solidFill>
                <a:schemeClr val="dk1"/>
              </a:solidFill>
            </a:endParaRPr>
          </a:p>
          <a:p>
            <a:pPr indent="-342900" lvl="0" marL="457200" rtl="0" algn="l">
              <a:spcBef>
                <a:spcPts val="0"/>
              </a:spcBef>
              <a:spcAft>
                <a:spcPts val="0"/>
              </a:spcAft>
              <a:buClr>
                <a:schemeClr val="dk1"/>
              </a:buClr>
              <a:buSzPts val="1800"/>
              <a:buChar char="●"/>
            </a:pPr>
            <a:r>
              <a:rPr lang="ta">
                <a:solidFill>
                  <a:schemeClr val="dk1"/>
                </a:solidFill>
              </a:rPr>
              <a:t>HISTOGRAM</a:t>
            </a:r>
            <a:endParaRPr>
              <a:solidFill>
                <a:schemeClr val="dk1"/>
              </a:solidFill>
            </a:endParaRPr>
          </a:p>
          <a:p>
            <a:pPr indent="-342900" lvl="0" marL="457200" rtl="0" algn="l">
              <a:spcBef>
                <a:spcPts val="0"/>
              </a:spcBef>
              <a:spcAft>
                <a:spcPts val="0"/>
              </a:spcAft>
              <a:buClr>
                <a:schemeClr val="dk1"/>
              </a:buClr>
              <a:buSzPts val="1800"/>
              <a:buChar char="●"/>
            </a:pPr>
            <a:r>
              <a:rPr lang="ta">
                <a:solidFill>
                  <a:schemeClr val="dk1"/>
                </a:solidFill>
              </a:rPr>
              <a:t>CORRELATION</a:t>
            </a:r>
            <a:endParaRPr>
              <a:solidFill>
                <a:schemeClr val="dk1"/>
              </a:solidFill>
            </a:endParaRPr>
          </a:p>
          <a:p>
            <a:pPr indent="-342900" lvl="0" marL="457200" rtl="0" algn="l">
              <a:spcBef>
                <a:spcPts val="0"/>
              </a:spcBef>
              <a:spcAft>
                <a:spcPts val="0"/>
              </a:spcAft>
              <a:buClr>
                <a:schemeClr val="dk1"/>
              </a:buClr>
              <a:buSzPts val="1800"/>
              <a:buChar char="●"/>
            </a:pPr>
            <a:r>
              <a:rPr lang="ta">
                <a:solidFill>
                  <a:schemeClr val="dk1"/>
                </a:solidFill>
              </a:rPr>
              <a:t>HEAT MAP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598050"/>
            <a:ext cx="8520600" cy="3971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b="1" lang="ta">
                <a:solidFill>
                  <a:schemeClr val="dk1"/>
                </a:solidFill>
              </a:rPr>
              <a:t>BAR CHART:</a:t>
            </a:r>
            <a:endParaRPr b="1">
              <a:solidFill>
                <a:schemeClr val="dk1"/>
              </a:solidFill>
            </a:endParaRPr>
          </a:p>
          <a:p>
            <a:pPr indent="0" lvl="0" marL="457200" rtl="0" algn="l">
              <a:spcBef>
                <a:spcPts val="1200"/>
              </a:spcBef>
              <a:spcAft>
                <a:spcPts val="0"/>
              </a:spcAft>
              <a:buNone/>
            </a:pPr>
            <a:r>
              <a:rPr lang="ta">
                <a:solidFill>
                  <a:schemeClr val="dk1"/>
                </a:solidFill>
              </a:rPr>
              <a:t>In a dataset on marginal workers, a bar chart could help represent categorical information such as types of employment, educational levels, or industries. It provides a visual way to compare the distribution of different factors among marginal workers, offering insights into patterns or disparities within the data.</a:t>
            </a:r>
            <a:endParaRPr>
              <a:solidFill>
                <a:schemeClr val="dk1"/>
              </a:solidFill>
            </a:endParaRPr>
          </a:p>
          <a:p>
            <a:pPr indent="-342900" lvl="0" marL="457200" rtl="0" algn="l">
              <a:spcBef>
                <a:spcPts val="1200"/>
              </a:spcBef>
              <a:spcAft>
                <a:spcPts val="0"/>
              </a:spcAft>
              <a:buClr>
                <a:schemeClr val="dk1"/>
              </a:buClr>
              <a:buSzPts val="1800"/>
              <a:buChar char="●"/>
            </a:pPr>
            <a:r>
              <a:rPr b="1" lang="ta">
                <a:solidFill>
                  <a:schemeClr val="dk1"/>
                </a:solidFill>
              </a:rPr>
              <a:t>PIE CHART:</a:t>
            </a:r>
            <a:endParaRPr b="1">
              <a:solidFill>
                <a:schemeClr val="dk1"/>
              </a:solidFill>
            </a:endParaRPr>
          </a:p>
          <a:p>
            <a:pPr indent="0" lvl="0" marL="457200" rtl="0" algn="l">
              <a:spcBef>
                <a:spcPts val="1200"/>
              </a:spcBef>
              <a:spcAft>
                <a:spcPts val="1200"/>
              </a:spcAft>
              <a:buNone/>
            </a:pPr>
            <a:r>
              <a:rPr lang="ta">
                <a:solidFill>
                  <a:schemeClr val="dk1"/>
                </a:solidFill>
              </a:rPr>
              <a:t>pie chart could be useful in a marginal workers dataset to illustrate the proportional distribution of various employment types or categories within the dataset. It provides a clear visual representation of how different segments contribute to the whole, making it easier to grasp the composition of marginal workers based on specific criteria.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587675"/>
            <a:ext cx="8520600" cy="39813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b="1" lang="ta">
                <a:solidFill>
                  <a:schemeClr val="dk1"/>
                </a:solidFill>
              </a:rPr>
              <a:t>HISTOGRAM:</a:t>
            </a:r>
            <a:endParaRPr b="1">
              <a:solidFill>
                <a:schemeClr val="dk1"/>
              </a:solidFill>
            </a:endParaRPr>
          </a:p>
          <a:p>
            <a:pPr indent="0" lvl="0" marL="457200" rtl="0" algn="l">
              <a:spcBef>
                <a:spcPts val="1200"/>
              </a:spcBef>
              <a:spcAft>
                <a:spcPts val="0"/>
              </a:spcAft>
              <a:buNone/>
            </a:pPr>
            <a:r>
              <a:rPr lang="ta">
                <a:solidFill>
                  <a:schemeClr val="dk1"/>
                </a:solidFill>
              </a:rPr>
              <a:t>A histogram chart in a marginal workers dataset could help depict the distribution of a continuous variable, such as age or income, among the workers. It provides a visual representation of the frequency or density of values within specified ranges, allowing you to identify patterns and trends in the distribution of key variables within the dataset.</a:t>
            </a:r>
            <a:endParaRPr>
              <a:solidFill>
                <a:schemeClr val="dk1"/>
              </a:solidFill>
            </a:endParaRPr>
          </a:p>
          <a:p>
            <a:pPr indent="-334327" lvl="0" marL="457200" rtl="0" algn="l">
              <a:spcBef>
                <a:spcPts val="1200"/>
              </a:spcBef>
              <a:spcAft>
                <a:spcPts val="0"/>
              </a:spcAft>
              <a:buClr>
                <a:schemeClr val="dk1"/>
              </a:buClr>
              <a:buSzPct val="100000"/>
              <a:buChar char="●"/>
            </a:pPr>
            <a:r>
              <a:rPr b="1" lang="ta">
                <a:solidFill>
                  <a:schemeClr val="dk1"/>
                </a:solidFill>
              </a:rPr>
              <a:t>CORRELATION:</a:t>
            </a:r>
            <a:endParaRPr b="1">
              <a:solidFill>
                <a:schemeClr val="dk1"/>
              </a:solidFill>
            </a:endParaRPr>
          </a:p>
          <a:p>
            <a:pPr indent="0" lvl="0" marL="457200" rtl="0" algn="l">
              <a:spcBef>
                <a:spcPts val="1200"/>
              </a:spcBef>
              <a:spcAft>
                <a:spcPts val="1200"/>
              </a:spcAft>
              <a:buNone/>
            </a:pPr>
            <a:r>
              <a:rPr lang="ta">
                <a:solidFill>
                  <a:schemeClr val="dk1"/>
                </a:solidFill>
              </a:rPr>
              <a:t>Correlation analysis in a marginal workers dataset could reveal relationships between different variables. For example, you could explore if there's a correlation between education levels and income, or between age and types of employment. Understanding these correlations helps identify potential associations and factors that may influence the characteristics of marginal workers in the dataset.</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311700" y="675100"/>
            <a:ext cx="8520600" cy="389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ta">
                <a:solidFill>
                  <a:schemeClr val="dk1"/>
                </a:solidFill>
              </a:rPr>
              <a:t>HEAT MAP:</a:t>
            </a:r>
            <a:endParaRPr b="1">
              <a:solidFill>
                <a:schemeClr val="dk1"/>
              </a:solidFill>
            </a:endParaRPr>
          </a:p>
          <a:p>
            <a:pPr indent="0" lvl="0" marL="457200" rtl="0" algn="l">
              <a:spcBef>
                <a:spcPts val="1200"/>
              </a:spcBef>
              <a:spcAft>
                <a:spcPts val="1200"/>
              </a:spcAft>
              <a:buNone/>
            </a:pPr>
            <a:r>
              <a:rPr lang="ta">
                <a:solidFill>
                  <a:schemeClr val="dk1"/>
                </a:solidFill>
              </a:rPr>
              <a:t>A heatmap in a marginal workers dataset could be employed to visualize the intensity of relationships between two categorical variables. For instance, you could use it to show the distribution of education levels across different types of employment. The color intensity would represent the frequency or percentage, allowing for a quick understanding of patterns and concentrations within the dataset.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318425"/>
            <a:ext cx="8520600" cy="4565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ta" sz="2500">
                <a:solidFill>
                  <a:schemeClr val="dk1"/>
                </a:solidFill>
              </a:rPr>
              <a:t>ANALYSING THE DATASET:</a:t>
            </a:r>
            <a:endParaRPr b="1" sz="2500">
              <a:solidFill>
                <a:schemeClr val="dk1"/>
              </a:solidFill>
            </a:endParaRPr>
          </a:p>
          <a:p>
            <a:pPr indent="0" lvl="0" marL="0" rtl="0" algn="l">
              <a:spcBef>
                <a:spcPts val="1200"/>
              </a:spcBef>
              <a:spcAft>
                <a:spcPts val="0"/>
              </a:spcAft>
              <a:buNone/>
            </a:pPr>
            <a:r>
              <a:t/>
            </a:r>
            <a:endParaRPr b="1" sz="2000">
              <a:solidFill>
                <a:schemeClr val="dk1"/>
              </a:solidFill>
            </a:endParaRPr>
          </a:p>
          <a:p>
            <a:pPr indent="0" lvl="0" marL="0" rtl="0" algn="l">
              <a:spcBef>
                <a:spcPts val="1200"/>
              </a:spcBef>
              <a:spcAft>
                <a:spcPts val="0"/>
              </a:spcAft>
              <a:buNone/>
            </a:pPr>
            <a:r>
              <a:rPr b="1" lang="ta">
                <a:solidFill>
                  <a:schemeClr val="dk1"/>
                </a:solidFill>
              </a:rPr>
              <a:t>LOAD THE DATASET:</a:t>
            </a:r>
            <a:endParaRPr b="1">
              <a:solidFill>
                <a:schemeClr val="dk1"/>
              </a:solidFill>
            </a:endParaRPr>
          </a:p>
          <a:p>
            <a:pPr indent="0" lvl="0" marL="0" rtl="0" algn="l">
              <a:spcBef>
                <a:spcPts val="1200"/>
              </a:spcBef>
              <a:spcAft>
                <a:spcPts val="0"/>
              </a:spcAft>
              <a:buNone/>
            </a:pPr>
            <a:r>
              <a:rPr lang="ta">
                <a:solidFill>
                  <a:schemeClr val="dk1"/>
                </a:solidFill>
              </a:rPr>
              <a:t>Import the necessary libraries (e.g., Pandas, NumPy) in Python.</a:t>
            </a:r>
            <a:endParaRPr>
              <a:solidFill>
                <a:schemeClr val="dk1"/>
              </a:solidFill>
            </a:endParaRPr>
          </a:p>
          <a:p>
            <a:pPr indent="0" lvl="0" marL="0" rtl="0" algn="l">
              <a:spcBef>
                <a:spcPts val="1200"/>
              </a:spcBef>
              <a:spcAft>
                <a:spcPts val="0"/>
              </a:spcAft>
              <a:buNone/>
            </a:pPr>
            <a:r>
              <a:rPr lang="ta">
                <a:solidFill>
                  <a:schemeClr val="dk1"/>
                </a:solidFill>
              </a:rPr>
              <a:t>Load your dataset into a data structure (e.g., a Pandas DataFrame)</a:t>
            </a:r>
            <a:endParaRPr>
              <a:solidFill>
                <a:schemeClr val="dk1"/>
              </a:solidFill>
            </a:endParaRPr>
          </a:p>
          <a:p>
            <a:pPr indent="0" lvl="0" marL="0" rtl="0" algn="l">
              <a:spcBef>
                <a:spcPts val="1200"/>
              </a:spcBef>
              <a:spcAft>
                <a:spcPts val="0"/>
              </a:spcAft>
              <a:buNone/>
            </a:pPr>
            <a:r>
              <a:rPr lang="ta">
                <a:solidFill>
                  <a:schemeClr val="dk1"/>
                </a:solidFill>
              </a:rPr>
              <a:t>import pandas as pd</a:t>
            </a:r>
            <a:endParaRPr>
              <a:solidFill>
                <a:schemeClr val="dk1"/>
              </a:solidFill>
            </a:endParaRPr>
          </a:p>
          <a:p>
            <a:pPr indent="0" lvl="0" marL="0" rtl="0" algn="l">
              <a:spcBef>
                <a:spcPts val="1200"/>
              </a:spcBef>
              <a:spcAft>
                <a:spcPts val="0"/>
              </a:spcAft>
              <a:buNone/>
            </a:pPr>
            <a:r>
              <a:rPr lang="ta">
                <a:solidFill>
                  <a:schemeClr val="dk1"/>
                </a:solidFill>
              </a:rPr>
              <a:t>data = pd.read_csv('your_dataset.csv')</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ta">
                <a:solidFill>
                  <a:schemeClr val="dk1"/>
                </a:solidFill>
              </a:rPr>
              <a:t>MISSING VALIES:</a:t>
            </a:r>
            <a:endParaRPr b="1">
              <a:solidFill>
                <a:schemeClr val="dk1"/>
              </a:solidFill>
            </a:endParaRPr>
          </a:p>
          <a:p>
            <a:pPr indent="0" lvl="0" marL="0" rtl="0" algn="l">
              <a:spcBef>
                <a:spcPts val="1200"/>
              </a:spcBef>
              <a:spcAft>
                <a:spcPts val="0"/>
              </a:spcAft>
              <a:buNone/>
            </a:pPr>
            <a:r>
              <a:rPr lang="ta">
                <a:solidFill>
                  <a:schemeClr val="dk1"/>
                </a:solidFill>
              </a:rPr>
              <a:t>Identify and handle missing values in your dataset. You can drop rows with missing values, impute values, or use other strategies depending on the context.</a:t>
            </a:r>
            <a:endParaRPr>
              <a:solidFill>
                <a:schemeClr val="dk1"/>
              </a:solidFill>
            </a:endParaRPr>
          </a:p>
          <a:p>
            <a:pPr indent="0" lvl="0" marL="0" rtl="0" algn="l">
              <a:spcBef>
                <a:spcPts val="1200"/>
              </a:spcBef>
              <a:spcAft>
                <a:spcPts val="0"/>
              </a:spcAft>
              <a:buNone/>
            </a:pPr>
            <a:r>
              <a:rPr lang="ta">
                <a:solidFill>
                  <a:schemeClr val="dk1"/>
                </a:solidFill>
              </a:rPr>
              <a:t>print(data.head())</a:t>
            </a:r>
            <a:endParaRPr>
              <a:solidFill>
                <a:schemeClr val="dk1"/>
              </a:solidFill>
            </a:endParaRPr>
          </a:p>
          <a:p>
            <a:pPr indent="0" lvl="0" marL="0" rtl="0" algn="l">
              <a:spcBef>
                <a:spcPts val="1200"/>
              </a:spcBef>
              <a:spcAft>
                <a:spcPts val="0"/>
              </a:spcAft>
              <a:buNone/>
            </a:pPr>
            <a:r>
              <a:rPr lang="ta">
                <a:solidFill>
                  <a:schemeClr val="dk1"/>
                </a:solidFill>
              </a:rPr>
              <a:t>print(data.info())</a:t>
            </a:r>
            <a:endParaRPr>
              <a:solidFill>
                <a:schemeClr val="dk1"/>
              </a:solidFill>
            </a:endParaRPr>
          </a:p>
          <a:p>
            <a:pPr indent="0" lvl="0" marL="0" rtl="0" algn="l">
              <a:spcBef>
                <a:spcPts val="1200"/>
              </a:spcBef>
              <a:spcAft>
                <a:spcPts val="1200"/>
              </a:spcAft>
              <a:buNone/>
            </a:pPr>
            <a:r>
              <a:rPr lang="ta">
                <a:solidFill>
                  <a:schemeClr val="dk1"/>
                </a:solidFill>
              </a:rPr>
              <a:t>print(data.describe())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