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63" r:id="rId14"/>
    <p:sldId id="268"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A5BC47-DEE2-49EB-8EB6-DE3CD438D625}" type="datetimeFigureOut">
              <a:rPr lang="en-US" smtClean="0"/>
              <a:t>4/5/2024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14E437E7-7258-444D-8D3B-42148B161705}"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50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5BC47-DEE2-49EB-8EB6-DE3CD438D625}"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437E7-7258-444D-8D3B-42148B161705}" type="slidenum">
              <a:rPr lang="en-US" smtClean="0"/>
              <a:t>‹#›</a:t>
            </a:fld>
            <a:endParaRPr lang="en-US"/>
          </a:p>
        </p:txBody>
      </p:sp>
    </p:spTree>
    <p:extLst>
      <p:ext uri="{BB962C8B-B14F-4D97-AF65-F5344CB8AC3E}">
        <p14:creationId xmlns:p14="http://schemas.microsoft.com/office/powerpoint/2010/main" val="255753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5BC47-DEE2-49EB-8EB6-DE3CD438D625}"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437E7-7258-444D-8D3B-42148B161705}"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79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5BC47-DEE2-49EB-8EB6-DE3CD438D625}"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437E7-7258-444D-8D3B-42148B161705}"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514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5BC47-DEE2-49EB-8EB6-DE3CD438D625}"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437E7-7258-444D-8D3B-42148B161705}"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911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A5BC47-DEE2-49EB-8EB6-DE3CD438D625}"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437E7-7258-444D-8D3B-42148B161705}"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538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A5BC47-DEE2-49EB-8EB6-DE3CD438D625}"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437E7-7258-444D-8D3B-42148B161705}" type="slidenum">
              <a:rPr lang="en-US" smtClean="0"/>
              <a:t>‹#›</a:t>
            </a:fld>
            <a:endParaRPr lang="en-US"/>
          </a:p>
        </p:txBody>
      </p:sp>
    </p:spTree>
    <p:extLst>
      <p:ext uri="{BB962C8B-B14F-4D97-AF65-F5344CB8AC3E}">
        <p14:creationId xmlns:p14="http://schemas.microsoft.com/office/powerpoint/2010/main" val="171029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A5BC47-DEE2-49EB-8EB6-DE3CD438D625}"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437E7-7258-444D-8D3B-42148B161705}" type="slidenum">
              <a:rPr lang="en-US" smtClean="0"/>
              <a:t>‹#›</a:t>
            </a:fld>
            <a:endParaRPr lang="en-US"/>
          </a:p>
        </p:txBody>
      </p:sp>
    </p:spTree>
    <p:extLst>
      <p:ext uri="{BB962C8B-B14F-4D97-AF65-F5344CB8AC3E}">
        <p14:creationId xmlns:p14="http://schemas.microsoft.com/office/powerpoint/2010/main" val="18229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5BC47-DEE2-49EB-8EB6-DE3CD438D625}"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437E7-7258-444D-8D3B-42148B161705}" type="slidenum">
              <a:rPr lang="en-US" smtClean="0"/>
              <a:t>‹#›</a:t>
            </a:fld>
            <a:endParaRPr lang="en-US"/>
          </a:p>
        </p:txBody>
      </p:sp>
    </p:spTree>
    <p:extLst>
      <p:ext uri="{BB962C8B-B14F-4D97-AF65-F5344CB8AC3E}">
        <p14:creationId xmlns:p14="http://schemas.microsoft.com/office/powerpoint/2010/main" val="422183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3A5BC47-DEE2-49EB-8EB6-DE3CD438D625}"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437E7-7258-444D-8D3B-42148B161705}"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501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23A5BC47-DEE2-49EB-8EB6-DE3CD438D625}" type="datetimeFigureOut">
              <a:rPr lang="en-US" smtClean="0"/>
              <a:t>4/5/2024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14E437E7-7258-444D-8D3B-42148B161705}"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36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3A5BC47-DEE2-49EB-8EB6-DE3CD438D625}" type="datetimeFigureOut">
              <a:rPr lang="en-US" smtClean="0"/>
              <a:t>4/5/2024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4E437E7-7258-444D-8D3B-42148B161705}" type="slidenum">
              <a:rPr lang="en-US" smtClean="0"/>
              <a:t>‹#›</a:t>
            </a:fld>
            <a:endParaRPr lang="en-US"/>
          </a:p>
        </p:txBody>
      </p:sp>
    </p:spTree>
    <p:extLst>
      <p:ext uri="{BB962C8B-B14F-4D97-AF65-F5344CB8AC3E}">
        <p14:creationId xmlns:p14="http://schemas.microsoft.com/office/powerpoint/2010/main" val="3191272043"/>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7"/>
            <a:ext cx="7772400" cy="2143139"/>
          </a:xfrm>
        </p:spPr>
        <p:txBody>
          <a:bodyPr>
            <a:normAutofit fontScale="90000"/>
          </a:bodyPr>
          <a:lstStyle/>
          <a:p>
            <a:r>
              <a:rPr lang="en-US" dirty="0">
                <a:latin typeface="Algerian" pitchFamily="82" charset="0"/>
              </a:rPr>
              <a:t>IMAGE TO IMAGE TRANSLATION USING GAN</a:t>
            </a:r>
          </a:p>
        </p:txBody>
      </p:sp>
      <p:sp>
        <p:nvSpPr>
          <p:cNvPr id="3" name="Subtitle 2"/>
          <p:cNvSpPr>
            <a:spLocks noGrp="1"/>
          </p:cNvSpPr>
          <p:nvPr>
            <p:ph type="subTitle" idx="1"/>
          </p:nvPr>
        </p:nvSpPr>
        <p:spPr>
          <a:xfrm>
            <a:off x="1371600" y="3495660"/>
            <a:ext cx="6400800" cy="2143139"/>
          </a:xfrm>
        </p:spPr>
        <p:txBody>
          <a:bodyPr>
            <a:normAutofit lnSpcReduction="10000"/>
          </a:bodyPr>
          <a:lstStyle/>
          <a:p>
            <a:endParaRPr lang="en-US" dirty="0"/>
          </a:p>
          <a:p>
            <a:r>
              <a:rPr lang="en-US" sz="1800" dirty="0"/>
              <a:t>              </a:t>
            </a:r>
            <a:r>
              <a:rPr lang="en-US" sz="1600" dirty="0">
                <a:latin typeface="Algerian" pitchFamily="82" charset="0"/>
              </a:rPr>
              <a:t>PRESENTED BY LOKESHWARI.S</a:t>
            </a:r>
          </a:p>
          <a:p>
            <a:r>
              <a:rPr lang="en-US" sz="1600" dirty="0">
                <a:latin typeface="Algerian" pitchFamily="82" charset="0"/>
              </a:rPr>
              <a:t>                 REGISTER NO:613521104016  </a:t>
            </a:r>
          </a:p>
          <a:p>
            <a:r>
              <a:rPr lang="en-US" sz="1600" dirty="0">
                <a:latin typeface="Algerian" pitchFamily="82" charset="0"/>
              </a:rPr>
              <a:t>                 DEPARTMENT:COMPUTER SCIENCE  AND  ENGINEERING</a:t>
            </a:r>
          </a:p>
          <a:p>
            <a:r>
              <a:rPr lang="en-US" sz="1600" dirty="0">
                <a:latin typeface="Algerian" pitchFamily="82" charset="0"/>
              </a:rPr>
              <a:t>                 COLLEGE:GCE DHARMAPURI</a:t>
            </a:r>
            <a:endParaRPr lang="en-US" sz="18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1124744"/>
            <a:ext cx="6571343" cy="729011"/>
          </a:xfrm>
        </p:spPr>
        <p:txBody>
          <a:bodyPr/>
          <a:lstStyle/>
          <a:p>
            <a:r>
              <a:rPr lang="en-US" dirty="0">
                <a:latin typeface="Algerian" pitchFamily="82" charset="0"/>
              </a:rPr>
              <a:t>NON-CONVERGENCE</a:t>
            </a:r>
          </a:p>
        </p:txBody>
      </p:sp>
      <p:sp>
        <p:nvSpPr>
          <p:cNvPr id="2" name="Content Placeholder 1"/>
          <p:cNvSpPr>
            <a:spLocks noGrp="1"/>
          </p:cNvSpPr>
          <p:nvPr>
            <p:ph idx="1"/>
          </p:nvPr>
        </p:nvSpPr>
        <p:spPr/>
        <p:txBody>
          <a:bodyPr>
            <a:normAutofit fontScale="85000" lnSpcReduction="10000"/>
          </a:bodyPr>
          <a:lstStyle/>
          <a:p>
            <a:r>
              <a:rPr lang="en-US" sz="2400" dirty="0">
                <a:latin typeface="Book Antiqua" pitchFamily="18" charset="0"/>
              </a:rPr>
              <a:t>Non-convergence occurs due to both low and high mesh quality [47]. As we cannot apply GAN on static data due to a more complex convolution layer being required as the real and fake static data, we have not classified the data. There are some results theoretically but cannot be implemented [7].</a:t>
            </a:r>
          </a:p>
          <a:p>
            <a:r>
              <a:rPr lang="en-US" sz="2400" dirty="0">
                <a:latin typeface="Book Antiqua" pitchFamily="18" charset="0"/>
              </a:rPr>
              <a:t>In general non-convergent means adjective of lines, planes or surfaces never meeting or crossing.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1052736"/>
            <a:ext cx="6571343" cy="801019"/>
          </a:xfrm>
        </p:spPr>
        <p:txBody>
          <a:bodyPr/>
          <a:lstStyle/>
          <a:p>
            <a:r>
              <a:rPr lang="en-US" dirty="0">
                <a:latin typeface="Algerian" pitchFamily="82" charset="0"/>
              </a:rPr>
              <a:t>BENEFITS OF USING GAN </a:t>
            </a:r>
          </a:p>
        </p:txBody>
      </p:sp>
      <p:sp>
        <p:nvSpPr>
          <p:cNvPr id="2" name="Content Placeholder 1"/>
          <p:cNvSpPr>
            <a:spLocks noGrp="1"/>
          </p:cNvSpPr>
          <p:nvPr>
            <p:ph idx="1"/>
          </p:nvPr>
        </p:nvSpPr>
        <p:spPr/>
        <p:txBody>
          <a:bodyPr>
            <a:normAutofit fontScale="92500"/>
          </a:bodyPr>
          <a:lstStyle/>
          <a:p>
            <a:r>
              <a:rPr lang="en-US" sz="2400" dirty="0">
                <a:latin typeface="Book Antiqua" pitchFamily="18" charset="0"/>
              </a:rPr>
              <a:t>GANs can generate high-quality images that look realistic to humans. It can be helpful in generating diverse data samples, which is helpful for training machine learning models. GANs are relatively easy to train, and they often converge faster than other types of generative models.</a:t>
            </a:r>
          </a:p>
          <a:p>
            <a:r>
              <a:rPr lang="en-US" sz="2400" dirty="0">
                <a:latin typeface="Book Antiqua" pitchFamily="18" charset="0"/>
              </a:rPr>
              <a:t>GANs can generate realistic data and improve classification accuracy.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1209203"/>
            <a:ext cx="8043890" cy="364902"/>
          </a:xfrm>
        </p:spPr>
        <p:txBody>
          <a:bodyPr>
            <a:normAutofit fontScale="90000"/>
          </a:bodyPr>
          <a:lstStyle/>
          <a:p>
            <a:r>
              <a:rPr lang="en-US" dirty="0">
                <a:latin typeface="Algerian" pitchFamily="82" charset="0"/>
              </a:rPr>
              <a:t>      APPLICATIONS OF GAN</a:t>
            </a:r>
          </a:p>
        </p:txBody>
      </p:sp>
      <p:sp>
        <p:nvSpPr>
          <p:cNvPr id="2" name="Content Placeholder 1"/>
          <p:cNvSpPr>
            <a:spLocks noGrp="1"/>
          </p:cNvSpPr>
          <p:nvPr>
            <p:ph idx="1"/>
          </p:nvPr>
        </p:nvSpPr>
        <p:spPr/>
        <p:txBody>
          <a:bodyPr>
            <a:normAutofit fontScale="32500" lnSpcReduction="20000"/>
          </a:bodyPr>
          <a:lstStyle/>
          <a:p>
            <a:pPr fontAlgn="base"/>
            <a:r>
              <a:rPr lang="en-US" sz="3200" b="1" dirty="0">
                <a:latin typeface="Book Antiqua" pitchFamily="18" charset="0"/>
              </a:rPr>
              <a:t>Image Synthesis and Generation : GANs</a:t>
            </a:r>
            <a:r>
              <a:rPr lang="en-US" sz="3200" dirty="0">
                <a:latin typeface="Book Antiqua" pitchFamily="18" charset="0"/>
              </a:rPr>
              <a:t> are often used for picture synthesis and generation tasks,  They may create fresh, lifelike pictures that mimic training data by learning the distribution that explains the dataset. The development of lifelike avatars, high-resolution photographs, and fresh artwork have all been facilitated by these types of generative networks.</a:t>
            </a:r>
          </a:p>
          <a:p>
            <a:pPr fontAlgn="base"/>
            <a:r>
              <a:rPr lang="en-US" sz="3200" b="1" dirty="0">
                <a:latin typeface="Book Antiqua" pitchFamily="18" charset="0"/>
              </a:rPr>
              <a:t>Image-to-Image Translation : GANs</a:t>
            </a:r>
            <a:r>
              <a:rPr lang="en-US" sz="3200" dirty="0">
                <a:latin typeface="Book Antiqua" pitchFamily="18" charset="0"/>
              </a:rPr>
              <a:t> may be used for problems involving image-to-image translation, where the objective is to convert an input picture from one domain to another while maintaining its key features. GANs may be used, for instance, to change pictures from day to night, transform drawings into realistic images, or change the creative style of an image.</a:t>
            </a:r>
          </a:p>
          <a:p>
            <a:pPr fontAlgn="base"/>
            <a:r>
              <a:rPr lang="en-US" sz="3200" b="1" dirty="0">
                <a:latin typeface="Book Antiqua" pitchFamily="18" charset="0"/>
              </a:rPr>
              <a:t>Text-to-Image Synthesis : GANs</a:t>
            </a:r>
            <a:r>
              <a:rPr lang="en-US" sz="3200" dirty="0">
                <a:latin typeface="Book Antiqua" pitchFamily="18" charset="0"/>
              </a:rPr>
              <a:t> have been used to create visuals from descriptions in text. GANs may produce pictures that translate to a description given a text input, such as a phrase or a caption. This application might have an impact on how realistic visual material is produced using text-based instructions.</a:t>
            </a:r>
          </a:p>
          <a:p>
            <a:pPr fontAlgn="base"/>
            <a:r>
              <a:rPr lang="en-US" sz="3200" b="1" dirty="0">
                <a:latin typeface="Book Antiqua" pitchFamily="18" charset="0"/>
              </a:rPr>
              <a:t>Data Augmentation : GANs</a:t>
            </a:r>
            <a:r>
              <a:rPr lang="en-US" sz="3200" dirty="0">
                <a:latin typeface="Book Antiqua" pitchFamily="18" charset="0"/>
              </a:rPr>
              <a:t> can augment present data and increase the robustness and </a:t>
            </a:r>
            <a:r>
              <a:rPr lang="en-US" sz="3200" dirty="0" err="1">
                <a:latin typeface="Book Antiqua" pitchFamily="18" charset="0"/>
              </a:rPr>
              <a:t>generalizability</a:t>
            </a:r>
            <a:r>
              <a:rPr lang="en-US" sz="3200" dirty="0">
                <a:latin typeface="Book Antiqua" pitchFamily="18" charset="0"/>
              </a:rPr>
              <a:t> of machine-learning models by creating synthetic data samples.</a:t>
            </a:r>
          </a:p>
          <a:p>
            <a:pPr fontAlgn="base"/>
            <a:r>
              <a:rPr lang="en-US" sz="3200" b="1" dirty="0">
                <a:latin typeface="Book Antiqua" pitchFamily="18" charset="0"/>
              </a:rPr>
              <a:t>Data Generation for Training : GANs</a:t>
            </a:r>
            <a:r>
              <a:rPr lang="en-US" sz="3200" dirty="0">
                <a:latin typeface="Book Antiqua" pitchFamily="18" charset="0"/>
              </a:rPr>
              <a:t> can enhance the resolution and quality of low-resolution images. By training on pairs of low-resolution and high-resolution images, GANs can generate high-resolution images from low-resolution inputs, enabling improved image quality in various applications such as medical imaging, satellite imaging, and video enhancement.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1124744"/>
            <a:ext cx="6571343" cy="729011"/>
          </a:xfrm>
        </p:spPr>
        <p:txBody>
          <a:bodyPr/>
          <a:lstStyle/>
          <a:p>
            <a:r>
              <a:rPr lang="en-US" dirty="0">
                <a:latin typeface="Algerian" pitchFamily="82" charset="0"/>
              </a:rPr>
              <a:t>DRAWBACKS OF USING GAN</a:t>
            </a:r>
          </a:p>
        </p:txBody>
      </p:sp>
      <p:sp>
        <p:nvSpPr>
          <p:cNvPr id="2" name="Content Placeholder 1"/>
          <p:cNvSpPr>
            <a:spLocks noGrp="1"/>
          </p:cNvSpPr>
          <p:nvPr>
            <p:ph idx="1"/>
          </p:nvPr>
        </p:nvSpPr>
        <p:spPr/>
        <p:txBody>
          <a:bodyPr/>
          <a:lstStyle/>
          <a:p>
            <a:r>
              <a:rPr lang="en-US" dirty="0">
                <a:latin typeface="Book Antiqua" pitchFamily="18" charset="0"/>
              </a:rPr>
              <a:t>This is because the two networks in a GAN  that is the generator and the discriminator are constantly competing against others, which can make training unstable and slow. </a:t>
            </a:r>
          </a:p>
          <a:p>
            <a:r>
              <a:rPr lang="en-US" dirty="0">
                <a:latin typeface="Book Antiqua" pitchFamily="18" charset="0"/>
              </a:rPr>
              <a:t>Additionally, GANs often require a large amount of training data in order to produce good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4348" y="1052736"/>
            <a:ext cx="8229600" cy="648072"/>
          </a:xfrm>
        </p:spPr>
        <p:txBody>
          <a:bodyPr/>
          <a:lstStyle/>
          <a:p>
            <a:r>
              <a:rPr lang="en-US" dirty="0">
                <a:latin typeface="Algerian" pitchFamily="82" charset="0"/>
              </a:rPr>
              <a:t>       CONCLUSION</a:t>
            </a:r>
          </a:p>
        </p:txBody>
      </p:sp>
      <p:sp>
        <p:nvSpPr>
          <p:cNvPr id="2" name="Content Placeholder 1"/>
          <p:cNvSpPr>
            <a:spLocks noGrp="1"/>
          </p:cNvSpPr>
          <p:nvPr>
            <p:ph idx="1"/>
          </p:nvPr>
        </p:nvSpPr>
        <p:spPr/>
        <p:txBody>
          <a:bodyPr>
            <a:noAutofit/>
          </a:bodyPr>
          <a:lstStyle/>
          <a:p>
            <a:r>
              <a:rPr lang="en-US" sz="1800" dirty="0">
                <a:latin typeface="Book Antiqua" pitchFamily="18" charset="0"/>
              </a:rPr>
              <a:t>Generative Adversarial Networks for Image-to-Image Translation provides a comprehensive overview of the GAN (Generative Adversarial Network) concept starting from the original GAN network to various GAN-based systems such as Deep </a:t>
            </a:r>
            <a:r>
              <a:rPr lang="en-US" sz="1800" dirty="0" err="1">
                <a:latin typeface="Book Antiqua" pitchFamily="18" charset="0"/>
              </a:rPr>
              <a:t>convolutional</a:t>
            </a:r>
            <a:r>
              <a:rPr lang="en-US" sz="1800" dirty="0">
                <a:latin typeface="Book Antiqua" pitchFamily="18" charset="0"/>
              </a:rPr>
              <a:t> GANs (DCGANs),Conditional GANs (</a:t>
            </a:r>
            <a:r>
              <a:rPr lang="en-US" sz="1800" dirty="0" err="1">
                <a:latin typeface="Book Antiqua" pitchFamily="18" charset="0"/>
              </a:rPr>
              <a:t>cGANs</a:t>
            </a:r>
            <a:r>
              <a:rPr lang="en-US" sz="1800" dirty="0">
                <a:latin typeface="Book Antiqua" pitchFamily="18" charset="0"/>
              </a:rPr>
              <a:t>), </a:t>
            </a:r>
            <a:r>
              <a:rPr lang="en-US" sz="1800" dirty="0" err="1">
                <a:latin typeface="Book Antiqua" pitchFamily="18" charset="0"/>
              </a:rPr>
              <a:t>StackGAN</a:t>
            </a:r>
            <a:r>
              <a:rPr lang="en-US" sz="1800" dirty="0">
                <a:latin typeface="Book Antiqua" pitchFamily="18" charset="0"/>
              </a:rPr>
              <a:t>, Wasserstein GANs (WGAN)</a:t>
            </a:r>
          </a:p>
          <a:p>
            <a:r>
              <a:rPr lang="en-US" sz="1800" dirty="0">
                <a:latin typeface="Book Antiqua" pitchFamily="18" charset="0"/>
              </a:rPr>
              <a:t>A generative adversarial network (GAN) has two parts: The generator learns to generate plausible data. The generated instances become negative training examples for the discriminator. The discriminator learns to distinguish the generator's fake data from real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60847"/>
            <a:ext cx="8229600" cy="2439723"/>
          </a:xfrm>
        </p:spPr>
        <p:txBody>
          <a:bodyPr>
            <a:normAutofit/>
          </a:bodyPr>
          <a:lstStyle/>
          <a:p>
            <a:pPr>
              <a:buNone/>
            </a:pPr>
            <a:r>
              <a:rPr lang="en-US" sz="8000" dirty="0">
                <a:latin typeface="Algerian" pitchFamily="82" charset="0"/>
              </a:rPr>
              <a:t>    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08720"/>
            <a:ext cx="8229600" cy="805760"/>
          </a:xfrm>
        </p:spPr>
        <p:txBody>
          <a:bodyPr>
            <a:normAutofit/>
          </a:bodyPr>
          <a:lstStyle/>
          <a:p>
            <a:r>
              <a:rPr lang="en-US" sz="4000" i="1" dirty="0">
                <a:latin typeface="Algerian" pitchFamily="82" charset="0"/>
              </a:rPr>
              <a:t>             PROJECT TITLE</a:t>
            </a:r>
          </a:p>
        </p:txBody>
      </p:sp>
      <p:sp>
        <p:nvSpPr>
          <p:cNvPr id="3" name="Content Placeholder 2"/>
          <p:cNvSpPr>
            <a:spLocks noGrp="1"/>
          </p:cNvSpPr>
          <p:nvPr>
            <p:ph idx="1"/>
          </p:nvPr>
        </p:nvSpPr>
        <p:spPr>
          <a:xfrm>
            <a:off x="457200" y="2357430"/>
            <a:ext cx="8229600" cy="3768733"/>
          </a:xfrm>
        </p:spPr>
        <p:txBody>
          <a:bodyPr>
            <a:normAutofit/>
          </a:bodyPr>
          <a:lstStyle/>
          <a:p>
            <a:pPr>
              <a:buNone/>
            </a:pPr>
            <a:r>
              <a:rPr lang="en-US" sz="4400" dirty="0"/>
              <a:t>         </a:t>
            </a:r>
            <a:r>
              <a:rPr lang="en-US" sz="4400" dirty="0">
                <a:latin typeface="Algerian" pitchFamily="82" charset="0"/>
              </a:rPr>
              <a:t>IMAGE TO IMAGE    TRANSLATION USING 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latin typeface="Algerian" pitchFamily="82" charset="0"/>
              </a:rPr>
              <a:t>AGENDA</a:t>
            </a:r>
          </a:p>
        </p:txBody>
      </p:sp>
      <p:sp>
        <p:nvSpPr>
          <p:cNvPr id="2" name="Content Placeholder 1"/>
          <p:cNvSpPr>
            <a:spLocks noGrp="1"/>
          </p:cNvSpPr>
          <p:nvPr>
            <p:ph idx="1"/>
          </p:nvPr>
        </p:nvSpPr>
        <p:spPr/>
        <p:txBody>
          <a:bodyPr>
            <a:normAutofit fontScale="70000" lnSpcReduction="20000"/>
          </a:bodyPr>
          <a:lstStyle/>
          <a:p>
            <a:r>
              <a:rPr lang="en-US" dirty="0">
                <a:latin typeface="Algerian" pitchFamily="82" charset="0"/>
              </a:rPr>
              <a:t>INTRODUCTION</a:t>
            </a:r>
          </a:p>
          <a:p>
            <a:r>
              <a:rPr lang="en-US" dirty="0">
                <a:latin typeface="Algerian" pitchFamily="82" charset="0"/>
              </a:rPr>
              <a:t>Generative </a:t>
            </a:r>
            <a:r>
              <a:rPr lang="en-US" dirty="0" err="1">
                <a:latin typeface="Algerian" pitchFamily="82" charset="0"/>
              </a:rPr>
              <a:t>adversial</a:t>
            </a:r>
            <a:r>
              <a:rPr lang="en-US" dirty="0">
                <a:latin typeface="Algerian" pitchFamily="82" charset="0"/>
              </a:rPr>
              <a:t> networks</a:t>
            </a:r>
          </a:p>
          <a:p>
            <a:r>
              <a:rPr lang="en-US" dirty="0">
                <a:latin typeface="Algerian" pitchFamily="82" charset="0"/>
              </a:rPr>
              <a:t>HOW TO IDENTIFY GAN IMAGES</a:t>
            </a:r>
          </a:p>
          <a:p>
            <a:r>
              <a:rPr lang="en-US" dirty="0">
                <a:latin typeface="Algerian" pitchFamily="82" charset="0"/>
              </a:rPr>
              <a:t>GENERATING IMAGES WITH GAN</a:t>
            </a:r>
          </a:p>
          <a:p>
            <a:r>
              <a:rPr lang="en-US" dirty="0">
                <a:latin typeface="Algerian" pitchFamily="82" charset="0"/>
              </a:rPr>
              <a:t>CHALLENGES OF USING GAN</a:t>
            </a:r>
          </a:p>
          <a:p>
            <a:r>
              <a:rPr lang="en-US" dirty="0">
                <a:latin typeface="Algerian" pitchFamily="82" charset="0"/>
              </a:rPr>
              <a:t>MODE COLLAPSE</a:t>
            </a:r>
          </a:p>
          <a:p>
            <a:r>
              <a:rPr lang="en-US" dirty="0">
                <a:latin typeface="Algerian" pitchFamily="82" charset="0"/>
              </a:rPr>
              <a:t>NON-CONVERGENCE</a:t>
            </a:r>
          </a:p>
          <a:p>
            <a:r>
              <a:rPr lang="en-US" dirty="0">
                <a:latin typeface="Algerian" pitchFamily="82" charset="0"/>
              </a:rPr>
              <a:t>BENEFITS OF USING GAN</a:t>
            </a:r>
          </a:p>
          <a:p>
            <a:r>
              <a:rPr lang="en-US" dirty="0">
                <a:latin typeface="Algerian" pitchFamily="82" charset="0"/>
              </a:rPr>
              <a:t>APPLICATIONS OF GAN</a:t>
            </a:r>
          </a:p>
          <a:p>
            <a:r>
              <a:rPr lang="en-US" dirty="0">
                <a:latin typeface="Algerian" pitchFamily="82" charset="0"/>
              </a:rPr>
              <a:t>DRAWBACKS OF USING GAN</a:t>
            </a:r>
          </a:p>
          <a:p>
            <a:endParaRPr lang="en-US" dirty="0">
              <a:latin typeface="Algerian" pitchFamily="82"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980728"/>
            <a:ext cx="6571343" cy="873027"/>
          </a:xfrm>
        </p:spPr>
        <p:txBody>
          <a:bodyPr>
            <a:normAutofit/>
          </a:bodyPr>
          <a:lstStyle/>
          <a:p>
            <a:r>
              <a:rPr lang="en-US" sz="4000" dirty="0">
                <a:latin typeface="Algerian" pitchFamily="82" charset="0"/>
              </a:rPr>
              <a:t>INTRODUCTION</a:t>
            </a:r>
          </a:p>
        </p:txBody>
      </p:sp>
      <p:sp>
        <p:nvSpPr>
          <p:cNvPr id="2" name="Content Placeholder 1"/>
          <p:cNvSpPr>
            <a:spLocks noGrp="1"/>
          </p:cNvSpPr>
          <p:nvPr>
            <p:ph idx="1"/>
          </p:nvPr>
        </p:nvSpPr>
        <p:spPr/>
        <p:txBody>
          <a:bodyPr/>
          <a:lstStyle/>
          <a:p>
            <a:r>
              <a:rPr lang="en-US" dirty="0">
                <a:latin typeface="Book Antiqua" pitchFamily="18" charset="0"/>
              </a:rPr>
              <a:t>Image-to-Image translation using deep learning generative adversarial networks (GANs). </a:t>
            </a:r>
          </a:p>
          <a:p>
            <a:r>
              <a:rPr lang="en-US" dirty="0">
                <a:latin typeface="Book Antiqua" pitchFamily="18" charset="0"/>
              </a:rPr>
              <a:t>A GAN consists of a generator network and one or more discriminator networks that are trained simultaneously to maximize the overall performance</a:t>
            </a:r>
            <a:r>
              <a:rPr lang="en-US" dirty="0">
                <a:latin typeface="Algerian" pitchFamily="82"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Algerian" pitchFamily="82" charset="0"/>
              </a:rPr>
              <a:t>GENERATIVE ADVERSIAL NETWORKS</a:t>
            </a:r>
          </a:p>
        </p:txBody>
      </p:sp>
      <p:sp>
        <p:nvSpPr>
          <p:cNvPr id="3" name="Subtitle 2"/>
          <p:cNvSpPr>
            <a:spLocks noGrp="1"/>
          </p:cNvSpPr>
          <p:nvPr>
            <p:ph idx="1"/>
          </p:nvPr>
        </p:nvSpPr>
        <p:spPr/>
        <p:txBody>
          <a:bodyPr>
            <a:normAutofit fontScale="92500" lnSpcReduction="20000"/>
          </a:bodyPr>
          <a:lstStyle/>
          <a:p>
            <a:r>
              <a:rPr lang="en-US" sz="1800" dirty="0">
                <a:latin typeface="Book Antiqua" pitchFamily="18" charset="0"/>
              </a:rPr>
              <a:t>Generative Adversarial Networks (GANs) have been a revolutionary        development in the field of deep learning and artificial intelligence, particularly in tasks involving image generation and manipulation. However, their primary role is not image classification; rather, they excel in generative tasks.</a:t>
            </a:r>
          </a:p>
          <a:p>
            <a:r>
              <a:rPr lang="en-US" sz="1800" dirty="0">
                <a:latin typeface="Book Antiqua" pitchFamily="18" charset="0"/>
              </a:rPr>
              <a:t>Image to Image translation is one of the application of GANs as a data augmentation which we have used in this proposed framework.</a:t>
            </a:r>
          </a:p>
          <a:p>
            <a:r>
              <a:rPr lang="en-US" sz="1800" dirty="0">
                <a:latin typeface="Book Antiqua" pitchFamily="18" charset="0"/>
              </a:rPr>
              <a:t>Generative Networks makes the mapping between source image and target image easier and it calculates the loss function also to improve the quality of generated target image.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1052736"/>
            <a:ext cx="8229600" cy="1030032"/>
          </a:xfrm>
        </p:spPr>
        <p:txBody>
          <a:bodyPr/>
          <a:lstStyle/>
          <a:p>
            <a:r>
              <a:rPr lang="en-US" dirty="0">
                <a:latin typeface="Algerian" pitchFamily="82" charset="0"/>
              </a:rPr>
              <a:t>HOW TO IDENTIFY GAN IMAGES</a:t>
            </a:r>
          </a:p>
        </p:txBody>
      </p:sp>
      <p:sp>
        <p:nvSpPr>
          <p:cNvPr id="2" name="Content Placeholder 1"/>
          <p:cNvSpPr>
            <a:spLocks noGrp="1"/>
          </p:cNvSpPr>
          <p:nvPr>
            <p:ph idx="1"/>
          </p:nvPr>
        </p:nvSpPr>
        <p:spPr>
          <a:xfrm>
            <a:off x="457200" y="2000240"/>
            <a:ext cx="8229600" cy="4007051"/>
          </a:xfrm>
        </p:spPr>
        <p:txBody>
          <a:bodyPr/>
          <a:lstStyle/>
          <a:p>
            <a:r>
              <a:rPr lang="en-US" sz="1800" dirty="0">
                <a:latin typeface="Book Antiqua" pitchFamily="18" charset="0"/>
              </a:rPr>
              <a:t>While identifying AI-generated images can be challenging, several techniques can help detect them. </a:t>
            </a:r>
          </a:p>
          <a:p>
            <a:r>
              <a:rPr lang="en-US" sz="1800" dirty="0">
                <a:latin typeface="Book Antiqua" pitchFamily="18" charset="0"/>
              </a:rPr>
              <a:t>One of the most effective techniques is to use a GAN detector. </a:t>
            </a:r>
          </a:p>
          <a:p>
            <a:r>
              <a:rPr lang="en-US" sz="1800" dirty="0">
                <a:latin typeface="Book Antiqua" pitchFamily="18" charset="0"/>
              </a:rPr>
              <a:t>GAN detectors work by analyzing the image and comparing it to known AI-generated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1052736"/>
            <a:ext cx="8229600" cy="376000"/>
          </a:xfrm>
        </p:spPr>
        <p:txBody>
          <a:bodyPr>
            <a:normAutofit fontScale="90000"/>
          </a:bodyPr>
          <a:lstStyle/>
          <a:p>
            <a:r>
              <a:rPr lang="en-US" dirty="0">
                <a:latin typeface="Algerian" pitchFamily="82" charset="0"/>
              </a:rPr>
              <a:t>GENERATING IMAGES WITH GAN</a:t>
            </a:r>
            <a:br>
              <a:rPr lang="en-US" dirty="0">
                <a:latin typeface="Algerian" pitchFamily="82" charset="0"/>
              </a:rPr>
            </a:br>
            <a:endParaRPr lang="en-US" dirty="0">
              <a:latin typeface="Algerian" pitchFamily="82" charset="0"/>
            </a:endParaRPr>
          </a:p>
        </p:txBody>
      </p:sp>
      <p:sp>
        <p:nvSpPr>
          <p:cNvPr id="2" name="Content Placeholder 1"/>
          <p:cNvSpPr>
            <a:spLocks noGrp="1"/>
          </p:cNvSpPr>
          <p:nvPr>
            <p:ph idx="1"/>
          </p:nvPr>
        </p:nvSpPr>
        <p:spPr/>
        <p:txBody>
          <a:bodyPr>
            <a:normAutofit fontScale="85000" lnSpcReduction="10000"/>
          </a:bodyPr>
          <a:lstStyle/>
          <a:p>
            <a:pPr>
              <a:buNone/>
            </a:pPr>
            <a:r>
              <a:rPr lang="en-US" sz="2400" dirty="0">
                <a:latin typeface="Book Antiqua" pitchFamily="18" charset="0"/>
              </a:rPr>
              <a:t>STEP 1: Import the necessary libraries</a:t>
            </a:r>
          </a:p>
          <a:p>
            <a:pPr>
              <a:buNone/>
            </a:pPr>
            <a:r>
              <a:rPr lang="en-US" sz="2400" dirty="0">
                <a:latin typeface="Book Antiqua" pitchFamily="18" charset="0"/>
              </a:rPr>
              <a:t>STEP 2: Load the data and conduct data preprocessing</a:t>
            </a:r>
          </a:p>
          <a:p>
            <a:pPr>
              <a:buNone/>
            </a:pPr>
            <a:r>
              <a:rPr lang="en-US" sz="2400" dirty="0">
                <a:latin typeface="Book Antiqua" pitchFamily="18" charset="0"/>
              </a:rPr>
              <a:t>STEP 3: Create the Generator Network</a:t>
            </a:r>
          </a:p>
          <a:p>
            <a:pPr>
              <a:buNone/>
            </a:pPr>
            <a:r>
              <a:rPr lang="en-US" sz="2400" dirty="0">
                <a:latin typeface="Book Antiqua" pitchFamily="18" charset="0"/>
              </a:rPr>
              <a:t>STEP 4: Create the discriminator network</a:t>
            </a:r>
          </a:p>
          <a:p>
            <a:pPr>
              <a:buNone/>
            </a:pPr>
            <a:r>
              <a:rPr lang="en-US" sz="2400" dirty="0">
                <a:latin typeface="Book Antiqua" pitchFamily="18" charset="0"/>
              </a:rPr>
              <a:t>STEP 5: Define the loss function</a:t>
            </a:r>
          </a:p>
          <a:p>
            <a:pPr>
              <a:buNone/>
            </a:pPr>
            <a:r>
              <a:rPr lang="en-US" sz="2400" dirty="0">
                <a:latin typeface="Book Antiqua" pitchFamily="18" charset="0"/>
              </a:rPr>
              <a:t>STEP 6: Optimize both the generator and discriminator</a:t>
            </a:r>
          </a:p>
          <a:p>
            <a:pPr>
              <a:buNone/>
            </a:pPr>
            <a:r>
              <a:rPr lang="en-US" sz="2400" dirty="0">
                <a:latin typeface="Book Antiqua" pitchFamily="18" charset="0"/>
              </a:rPr>
              <a:t>STEP 7: FINAL TRAINING.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1052736"/>
            <a:ext cx="6571343" cy="801019"/>
          </a:xfrm>
        </p:spPr>
        <p:txBody>
          <a:bodyPr/>
          <a:lstStyle/>
          <a:p>
            <a:r>
              <a:rPr lang="en-US" dirty="0">
                <a:latin typeface="Algerian" pitchFamily="82" charset="0"/>
              </a:rPr>
              <a:t>CHALLENGES OF USING GAN</a:t>
            </a:r>
          </a:p>
        </p:txBody>
      </p:sp>
      <p:sp>
        <p:nvSpPr>
          <p:cNvPr id="2" name="Content Placeholder 1"/>
          <p:cNvSpPr>
            <a:spLocks noGrp="1"/>
          </p:cNvSpPr>
          <p:nvPr>
            <p:ph idx="1"/>
          </p:nvPr>
        </p:nvSpPr>
        <p:spPr/>
        <p:txBody>
          <a:bodyPr/>
          <a:lstStyle/>
          <a:p>
            <a:r>
              <a:rPr lang="en-US" dirty="0"/>
              <a:t>There exist major challenges in training of GANs are mode collapse, non-convergence and instability, due to inappropriate design of network architecture, use of objective function and selection of optimization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1124744"/>
            <a:ext cx="6571343" cy="729011"/>
          </a:xfrm>
        </p:spPr>
        <p:txBody>
          <a:bodyPr/>
          <a:lstStyle/>
          <a:p>
            <a:r>
              <a:rPr lang="en-US" dirty="0">
                <a:latin typeface="Algerian" pitchFamily="82" charset="0"/>
              </a:rPr>
              <a:t>MODE COLLAPSE</a:t>
            </a:r>
          </a:p>
        </p:txBody>
      </p:sp>
      <p:sp>
        <p:nvSpPr>
          <p:cNvPr id="2" name="Content Placeholder 1"/>
          <p:cNvSpPr>
            <a:spLocks noGrp="1"/>
          </p:cNvSpPr>
          <p:nvPr>
            <p:ph idx="1"/>
          </p:nvPr>
        </p:nvSpPr>
        <p:spPr/>
        <p:txBody>
          <a:bodyPr>
            <a:normAutofit fontScale="85000" lnSpcReduction="20000"/>
          </a:bodyPr>
          <a:lstStyle/>
          <a:p>
            <a:r>
              <a:rPr lang="en-US" sz="2400" dirty="0">
                <a:latin typeface="Book Antiqua" pitchFamily="18" charset="0"/>
              </a:rPr>
              <a:t>Mode collapse refers to a scenario where the generator starts producing a limited variety of outputs, often very similar to each other, instead of a diverse range that represents the real data distribution. In essence, the generator finds a few modes (peaks in the data distribution) and sticks to them, ignoring others.</a:t>
            </a:r>
          </a:p>
          <a:p>
            <a:r>
              <a:rPr lang="en-US" sz="2400" dirty="0">
                <a:latin typeface="Book Antiqua" pitchFamily="18" charset="0"/>
              </a:rPr>
              <a:t>Imagine trying to generate pictures of different animals, but the GAN only produces images of cats, ignoring all other species. That's a simplistic view of mode collapse.</a:t>
            </a:r>
          </a:p>
          <a:p>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87</TotalTime>
  <Words>990</Words>
  <Application>Microsoft Office PowerPoint</Application>
  <PresentationFormat>On-screen Show (4:3)</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Book Antiqua</vt:lpstr>
      <vt:lpstr>Gill Sans MT</vt:lpstr>
      <vt:lpstr>Gallery</vt:lpstr>
      <vt:lpstr>IMAGE TO IMAGE TRANSLATION USING GAN</vt:lpstr>
      <vt:lpstr>             PROJECT TITLE</vt:lpstr>
      <vt:lpstr>AGENDA</vt:lpstr>
      <vt:lpstr>INTRODUCTION</vt:lpstr>
      <vt:lpstr>GENERATIVE ADVERSIAL NETWORKS</vt:lpstr>
      <vt:lpstr>HOW TO IDENTIFY GAN IMAGES</vt:lpstr>
      <vt:lpstr>GENERATING IMAGES WITH GAN </vt:lpstr>
      <vt:lpstr>CHALLENGES OF USING GAN</vt:lpstr>
      <vt:lpstr>MODE COLLAPSE</vt:lpstr>
      <vt:lpstr>NON-CONVERGENCE</vt:lpstr>
      <vt:lpstr>BENEFITS OF USING GAN </vt:lpstr>
      <vt:lpstr>      APPLICATIONS OF GAN</vt:lpstr>
      <vt:lpstr>DRAWBACKS OF USING GAN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IMAGE TRANSLATION USING GAN</dc:title>
  <dc:creator>HP</dc:creator>
  <cp:lastModifiedBy>Lokeshwari. S</cp:lastModifiedBy>
  <cp:revision>42</cp:revision>
  <dcterms:created xsi:type="dcterms:W3CDTF">2024-04-04T06:47:23Z</dcterms:created>
  <dcterms:modified xsi:type="dcterms:W3CDTF">2024-04-05T09:03:20Z</dcterms:modified>
</cp:coreProperties>
</file>