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2" r:id="rId6"/>
    <p:sldId id="263" r:id="rId7"/>
    <p:sldId id="264" r:id="rId8"/>
    <p:sldId id="265" r:id="rId9"/>
    <p:sldId id="267" r:id="rId10"/>
    <p:sldId id="269" r:id="rId11"/>
    <p:sldId id="271" r:id="rId12"/>
    <p:sldId id="272" r:id="rId13"/>
    <p:sldId id="273" r:id="rId14"/>
  </p:sldIdLst>
  <p:sldSz cx="18288000" cy="10287000"/>
  <p:notesSz cx="6858000" cy="9144000"/>
  <p:embeddedFontLst>
    <p:embeddedFont>
      <p:font typeface="Arima Koshi" pitchFamily="2" charset="77"/>
      <p:regular r:id="rId15"/>
      <p:bold r:id="rId16"/>
    </p:embeddedFont>
    <p:embeddedFont>
      <p:font typeface="Cheddar" pitchFamily="2" charset="77"/>
      <p:regular r:id="rId17"/>
    </p:embeddedFont>
    <p:embeddedFont>
      <p:font typeface="Telegraf" pitchFamily="2" charset="77"/>
      <p:regular r:id="rId18"/>
    </p:embeddedFont>
    <p:embeddedFont>
      <p:font typeface="Telegraf Bold" pitchFamily="2" charset="77"/>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582" autoAdjust="0"/>
  </p:normalViewPr>
  <p:slideViewPr>
    <p:cSldViewPr>
      <p:cViewPr varScale="1">
        <p:scale>
          <a:sx n="80" d="100"/>
          <a:sy n="80" d="100"/>
        </p:scale>
        <p:origin x="28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2" name="Freeform 2"/>
          <p:cNvSpPr/>
          <p:nvPr/>
        </p:nvSpPr>
        <p:spPr>
          <a:xfrm>
            <a:off x="5338725" y="2584299"/>
            <a:ext cx="1260008" cy="1653948"/>
          </a:xfrm>
          <a:custGeom>
            <a:avLst/>
            <a:gdLst/>
            <a:ahLst/>
            <a:cxnLst/>
            <a:rect l="l" t="t" r="r" b="b"/>
            <a:pathLst>
              <a:path w="1260008" h="1653948">
                <a:moveTo>
                  <a:pt x="0" y="0"/>
                </a:moveTo>
                <a:lnTo>
                  <a:pt x="1260008" y="0"/>
                </a:lnTo>
                <a:lnTo>
                  <a:pt x="1260008" y="1653948"/>
                </a:lnTo>
                <a:lnTo>
                  <a:pt x="0" y="16539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8565002" y="5608584"/>
            <a:ext cx="4550946" cy="1046238"/>
            <a:chOff x="0" y="-35577"/>
            <a:chExt cx="1146356" cy="263541"/>
          </a:xfrm>
        </p:grpSpPr>
        <p:sp>
          <p:nvSpPr>
            <p:cNvPr id="4" name="Freeform 4"/>
            <p:cNvSpPr/>
            <p:nvPr/>
          </p:nvSpPr>
          <p:spPr>
            <a:xfrm>
              <a:off x="0" y="0"/>
              <a:ext cx="1146356" cy="227964"/>
            </a:xfrm>
            <a:custGeom>
              <a:avLst/>
              <a:gdLst/>
              <a:ahLst/>
              <a:cxnLst/>
              <a:rect l="l" t="t" r="r" b="b"/>
              <a:pathLst>
                <a:path w="1146356" h="227964">
                  <a:moveTo>
                    <a:pt x="86760" y="0"/>
                  </a:moveTo>
                  <a:lnTo>
                    <a:pt x="1059596" y="0"/>
                  </a:lnTo>
                  <a:cubicBezTo>
                    <a:pt x="1107512" y="0"/>
                    <a:pt x="1146356" y="38844"/>
                    <a:pt x="1146356" y="86760"/>
                  </a:cubicBezTo>
                  <a:lnTo>
                    <a:pt x="1146356" y="141205"/>
                  </a:lnTo>
                  <a:cubicBezTo>
                    <a:pt x="1146356" y="164215"/>
                    <a:pt x="1137215" y="186282"/>
                    <a:pt x="1120945" y="202553"/>
                  </a:cubicBezTo>
                  <a:cubicBezTo>
                    <a:pt x="1104674" y="218823"/>
                    <a:pt x="1082606" y="227964"/>
                    <a:pt x="1059596" y="227964"/>
                  </a:cubicBezTo>
                  <a:lnTo>
                    <a:pt x="86760" y="227964"/>
                  </a:lnTo>
                  <a:cubicBezTo>
                    <a:pt x="38844" y="227964"/>
                    <a:pt x="0" y="189121"/>
                    <a:pt x="0" y="141205"/>
                  </a:cubicBezTo>
                  <a:lnTo>
                    <a:pt x="0" y="86760"/>
                  </a:lnTo>
                  <a:cubicBezTo>
                    <a:pt x="0" y="38844"/>
                    <a:pt x="38844" y="0"/>
                    <a:pt x="86760" y="0"/>
                  </a:cubicBezTo>
                  <a:close/>
                </a:path>
              </a:pathLst>
            </a:custGeom>
            <a:solidFill>
              <a:srgbClr val="02B676"/>
            </a:solidFill>
          </p:spPr>
          <p:txBody>
            <a:bodyPr/>
            <a:lstStyle/>
            <a:p>
              <a:endParaRPr lang="en-US"/>
            </a:p>
          </p:txBody>
        </p:sp>
        <p:sp>
          <p:nvSpPr>
            <p:cNvPr id="5" name="TextBox 5"/>
            <p:cNvSpPr txBox="1"/>
            <p:nvPr/>
          </p:nvSpPr>
          <p:spPr>
            <a:xfrm>
              <a:off x="0" y="-35577"/>
              <a:ext cx="1146356" cy="263541"/>
            </a:xfrm>
            <a:prstGeom prst="rect">
              <a:avLst/>
            </a:prstGeom>
          </p:spPr>
          <p:txBody>
            <a:bodyPr lIns="50800" tIns="50800" rIns="50800" bIns="50800" rtlCol="0" anchor="ctr"/>
            <a:lstStyle/>
            <a:p>
              <a:pPr algn="ctr">
                <a:lnSpc>
                  <a:spcPts val="4199"/>
                </a:lnSpc>
                <a:spcBef>
                  <a:spcPct val="0"/>
                </a:spcBef>
              </a:pPr>
              <a:r>
                <a:rPr lang="en-US" sz="2999" b="1" dirty="0">
                  <a:solidFill>
                    <a:srgbClr val="FFFFFF"/>
                  </a:solidFill>
                  <a:latin typeface="Telegraf Bold"/>
                  <a:ea typeface="Telegraf Bold"/>
                  <a:cs typeface="Telegraf Bold"/>
                  <a:sym typeface="Telegraf Bold"/>
                </a:rPr>
                <a:t>PRESENTED BY:</a:t>
              </a:r>
            </a:p>
          </p:txBody>
        </p:sp>
      </p:grpSp>
      <p:grpSp>
        <p:nvGrpSpPr>
          <p:cNvPr id="6" name="Group 6"/>
          <p:cNvGrpSpPr/>
          <p:nvPr/>
        </p:nvGrpSpPr>
        <p:grpSpPr>
          <a:xfrm>
            <a:off x="3657599" y="6116058"/>
            <a:ext cx="15316201" cy="4869618"/>
            <a:chOff x="-789879" y="-65022"/>
            <a:chExt cx="2490465" cy="360988"/>
          </a:xfrm>
        </p:grpSpPr>
        <p:sp>
          <p:nvSpPr>
            <p:cNvPr id="7" name="Freeform 7"/>
            <p:cNvSpPr/>
            <p:nvPr/>
          </p:nvSpPr>
          <p:spPr>
            <a:xfrm>
              <a:off x="0" y="0"/>
              <a:ext cx="1441578" cy="227964"/>
            </a:xfrm>
            <a:custGeom>
              <a:avLst/>
              <a:gdLst/>
              <a:ahLst/>
              <a:cxnLst/>
              <a:rect l="l" t="t" r="r" b="b"/>
              <a:pathLst>
                <a:path w="1146356" h="227964">
                  <a:moveTo>
                    <a:pt x="86760" y="0"/>
                  </a:moveTo>
                  <a:lnTo>
                    <a:pt x="1059596" y="0"/>
                  </a:lnTo>
                  <a:cubicBezTo>
                    <a:pt x="1107512" y="0"/>
                    <a:pt x="1146356" y="38844"/>
                    <a:pt x="1146356" y="86760"/>
                  </a:cubicBezTo>
                  <a:lnTo>
                    <a:pt x="1146356" y="141205"/>
                  </a:lnTo>
                  <a:cubicBezTo>
                    <a:pt x="1146356" y="164215"/>
                    <a:pt x="1137215" y="186282"/>
                    <a:pt x="1120945" y="202553"/>
                  </a:cubicBezTo>
                  <a:cubicBezTo>
                    <a:pt x="1104674" y="218823"/>
                    <a:pt x="1082606" y="227964"/>
                    <a:pt x="1059596" y="227964"/>
                  </a:cubicBezTo>
                  <a:lnTo>
                    <a:pt x="86760" y="227964"/>
                  </a:lnTo>
                  <a:cubicBezTo>
                    <a:pt x="38844" y="227964"/>
                    <a:pt x="0" y="189121"/>
                    <a:pt x="0" y="141205"/>
                  </a:cubicBezTo>
                  <a:lnTo>
                    <a:pt x="0" y="86760"/>
                  </a:lnTo>
                  <a:cubicBezTo>
                    <a:pt x="0" y="38844"/>
                    <a:pt x="38844" y="0"/>
                    <a:pt x="86760" y="0"/>
                  </a:cubicBezTo>
                  <a:close/>
                </a:path>
              </a:pathLst>
            </a:custGeom>
            <a:solidFill>
              <a:srgbClr val="F7562B"/>
            </a:solidFill>
          </p:spPr>
          <p:txBody>
            <a:bodyPr/>
            <a:lstStyle/>
            <a:p>
              <a:endParaRPr lang="en-US"/>
            </a:p>
          </p:txBody>
        </p:sp>
        <p:sp>
          <p:nvSpPr>
            <p:cNvPr id="8" name="TextBox 8"/>
            <p:cNvSpPr txBox="1"/>
            <p:nvPr/>
          </p:nvSpPr>
          <p:spPr>
            <a:xfrm>
              <a:off x="-789879" y="-65022"/>
              <a:ext cx="2490465" cy="360988"/>
            </a:xfrm>
            <a:prstGeom prst="rect">
              <a:avLst/>
            </a:prstGeom>
          </p:spPr>
          <p:txBody>
            <a:bodyPr lIns="50800" tIns="50800" rIns="50800" bIns="50800" rtlCol="0" anchor="ctr"/>
            <a:lstStyle/>
            <a:p>
              <a:pPr algn="ctr">
                <a:lnSpc>
                  <a:spcPts val="4199"/>
                </a:lnSpc>
                <a:spcBef>
                  <a:spcPct val="0"/>
                </a:spcBef>
              </a:pPr>
              <a:r>
                <a:rPr lang="en-US" sz="2999" b="1" dirty="0">
                  <a:solidFill>
                    <a:srgbClr val="FFFFFF"/>
                  </a:solidFill>
                  <a:latin typeface="Telegraf Bold"/>
                  <a:ea typeface="Telegraf Bold"/>
                  <a:cs typeface="Telegraf Bold"/>
                  <a:sym typeface="Telegraf Bold"/>
                </a:rPr>
                <a:t>               Nikhil Duggireddy – 1001968033</a:t>
              </a:r>
              <a:br>
                <a:rPr lang="en-US" sz="2999" b="1" dirty="0">
                  <a:solidFill>
                    <a:srgbClr val="FFFFFF"/>
                  </a:solidFill>
                  <a:latin typeface="Telegraf Bold"/>
                  <a:ea typeface="Telegraf Bold"/>
                  <a:cs typeface="Telegraf Bold"/>
                  <a:sym typeface="Telegraf Bold"/>
                </a:rPr>
              </a:br>
              <a:r>
                <a:rPr lang="en-US" sz="2999" b="1" dirty="0">
                  <a:solidFill>
                    <a:srgbClr val="FFFFFF"/>
                  </a:solidFill>
                  <a:latin typeface="Telegraf Bold"/>
                  <a:ea typeface="Telegraf Bold"/>
                  <a:cs typeface="Telegraf Bold"/>
                  <a:sym typeface="Telegraf Bold"/>
                </a:rPr>
                <a:t>Laya </a:t>
              </a:r>
              <a:r>
                <a:rPr lang="en-US" sz="2999" b="1" dirty="0" err="1">
                  <a:solidFill>
                    <a:srgbClr val="FFFFFF"/>
                  </a:solidFill>
                  <a:latin typeface="Telegraf Bold"/>
                  <a:ea typeface="Telegraf Bold"/>
                  <a:cs typeface="Telegraf Bold"/>
                  <a:sym typeface="Telegraf Bold"/>
                </a:rPr>
                <a:t>Kalali</a:t>
              </a:r>
              <a:r>
                <a:rPr lang="en-US" sz="2999" b="1" dirty="0">
                  <a:solidFill>
                    <a:srgbClr val="FFFFFF"/>
                  </a:solidFill>
                  <a:latin typeface="Telegraf Bold"/>
                  <a:ea typeface="Telegraf Bold"/>
                  <a:cs typeface="Telegraf Bold"/>
                  <a:sym typeface="Telegraf Bold"/>
                </a:rPr>
                <a:t> – 1002128876</a:t>
              </a:r>
              <a:br>
                <a:rPr lang="en-US" sz="2999" b="1" dirty="0">
                  <a:solidFill>
                    <a:srgbClr val="FFFFFF"/>
                  </a:solidFill>
                  <a:latin typeface="Telegraf Bold"/>
                  <a:ea typeface="Telegraf Bold"/>
                  <a:cs typeface="Telegraf Bold"/>
                  <a:sym typeface="Telegraf Bold"/>
                </a:rPr>
              </a:br>
              <a:r>
                <a:rPr lang="en-US" sz="2999" b="1" dirty="0">
                  <a:solidFill>
                    <a:srgbClr val="FFFFFF"/>
                  </a:solidFill>
                  <a:latin typeface="Telegraf Bold"/>
                  <a:ea typeface="Telegraf Bold"/>
                  <a:cs typeface="Telegraf Bold"/>
                  <a:sym typeface="Telegraf Bold"/>
                </a:rPr>
                <a:t>         </a:t>
              </a:r>
              <a:r>
                <a:rPr lang="en-US" sz="2999" b="1" dirty="0" err="1">
                  <a:solidFill>
                    <a:srgbClr val="FFFFFF"/>
                  </a:solidFill>
                  <a:latin typeface="Telegraf Bold"/>
                  <a:ea typeface="Telegraf Bold"/>
                  <a:cs typeface="Telegraf Bold"/>
                  <a:sym typeface="Telegraf Bold"/>
                </a:rPr>
                <a:t>Sasikala</a:t>
              </a:r>
              <a:r>
                <a:rPr lang="en-US" sz="2999" b="1" dirty="0">
                  <a:solidFill>
                    <a:srgbClr val="FFFFFF"/>
                  </a:solidFill>
                  <a:latin typeface="Telegraf Bold"/>
                  <a:ea typeface="Telegraf Bold"/>
                  <a:cs typeface="Telegraf Bold"/>
                  <a:sym typeface="Telegraf Bold"/>
                </a:rPr>
                <a:t> </a:t>
              </a:r>
              <a:r>
                <a:rPr lang="en-US" sz="2999" b="1" dirty="0" err="1">
                  <a:solidFill>
                    <a:srgbClr val="FFFFFF"/>
                  </a:solidFill>
                  <a:latin typeface="Telegraf Bold"/>
                  <a:ea typeface="Telegraf Bold"/>
                  <a:cs typeface="Telegraf Bold"/>
                  <a:sym typeface="Telegraf Bold"/>
                </a:rPr>
                <a:t>Paturu</a:t>
              </a:r>
              <a:r>
                <a:rPr lang="en-US" sz="2999" b="1" dirty="0">
                  <a:solidFill>
                    <a:srgbClr val="FFFFFF"/>
                  </a:solidFill>
                  <a:latin typeface="Telegraf Bold"/>
                  <a:ea typeface="Telegraf Bold"/>
                  <a:cs typeface="Telegraf Bold"/>
                  <a:sym typeface="Telegraf Bold"/>
                </a:rPr>
                <a:t> – 1002083123</a:t>
              </a:r>
              <a:br>
                <a:rPr lang="en-US" sz="2999" b="1" dirty="0">
                  <a:solidFill>
                    <a:srgbClr val="FFFFFF"/>
                  </a:solidFill>
                  <a:latin typeface="Telegraf Bold"/>
                  <a:ea typeface="Telegraf Bold"/>
                  <a:cs typeface="Telegraf Bold"/>
                  <a:sym typeface="Telegraf Bold"/>
                </a:rPr>
              </a:br>
              <a:r>
                <a:rPr lang="en-US" sz="2999" b="1" dirty="0">
                  <a:solidFill>
                    <a:srgbClr val="FFFFFF"/>
                  </a:solidFill>
                  <a:latin typeface="Telegraf Bold"/>
                  <a:ea typeface="Telegraf Bold"/>
                  <a:cs typeface="Telegraf Bold"/>
                  <a:sym typeface="Telegraf Bold"/>
                </a:rPr>
                <a:t>                       </a:t>
              </a:r>
              <a:r>
                <a:rPr lang="en-US" sz="2999" b="1" dirty="0" err="1">
                  <a:solidFill>
                    <a:srgbClr val="FFFFFF"/>
                  </a:solidFill>
                  <a:latin typeface="Telegraf Bold"/>
                  <a:ea typeface="Telegraf Bold"/>
                  <a:cs typeface="Telegraf Bold"/>
                  <a:sym typeface="Telegraf Bold"/>
                </a:rPr>
                <a:t>Lokeshwar</a:t>
              </a:r>
              <a:r>
                <a:rPr lang="en-US" sz="2999" b="1" dirty="0">
                  <a:solidFill>
                    <a:srgbClr val="FFFFFF"/>
                  </a:solidFill>
                  <a:latin typeface="Telegraf Bold"/>
                  <a:ea typeface="Telegraf Bold"/>
                  <a:cs typeface="Telegraf Bold"/>
                  <a:sym typeface="Telegraf Bold"/>
                </a:rPr>
                <a:t> </a:t>
              </a:r>
              <a:r>
                <a:rPr lang="en-US" sz="2999" b="1" dirty="0" err="1">
                  <a:solidFill>
                    <a:srgbClr val="FFFFFF"/>
                  </a:solidFill>
                  <a:latin typeface="Telegraf Bold"/>
                  <a:ea typeface="Telegraf Bold"/>
                  <a:cs typeface="Telegraf Bold"/>
                  <a:sym typeface="Telegraf Bold"/>
                </a:rPr>
                <a:t>Kodipunjula</a:t>
              </a:r>
              <a:r>
                <a:rPr lang="en-US" sz="2999" b="1" dirty="0">
                  <a:solidFill>
                    <a:srgbClr val="FFFFFF"/>
                  </a:solidFill>
                  <a:latin typeface="Telegraf Bold"/>
                  <a:ea typeface="Telegraf Bold"/>
                  <a:cs typeface="Telegraf Bold"/>
                  <a:sym typeface="Telegraf Bold"/>
                </a:rPr>
                <a:t> - 1002175121</a:t>
              </a:r>
              <a:br>
                <a:rPr lang="en-US" sz="2999" b="1" dirty="0">
                  <a:solidFill>
                    <a:srgbClr val="FFFFFF"/>
                  </a:solidFill>
                  <a:latin typeface="Telegraf Bold"/>
                  <a:ea typeface="Telegraf Bold"/>
                  <a:cs typeface="Telegraf Bold"/>
                  <a:sym typeface="Telegraf Bold"/>
                </a:rPr>
              </a:br>
              <a:endParaRPr lang="en-US" sz="2999" b="1" dirty="0">
                <a:solidFill>
                  <a:srgbClr val="FFFFFF"/>
                </a:solidFill>
                <a:latin typeface="Telegraf Bold"/>
                <a:ea typeface="Telegraf Bold"/>
                <a:cs typeface="Telegraf Bold"/>
                <a:sym typeface="Telegraf Bold"/>
              </a:endParaRPr>
            </a:p>
          </p:txBody>
        </p:sp>
      </p:grpSp>
      <p:sp>
        <p:nvSpPr>
          <p:cNvPr id="9" name="TextBox 9"/>
          <p:cNvSpPr txBox="1"/>
          <p:nvPr/>
        </p:nvSpPr>
        <p:spPr>
          <a:xfrm>
            <a:off x="8565002" y="1834399"/>
            <a:ext cx="8694298" cy="3481722"/>
          </a:xfrm>
          <a:prstGeom prst="rect">
            <a:avLst/>
          </a:prstGeom>
        </p:spPr>
        <p:txBody>
          <a:bodyPr lIns="0" tIns="0" rIns="0" bIns="0" rtlCol="0" anchor="t">
            <a:spAutoFit/>
          </a:bodyPr>
          <a:lstStyle/>
          <a:p>
            <a:pPr algn="l">
              <a:lnSpc>
                <a:spcPts val="8999"/>
              </a:lnSpc>
            </a:pPr>
            <a:r>
              <a:rPr lang="en-US" sz="9999" dirty="0">
                <a:solidFill>
                  <a:srgbClr val="290606"/>
                </a:solidFill>
                <a:latin typeface="Cheddar"/>
                <a:ea typeface="Cheddar"/>
                <a:cs typeface="Cheddar"/>
                <a:sym typeface="Cheddar"/>
              </a:rPr>
              <a:t>Image retrieval using cifar-10 dataset</a:t>
            </a:r>
          </a:p>
        </p:txBody>
      </p:sp>
      <p:sp>
        <p:nvSpPr>
          <p:cNvPr id="15" name="TextBox 14">
            <a:extLst>
              <a:ext uri="{FF2B5EF4-FFF2-40B4-BE49-F238E27FC236}">
                <a16:creationId xmlns:a16="http://schemas.microsoft.com/office/drawing/2014/main" id="{ED743090-F6CD-E9FD-8D6A-7E3333F84A89}"/>
              </a:ext>
            </a:extLst>
          </p:cNvPr>
          <p:cNvSpPr txBox="1"/>
          <p:nvPr/>
        </p:nvSpPr>
        <p:spPr>
          <a:xfrm>
            <a:off x="1109977" y="4628573"/>
            <a:ext cx="9144000" cy="369332"/>
          </a:xfrm>
          <a:prstGeom prst="rect">
            <a:avLst/>
          </a:prstGeom>
          <a:noFill/>
        </p:spPr>
        <p:txBody>
          <a:bodyPr wrap="square">
            <a:spAutoFit/>
          </a:bodyPr>
          <a:lstStyle/>
          <a:p>
            <a:endParaRPr lang="en-GB" dirty="0"/>
          </a:p>
        </p:txBody>
      </p:sp>
      <p:pic>
        <p:nvPicPr>
          <p:cNvPr id="17" name="Picture 16" descr="A green robot with a light bulb and various objects&#10;&#10;Description automatically generated">
            <a:extLst>
              <a:ext uri="{FF2B5EF4-FFF2-40B4-BE49-F238E27FC236}">
                <a16:creationId xmlns:a16="http://schemas.microsoft.com/office/drawing/2014/main" id="{053B2329-0FE9-7902-FB20-2EC6B6C26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9977" y="2344536"/>
            <a:ext cx="5830723" cy="58469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ollage of a dog&#10;&#10;Description automatically generated">
            <a:extLst>
              <a:ext uri="{FF2B5EF4-FFF2-40B4-BE49-F238E27FC236}">
                <a16:creationId xmlns:a16="http://schemas.microsoft.com/office/drawing/2014/main" id="{DB36F41E-8376-86D2-3933-2AD074F83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137" y="3162300"/>
            <a:ext cx="8964863" cy="1981200"/>
          </a:xfrm>
          <a:prstGeom prst="rect">
            <a:avLst/>
          </a:prstGeom>
        </p:spPr>
      </p:pic>
      <p:sp>
        <p:nvSpPr>
          <p:cNvPr id="8" name="TextBox 7">
            <a:extLst>
              <a:ext uri="{FF2B5EF4-FFF2-40B4-BE49-F238E27FC236}">
                <a16:creationId xmlns:a16="http://schemas.microsoft.com/office/drawing/2014/main" id="{71005C8E-C13E-8D15-DFF1-F84695DA7371}"/>
              </a:ext>
            </a:extLst>
          </p:cNvPr>
          <p:cNvSpPr txBox="1"/>
          <p:nvPr/>
        </p:nvSpPr>
        <p:spPr>
          <a:xfrm>
            <a:off x="965200" y="1254085"/>
            <a:ext cx="10845799" cy="990015"/>
          </a:xfrm>
          <a:prstGeom prst="rect">
            <a:avLst/>
          </a:prstGeom>
          <a:noFill/>
        </p:spPr>
        <p:txBody>
          <a:bodyPr wrap="square">
            <a:spAutoFit/>
          </a:bodyPr>
          <a:lstStyle/>
          <a:p>
            <a:pPr algn="l">
              <a:lnSpc>
                <a:spcPts val="6999"/>
              </a:lnSpc>
            </a:pPr>
            <a:r>
              <a:rPr lang="en-US" sz="6600" spc="342" dirty="0">
                <a:solidFill>
                  <a:srgbClr val="290606"/>
                </a:solidFill>
                <a:latin typeface="Cheddar"/>
                <a:ea typeface="Cheddar"/>
                <a:cs typeface="Cheddar"/>
                <a:sym typeface="Cheddar"/>
              </a:rPr>
              <a:t>Experiments and Results:</a:t>
            </a:r>
          </a:p>
        </p:txBody>
      </p:sp>
      <p:sp>
        <p:nvSpPr>
          <p:cNvPr id="10" name="TextBox 9">
            <a:extLst>
              <a:ext uri="{FF2B5EF4-FFF2-40B4-BE49-F238E27FC236}">
                <a16:creationId xmlns:a16="http://schemas.microsoft.com/office/drawing/2014/main" id="{92867369-ECAF-4B20-1E94-DEDD215079FA}"/>
              </a:ext>
            </a:extLst>
          </p:cNvPr>
          <p:cNvSpPr txBox="1"/>
          <p:nvPr/>
        </p:nvSpPr>
        <p:spPr>
          <a:xfrm>
            <a:off x="10153316" y="3563814"/>
            <a:ext cx="7620000" cy="1774845"/>
          </a:xfrm>
          <a:prstGeom prst="rect">
            <a:avLst/>
          </a:prstGeom>
          <a:noFill/>
        </p:spPr>
        <p:txBody>
          <a:bodyPr wrap="square">
            <a:spAutoFit/>
          </a:bodyPr>
          <a:lstStyle/>
          <a:p>
            <a:pPr>
              <a:lnSpc>
                <a:spcPts val="1575"/>
              </a:lnSpc>
            </a:pPr>
            <a:endParaRPr lang="en-US" sz="2400" b="1" dirty="0">
              <a:effectLst/>
              <a:latin typeface="Arima Koshi" pitchFamily="2" charset="77"/>
              <a:cs typeface="Arima Koshi" pitchFamily="2" charset="77"/>
            </a:endParaRPr>
          </a:p>
          <a:p>
            <a:pPr marL="342900" indent="-342900">
              <a:lnSpc>
                <a:spcPts val="1575"/>
              </a:lnSpc>
              <a:buFont typeface="Arial" panose="020B0604020202020204" pitchFamily="34" charset="0"/>
              <a:buChar char="•"/>
            </a:pPr>
            <a:r>
              <a:rPr lang="en-US" sz="2400" b="1" dirty="0">
                <a:effectLst/>
                <a:latin typeface="Arima Koshi" pitchFamily="2" charset="77"/>
                <a:cs typeface="Arima Koshi" pitchFamily="2" charset="77"/>
              </a:rPr>
              <a:t>Query Image</a:t>
            </a:r>
            <a:r>
              <a:rPr lang="en-US" sz="2400" b="0" dirty="0">
                <a:effectLst/>
                <a:latin typeface="Arima Koshi" pitchFamily="2" charset="77"/>
                <a:cs typeface="Arima Koshi" pitchFamily="2" charset="77"/>
              </a:rPr>
              <a:t>: An image from the test set.</a:t>
            </a:r>
          </a:p>
          <a:p>
            <a:pPr>
              <a:lnSpc>
                <a:spcPts val="1575"/>
              </a:lnSpc>
            </a:pPr>
            <a:endParaRPr lang="en-US" sz="2400" b="1" dirty="0">
              <a:effectLst/>
              <a:latin typeface="Arima Koshi" pitchFamily="2" charset="77"/>
              <a:cs typeface="Arima Koshi" pitchFamily="2" charset="77"/>
            </a:endParaRPr>
          </a:p>
          <a:p>
            <a:pPr marL="342900" indent="-342900">
              <a:lnSpc>
                <a:spcPts val="1575"/>
              </a:lnSpc>
              <a:buFont typeface="Arial" panose="020B0604020202020204" pitchFamily="34" charset="0"/>
              <a:buChar char="•"/>
            </a:pPr>
            <a:r>
              <a:rPr lang="en-US" sz="2400" b="1" dirty="0">
                <a:effectLst/>
                <a:latin typeface="Arima Koshi" pitchFamily="2" charset="77"/>
                <a:cs typeface="Arima Koshi" pitchFamily="2" charset="77"/>
              </a:rPr>
              <a:t>Retrieved Images</a:t>
            </a:r>
            <a:r>
              <a:rPr lang="en-US" sz="2400" b="0" dirty="0">
                <a:effectLst/>
                <a:latin typeface="Arima Koshi" pitchFamily="2" charset="77"/>
                <a:cs typeface="Arima Koshi" pitchFamily="2" charset="77"/>
              </a:rPr>
              <a:t>: Top 5 visually similar images </a:t>
            </a:r>
          </a:p>
          <a:p>
            <a:pPr marL="342900" indent="-342900">
              <a:lnSpc>
                <a:spcPts val="1575"/>
              </a:lnSpc>
              <a:buFont typeface="Arial" panose="020B0604020202020204" pitchFamily="34" charset="0"/>
              <a:buChar char="•"/>
            </a:pPr>
            <a:endParaRPr lang="en-US" sz="2400" dirty="0">
              <a:latin typeface="Arima Koshi" pitchFamily="2" charset="77"/>
              <a:cs typeface="Arima Koshi" pitchFamily="2" charset="77"/>
            </a:endParaRPr>
          </a:p>
          <a:p>
            <a:pPr>
              <a:lnSpc>
                <a:spcPts val="1575"/>
              </a:lnSpc>
            </a:pPr>
            <a:r>
              <a:rPr lang="en-US" sz="2400" b="0" dirty="0">
                <a:effectLst/>
                <a:latin typeface="Arima Koshi" pitchFamily="2" charset="77"/>
                <a:cs typeface="Arima Koshi" pitchFamily="2" charset="77"/>
              </a:rPr>
              <a:t>      from the training set. </a:t>
            </a:r>
          </a:p>
          <a:p>
            <a:pPr>
              <a:lnSpc>
                <a:spcPts val="1575"/>
              </a:lnSpc>
            </a:pPr>
            <a:endParaRPr lang="en-US" sz="2400" dirty="0">
              <a:latin typeface="Arima Koshi" pitchFamily="2" charset="77"/>
              <a:cs typeface="Arima Koshi" pitchFamily="2" charset="77"/>
            </a:endParaRPr>
          </a:p>
          <a:p>
            <a:pPr>
              <a:lnSpc>
                <a:spcPts val="1575"/>
              </a:lnSpc>
            </a:pPr>
            <a:endParaRPr lang="en-US" sz="2400" b="0" dirty="0">
              <a:effectLst/>
              <a:latin typeface="Arima Koshi" pitchFamily="2" charset="77"/>
              <a:cs typeface="Arima Koshi" pitchFamily="2" charset="77"/>
            </a:endParaRPr>
          </a:p>
        </p:txBody>
      </p:sp>
      <p:sp>
        <p:nvSpPr>
          <p:cNvPr id="16" name="TextBox 15">
            <a:extLst>
              <a:ext uri="{FF2B5EF4-FFF2-40B4-BE49-F238E27FC236}">
                <a16:creationId xmlns:a16="http://schemas.microsoft.com/office/drawing/2014/main" id="{0662B017-8D2C-3D6E-03E6-4150ACEBCB79}"/>
              </a:ext>
            </a:extLst>
          </p:cNvPr>
          <p:cNvSpPr txBox="1"/>
          <p:nvPr/>
        </p:nvSpPr>
        <p:spPr>
          <a:xfrm>
            <a:off x="997284" y="2765650"/>
            <a:ext cx="9144000" cy="338554"/>
          </a:xfrm>
          <a:prstGeom prst="rect">
            <a:avLst/>
          </a:prstGeom>
          <a:noFill/>
        </p:spPr>
        <p:txBody>
          <a:bodyPr wrap="square">
            <a:spAutoFit/>
          </a:bodyPr>
          <a:lstStyle/>
          <a:p>
            <a:pPr>
              <a:lnSpc>
                <a:spcPts val="1575"/>
              </a:lnSpc>
            </a:pPr>
            <a:r>
              <a:rPr lang="en-US" sz="2400" b="1" dirty="0">
                <a:effectLst/>
                <a:latin typeface="Arima Koshi" pitchFamily="2" charset="77"/>
                <a:cs typeface="Arima Koshi" pitchFamily="2" charset="77"/>
              </a:rPr>
              <a:t>Example Results</a:t>
            </a:r>
            <a:endParaRPr lang="en-US" sz="2400" b="0" dirty="0">
              <a:effectLst/>
              <a:latin typeface="Arima Koshi" pitchFamily="2" charset="77"/>
              <a:cs typeface="Arima Koshi" pitchFamily="2" charset="77"/>
            </a:endParaRPr>
          </a:p>
        </p:txBody>
      </p:sp>
      <p:sp>
        <p:nvSpPr>
          <p:cNvPr id="18" name="TextBox 17">
            <a:extLst>
              <a:ext uri="{FF2B5EF4-FFF2-40B4-BE49-F238E27FC236}">
                <a16:creationId xmlns:a16="http://schemas.microsoft.com/office/drawing/2014/main" id="{EFEDB9E0-A559-CB09-3B56-5EA408154931}"/>
              </a:ext>
            </a:extLst>
          </p:cNvPr>
          <p:cNvSpPr txBox="1"/>
          <p:nvPr/>
        </p:nvSpPr>
        <p:spPr>
          <a:xfrm>
            <a:off x="1143000" y="5892423"/>
            <a:ext cx="9144000" cy="338554"/>
          </a:xfrm>
          <a:prstGeom prst="rect">
            <a:avLst/>
          </a:prstGeom>
          <a:noFill/>
        </p:spPr>
        <p:txBody>
          <a:bodyPr wrap="square">
            <a:spAutoFit/>
          </a:bodyPr>
          <a:lstStyle/>
          <a:p>
            <a:pPr>
              <a:lnSpc>
                <a:spcPts val="1575"/>
              </a:lnSpc>
            </a:pPr>
            <a:r>
              <a:rPr lang="en-US" sz="2400" b="1" dirty="0">
                <a:effectLst/>
                <a:latin typeface="Arima Koshi" pitchFamily="2" charset="77"/>
                <a:cs typeface="Arima Koshi" pitchFamily="2" charset="77"/>
              </a:rPr>
              <a:t>Observations:</a:t>
            </a:r>
            <a:endParaRPr lang="en-US" sz="2400" b="0" dirty="0">
              <a:effectLst/>
              <a:latin typeface="Arima Koshi" pitchFamily="2" charset="77"/>
              <a:cs typeface="Arima Koshi" pitchFamily="2" charset="77"/>
            </a:endParaRPr>
          </a:p>
        </p:txBody>
      </p:sp>
      <p:sp>
        <p:nvSpPr>
          <p:cNvPr id="21" name="TextBox 20">
            <a:extLst>
              <a:ext uri="{FF2B5EF4-FFF2-40B4-BE49-F238E27FC236}">
                <a16:creationId xmlns:a16="http://schemas.microsoft.com/office/drawing/2014/main" id="{DEF5727D-0106-F897-7721-81C47B5FB569}"/>
              </a:ext>
            </a:extLst>
          </p:cNvPr>
          <p:cNvSpPr txBox="1"/>
          <p:nvPr/>
        </p:nvSpPr>
        <p:spPr>
          <a:xfrm>
            <a:off x="10153316" y="7001958"/>
            <a:ext cx="7601284" cy="954107"/>
          </a:xfrm>
          <a:prstGeom prst="rect">
            <a:avLst/>
          </a:prstGeom>
          <a:noFill/>
        </p:spPr>
        <p:txBody>
          <a:bodyPr wrap="square">
            <a:spAutoFit/>
          </a:bodyPr>
          <a:lstStyle/>
          <a:p>
            <a:pPr>
              <a:lnSpc>
                <a:spcPts val="1575"/>
              </a:lnSpc>
            </a:pPr>
            <a:endParaRPr lang="en-US" sz="2400" b="0" dirty="0">
              <a:effectLst/>
              <a:latin typeface="Arima Koshi" pitchFamily="2" charset="77"/>
              <a:cs typeface="Arima Koshi" pitchFamily="2" charset="77"/>
            </a:endParaRPr>
          </a:p>
          <a:p>
            <a:pPr marL="342900" indent="-342900">
              <a:lnSpc>
                <a:spcPts val="1575"/>
              </a:lnSpc>
              <a:buFont typeface="Arial" panose="020B0604020202020204" pitchFamily="34" charset="0"/>
              <a:buChar char="•"/>
            </a:pPr>
            <a:r>
              <a:rPr lang="en-US" sz="2400" b="0" dirty="0">
                <a:effectLst/>
                <a:latin typeface="Arima Koshi" pitchFamily="2" charset="77"/>
                <a:cs typeface="Arima Koshi" pitchFamily="2" charset="77"/>
              </a:rPr>
              <a:t> Retrieved images show similar visual traits (color, </a:t>
            </a:r>
          </a:p>
          <a:p>
            <a:pPr marL="342900" indent="-342900">
              <a:lnSpc>
                <a:spcPts val="1575"/>
              </a:lnSpc>
              <a:buFont typeface="Arial" panose="020B0604020202020204" pitchFamily="34" charset="0"/>
              <a:buChar char="•"/>
            </a:pPr>
            <a:endParaRPr lang="en-US" sz="2400" dirty="0">
              <a:latin typeface="Arima Koshi" pitchFamily="2" charset="77"/>
              <a:cs typeface="Arima Koshi" pitchFamily="2" charset="77"/>
            </a:endParaRPr>
          </a:p>
          <a:p>
            <a:pPr>
              <a:lnSpc>
                <a:spcPts val="1575"/>
              </a:lnSpc>
            </a:pPr>
            <a:r>
              <a:rPr lang="en-US" sz="2400" b="0" dirty="0">
                <a:effectLst/>
                <a:latin typeface="Arima Koshi" pitchFamily="2" charset="77"/>
                <a:cs typeface="Arima Koshi" pitchFamily="2" charset="77"/>
              </a:rPr>
              <a:t>      shape, object type).</a:t>
            </a:r>
          </a:p>
        </p:txBody>
      </p:sp>
      <p:pic>
        <p:nvPicPr>
          <p:cNvPr id="22" name="Picture 21">
            <a:extLst>
              <a:ext uri="{FF2B5EF4-FFF2-40B4-BE49-F238E27FC236}">
                <a16:creationId xmlns:a16="http://schemas.microsoft.com/office/drawing/2014/main" id="{A38ACBD2-27ED-5231-ECB1-FC7A6644DF70}"/>
              </a:ext>
            </a:extLst>
          </p:cNvPr>
          <p:cNvPicPr>
            <a:picLocks noChangeAspect="1"/>
          </p:cNvPicPr>
          <p:nvPr/>
        </p:nvPicPr>
        <p:blipFill>
          <a:blip r:embed="rId3"/>
          <a:stretch>
            <a:fillRect/>
          </a:stretch>
        </p:blipFill>
        <p:spPr>
          <a:xfrm>
            <a:off x="1143000" y="6719302"/>
            <a:ext cx="8763000" cy="17769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4" name="TextBox 4"/>
          <p:cNvSpPr txBox="1"/>
          <p:nvPr/>
        </p:nvSpPr>
        <p:spPr>
          <a:xfrm>
            <a:off x="1028700" y="2705100"/>
            <a:ext cx="13296900" cy="5948231"/>
          </a:xfrm>
          <a:prstGeom prst="rect">
            <a:avLst/>
          </a:prstGeom>
        </p:spPr>
        <p:txBody>
          <a:bodyPr wrap="square" lIns="0" tIns="0" rIns="0" bIns="0" rtlCol="0" anchor="t">
            <a:spAutoFit/>
          </a:bodyPr>
          <a:lstStyle/>
          <a:p>
            <a:pPr>
              <a:lnSpc>
                <a:spcPts val="1575"/>
              </a:lnSpc>
            </a:pPr>
            <a:endParaRPr lang="en-US" sz="2400" b="1" dirty="0">
              <a:solidFill>
                <a:srgbClr val="569CD6"/>
              </a:solidFill>
              <a:effectLst/>
              <a:latin typeface="Menlo" panose="020B0609030804020204" pitchFamily="49" charset="0"/>
            </a:endParaRPr>
          </a:p>
          <a:p>
            <a:pPr>
              <a:lnSpc>
                <a:spcPts val="1575"/>
              </a:lnSpc>
            </a:pPr>
            <a:r>
              <a:rPr lang="en-US" sz="3200" b="1" u="sng" dirty="0">
                <a:latin typeface="Arima Koshi" pitchFamily="2" charset="77"/>
                <a:cs typeface="Arima Koshi" pitchFamily="2" charset="77"/>
              </a:rPr>
              <a:t>Advantages</a:t>
            </a:r>
            <a:r>
              <a:rPr lang="en-US" sz="3200" b="1" u="sng" dirty="0">
                <a:effectLst/>
                <a:latin typeface="Arima Koshi" pitchFamily="2" charset="77"/>
                <a:cs typeface="Arima Koshi" pitchFamily="2" charset="77"/>
              </a:rPr>
              <a:t>:</a:t>
            </a:r>
          </a:p>
          <a:p>
            <a:pPr>
              <a:lnSpc>
                <a:spcPts val="1575"/>
              </a:lnSpc>
            </a:pPr>
            <a:endParaRPr lang="en-US" sz="2400" b="0" dirty="0">
              <a:effectLst/>
              <a:latin typeface="Arima Koshi" pitchFamily="2" charset="77"/>
              <a:cs typeface="Arima Koshi" pitchFamily="2" charset="77"/>
            </a:endParaRPr>
          </a:p>
          <a:p>
            <a:pPr marL="342900" indent="-342900">
              <a:lnSpc>
                <a:spcPts val="1575"/>
              </a:lnSpc>
              <a:buFont typeface="Wingdings" pitchFamily="2" charset="2"/>
              <a:buChar char="q"/>
            </a:pPr>
            <a:r>
              <a:rPr lang="en-US" sz="2400" b="0" dirty="0">
                <a:effectLst/>
                <a:latin typeface="Arima Koshi" pitchFamily="2" charset="77"/>
                <a:cs typeface="Arima Koshi" pitchFamily="2" charset="77"/>
              </a:rPr>
              <a:t>ResNet50 captures useful visual features for similarity retrieval.</a:t>
            </a:r>
          </a:p>
          <a:p>
            <a:pPr marL="342900" indent="-342900">
              <a:lnSpc>
                <a:spcPts val="1575"/>
              </a:lnSpc>
              <a:buFont typeface="Wingdings" pitchFamily="2" charset="2"/>
              <a:buChar char="q"/>
            </a:pPr>
            <a:endParaRPr lang="en-US" sz="2400" b="0" dirty="0">
              <a:effectLst/>
              <a:latin typeface="Arima Koshi" pitchFamily="2" charset="77"/>
              <a:cs typeface="Arima Koshi" pitchFamily="2" charset="77"/>
            </a:endParaRPr>
          </a:p>
          <a:p>
            <a:pPr marL="342900" indent="-342900">
              <a:lnSpc>
                <a:spcPts val="1575"/>
              </a:lnSpc>
              <a:buFont typeface="Wingdings" pitchFamily="2" charset="2"/>
              <a:buChar char="q"/>
            </a:pPr>
            <a:r>
              <a:rPr lang="en-US" sz="2400" b="0" dirty="0">
                <a:effectLst/>
                <a:latin typeface="Arima Koshi" pitchFamily="2" charset="77"/>
                <a:cs typeface="Arima Koshi" pitchFamily="2" charset="77"/>
              </a:rPr>
              <a:t>Nearest neighbors with cosine similarity yields reasonable results.</a:t>
            </a:r>
          </a:p>
          <a:p>
            <a:pPr marL="342900" indent="-342900">
              <a:lnSpc>
                <a:spcPts val="1575"/>
              </a:lnSpc>
              <a:buFont typeface="Wingdings" pitchFamily="2" charset="2"/>
              <a:buChar char="q"/>
            </a:pPr>
            <a:endParaRPr lang="en-US" sz="2400" b="0" dirty="0">
              <a:effectLst/>
              <a:latin typeface="Arima Koshi" pitchFamily="2" charset="77"/>
              <a:cs typeface="Arima Koshi" pitchFamily="2" charset="77"/>
            </a:endParaRPr>
          </a:p>
          <a:p>
            <a:pPr>
              <a:lnSpc>
                <a:spcPts val="1575"/>
              </a:lnSpc>
            </a:pPr>
            <a:endParaRPr lang="en-US" sz="3200" u="sng" dirty="0">
              <a:latin typeface="Arima Koshi" pitchFamily="2" charset="77"/>
              <a:cs typeface="Arima Koshi" pitchFamily="2" charset="77"/>
            </a:endParaRPr>
          </a:p>
          <a:p>
            <a:pPr>
              <a:lnSpc>
                <a:spcPts val="1575"/>
              </a:lnSpc>
            </a:pPr>
            <a:r>
              <a:rPr lang="en-US" sz="3200" b="1" u="sng" dirty="0">
                <a:effectLst/>
                <a:latin typeface="Arima Koshi" pitchFamily="2" charset="77"/>
                <a:cs typeface="Arima Koshi" pitchFamily="2" charset="77"/>
              </a:rPr>
              <a:t>Limitations</a:t>
            </a:r>
            <a:r>
              <a:rPr lang="en-US" sz="3200" b="0" u="sng" dirty="0">
                <a:effectLst/>
                <a:latin typeface="Arima Koshi" pitchFamily="2" charset="77"/>
                <a:cs typeface="Arima Koshi" pitchFamily="2" charset="77"/>
              </a:rPr>
              <a:t>:</a:t>
            </a:r>
          </a:p>
          <a:p>
            <a:pPr marL="342900" indent="-342900">
              <a:lnSpc>
                <a:spcPts val="1575"/>
              </a:lnSpc>
              <a:buFont typeface="Wingdings" pitchFamily="2" charset="2"/>
              <a:buChar char="q"/>
            </a:pPr>
            <a:endParaRPr lang="en-US" sz="2400" b="0" dirty="0">
              <a:effectLst/>
              <a:latin typeface="Arima Koshi" pitchFamily="2" charset="77"/>
              <a:cs typeface="Arima Koshi" pitchFamily="2" charset="77"/>
            </a:endParaRPr>
          </a:p>
          <a:p>
            <a:pPr marL="342900" indent="-342900">
              <a:lnSpc>
                <a:spcPts val="1575"/>
              </a:lnSpc>
              <a:buFont typeface="Wingdings" pitchFamily="2" charset="2"/>
              <a:buChar char="q"/>
            </a:pPr>
            <a:r>
              <a:rPr lang="en-US" sz="2400" b="0" dirty="0">
                <a:effectLst/>
                <a:latin typeface="Arima Koshi" pitchFamily="2" charset="77"/>
                <a:cs typeface="Arima Koshi" pitchFamily="2" charset="77"/>
              </a:rPr>
              <a:t>Low-resolution images may limit fine-grained similarity.</a:t>
            </a:r>
          </a:p>
          <a:p>
            <a:pPr marL="342900" indent="-342900">
              <a:lnSpc>
                <a:spcPts val="1575"/>
              </a:lnSpc>
              <a:buFont typeface="Wingdings" pitchFamily="2" charset="2"/>
              <a:buChar char="q"/>
            </a:pPr>
            <a:endParaRPr lang="en-US" sz="2400" b="0" dirty="0">
              <a:effectLst/>
              <a:latin typeface="Arima Koshi" pitchFamily="2" charset="77"/>
              <a:cs typeface="Arima Koshi" pitchFamily="2" charset="77"/>
            </a:endParaRPr>
          </a:p>
          <a:p>
            <a:pPr marL="342900" indent="-342900">
              <a:lnSpc>
                <a:spcPts val="1575"/>
              </a:lnSpc>
              <a:buFont typeface="Wingdings" pitchFamily="2" charset="2"/>
              <a:buChar char="q"/>
            </a:pPr>
            <a:r>
              <a:rPr lang="en-US" sz="2400" b="0" dirty="0">
                <a:effectLst/>
                <a:latin typeface="Arima Koshi" pitchFamily="2" charset="77"/>
                <a:cs typeface="Arima Koshi" pitchFamily="2" charset="77"/>
              </a:rPr>
              <a:t>High computational cost due to large feature vectors.</a:t>
            </a:r>
          </a:p>
          <a:p>
            <a:pPr>
              <a:lnSpc>
                <a:spcPts val="1575"/>
              </a:lnSpc>
            </a:pPr>
            <a:endParaRPr lang="en-US" sz="2400" b="0" dirty="0">
              <a:effectLst/>
              <a:latin typeface="Arima Koshi" pitchFamily="2" charset="77"/>
              <a:cs typeface="Arima Koshi" pitchFamily="2" charset="77"/>
            </a:endParaRPr>
          </a:p>
          <a:p>
            <a:pPr>
              <a:lnSpc>
                <a:spcPts val="1575"/>
              </a:lnSpc>
            </a:pPr>
            <a:endParaRPr lang="en-US" sz="3200" dirty="0">
              <a:latin typeface="Arima Koshi" pitchFamily="2" charset="77"/>
              <a:cs typeface="Arima Koshi" pitchFamily="2" charset="77"/>
            </a:endParaRPr>
          </a:p>
          <a:p>
            <a:pPr>
              <a:lnSpc>
                <a:spcPts val="1575"/>
              </a:lnSpc>
            </a:pPr>
            <a:r>
              <a:rPr lang="en-US" sz="3200" b="1" u="sng" dirty="0">
                <a:effectLst/>
                <a:latin typeface="Arima Koshi" pitchFamily="2" charset="77"/>
                <a:cs typeface="Arima Koshi" pitchFamily="2" charset="77"/>
              </a:rPr>
              <a:t>Future Improvements</a:t>
            </a:r>
            <a:r>
              <a:rPr lang="en-US" sz="3200" b="0" u="sng" dirty="0">
                <a:effectLst/>
                <a:latin typeface="Arima Koshi" pitchFamily="2" charset="77"/>
                <a:cs typeface="Arima Koshi" pitchFamily="2" charset="77"/>
              </a:rPr>
              <a:t>:</a:t>
            </a:r>
          </a:p>
          <a:p>
            <a:pPr marL="342900" indent="-342900">
              <a:lnSpc>
                <a:spcPts val="1575"/>
              </a:lnSpc>
              <a:buFont typeface="Wingdings" pitchFamily="2" charset="2"/>
              <a:buChar char="q"/>
            </a:pPr>
            <a:endParaRPr lang="en-US" sz="2400" b="0" dirty="0">
              <a:effectLst/>
              <a:latin typeface="Arima Koshi" pitchFamily="2" charset="77"/>
              <a:cs typeface="Arima Koshi" pitchFamily="2" charset="77"/>
            </a:endParaRPr>
          </a:p>
          <a:p>
            <a:pPr marL="342900" indent="-342900">
              <a:lnSpc>
                <a:spcPts val="1575"/>
              </a:lnSpc>
              <a:buFont typeface="Wingdings" pitchFamily="2" charset="2"/>
              <a:buChar char="q"/>
            </a:pPr>
            <a:r>
              <a:rPr lang="en-US" sz="2400" b="0" dirty="0">
                <a:effectLst/>
                <a:latin typeface="Arima Koshi" pitchFamily="2" charset="77"/>
                <a:cs typeface="Arima Koshi" pitchFamily="2" charset="77"/>
              </a:rPr>
              <a:t>Experiment with different pre-trained models or fine-tune on CIFAR-10.</a:t>
            </a:r>
          </a:p>
          <a:p>
            <a:pPr marL="342900" indent="-342900">
              <a:lnSpc>
                <a:spcPts val="1575"/>
              </a:lnSpc>
              <a:buFont typeface="Wingdings" pitchFamily="2" charset="2"/>
              <a:buChar char="q"/>
            </a:pPr>
            <a:endParaRPr lang="en-US" sz="2400" b="0" dirty="0">
              <a:effectLst/>
              <a:latin typeface="Arima Koshi" pitchFamily="2" charset="77"/>
              <a:cs typeface="Arima Koshi" pitchFamily="2" charset="77"/>
            </a:endParaRPr>
          </a:p>
          <a:p>
            <a:pPr marL="342900" indent="-342900">
              <a:lnSpc>
                <a:spcPts val="1575"/>
              </a:lnSpc>
              <a:buFont typeface="Wingdings" pitchFamily="2" charset="2"/>
              <a:buChar char="q"/>
            </a:pPr>
            <a:r>
              <a:rPr lang="en-US" sz="2400" b="0" dirty="0">
                <a:effectLst/>
                <a:latin typeface="Arima Koshi" pitchFamily="2" charset="77"/>
                <a:cs typeface="Arima Koshi" pitchFamily="2" charset="77"/>
              </a:rPr>
              <a:t>Use approximate nearest neighbors for faster retrieval and better image resolution of</a:t>
            </a:r>
          </a:p>
          <a:p>
            <a:pPr marL="342900" indent="-342900">
              <a:lnSpc>
                <a:spcPts val="1575"/>
              </a:lnSpc>
              <a:buFont typeface="Wingdings" pitchFamily="2" charset="2"/>
              <a:buChar char="q"/>
            </a:pPr>
            <a:endParaRPr lang="en-US" sz="2400" dirty="0">
              <a:latin typeface="Arima Koshi" pitchFamily="2" charset="77"/>
              <a:cs typeface="Arima Koshi" pitchFamily="2" charset="77"/>
            </a:endParaRPr>
          </a:p>
          <a:p>
            <a:pPr>
              <a:lnSpc>
                <a:spcPts val="1575"/>
              </a:lnSpc>
            </a:pPr>
            <a:r>
              <a:rPr lang="en-US" sz="2400" b="0" dirty="0">
                <a:effectLst/>
                <a:latin typeface="Arima Koshi" pitchFamily="2" charset="77"/>
                <a:cs typeface="Arima Koshi" pitchFamily="2" charset="77"/>
              </a:rPr>
              <a:t>      224x224 pixels. </a:t>
            </a:r>
          </a:p>
          <a:p>
            <a:pPr>
              <a:lnSpc>
                <a:spcPts val="1575"/>
              </a:lnSpc>
            </a:pPr>
            <a:endParaRPr lang="en-US" sz="2400" dirty="0">
              <a:latin typeface="Arima Koshi" pitchFamily="2" charset="77"/>
              <a:cs typeface="Arima Koshi" pitchFamily="2" charset="77"/>
            </a:endParaRPr>
          </a:p>
          <a:p>
            <a:pPr marL="342900" indent="-342900">
              <a:lnSpc>
                <a:spcPts val="1575"/>
              </a:lnSpc>
              <a:buFont typeface="Wingdings" pitchFamily="2" charset="2"/>
              <a:buChar char="q"/>
            </a:pPr>
            <a:r>
              <a:rPr lang="en-US" sz="2400" b="0" dirty="0">
                <a:effectLst/>
                <a:latin typeface="Arima Koshi" pitchFamily="2" charset="77"/>
                <a:cs typeface="Arima Koshi" pitchFamily="2" charset="77"/>
              </a:rPr>
              <a:t>Incorporate text metadata along with images to facilitate multimodal search </a:t>
            </a:r>
          </a:p>
          <a:p>
            <a:pPr>
              <a:lnSpc>
                <a:spcPts val="1575"/>
              </a:lnSpc>
            </a:pPr>
            <a:endParaRPr lang="en-US" sz="2400" dirty="0">
              <a:latin typeface="Arima Koshi" pitchFamily="2" charset="77"/>
              <a:cs typeface="Arima Koshi" pitchFamily="2" charset="77"/>
            </a:endParaRPr>
          </a:p>
          <a:p>
            <a:pPr>
              <a:lnSpc>
                <a:spcPts val="1575"/>
              </a:lnSpc>
            </a:pPr>
            <a:r>
              <a:rPr lang="en-US" sz="2400" b="0" dirty="0">
                <a:effectLst/>
                <a:latin typeface="Arima Koshi" pitchFamily="2" charset="77"/>
                <a:cs typeface="Arima Koshi" pitchFamily="2" charset="77"/>
              </a:rPr>
              <a:t>      capabilities, enhancing retrieval precision by utilizing additional context.</a:t>
            </a:r>
          </a:p>
          <a:p>
            <a:pPr marL="342900" indent="-342900">
              <a:lnSpc>
                <a:spcPts val="1575"/>
              </a:lnSpc>
              <a:buFont typeface="Wingdings" pitchFamily="2" charset="2"/>
              <a:buChar char="q"/>
            </a:pPr>
            <a:endParaRPr lang="en-GB" sz="2400" dirty="0"/>
          </a:p>
          <a:p>
            <a:pPr algn="l">
              <a:lnSpc>
                <a:spcPts val="3359"/>
              </a:lnSpc>
            </a:pPr>
            <a:endParaRPr lang="en-US" sz="2400" dirty="0">
              <a:solidFill>
                <a:srgbClr val="290606"/>
              </a:solidFill>
              <a:latin typeface="Telegraf"/>
              <a:ea typeface="Telegraf"/>
              <a:cs typeface="Telegraf"/>
              <a:sym typeface="Telegraf"/>
            </a:endParaRPr>
          </a:p>
        </p:txBody>
      </p:sp>
      <p:sp>
        <p:nvSpPr>
          <p:cNvPr id="5" name="TextBox 5"/>
          <p:cNvSpPr txBox="1"/>
          <p:nvPr/>
        </p:nvSpPr>
        <p:spPr>
          <a:xfrm>
            <a:off x="1028700" y="1019175"/>
            <a:ext cx="8115300" cy="897682"/>
          </a:xfrm>
          <a:prstGeom prst="rect">
            <a:avLst/>
          </a:prstGeom>
        </p:spPr>
        <p:txBody>
          <a:bodyPr lIns="0" tIns="0" rIns="0" bIns="0" rtlCol="0" anchor="t">
            <a:spAutoFit/>
          </a:bodyPr>
          <a:lstStyle/>
          <a:p>
            <a:pPr algn="l">
              <a:lnSpc>
                <a:spcPts val="6999"/>
              </a:lnSpc>
            </a:pPr>
            <a:r>
              <a:rPr lang="en-US" sz="6999" spc="342" dirty="0">
                <a:solidFill>
                  <a:srgbClr val="290606"/>
                </a:solidFill>
                <a:latin typeface="Cheddar"/>
                <a:ea typeface="Cheddar"/>
                <a:cs typeface="Cheddar"/>
                <a:sym typeface="Cheddar"/>
              </a:rPr>
              <a:t>DISCUSSION: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4" name="TextBox 4"/>
          <p:cNvSpPr txBox="1"/>
          <p:nvPr/>
        </p:nvSpPr>
        <p:spPr>
          <a:xfrm>
            <a:off x="1024689" y="2628900"/>
            <a:ext cx="13032205" cy="2231380"/>
          </a:xfrm>
          <a:prstGeom prst="rect">
            <a:avLst/>
          </a:prstGeom>
        </p:spPr>
        <p:txBody>
          <a:bodyPr wrap="square" lIns="0" tIns="0" rIns="0" bIns="0" rtlCol="0" anchor="t">
            <a:spAutoFit/>
          </a:bodyPr>
          <a:lstStyle/>
          <a:p>
            <a:pPr algn="just">
              <a:lnSpc>
                <a:spcPts val="2880"/>
              </a:lnSpc>
            </a:pPr>
            <a:r>
              <a:rPr lang="en-US" sz="3200" b="1" u="sng" dirty="0">
                <a:latin typeface="Arima Koshi" pitchFamily="2" charset="77"/>
                <a:cs typeface="Arima Koshi" pitchFamily="2" charset="77"/>
              </a:rPr>
              <a:t>Summary:</a:t>
            </a:r>
          </a:p>
          <a:p>
            <a:pPr algn="just">
              <a:lnSpc>
                <a:spcPts val="2880"/>
              </a:lnSpc>
            </a:pPr>
            <a:endParaRPr lang="en-US" sz="2400" dirty="0">
              <a:latin typeface="Arima Koshi" pitchFamily="2" charset="77"/>
              <a:cs typeface="Arima Koshi" pitchFamily="2" charset="77"/>
            </a:endParaRPr>
          </a:p>
          <a:p>
            <a:pPr marL="342900" indent="-342900" algn="just">
              <a:lnSpc>
                <a:spcPts val="2880"/>
              </a:lnSpc>
              <a:buFont typeface="Wingdings" pitchFamily="2" charset="2"/>
              <a:buChar char="q"/>
            </a:pPr>
            <a:r>
              <a:rPr lang="en-US" sz="2400" dirty="0">
                <a:latin typeface="Arima Koshi" pitchFamily="2" charset="77"/>
                <a:cs typeface="Arima Koshi" pitchFamily="2" charset="77"/>
              </a:rPr>
              <a:t>We built an image retrieval system with CIFAR-10, using deep learning to extract feature embeddings and retrieve similar images efficiently. </a:t>
            </a:r>
          </a:p>
          <a:p>
            <a:pPr marL="342900" indent="-342900" algn="just">
              <a:lnSpc>
                <a:spcPts val="2880"/>
              </a:lnSpc>
              <a:buFont typeface="Wingdings" pitchFamily="2" charset="2"/>
              <a:buChar char="q"/>
            </a:pPr>
            <a:r>
              <a:rPr lang="en-US" sz="2400" dirty="0">
                <a:latin typeface="Arima Koshi" pitchFamily="2" charset="77"/>
                <a:cs typeface="Arima Koshi" pitchFamily="2" charset="77"/>
              </a:rPr>
              <a:t>While CIFAR-10 allowed us to explore the basics, future improvements in scalability, embedding quality, and multimodal capabilities will enhance real-world applications. </a:t>
            </a:r>
            <a:endParaRPr lang="en-US" sz="2400" spc="144" dirty="0">
              <a:solidFill>
                <a:srgbClr val="290606"/>
              </a:solidFill>
              <a:latin typeface="Telegraf"/>
              <a:ea typeface="Telegraf"/>
              <a:cs typeface="Telegraf"/>
              <a:sym typeface="Telegraf"/>
            </a:endParaRPr>
          </a:p>
        </p:txBody>
      </p:sp>
      <p:sp>
        <p:nvSpPr>
          <p:cNvPr id="5" name="TextBox 5"/>
          <p:cNvSpPr txBox="1"/>
          <p:nvPr/>
        </p:nvSpPr>
        <p:spPr>
          <a:xfrm>
            <a:off x="1028700" y="1019175"/>
            <a:ext cx="8115300" cy="897682"/>
          </a:xfrm>
          <a:prstGeom prst="rect">
            <a:avLst/>
          </a:prstGeom>
        </p:spPr>
        <p:txBody>
          <a:bodyPr lIns="0" tIns="0" rIns="0" bIns="0" rtlCol="0" anchor="t">
            <a:spAutoFit/>
          </a:bodyPr>
          <a:lstStyle/>
          <a:p>
            <a:pPr algn="l">
              <a:lnSpc>
                <a:spcPts val="6999"/>
              </a:lnSpc>
            </a:pPr>
            <a:r>
              <a:rPr lang="en-US" sz="6999" spc="342" dirty="0" err="1">
                <a:solidFill>
                  <a:srgbClr val="290606"/>
                </a:solidFill>
                <a:latin typeface="Cheddar"/>
                <a:ea typeface="Cheddar"/>
                <a:cs typeface="Cheddar"/>
                <a:sym typeface="Cheddar"/>
              </a:rPr>
              <a:t>COnCLUSION</a:t>
            </a:r>
            <a:r>
              <a:rPr lang="en-US" sz="6999" spc="342" dirty="0">
                <a:solidFill>
                  <a:srgbClr val="290606"/>
                </a:solidFill>
                <a:latin typeface="Cheddar"/>
                <a:ea typeface="Cheddar"/>
                <a:cs typeface="Cheddar"/>
                <a:sym typeface="Cheddar"/>
              </a:rPr>
              <a:t>:</a:t>
            </a:r>
          </a:p>
        </p:txBody>
      </p:sp>
      <p:sp>
        <p:nvSpPr>
          <p:cNvPr id="7" name="TextBox 6">
            <a:extLst>
              <a:ext uri="{FF2B5EF4-FFF2-40B4-BE49-F238E27FC236}">
                <a16:creationId xmlns:a16="http://schemas.microsoft.com/office/drawing/2014/main" id="{74DDFECC-EF85-E3C9-97E4-F5E35058B630}"/>
              </a:ext>
            </a:extLst>
          </p:cNvPr>
          <p:cNvSpPr txBox="1"/>
          <p:nvPr/>
        </p:nvSpPr>
        <p:spPr>
          <a:xfrm>
            <a:off x="992605" y="6134100"/>
            <a:ext cx="12877800" cy="1774845"/>
          </a:xfrm>
          <a:prstGeom prst="rect">
            <a:avLst/>
          </a:prstGeom>
          <a:noFill/>
        </p:spPr>
        <p:txBody>
          <a:bodyPr wrap="square">
            <a:spAutoFit/>
          </a:bodyPr>
          <a:lstStyle/>
          <a:p>
            <a:pPr>
              <a:lnSpc>
                <a:spcPts val="1575"/>
              </a:lnSpc>
            </a:pPr>
            <a:endParaRPr lang="en-US" sz="2400" b="1" dirty="0">
              <a:effectLst/>
              <a:latin typeface="Arima Koshi" pitchFamily="2" charset="77"/>
              <a:cs typeface="Arima Koshi" pitchFamily="2" charset="77"/>
            </a:endParaRPr>
          </a:p>
          <a:p>
            <a:pPr>
              <a:lnSpc>
                <a:spcPts val="1575"/>
              </a:lnSpc>
            </a:pPr>
            <a:r>
              <a:rPr lang="en-US" sz="3200" b="1" u="sng" dirty="0">
                <a:effectLst/>
                <a:latin typeface="Arima Koshi" pitchFamily="2" charset="77"/>
                <a:cs typeface="Arima Koshi" pitchFamily="2" charset="77"/>
              </a:rPr>
              <a:t>Key Takeaways:</a:t>
            </a:r>
          </a:p>
          <a:p>
            <a:pPr>
              <a:lnSpc>
                <a:spcPts val="1575"/>
              </a:lnSpc>
            </a:pPr>
            <a:endParaRPr lang="en-US" sz="2400" b="0" dirty="0">
              <a:effectLst/>
              <a:latin typeface="Arima Koshi" pitchFamily="2" charset="77"/>
              <a:cs typeface="Arima Koshi" pitchFamily="2" charset="77"/>
            </a:endParaRPr>
          </a:p>
          <a:p>
            <a:pPr marL="342900" indent="-342900">
              <a:lnSpc>
                <a:spcPts val="1575"/>
              </a:lnSpc>
              <a:buFont typeface="Wingdings" pitchFamily="2" charset="2"/>
              <a:buChar char="q"/>
            </a:pPr>
            <a:endParaRPr lang="en-US" sz="2400" dirty="0">
              <a:latin typeface="Arima Koshi" pitchFamily="2" charset="77"/>
              <a:cs typeface="Arima Koshi" pitchFamily="2" charset="77"/>
            </a:endParaRPr>
          </a:p>
          <a:p>
            <a:pPr marL="342900" indent="-342900">
              <a:lnSpc>
                <a:spcPts val="1575"/>
              </a:lnSpc>
              <a:buFont typeface="Wingdings" pitchFamily="2" charset="2"/>
              <a:buChar char="q"/>
            </a:pPr>
            <a:r>
              <a:rPr lang="en-US" sz="2400" b="0" dirty="0">
                <a:effectLst/>
                <a:latin typeface="Arima Koshi" pitchFamily="2" charset="77"/>
                <a:cs typeface="Arima Koshi" pitchFamily="2" charset="77"/>
              </a:rPr>
              <a:t>Image retrieval benefits from powerful feature representations.</a:t>
            </a:r>
          </a:p>
          <a:p>
            <a:pPr marL="342900" indent="-342900">
              <a:lnSpc>
                <a:spcPts val="1575"/>
              </a:lnSpc>
              <a:buFont typeface="Wingdings" pitchFamily="2" charset="2"/>
              <a:buChar char="q"/>
            </a:pPr>
            <a:endParaRPr lang="en-US" sz="2400" b="0" dirty="0">
              <a:effectLst/>
              <a:latin typeface="Arima Koshi" pitchFamily="2" charset="77"/>
              <a:cs typeface="Arima Koshi" pitchFamily="2" charset="77"/>
            </a:endParaRPr>
          </a:p>
          <a:p>
            <a:pPr marL="342900" indent="-342900">
              <a:lnSpc>
                <a:spcPts val="1575"/>
              </a:lnSpc>
              <a:buFont typeface="Wingdings" pitchFamily="2" charset="2"/>
              <a:buChar char="q"/>
            </a:pPr>
            <a:endParaRPr lang="en-US" sz="2400" dirty="0">
              <a:latin typeface="Arima Koshi" pitchFamily="2" charset="77"/>
              <a:cs typeface="Arima Koshi" pitchFamily="2" charset="77"/>
            </a:endParaRPr>
          </a:p>
          <a:p>
            <a:pPr marL="342900" indent="-342900">
              <a:lnSpc>
                <a:spcPts val="1575"/>
              </a:lnSpc>
              <a:buFont typeface="Wingdings" pitchFamily="2" charset="2"/>
              <a:buChar char="q"/>
            </a:pPr>
            <a:r>
              <a:rPr lang="en-US" sz="2400" b="0" dirty="0">
                <a:effectLst/>
                <a:latin typeface="Arima Koshi" pitchFamily="2" charset="77"/>
                <a:cs typeface="Arima Koshi" pitchFamily="2" charset="77"/>
              </a:rPr>
              <a:t>Potential applications span various domains requiring similar image search.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667E66-A8CB-CF8E-65F0-0BDDD699F81F}"/>
              </a:ext>
            </a:extLst>
          </p:cNvPr>
          <p:cNvSpPr txBox="1"/>
          <p:nvPr/>
        </p:nvSpPr>
        <p:spPr>
          <a:xfrm>
            <a:off x="6477000" y="4025478"/>
            <a:ext cx="4637808" cy="1107996"/>
          </a:xfrm>
          <a:prstGeom prst="rect">
            <a:avLst/>
          </a:prstGeom>
          <a:noFill/>
        </p:spPr>
        <p:txBody>
          <a:bodyPr wrap="none" rtlCol="0">
            <a:spAutoFit/>
          </a:bodyPr>
          <a:lstStyle/>
          <a:p>
            <a:r>
              <a:rPr lang="en-US" sz="6600" b="1" dirty="0">
                <a:latin typeface="Arima Koshi" pitchFamily="2" charset="77"/>
                <a:cs typeface="Arima Koshi" pitchFamily="2" charset="77"/>
              </a:rPr>
              <a:t>THANK YOU</a:t>
            </a:r>
          </a:p>
        </p:txBody>
      </p:sp>
    </p:spTree>
    <p:extLst>
      <p:ext uri="{BB962C8B-B14F-4D97-AF65-F5344CB8AC3E}">
        <p14:creationId xmlns:p14="http://schemas.microsoft.com/office/powerpoint/2010/main" val="2397813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grpSp>
        <p:nvGrpSpPr>
          <p:cNvPr id="2" name="Group 2"/>
          <p:cNvGrpSpPr/>
          <p:nvPr/>
        </p:nvGrpSpPr>
        <p:grpSpPr>
          <a:xfrm>
            <a:off x="381000" y="2541641"/>
            <a:ext cx="11057462" cy="6895391"/>
            <a:chOff x="0" y="0"/>
            <a:chExt cx="2912253" cy="894902"/>
          </a:xfrm>
        </p:grpSpPr>
        <p:sp>
          <p:nvSpPr>
            <p:cNvPr id="3" name="Freeform 3"/>
            <p:cNvSpPr/>
            <p:nvPr/>
          </p:nvSpPr>
          <p:spPr>
            <a:xfrm>
              <a:off x="0" y="0"/>
              <a:ext cx="2912253" cy="894902"/>
            </a:xfrm>
            <a:custGeom>
              <a:avLst/>
              <a:gdLst/>
              <a:ahLst/>
              <a:cxnLst/>
              <a:rect l="l" t="t" r="r" b="b"/>
              <a:pathLst>
                <a:path w="2912253" h="894902">
                  <a:moveTo>
                    <a:pt x="35708" y="0"/>
                  </a:moveTo>
                  <a:lnTo>
                    <a:pt x="2876546" y="0"/>
                  </a:lnTo>
                  <a:cubicBezTo>
                    <a:pt x="2886016" y="0"/>
                    <a:pt x="2895098" y="3762"/>
                    <a:pt x="2901795" y="10459"/>
                  </a:cubicBezTo>
                  <a:cubicBezTo>
                    <a:pt x="2908491" y="17155"/>
                    <a:pt x="2912253" y="26238"/>
                    <a:pt x="2912253" y="35708"/>
                  </a:cubicBezTo>
                  <a:lnTo>
                    <a:pt x="2912253" y="859194"/>
                  </a:lnTo>
                  <a:cubicBezTo>
                    <a:pt x="2912253" y="878915"/>
                    <a:pt x="2896266" y="894902"/>
                    <a:pt x="2876546" y="894902"/>
                  </a:cubicBezTo>
                  <a:lnTo>
                    <a:pt x="35708" y="894902"/>
                  </a:lnTo>
                  <a:cubicBezTo>
                    <a:pt x="15987" y="894902"/>
                    <a:pt x="0" y="878915"/>
                    <a:pt x="0" y="859194"/>
                  </a:cubicBezTo>
                  <a:lnTo>
                    <a:pt x="0" y="35708"/>
                  </a:lnTo>
                  <a:cubicBezTo>
                    <a:pt x="0" y="15987"/>
                    <a:pt x="15987" y="0"/>
                    <a:pt x="35708" y="0"/>
                  </a:cubicBezTo>
                  <a:close/>
                </a:path>
              </a:pathLst>
            </a:custGeom>
            <a:solidFill>
              <a:srgbClr val="02B676"/>
            </a:solidFill>
          </p:spPr>
          <p:txBody>
            <a:bodyPr/>
            <a:lstStyle/>
            <a:p>
              <a:endParaRPr lang="en-US"/>
            </a:p>
          </p:txBody>
        </p:sp>
        <p:sp>
          <p:nvSpPr>
            <p:cNvPr id="4" name="TextBox 4"/>
            <p:cNvSpPr txBox="1"/>
            <p:nvPr/>
          </p:nvSpPr>
          <p:spPr>
            <a:xfrm>
              <a:off x="0" y="-66675"/>
              <a:ext cx="2912253" cy="96157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1019175"/>
            <a:ext cx="8927786" cy="1073150"/>
          </a:xfrm>
          <a:prstGeom prst="rect">
            <a:avLst/>
          </a:prstGeom>
        </p:spPr>
        <p:txBody>
          <a:bodyPr lIns="0" tIns="0" rIns="0" bIns="0" rtlCol="0" anchor="t">
            <a:spAutoFit/>
          </a:bodyPr>
          <a:lstStyle/>
          <a:p>
            <a:pPr algn="l">
              <a:lnSpc>
                <a:spcPts val="6999"/>
              </a:lnSpc>
            </a:pPr>
            <a:r>
              <a:rPr lang="en-US" sz="6999" spc="342" dirty="0">
                <a:solidFill>
                  <a:srgbClr val="290606"/>
                </a:solidFill>
                <a:latin typeface="Cheddar"/>
                <a:ea typeface="Cheddar"/>
                <a:cs typeface="Cheddar"/>
                <a:sym typeface="Cheddar"/>
              </a:rPr>
              <a:t>INTRODUCTION</a:t>
            </a:r>
          </a:p>
        </p:txBody>
      </p:sp>
      <p:sp>
        <p:nvSpPr>
          <p:cNvPr id="6" name="TextBox 6"/>
          <p:cNvSpPr txBox="1"/>
          <p:nvPr/>
        </p:nvSpPr>
        <p:spPr>
          <a:xfrm>
            <a:off x="1028700" y="2919320"/>
            <a:ext cx="8771922" cy="5924699"/>
          </a:xfrm>
          <a:prstGeom prst="rect">
            <a:avLst/>
          </a:prstGeom>
        </p:spPr>
        <p:txBody>
          <a:bodyPr lIns="0" tIns="0" rIns="0" bIns="0" rtlCol="0" anchor="t">
            <a:spAutoFit/>
          </a:bodyPr>
          <a:lstStyle/>
          <a:p>
            <a:pPr algn="just">
              <a:lnSpc>
                <a:spcPts val="4200"/>
              </a:lnSpc>
            </a:pPr>
            <a:r>
              <a:rPr lang="en-US" sz="2400" dirty="0">
                <a:solidFill>
                  <a:schemeClr val="bg1"/>
                </a:solidFill>
                <a:latin typeface="Arima Koshi" pitchFamily="2" charset="77"/>
                <a:cs typeface="Arima Koshi" pitchFamily="2" charset="77"/>
              </a:rPr>
              <a:t>Image retrieval refers to the process of searching for and retrieving images from extensive datasets based on their visual content. This technique is widely used across domains such as e-commerce, social media, and digital archives, where users seek to locate images similar to a specified query image. This project presents an image retrieval system utilizing the CIFAR-10 dataset, a popular dataset employed in tasks like image classification and retrieval. By using deep learning and extracting features with a pre-trained convolutional neural network (CNN), the goal is to identify and retrieve images that closely resemble a given query image.</a:t>
            </a:r>
            <a:endParaRPr lang="en-US" sz="2400" b="1" spc="171" dirty="0">
              <a:solidFill>
                <a:srgbClr val="FFFFFF"/>
              </a:solidFill>
              <a:latin typeface="Telegraf Bold"/>
              <a:ea typeface="Telegraf Bold"/>
              <a:cs typeface="Telegraf Bold"/>
              <a:sym typeface="Telegraf Bold"/>
            </a:endParaRPr>
          </a:p>
        </p:txBody>
      </p:sp>
      <p:pic>
        <p:nvPicPr>
          <p:cNvPr id="8" name="Picture 7">
            <a:extLst>
              <a:ext uri="{FF2B5EF4-FFF2-40B4-BE49-F238E27FC236}">
                <a16:creationId xmlns:a16="http://schemas.microsoft.com/office/drawing/2014/main" id="{D3ACC4CD-CAF1-B819-5F8D-71ACFCAD6089}"/>
              </a:ext>
            </a:extLst>
          </p:cNvPr>
          <p:cNvPicPr>
            <a:picLocks noChangeAspect="1"/>
          </p:cNvPicPr>
          <p:nvPr/>
        </p:nvPicPr>
        <p:blipFill>
          <a:blip r:embed="rId2"/>
          <a:stretch>
            <a:fillRect/>
          </a:stretch>
        </p:blipFill>
        <p:spPr>
          <a:xfrm>
            <a:off x="11756393" y="312702"/>
            <a:ext cx="5890176" cy="56766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8115300" cy="897682"/>
          </a:xfrm>
          <a:prstGeom prst="rect">
            <a:avLst/>
          </a:prstGeom>
        </p:spPr>
        <p:txBody>
          <a:bodyPr wrap="square" lIns="0" tIns="0" rIns="0" bIns="0" rtlCol="0" anchor="t">
            <a:spAutoFit/>
          </a:bodyPr>
          <a:lstStyle/>
          <a:p>
            <a:pPr algn="l">
              <a:lnSpc>
                <a:spcPts val="6999"/>
              </a:lnSpc>
            </a:pPr>
            <a:r>
              <a:rPr lang="en-US" sz="6999" spc="342" dirty="0">
                <a:solidFill>
                  <a:srgbClr val="290606"/>
                </a:solidFill>
                <a:latin typeface="Cheddar"/>
                <a:ea typeface="Cheddar"/>
                <a:cs typeface="Cheddar"/>
                <a:sym typeface="Cheddar"/>
              </a:rPr>
              <a:t>Dataset overview</a:t>
            </a:r>
          </a:p>
        </p:txBody>
      </p:sp>
      <p:sp>
        <p:nvSpPr>
          <p:cNvPr id="3" name="TextBox 3"/>
          <p:cNvSpPr txBox="1"/>
          <p:nvPr/>
        </p:nvSpPr>
        <p:spPr>
          <a:xfrm>
            <a:off x="992605" y="2181150"/>
            <a:ext cx="12992100" cy="3231654"/>
          </a:xfrm>
          <a:prstGeom prst="rect">
            <a:avLst/>
          </a:prstGeom>
        </p:spPr>
        <p:txBody>
          <a:bodyPr wrap="square" lIns="0" tIns="0" rIns="0" bIns="0" rtlCol="0" anchor="t">
            <a:spAutoFit/>
          </a:bodyPr>
          <a:lstStyle/>
          <a:p>
            <a:pPr algn="just">
              <a:lnSpc>
                <a:spcPts val="4200"/>
              </a:lnSpc>
            </a:pPr>
            <a:r>
              <a:rPr lang="en-US" sz="2400" b="0" dirty="0">
                <a:effectLst/>
                <a:latin typeface="Arima Koshi" pitchFamily="2" charset="77"/>
                <a:cs typeface="Arima Koshi" pitchFamily="2" charset="77"/>
              </a:rPr>
              <a:t>The CIFAR-10 dataset is a labeled dataset containing 60,000 images categorized into 10 classes. Each image is of size 32x32 pixels, representing objects like airplanes, automobiles, birds, cats, and more. The dataset is divided into 50,000 training images and 10,000 testing images. For this project, we resize the images to fit the input requirements of a pre-trained ResNet50 model, which requires a minimum resolution of 32x32</a:t>
            </a:r>
          </a:p>
          <a:p>
            <a:pPr algn="l">
              <a:lnSpc>
                <a:spcPts val="4200"/>
              </a:lnSpc>
            </a:pPr>
            <a:endParaRPr lang="en-US" sz="3500" spc="171" dirty="0">
              <a:solidFill>
                <a:srgbClr val="290606"/>
              </a:solidFill>
              <a:latin typeface="Telegraf"/>
              <a:ea typeface="Telegraf"/>
              <a:cs typeface="Telegraf"/>
              <a:sym typeface="Telegraf"/>
            </a:endParaRPr>
          </a:p>
        </p:txBody>
      </p:sp>
      <p:pic>
        <p:nvPicPr>
          <p:cNvPr id="4" name="Picture 3">
            <a:extLst>
              <a:ext uri="{FF2B5EF4-FFF2-40B4-BE49-F238E27FC236}">
                <a16:creationId xmlns:a16="http://schemas.microsoft.com/office/drawing/2014/main" id="{EE2F8594-97AC-4C0E-63F9-64A95111146F}"/>
              </a:ext>
            </a:extLst>
          </p:cNvPr>
          <p:cNvPicPr>
            <a:picLocks noChangeAspect="1"/>
          </p:cNvPicPr>
          <p:nvPr/>
        </p:nvPicPr>
        <p:blipFill>
          <a:blip r:embed="rId2"/>
          <a:stretch>
            <a:fillRect/>
          </a:stretch>
        </p:blipFill>
        <p:spPr>
          <a:xfrm>
            <a:off x="11582400" y="4686301"/>
            <a:ext cx="5257800" cy="5105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grpSp>
        <p:nvGrpSpPr>
          <p:cNvPr id="2" name="Group 2"/>
          <p:cNvGrpSpPr/>
          <p:nvPr/>
        </p:nvGrpSpPr>
        <p:grpSpPr>
          <a:xfrm>
            <a:off x="1060784" y="1971473"/>
            <a:ext cx="16465216" cy="1304790"/>
            <a:chOff x="0" y="-114300"/>
            <a:chExt cx="3983724" cy="457948"/>
          </a:xfrm>
        </p:grpSpPr>
        <p:sp>
          <p:nvSpPr>
            <p:cNvPr id="3" name="Freeform 3"/>
            <p:cNvSpPr/>
            <p:nvPr/>
          </p:nvSpPr>
          <p:spPr>
            <a:xfrm>
              <a:off x="0" y="0"/>
              <a:ext cx="3983724" cy="343648"/>
            </a:xfrm>
            <a:custGeom>
              <a:avLst/>
              <a:gdLst/>
              <a:ahLst/>
              <a:cxnLst/>
              <a:rect l="l" t="t" r="r" b="b"/>
              <a:pathLst>
                <a:path w="2472424" h="343648">
                  <a:moveTo>
                    <a:pt x="42060" y="0"/>
                  </a:moveTo>
                  <a:lnTo>
                    <a:pt x="2430364" y="0"/>
                  </a:lnTo>
                  <a:cubicBezTo>
                    <a:pt x="2453593" y="0"/>
                    <a:pt x="2472424" y="18831"/>
                    <a:pt x="2472424" y="42060"/>
                  </a:cubicBezTo>
                  <a:lnTo>
                    <a:pt x="2472424" y="301588"/>
                  </a:lnTo>
                  <a:cubicBezTo>
                    <a:pt x="2472424" y="324817"/>
                    <a:pt x="2453593" y="343648"/>
                    <a:pt x="2430364" y="343648"/>
                  </a:cubicBezTo>
                  <a:lnTo>
                    <a:pt x="42060" y="343648"/>
                  </a:lnTo>
                  <a:cubicBezTo>
                    <a:pt x="30905" y="343648"/>
                    <a:pt x="20207" y="339217"/>
                    <a:pt x="12319" y="331329"/>
                  </a:cubicBezTo>
                  <a:cubicBezTo>
                    <a:pt x="4431" y="323442"/>
                    <a:pt x="0" y="312743"/>
                    <a:pt x="0" y="301588"/>
                  </a:cubicBezTo>
                  <a:lnTo>
                    <a:pt x="0" y="42060"/>
                  </a:lnTo>
                  <a:cubicBezTo>
                    <a:pt x="0" y="18831"/>
                    <a:pt x="18831" y="0"/>
                    <a:pt x="42060" y="0"/>
                  </a:cubicBezTo>
                  <a:close/>
                </a:path>
              </a:pathLst>
            </a:custGeom>
            <a:solidFill>
              <a:srgbClr val="02B676"/>
            </a:solidFill>
          </p:spPr>
          <p:txBody>
            <a:bodyPr/>
            <a:lstStyle/>
            <a:p>
              <a:endParaRPr lang="en-US"/>
            </a:p>
          </p:txBody>
        </p:sp>
        <p:sp>
          <p:nvSpPr>
            <p:cNvPr id="4" name="TextBox 4"/>
            <p:cNvSpPr txBox="1"/>
            <p:nvPr/>
          </p:nvSpPr>
          <p:spPr>
            <a:xfrm>
              <a:off x="0" y="-114300"/>
              <a:ext cx="3261235" cy="457948"/>
            </a:xfrm>
            <a:prstGeom prst="rect">
              <a:avLst/>
            </a:prstGeom>
          </p:spPr>
          <p:txBody>
            <a:bodyPr lIns="50800" tIns="50800" rIns="50800" bIns="50800" rtlCol="0" anchor="ctr"/>
            <a:lstStyle/>
            <a:p>
              <a:pPr algn="ctr">
                <a:lnSpc>
                  <a:spcPts val="4900"/>
                </a:lnSpc>
              </a:pPr>
              <a:endParaRPr lang="en-US" sz="3500" b="1" dirty="0">
                <a:solidFill>
                  <a:srgbClr val="FFFFFF"/>
                </a:solidFill>
                <a:latin typeface="Telegraf Bold"/>
                <a:ea typeface="Telegraf Bold"/>
                <a:cs typeface="Telegraf Bold"/>
                <a:sym typeface="Telegraf Bold"/>
              </a:endParaRPr>
            </a:p>
          </p:txBody>
        </p:sp>
      </p:grpSp>
      <p:grpSp>
        <p:nvGrpSpPr>
          <p:cNvPr id="5" name="Group 5"/>
          <p:cNvGrpSpPr/>
          <p:nvPr/>
        </p:nvGrpSpPr>
        <p:grpSpPr>
          <a:xfrm>
            <a:off x="1060784" y="3493255"/>
            <a:ext cx="16519357" cy="1793490"/>
            <a:chOff x="0" y="0"/>
            <a:chExt cx="2475128" cy="472359"/>
          </a:xfrm>
        </p:grpSpPr>
        <p:sp>
          <p:nvSpPr>
            <p:cNvPr id="6" name="Freeform 6"/>
            <p:cNvSpPr/>
            <p:nvPr/>
          </p:nvSpPr>
          <p:spPr>
            <a:xfrm>
              <a:off x="0" y="0"/>
              <a:ext cx="2472424" cy="343648"/>
            </a:xfrm>
            <a:custGeom>
              <a:avLst/>
              <a:gdLst/>
              <a:ahLst/>
              <a:cxnLst/>
              <a:rect l="l" t="t" r="r" b="b"/>
              <a:pathLst>
                <a:path w="2472424" h="343648">
                  <a:moveTo>
                    <a:pt x="42060" y="0"/>
                  </a:moveTo>
                  <a:lnTo>
                    <a:pt x="2430364" y="0"/>
                  </a:lnTo>
                  <a:cubicBezTo>
                    <a:pt x="2453593" y="0"/>
                    <a:pt x="2472424" y="18831"/>
                    <a:pt x="2472424" y="42060"/>
                  </a:cubicBezTo>
                  <a:lnTo>
                    <a:pt x="2472424" y="301588"/>
                  </a:lnTo>
                  <a:cubicBezTo>
                    <a:pt x="2472424" y="324817"/>
                    <a:pt x="2453593" y="343648"/>
                    <a:pt x="2430364" y="343648"/>
                  </a:cubicBezTo>
                  <a:lnTo>
                    <a:pt x="42060" y="343648"/>
                  </a:lnTo>
                  <a:cubicBezTo>
                    <a:pt x="30905" y="343648"/>
                    <a:pt x="20207" y="339217"/>
                    <a:pt x="12319" y="331329"/>
                  </a:cubicBezTo>
                  <a:cubicBezTo>
                    <a:pt x="4431" y="323442"/>
                    <a:pt x="0" y="312743"/>
                    <a:pt x="0" y="301588"/>
                  </a:cubicBezTo>
                  <a:lnTo>
                    <a:pt x="0" y="42060"/>
                  </a:lnTo>
                  <a:cubicBezTo>
                    <a:pt x="0" y="18831"/>
                    <a:pt x="18831" y="0"/>
                    <a:pt x="42060" y="0"/>
                  </a:cubicBezTo>
                  <a:close/>
                </a:path>
              </a:pathLst>
            </a:custGeom>
            <a:solidFill>
              <a:srgbClr val="02B676"/>
            </a:solidFill>
          </p:spPr>
          <p:txBody>
            <a:bodyPr/>
            <a:lstStyle/>
            <a:p>
              <a:endParaRPr lang="en-US" dirty="0"/>
            </a:p>
          </p:txBody>
        </p:sp>
        <p:sp>
          <p:nvSpPr>
            <p:cNvPr id="7" name="TextBox 7"/>
            <p:cNvSpPr txBox="1"/>
            <p:nvPr/>
          </p:nvSpPr>
          <p:spPr>
            <a:xfrm>
              <a:off x="2704" y="14411"/>
              <a:ext cx="2472424" cy="457948"/>
            </a:xfrm>
            <a:prstGeom prst="rect">
              <a:avLst/>
            </a:prstGeom>
          </p:spPr>
          <p:txBody>
            <a:bodyPr lIns="50800" tIns="50800" rIns="50800" bIns="50800" rtlCol="0" anchor="ctr"/>
            <a:lstStyle/>
            <a:p>
              <a:pPr marL="342900" indent="-342900" algn="ctr">
                <a:lnSpc>
                  <a:spcPts val="4900"/>
                </a:lnSpc>
                <a:buFont typeface="Wingdings" pitchFamily="2" charset="2"/>
                <a:buChar char="q"/>
              </a:pPr>
              <a:r>
                <a:rPr lang="en-US" sz="2400" b="1" u="sng" dirty="0">
                  <a:solidFill>
                    <a:schemeClr val="bg1"/>
                  </a:solidFill>
                  <a:effectLst/>
                  <a:latin typeface="Arima Koshi" pitchFamily="2" charset="77"/>
                  <a:cs typeface="Arima Koshi" pitchFamily="2" charset="77"/>
                </a:rPr>
                <a:t>Feature Extraction</a:t>
              </a:r>
              <a:r>
                <a:rPr lang="en-US" sz="2400" b="0" dirty="0">
                  <a:solidFill>
                    <a:schemeClr val="bg1"/>
                  </a:solidFill>
                  <a:effectLst/>
                  <a:latin typeface="Arima Koshi" pitchFamily="2" charset="77"/>
                  <a:cs typeface="Arima Koshi" pitchFamily="2" charset="77"/>
                </a:rPr>
                <a:t>: Using a pre-trained ResNet50 model, we extract high-dimensional feature vectors from the images, representing each image's unique characteristics.</a:t>
              </a:r>
            </a:p>
            <a:p>
              <a:pPr algn="ctr">
                <a:lnSpc>
                  <a:spcPts val="4900"/>
                </a:lnSpc>
              </a:pPr>
              <a:endParaRPr lang="en-US" sz="3500" b="1" dirty="0">
                <a:solidFill>
                  <a:srgbClr val="FFFFFF"/>
                </a:solidFill>
                <a:latin typeface="Telegraf Bold"/>
                <a:ea typeface="Telegraf Bold"/>
                <a:cs typeface="Telegraf Bold"/>
                <a:sym typeface="Telegraf Bold"/>
              </a:endParaRPr>
            </a:p>
          </p:txBody>
        </p:sp>
      </p:grpSp>
      <p:grpSp>
        <p:nvGrpSpPr>
          <p:cNvPr id="8" name="Group 8"/>
          <p:cNvGrpSpPr/>
          <p:nvPr/>
        </p:nvGrpSpPr>
        <p:grpSpPr>
          <a:xfrm>
            <a:off x="1060784" y="5341462"/>
            <a:ext cx="16602864" cy="1022808"/>
            <a:chOff x="-79564" y="-154315"/>
            <a:chExt cx="2496340" cy="435911"/>
          </a:xfrm>
        </p:grpSpPr>
        <p:sp>
          <p:nvSpPr>
            <p:cNvPr id="9" name="Freeform 9"/>
            <p:cNvSpPr/>
            <p:nvPr/>
          </p:nvSpPr>
          <p:spPr>
            <a:xfrm>
              <a:off x="-79564" y="-154315"/>
              <a:ext cx="2472424" cy="343648"/>
            </a:xfrm>
            <a:custGeom>
              <a:avLst/>
              <a:gdLst/>
              <a:ahLst/>
              <a:cxnLst/>
              <a:rect l="l" t="t" r="r" b="b"/>
              <a:pathLst>
                <a:path w="2472424" h="343648">
                  <a:moveTo>
                    <a:pt x="42060" y="0"/>
                  </a:moveTo>
                  <a:lnTo>
                    <a:pt x="2430364" y="0"/>
                  </a:lnTo>
                  <a:cubicBezTo>
                    <a:pt x="2453593" y="0"/>
                    <a:pt x="2472424" y="18831"/>
                    <a:pt x="2472424" y="42060"/>
                  </a:cubicBezTo>
                  <a:lnTo>
                    <a:pt x="2472424" y="301588"/>
                  </a:lnTo>
                  <a:cubicBezTo>
                    <a:pt x="2472424" y="324817"/>
                    <a:pt x="2453593" y="343648"/>
                    <a:pt x="2430364" y="343648"/>
                  </a:cubicBezTo>
                  <a:lnTo>
                    <a:pt x="42060" y="343648"/>
                  </a:lnTo>
                  <a:cubicBezTo>
                    <a:pt x="30905" y="343648"/>
                    <a:pt x="20207" y="339217"/>
                    <a:pt x="12319" y="331329"/>
                  </a:cubicBezTo>
                  <a:cubicBezTo>
                    <a:pt x="4431" y="323442"/>
                    <a:pt x="0" y="312743"/>
                    <a:pt x="0" y="301588"/>
                  </a:cubicBezTo>
                  <a:lnTo>
                    <a:pt x="0" y="42060"/>
                  </a:lnTo>
                  <a:cubicBezTo>
                    <a:pt x="0" y="18831"/>
                    <a:pt x="18831" y="0"/>
                    <a:pt x="42060" y="0"/>
                  </a:cubicBezTo>
                  <a:close/>
                </a:path>
              </a:pathLst>
            </a:custGeom>
            <a:solidFill>
              <a:srgbClr val="02B676"/>
            </a:solidFill>
          </p:spPr>
          <p:txBody>
            <a:bodyPr/>
            <a:lstStyle/>
            <a:p>
              <a:endParaRPr lang="en-US"/>
            </a:p>
          </p:txBody>
        </p:sp>
        <p:sp>
          <p:nvSpPr>
            <p:cNvPr id="10" name="TextBox 10"/>
            <p:cNvSpPr txBox="1"/>
            <p:nvPr/>
          </p:nvSpPr>
          <p:spPr>
            <a:xfrm>
              <a:off x="-55648" y="-102811"/>
              <a:ext cx="2472424" cy="384407"/>
            </a:xfrm>
            <a:prstGeom prst="rect">
              <a:avLst/>
            </a:prstGeom>
          </p:spPr>
          <p:txBody>
            <a:bodyPr lIns="50800" tIns="50800" rIns="50800" bIns="50800" rtlCol="0" anchor="ctr"/>
            <a:lstStyle/>
            <a:p>
              <a:pPr marL="342900" indent="-342900">
                <a:lnSpc>
                  <a:spcPts val="4900"/>
                </a:lnSpc>
                <a:buFont typeface="Wingdings" pitchFamily="2" charset="2"/>
                <a:buChar char="q"/>
              </a:pPr>
              <a:r>
                <a:rPr lang="en-US" sz="2400" b="1" dirty="0">
                  <a:solidFill>
                    <a:schemeClr val="bg1"/>
                  </a:solidFill>
                  <a:effectLst/>
                  <a:latin typeface="Arima Koshi" pitchFamily="2" charset="77"/>
                  <a:cs typeface="Arima Koshi" pitchFamily="2" charset="77"/>
                </a:rPr>
                <a:t>Nearest Neighbors Search</a:t>
              </a:r>
              <a:r>
                <a:rPr lang="en-US" sz="2400" b="0" dirty="0">
                  <a:solidFill>
                    <a:schemeClr val="bg1"/>
                  </a:solidFill>
                  <a:effectLst/>
                  <a:latin typeface="Arima Koshi" pitchFamily="2" charset="77"/>
                  <a:cs typeface="Arima Koshi" pitchFamily="2" charset="77"/>
                </a:rPr>
                <a:t>: Find images with similar features.</a:t>
              </a:r>
            </a:p>
            <a:p>
              <a:pPr algn="ctr">
                <a:lnSpc>
                  <a:spcPts val="4900"/>
                </a:lnSpc>
              </a:pPr>
              <a:endParaRPr lang="en-US" sz="3500" b="1" dirty="0">
                <a:solidFill>
                  <a:srgbClr val="FFFFFF"/>
                </a:solidFill>
                <a:latin typeface="Telegraf Bold"/>
                <a:ea typeface="Telegraf Bold"/>
                <a:cs typeface="Telegraf Bold"/>
                <a:sym typeface="Telegraf Bold"/>
              </a:endParaRPr>
            </a:p>
          </p:txBody>
        </p:sp>
      </p:grpSp>
      <p:sp>
        <p:nvSpPr>
          <p:cNvPr id="11" name="TextBox 11"/>
          <p:cNvSpPr txBox="1"/>
          <p:nvPr/>
        </p:nvSpPr>
        <p:spPr>
          <a:xfrm>
            <a:off x="1028700" y="1019175"/>
            <a:ext cx="8115300" cy="897682"/>
          </a:xfrm>
          <a:prstGeom prst="rect">
            <a:avLst/>
          </a:prstGeom>
        </p:spPr>
        <p:txBody>
          <a:bodyPr lIns="0" tIns="0" rIns="0" bIns="0" rtlCol="0" anchor="t">
            <a:spAutoFit/>
          </a:bodyPr>
          <a:lstStyle/>
          <a:p>
            <a:pPr algn="l">
              <a:lnSpc>
                <a:spcPts val="6999"/>
              </a:lnSpc>
            </a:pPr>
            <a:r>
              <a:rPr lang="en-US" sz="6600" spc="342" dirty="0">
                <a:solidFill>
                  <a:srgbClr val="290606"/>
                </a:solidFill>
                <a:latin typeface="Cheddar"/>
                <a:ea typeface="Cheddar"/>
                <a:cs typeface="Cheddar"/>
                <a:sym typeface="Cheddar"/>
              </a:rPr>
              <a:t>METHODOLOGIES</a:t>
            </a:r>
          </a:p>
        </p:txBody>
      </p:sp>
      <p:sp>
        <p:nvSpPr>
          <p:cNvPr id="13" name="TextBox 12">
            <a:extLst>
              <a:ext uri="{FF2B5EF4-FFF2-40B4-BE49-F238E27FC236}">
                <a16:creationId xmlns:a16="http://schemas.microsoft.com/office/drawing/2014/main" id="{4C2CC89B-D8FD-81B1-2CCF-FE83D6A09229}"/>
              </a:ext>
            </a:extLst>
          </p:cNvPr>
          <p:cNvSpPr txBox="1"/>
          <p:nvPr/>
        </p:nvSpPr>
        <p:spPr>
          <a:xfrm>
            <a:off x="1295401" y="2502405"/>
            <a:ext cx="14935199" cy="338554"/>
          </a:xfrm>
          <a:prstGeom prst="rect">
            <a:avLst/>
          </a:prstGeom>
          <a:noFill/>
        </p:spPr>
        <p:txBody>
          <a:bodyPr wrap="square">
            <a:spAutoFit/>
          </a:bodyPr>
          <a:lstStyle/>
          <a:p>
            <a:pPr marL="342900" indent="-342900">
              <a:lnSpc>
                <a:spcPts val="1575"/>
              </a:lnSpc>
              <a:buFont typeface="Wingdings" pitchFamily="2" charset="2"/>
              <a:buChar char="q"/>
            </a:pPr>
            <a:r>
              <a:rPr lang="en-US" sz="2400" b="1" u="sng" dirty="0">
                <a:solidFill>
                  <a:schemeClr val="bg1"/>
                </a:solidFill>
                <a:effectLst/>
                <a:latin typeface="Arima Koshi" pitchFamily="2" charset="77"/>
                <a:cs typeface="Arima Koshi" pitchFamily="2" charset="77"/>
              </a:rPr>
              <a:t>Preprocessing</a:t>
            </a:r>
            <a:r>
              <a:rPr lang="en-US" sz="2400" b="0" dirty="0">
                <a:solidFill>
                  <a:schemeClr val="bg1"/>
                </a:solidFill>
                <a:effectLst/>
                <a:latin typeface="Arima Koshi" pitchFamily="2" charset="77"/>
                <a:cs typeface="Arima Koshi" pitchFamily="2" charset="77"/>
              </a:rPr>
              <a:t>: We resize and preprocess the images to prepare them for input to the ResNet50 model. </a:t>
            </a:r>
          </a:p>
        </p:txBody>
      </p:sp>
      <p:sp>
        <p:nvSpPr>
          <p:cNvPr id="14" name="Freeform 9">
            <a:extLst>
              <a:ext uri="{FF2B5EF4-FFF2-40B4-BE49-F238E27FC236}">
                <a16:creationId xmlns:a16="http://schemas.microsoft.com/office/drawing/2014/main" id="{B5C69833-6155-D107-8311-18A8E67A2656}"/>
              </a:ext>
            </a:extLst>
          </p:cNvPr>
          <p:cNvSpPr/>
          <p:nvPr/>
        </p:nvSpPr>
        <p:spPr>
          <a:xfrm>
            <a:off x="1104257" y="6605127"/>
            <a:ext cx="16483263" cy="960103"/>
          </a:xfrm>
          <a:custGeom>
            <a:avLst/>
            <a:gdLst/>
            <a:ahLst/>
            <a:cxnLst/>
            <a:rect l="l" t="t" r="r" b="b"/>
            <a:pathLst>
              <a:path w="2472424" h="343648">
                <a:moveTo>
                  <a:pt x="42060" y="0"/>
                </a:moveTo>
                <a:lnTo>
                  <a:pt x="2430364" y="0"/>
                </a:lnTo>
                <a:cubicBezTo>
                  <a:pt x="2453593" y="0"/>
                  <a:pt x="2472424" y="18831"/>
                  <a:pt x="2472424" y="42060"/>
                </a:cubicBezTo>
                <a:lnTo>
                  <a:pt x="2472424" y="301588"/>
                </a:lnTo>
                <a:cubicBezTo>
                  <a:pt x="2472424" y="324817"/>
                  <a:pt x="2453593" y="343648"/>
                  <a:pt x="2430364" y="343648"/>
                </a:cubicBezTo>
                <a:lnTo>
                  <a:pt x="42060" y="343648"/>
                </a:lnTo>
                <a:cubicBezTo>
                  <a:pt x="30905" y="343648"/>
                  <a:pt x="20207" y="339217"/>
                  <a:pt x="12319" y="331329"/>
                </a:cubicBezTo>
                <a:cubicBezTo>
                  <a:pt x="4431" y="323442"/>
                  <a:pt x="0" y="312743"/>
                  <a:pt x="0" y="301588"/>
                </a:cubicBezTo>
                <a:lnTo>
                  <a:pt x="0" y="42060"/>
                </a:lnTo>
                <a:cubicBezTo>
                  <a:pt x="0" y="18831"/>
                  <a:pt x="18831" y="0"/>
                  <a:pt x="42060" y="0"/>
                </a:cubicBezTo>
                <a:close/>
              </a:path>
            </a:pathLst>
          </a:custGeom>
          <a:solidFill>
            <a:srgbClr val="02B676"/>
          </a:solidFill>
        </p:spPr>
        <p:txBody>
          <a:bodyPr/>
          <a:lstStyle/>
          <a:p>
            <a:pPr>
              <a:lnSpc>
                <a:spcPts val="1575"/>
              </a:lnSpc>
            </a:pPr>
            <a:endParaRPr lang="en-US" sz="2400" b="0" dirty="0">
              <a:solidFill>
                <a:schemeClr val="bg1"/>
              </a:solidFill>
              <a:effectLst/>
              <a:latin typeface="Arima Koshi" pitchFamily="2" charset="77"/>
              <a:cs typeface="Arima Koshi" pitchFamily="2" charset="77"/>
            </a:endParaRPr>
          </a:p>
          <a:p>
            <a:pPr marL="342900" indent="-342900">
              <a:lnSpc>
                <a:spcPts val="1575"/>
              </a:lnSpc>
              <a:buFont typeface="Wingdings" pitchFamily="2" charset="2"/>
              <a:buChar char="q"/>
            </a:pPr>
            <a:r>
              <a:rPr lang="en-US" sz="2400" b="1" dirty="0">
                <a:solidFill>
                  <a:schemeClr val="bg1"/>
                </a:solidFill>
                <a:effectLst/>
                <a:latin typeface="Arima Koshi" pitchFamily="2" charset="77"/>
                <a:cs typeface="Arima Koshi" pitchFamily="2" charset="77"/>
              </a:rPr>
              <a:t>Display Results</a:t>
            </a:r>
            <a:r>
              <a:rPr lang="en-US" sz="2400" b="0" dirty="0">
                <a:solidFill>
                  <a:schemeClr val="bg1"/>
                </a:solidFill>
                <a:effectLst/>
                <a:latin typeface="Arima Koshi" pitchFamily="2" charset="77"/>
                <a:cs typeface="Arima Koshi" pitchFamily="2" charset="77"/>
              </a:rPr>
              <a:t>: Display the query image alongside similar retrieved images</a:t>
            </a:r>
          </a:p>
          <a:p>
            <a:pPr>
              <a:lnSpc>
                <a:spcPts val="1575"/>
              </a:lnSpc>
            </a:pPr>
            <a:endParaRPr lang="en-US" b="0" dirty="0">
              <a:solidFill>
                <a:srgbClr val="CCCCCC"/>
              </a:solidFill>
              <a:effectLst/>
              <a:latin typeface="Menlo" panose="020B06090308040202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9029700" cy="1795363"/>
          </a:xfrm>
          <a:prstGeom prst="rect">
            <a:avLst/>
          </a:prstGeom>
        </p:spPr>
        <p:txBody>
          <a:bodyPr wrap="square" lIns="0" tIns="0" rIns="0" bIns="0" rtlCol="0" anchor="t">
            <a:spAutoFit/>
          </a:bodyPr>
          <a:lstStyle/>
          <a:p>
            <a:pPr algn="l">
              <a:lnSpc>
                <a:spcPts val="6999"/>
              </a:lnSpc>
            </a:pPr>
            <a:r>
              <a:rPr lang="en-US" sz="6600" spc="342" dirty="0">
                <a:solidFill>
                  <a:srgbClr val="290606"/>
                </a:solidFill>
                <a:latin typeface="Cheddar"/>
                <a:ea typeface="Cheddar"/>
                <a:cs typeface="Cheddar"/>
                <a:sym typeface="Cheddar"/>
              </a:rPr>
              <a:t>PREPROCESSING AND FEATURE EXTRACTION</a:t>
            </a:r>
          </a:p>
        </p:txBody>
      </p:sp>
      <p:sp>
        <p:nvSpPr>
          <p:cNvPr id="3" name="TextBox 3"/>
          <p:cNvSpPr txBox="1"/>
          <p:nvPr/>
        </p:nvSpPr>
        <p:spPr>
          <a:xfrm>
            <a:off x="7641813" y="3119618"/>
            <a:ext cx="9617487" cy="1615827"/>
          </a:xfrm>
          <a:prstGeom prst="rect">
            <a:avLst/>
          </a:prstGeom>
        </p:spPr>
        <p:txBody>
          <a:bodyPr lIns="0" tIns="0" rIns="0" bIns="0" rtlCol="0" anchor="t">
            <a:spAutoFit/>
          </a:bodyPr>
          <a:lstStyle/>
          <a:p>
            <a:pPr>
              <a:lnSpc>
                <a:spcPts val="4200"/>
              </a:lnSpc>
            </a:pPr>
            <a:br>
              <a:rPr lang="en-US" sz="3600" b="0" dirty="0">
                <a:solidFill>
                  <a:srgbClr val="CCCCCC"/>
                </a:solidFill>
                <a:effectLst/>
                <a:latin typeface="Menlo" panose="020B0609030804020204" pitchFamily="49" charset="0"/>
              </a:rPr>
            </a:br>
            <a:endParaRPr lang="en-US" sz="3600" b="0" dirty="0">
              <a:solidFill>
                <a:srgbClr val="CCCCCC"/>
              </a:solidFill>
              <a:effectLst/>
              <a:latin typeface="Menlo" panose="020B0609030804020204" pitchFamily="49" charset="0"/>
            </a:endParaRPr>
          </a:p>
          <a:p>
            <a:pPr algn="l">
              <a:lnSpc>
                <a:spcPts val="4200"/>
              </a:lnSpc>
            </a:pPr>
            <a:r>
              <a:rPr lang="en-US" sz="3500" spc="171" dirty="0">
                <a:solidFill>
                  <a:srgbClr val="290606"/>
                </a:solidFill>
                <a:latin typeface="Telegraf"/>
                <a:ea typeface="Telegraf"/>
                <a:cs typeface="Telegraf"/>
                <a:sym typeface="Telegraf"/>
              </a:rPr>
              <a:t>.</a:t>
            </a:r>
          </a:p>
        </p:txBody>
      </p:sp>
      <p:sp>
        <p:nvSpPr>
          <p:cNvPr id="6" name="TextBox 5">
            <a:extLst>
              <a:ext uri="{FF2B5EF4-FFF2-40B4-BE49-F238E27FC236}">
                <a16:creationId xmlns:a16="http://schemas.microsoft.com/office/drawing/2014/main" id="{877DA0BE-52C7-58EE-D6CD-1A9886ECF15E}"/>
              </a:ext>
            </a:extLst>
          </p:cNvPr>
          <p:cNvSpPr txBox="1"/>
          <p:nvPr/>
        </p:nvSpPr>
        <p:spPr>
          <a:xfrm>
            <a:off x="6096000" y="3619500"/>
            <a:ext cx="9144000" cy="4442242"/>
          </a:xfrm>
          <a:prstGeom prst="rect">
            <a:avLst/>
          </a:prstGeom>
          <a:noFill/>
        </p:spPr>
        <p:txBody>
          <a:bodyPr wrap="square">
            <a:spAutoFit/>
          </a:bodyPr>
          <a:lstStyle/>
          <a:p>
            <a:pPr algn="just">
              <a:lnSpc>
                <a:spcPts val="1575"/>
              </a:lnSpc>
            </a:pPr>
            <a:endParaRPr lang="en-US" sz="2400" b="1" dirty="0">
              <a:effectLst/>
              <a:latin typeface="Arima Koshi" pitchFamily="2" charset="77"/>
              <a:cs typeface="Arima Koshi" pitchFamily="2" charset="77"/>
            </a:endParaRPr>
          </a:p>
          <a:p>
            <a:pPr algn="just">
              <a:lnSpc>
                <a:spcPts val="1575"/>
              </a:lnSpc>
            </a:pPr>
            <a:r>
              <a:rPr lang="en-US" sz="2400" b="1" dirty="0">
                <a:effectLst/>
                <a:latin typeface="Arima Koshi" pitchFamily="2" charset="77"/>
                <a:cs typeface="Arima Koshi" pitchFamily="2" charset="77"/>
              </a:rPr>
              <a:t>Preprocessing</a:t>
            </a:r>
            <a:r>
              <a:rPr lang="en-US" sz="2400" b="0" dirty="0">
                <a:effectLst/>
                <a:latin typeface="Arima Koshi" pitchFamily="2" charset="77"/>
                <a:cs typeface="Arima Koshi" pitchFamily="2" charset="77"/>
              </a:rPr>
              <a:t>:</a:t>
            </a:r>
          </a:p>
          <a:p>
            <a:pPr marL="342900" indent="-342900" algn="just">
              <a:lnSpc>
                <a:spcPts val="1575"/>
              </a:lnSpc>
              <a:buFont typeface="Wingdings" pitchFamily="2" charset="2"/>
              <a:buChar char="q"/>
            </a:pPr>
            <a:endParaRPr lang="en-US" sz="2400" b="0" dirty="0">
              <a:effectLst/>
              <a:latin typeface="Arima Koshi" pitchFamily="2" charset="77"/>
              <a:cs typeface="Arima Koshi" pitchFamily="2" charset="77"/>
            </a:endParaRPr>
          </a:p>
          <a:p>
            <a:pPr marL="342900" indent="-342900" algn="just">
              <a:lnSpc>
                <a:spcPts val="1575"/>
              </a:lnSpc>
              <a:buFont typeface="Wingdings" pitchFamily="2" charset="2"/>
              <a:buChar char="q"/>
            </a:pPr>
            <a:r>
              <a:rPr lang="en-US" sz="2400" b="0" dirty="0">
                <a:effectLst/>
                <a:latin typeface="Arima Koshi" pitchFamily="2" charset="77"/>
                <a:cs typeface="Arima Koshi" pitchFamily="2" charset="77"/>
              </a:rPr>
              <a:t>Resize CIFAR-10 images to </a:t>
            </a:r>
            <a:r>
              <a:rPr lang="en-US" sz="2400" dirty="0">
                <a:latin typeface="Arima Koshi" pitchFamily="2" charset="77"/>
                <a:cs typeface="Arima Koshi" pitchFamily="2" charset="77"/>
              </a:rPr>
              <a:t>32</a:t>
            </a:r>
            <a:r>
              <a:rPr lang="en-US" sz="2400" b="0" dirty="0">
                <a:effectLst/>
                <a:latin typeface="Arima Koshi" pitchFamily="2" charset="77"/>
                <a:cs typeface="Arima Koshi" pitchFamily="2" charset="77"/>
              </a:rPr>
              <a:t>x32 pixels to fit ResNet50 input </a:t>
            </a:r>
          </a:p>
          <a:p>
            <a:pPr marL="342900" indent="-342900" algn="just">
              <a:lnSpc>
                <a:spcPts val="1575"/>
              </a:lnSpc>
              <a:buFont typeface="Wingdings" pitchFamily="2" charset="2"/>
              <a:buChar char="q"/>
            </a:pPr>
            <a:endParaRPr lang="en-US" sz="2400" dirty="0">
              <a:latin typeface="Arima Koshi" pitchFamily="2" charset="77"/>
              <a:cs typeface="Arima Koshi" pitchFamily="2" charset="77"/>
            </a:endParaRPr>
          </a:p>
          <a:p>
            <a:pPr algn="just">
              <a:lnSpc>
                <a:spcPts val="1575"/>
              </a:lnSpc>
            </a:pPr>
            <a:r>
              <a:rPr lang="en-US" sz="2400" b="0" dirty="0">
                <a:effectLst/>
                <a:latin typeface="Arima Koshi" pitchFamily="2" charset="77"/>
                <a:cs typeface="Arima Koshi" pitchFamily="2" charset="77"/>
              </a:rPr>
              <a:t>     requirements.</a:t>
            </a:r>
          </a:p>
          <a:p>
            <a:pPr marL="342900" indent="-342900" algn="just">
              <a:lnSpc>
                <a:spcPts val="1575"/>
              </a:lnSpc>
              <a:buFont typeface="Wingdings" pitchFamily="2" charset="2"/>
              <a:buChar char="q"/>
            </a:pPr>
            <a:endParaRPr lang="en-US" sz="2400" b="0" dirty="0">
              <a:effectLst/>
              <a:latin typeface="Arima Koshi" pitchFamily="2" charset="77"/>
              <a:cs typeface="Arima Koshi" pitchFamily="2" charset="77"/>
            </a:endParaRPr>
          </a:p>
          <a:p>
            <a:pPr marL="342900" indent="-342900" algn="just">
              <a:lnSpc>
                <a:spcPts val="1575"/>
              </a:lnSpc>
              <a:buFont typeface="Wingdings" pitchFamily="2" charset="2"/>
              <a:buChar char="q"/>
            </a:pPr>
            <a:r>
              <a:rPr lang="en-US" sz="2400" b="0" dirty="0">
                <a:effectLst/>
                <a:latin typeface="Arima Koshi" pitchFamily="2" charset="77"/>
                <a:cs typeface="Arima Koshi" pitchFamily="2" charset="77"/>
              </a:rPr>
              <a:t>Apply pre-processing suited for the ResNet50 model.</a:t>
            </a:r>
          </a:p>
          <a:p>
            <a:pPr algn="just">
              <a:lnSpc>
                <a:spcPts val="1575"/>
              </a:lnSpc>
            </a:pPr>
            <a:r>
              <a:rPr lang="en-US" sz="2400" b="0" dirty="0">
                <a:effectLst/>
                <a:latin typeface="Arima Koshi" pitchFamily="2" charset="77"/>
                <a:cs typeface="Arima Koshi" pitchFamily="2" charset="77"/>
              </a:rPr>
              <a:t> </a:t>
            </a:r>
          </a:p>
          <a:p>
            <a:pPr algn="just">
              <a:lnSpc>
                <a:spcPts val="1575"/>
              </a:lnSpc>
            </a:pPr>
            <a:endParaRPr lang="en-US" sz="2400" dirty="0">
              <a:latin typeface="Arima Koshi" pitchFamily="2" charset="77"/>
              <a:cs typeface="Arima Koshi" pitchFamily="2" charset="77"/>
            </a:endParaRPr>
          </a:p>
          <a:p>
            <a:pPr algn="just">
              <a:lnSpc>
                <a:spcPts val="1575"/>
              </a:lnSpc>
            </a:pPr>
            <a:r>
              <a:rPr lang="en-US" sz="2400" b="1" dirty="0">
                <a:effectLst/>
                <a:latin typeface="Arima Koshi" pitchFamily="2" charset="77"/>
                <a:cs typeface="Arima Koshi" pitchFamily="2" charset="77"/>
              </a:rPr>
              <a:t>Feature Extraction</a:t>
            </a:r>
            <a:r>
              <a:rPr lang="en-US" sz="2400" b="0" dirty="0">
                <a:effectLst/>
                <a:latin typeface="Arima Koshi" pitchFamily="2" charset="77"/>
                <a:cs typeface="Arima Koshi" pitchFamily="2" charset="77"/>
              </a:rPr>
              <a:t>:</a:t>
            </a:r>
          </a:p>
          <a:p>
            <a:pPr marL="342900" indent="-342900" algn="just">
              <a:lnSpc>
                <a:spcPts val="1575"/>
              </a:lnSpc>
              <a:buFont typeface="Wingdings" pitchFamily="2" charset="2"/>
              <a:buChar char="q"/>
            </a:pPr>
            <a:endParaRPr lang="en-US" sz="2400" b="0" dirty="0">
              <a:effectLst/>
              <a:latin typeface="Arima Koshi" pitchFamily="2" charset="77"/>
              <a:cs typeface="Arima Koshi" pitchFamily="2" charset="77"/>
            </a:endParaRPr>
          </a:p>
          <a:p>
            <a:pPr marL="342900" indent="-342900" algn="just">
              <a:lnSpc>
                <a:spcPts val="1575"/>
              </a:lnSpc>
              <a:buFont typeface="Wingdings" pitchFamily="2" charset="2"/>
              <a:buChar char="q"/>
            </a:pPr>
            <a:r>
              <a:rPr lang="en-US" sz="2400" b="0" dirty="0">
                <a:effectLst/>
                <a:latin typeface="Arima Koshi" pitchFamily="2" charset="77"/>
                <a:cs typeface="Arima Koshi" pitchFamily="2" charset="77"/>
              </a:rPr>
              <a:t>Use a pre-trained ResNet50 model without the final </a:t>
            </a:r>
          </a:p>
          <a:p>
            <a:pPr marL="342900" indent="-342900" algn="just">
              <a:lnSpc>
                <a:spcPts val="1575"/>
              </a:lnSpc>
              <a:buFont typeface="Wingdings" pitchFamily="2" charset="2"/>
              <a:buChar char="q"/>
            </a:pPr>
            <a:endParaRPr lang="en-US" sz="2400" dirty="0">
              <a:latin typeface="Arima Koshi" pitchFamily="2" charset="77"/>
              <a:cs typeface="Arima Koshi" pitchFamily="2" charset="77"/>
            </a:endParaRPr>
          </a:p>
          <a:p>
            <a:pPr algn="just">
              <a:lnSpc>
                <a:spcPts val="1575"/>
              </a:lnSpc>
            </a:pPr>
            <a:r>
              <a:rPr lang="en-US" sz="2400" b="0" dirty="0">
                <a:effectLst/>
                <a:latin typeface="Arima Koshi" pitchFamily="2" charset="77"/>
                <a:cs typeface="Arima Koshi" pitchFamily="2" charset="77"/>
              </a:rPr>
              <a:t>      classification layer.</a:t>
            </a:r>
          </a:p>
          <a:p>
            <a:pPr marL="342900" indent="-342900" algn="just">
              <a:lnSpc>
                <a:spcPts val="1575"/>
              </a:lnSpc>
              <a:buFont typeface="Wingdings" pitchFamily="2" charset="2"/>
              <a:buChar char="q"/>
            </a:pPr>
            <a:endParaRPr lang="en-US" sz="2400" b="0" dirty="0">
              <a:effectLst/>
              <a:latin typeface="Arima Koshi" pitchFamily="2" charset="77"/>
              <a:cs typeface="Arima Koshi" pitchFamily="2" charset="77"/>
            </a:endParaRPr>
          </a:p>
          <a:p>
            <a:pPr marL="342900" indent="-342900" algn="just">
              <a:lnSpc>
                <a:spcPts val="1575"/>
              </a:lnSpc>
              <a:buFont typeface="Wingdings" pitchFamily="2" charset="2"/>
              <a:buChar char="q"/>
            </a:pPr>
            <a:r>
              <a:rPr lang="en-US" sz="2400" b="0" dirty="0">
                <a:effectLst/>
                <a:latin typeface="Arima Koshi" pitchFamily="2" charset="77"/>
                <a:cs typeface="Arima Koshi" pitchFamily="2" charset="77"/>
              </a:rPr>
              <a:t>Extract feature vectors that capture visual content of images.</a:t>
            </a:r>
          </a:p>
          <a:p>
            <a:pPr marL="342900" indent="-342900" algn="just">
              <a:lnSpc>
                <a:spcPts val="1575"/>
              </a:lnSpc>
              <a:buFont typeface="Wingdings" pitchFamily="2" charset="2"/>
              <a:buChar char="q"/>
            </a:pPr>
            <a:endParaRPr lang="en-US" sz="2400" dirty="0">
              <a:latin typeface="Arima Koshi" pitchFamily="2" charset="77"/>
              <a:cs typeface="Arima Koshi" pitchFamily="2" charset="77"/>
            </a:endParaRPr>
          </a:p>
          <a:p>
            <a:pPr marL="342900" indent="-342900" algn="just">
              <a:lnSpc>
                <a:spcPts val="1575"/>
              </a:lnSpc>
              <a:buFont typeface="Wingdings" pitchFamily="2" charset="2"/>
              <a:buChar char="q"/>
            </a:pPr>
            <a:r>
              <a:rPr lang="en-US" sz="2400" b="0" dirty="0">
                <a:effectLst/>
                <a:latin typeface="Arima Koshi" pitchFamily="2" charset="77"/>
                <a:cs typeface="Arima Koshi" pitchFamily="2" charset="77"/>
              </a:rPr>
              <a:t>These vectors represent unique visual characteristics of each </a:t>
            </a:r>
          </a:p>
          <a:p>
            <a:pPr algn="just">
              <a:lnSpc>
                <a:spcPts val="1575"/>
              </a:lnSpc>
            </a:pPr>
            <a:endParaRPr lang="en-US" sz="2400" dirty="0">
              <a:latin typeface="Arima Koshi" pitchFamily="2" charset="77"/>
              <a:cs typeface="Arima Koshi" pitchFamily="2" charset="77"/>
            </a:endParaRPr>
          </a:p>
          <a:p>
            <a:pPr algn="just">
              <a:lnSpc>
                <a:spcPts val="1575"/>
              </a:lnSpc>
            </a:pPr>
            <a:r>
              <a:rPr lang="en-US" sz="2400" b="0" dirty="0">
                <a:effectLst/>
                <a:latin typeface="Arima Koshi" pitchFamily="2" charset="77"/>
                <a:cs typeface="Arima Koshi" pitchFamily="2" charset="77"/>
              </a:rPr>
              <a:t>      image.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2" name="TextBox 2"/>
          <p:cNvSpPr txBox="1"/>
          <p:nvPr/>
        </p:nvSpPr>
        <p:spPr>
          <a:xfrm>
            <a:off x="1757527" y="1019175"/>
            <a:ext cx="14772946" cy="897682"/>
          </a:xfrm>
          <a:prstGeom prst="rect">
            <a:avLst/>
          </a:prstGeom>
        </p:spPr>
        <p:txBody>
          <a:bodyPr lIns="0" tIns="0" rIns="0" bIns="0" rtlCol="0" anchor="t">
            <a:spAutoFit/>
          </a:bodyPr>
          <a:lstStyle/>
          <a:p>
            <a:pPr algn="ctr">
              <a:lnSpc>
                <a:spcPts val="6999"/>
              </a:lnSpc>
            </a:pPr>
            <a:r>
              <a:rPr lang="en-US" sz="6999" spc="342" dirty="0">
                <a:solidFill>
                  <a:srgbClr val="290606"/>
                </a:solidFill>
                <a:latin typeface="Cheddar"/>
                <a:ea typeface="Cheddar"/>
                <a:cs typeface="Cheddar"/>
                <a:sym typeface="Cheddar"/>
              </a:rPr>
              <a:t>CODE SNIPPETS</a:t>
            </a:r>
          </a:p>
        </p:txBody>
      </p:sp>
      <p:sp>
        <p:nvSpPr>
          <p:cNvPr id="13" name="TextBox 12">
            <a:extLst>
              <a:ext uri="{FF2B5EF4-FFF2-40B4-BE49-F238E27FC236}">
                <a16:creationId xmlns:a16="http://schemas.microsoft.com/office/drawing/2014/main" id="{B4D1DC0D-A26C-A401-CAB3-4FEF7241C741}"/>
              </a:ext>
            </a:extLst>
          </p:cNvPr>
          <p:cNvSpPr txBox="1"/>
          <p:nvPr/>
        </p:nvSpPr>
        <p:spPr>
          <a:xfrm>
            <a:off x="1295400" y="2324100"/>
            <a:ext cx="9144000" cy="543739"/>
          </a:xfrm>
          <a:prstGeom prst="rect">
            <a:avLst/>
          </a:prstGeom>
          <a:noFill/>
        </p:spPr>
        <p:txBody>
          <a:bodyPr wrap="square">
            <a:spAutoFit/>
          </a:bodyPr>
          <a:lstStyle/>
          <a:p>
            <a:pPr>
              <a:lnSpc>
                <a:spcPts val="1575"/>
              </a:lnSpc>
            </a:pPr>
            <a:r>
              <a:rPr lang="en-US" sz="2400" b="1" dirty="0">
                <a:solidFill>
                  <a:srgbClr val="569CD6"/>
                </a:solidFill>
                <a:effectLst/>
                <a:latin typeface="Arima Koshi" pitchFamily="2" charset="77"/>
                <a:cs typeface="Arima Koshi" pitchFamily="2" charset="77"/>
              </a:rPr>
              <a:t>:</a:t>
            </a:r>
          </a:p>
          <a:p>
            <a:pPr>
              <a:lnSpc>
                <a:spcPts val="1575"/>
              </a:lnSpc>
            </a:pPr>
            <a:r>
              <a:rPr lang="en-US" sz="2400" b="1" dirty="0">
                <a:effectLst/>
                <a:latin typeface="Arima Koshi" pitchFamily="2" charset="77"/>
                <a:cs typeface="Arima Koshi" pitchFamily="2" charset="77"/>
              </a:rPr>
              <a:t>Data Loading &amp; Preprocessing:</a:t>
            </a:r>
            <a:endParaRPr lang="en-US" sz="2400" b="0" dirty="0">
              <a:effectLst/>
              <a:latin typeface="Arima Koshi" pitchFamily="2" charset="77"/>
              <a:cs typeface="Arima Koshi" pitchFamily="2" charset="77"/>
            </a:endParaRPr>
          </a:p>
        </p:txBody>
      </p:sp>
      <p:pic>
        <p:nvPicPr>
          <p:cNvPr id="14" name="Picture 13">
            <a:extLst>
              <a:ext uri="{FF2B5EF4-FFF2-40B4-BE49-F238E27FC236}">
                <a16:creationId xmlns:a16="http://schemas.microsoft.com/office/drawing/2014/main" id="{A6F9AD62-A5B4-8395-1D0D-F840770F2DC2}"/>
              </a:ext>
            </a:extLst>
          </p:cNvPr>
          <p:cNvPicPr>
            <a:picLocks noChangeAspect="1"/>
          </p:cNvPicPr>
          <p:nvPr/>
        </p:nvPicPr>
        <p:blipFill>
          <a:blip r:embed="rId2"/>
          <a:stretch>
            <a:fillRect/>
          </a:stretch>
        </p:blipFill>
        <p:spPr>
          <a:xfrm>
            <a:off x="4495800" y="3467100"/>
            <a:ext cx="9296400" cy="4200343"/>
          </a:xfrm>
          <a:prstGeom prst="rect">
            <a:avLst/>
          </a:prstGeom>
        </p:spPr>
      </p:pic>
      <p:sp>
        <p:nvSpPr>
          <p:cNvPr id="16" name="TextBox 15">
            <a:extLst>
              <a:ext uri="{FF2B5EF4-FFF2-40B4-BE49-F238E27FC236}">
                <a16:creationId xmlns:a16="http://schemas.microsoft.com/office/drawing/2014/main" id="{3208D378-0F8D-2188-D87D-58DCF5C03E29}"/>
              </a:ext>
            </a:extLst>
          </p:cNvPr>
          <p:cNvSpPr txBox="1"/>
          <p:nvPr/>
        </p:nvSpPr>
        <p:spPr>
          <a:xfrm>
            <a:off x="4191000" y="8496300"/>
            <a:ext cx="10363200" cy="543739"/>
          </a:xfrm>
          <a:prstGeom prst="rect">
            <a:avLst/>
          </a:prstGeom>
          <a:noFill/>
        </p:spPr>
        <p:txBody>
          <a:bodyPr wrap="square">
            <a:spAutoFit/>
          </a:bodyPr>
          <a:lstStyle/>
          <a:p>
            <a:pPr>
              <a:lnSpc>
                <a:spcPts val="1575"/>
              </a:lnSpc>
            </a:pPr>
            <a:endParaRPr lang="en-US" sz="2400" b="0" dirty="0">
              <a:effectLst/>
              <a:latin typeface="Arima Koshi" pitchFamily="2" charset="77"/>
              <a:cs typeface="Arima Koshi" pitchFamily="2" charset="77"/>
            </a:endParaRPr>
          </a:p>
          <a:p>
            <a:pPr marL="342900" indent="-342900">
              <a:lnSpc>
                <a:spcPts val="1575"/>
              </a:lnSpc>
              <a:buFont typeface="Arial" panose="020B0604020202020204" pitchFamily="34" charset="0"/>
              <a:buChar char="•"/>
            </a:pPr>
            <a:r>
              <a:rPr lang="en-US" sz="2400" b="0" dirty="0">
                <a:effectLst/>
                <a:latin typeface="Arima Koshi" pitchFamily="2" charset="77"/>
                <a:cs typeface="Arima Koshi" pitchFamily="2" charset="77"/>
              </a:rPr>
              <a:t>CIFAR-10 images are resized to </a:t>
            </a:r>
            <a:r>
              <a:rPr lang="en-US" sz="2400" dirty="0">
                <a:latin typeface="Arima Koshi" pitchFamily="2" charset="77"/>
                <a:cs typeface="Arima Koshi" pitchFamily="2" charset="77"/>
              </a:rPr>
              <a:t>32x32</a:t>
            </a:r>
            <a:r>
              <a:rPr lang="en-US" sz="2400" b="0" dirty="0">
                <a:effectLst/>
                <a:latin typeface="Arima Koshi" pitchFamily="2" charset="77"/>
                <a:cs typeface="Arima Koshi" pitchFamily="2" charset="77"/>
              </a:rPr>
              <a:t> to match ResNet50’s input size.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8E65E78-6E77-D187-1FF9-BCA1E8868DAC}"/>
              </a:ext>
            </a:extLst>
          </p:cNvPr>
          <p:cNvSpPr txBox="1"/>
          <p:nvPr/>
        </p:nvSpPr>
        <p:spPr>
          <a:xfrm>
            <a:off x="1371600" y="1562100"/>
            <a:ext cx="9144000" cy="543739"/>
          </a:xfrm>
          <a:prstGeom prst="rect">
            <a:avLst/>
          </a:prstGeom>
          <a:noFill/>
        </p:spPr>
        <p:txBody>
          <a:bodyPr wrap="square">
            <a:spAutoFit/>
          </a:bodyPr>
          <a:lstStyle/>
          <a:p>
            <a:pPr>
              <a:lnSpc>
                <a:spcPts val="1575"/>
              </a:lnSpc>
            </a:pPr>
            <a:endParaRPr lang="en-US" sz="2400" b="1" dirty="0">
              <a:solidFill>
                <a:srgbClr val="569CD6"/>
              </a:solidFill>
              <a:effectLst/>
              <a:latin typeface="Arima Koshi" pitchFamily="2" charset="77"/>
              <a:cs typeface="Arima Koshi" pitchFamily="2" charset="77"/>
            </a:endParaRPr>
          </a:p>
          <a:p>
            <a:pPr>
              <a:lnSpc>
                <a:spcPts val="1575"/>
              </a:lnSpc>
            </a:pPr>
            <a:r>
              <a:rPr lang="en-US" sz="2400" b="1" dirty="0">
                <a:effectLst/>
                <a:latin typeface="Arima Koshi" pitchFamily="2" charset="77"/>
                <a:cs typeface="Arima Koshi" pitchFamily="2" charset="77"/>
              </a:rPr>
              <a:t>Feature Extraction:</a:t>
            </a:r>
            <a:endParaRPr lang="en-US" sz="2400" b="0" dirty="0">
              <a:effectLst/>
              <a:latin typeface="Arima Koshi" pitchFamily="2" charset="77"/>
              <a:cs typeface="Arima Koshi" pitchFamily="2" charset="77"/>
            </a:endParaRPr>
          </a:p>
        </p:txBody>
      </p:sp>
      <p:pic>
        <p:nvPicPr>
          <p:cNvPr id="20" name="Picture 19">
            <a:extLst>
              <a:ext uri="{FF2B5EF4-FFF2-40B4-BE49-F238E27FC236}">
                <a16:creationId xmlns:a16="http://schemas.microsoft.com/office/drawing/2014/main" id="{E86F56B7-2A21-D103-566E-C1BD6AD23C0F}"/>
              </a:ext>
            </a:extLst>
          </p:cNvPr>
          <p:cNvPicPr>
            <a:picLocks noChangeAspect="1"/>
          </p:cNvPicPr>
          <p:nvPr/>
        </p:nvPicPr>
        <p:blipFill>
          <a:blip r:embed="rId2"/>
          <a:stretch>
            <a:fillRect/>
          </a:stretch>
        </p:blipFill>
        <p:spPr>
          <a:xfrm>
            <a:off x="3962400" y="2705100"/>
            <a:ext cx="10134600" cy="4343400"/>
          </a:xfrm>
          <a:prstGeom prst="rect">
            <a:avLst/>
          </a:prstGeom>
        </p:spPr>
      </p:pic>
      <p:sp>
        <p:nvSpPr>
          <p:cNvPr id="22" name="TextBox 21">
            <a:extLst>
              <a:ext uri="{FF2B5EF4-FFF2-40B4-BE49-F238E27FC236}">
                <a16:creationId xmlns:a16="http://schemas.microsoft.com/office/drawing/2014/main" id="{A0E6C9C1-7090-3516-9684-3D7A36D00EC6}"/>
              </a:ext>
            </a:extLst>
          </p:cNvPr>
          <p:cNvSpPr txBox="1"/>
          <p:nvPr/>
        </p:nvSpPr>
        <p:spPr>
          <a:xfrm>
            <a:off x="3810000" y="8184992"/>
            <a:ext cx="10134600" cy="543739"/>
          </a:xfrm>
          <a:prstGeom prst="rect">
            <a:avLst/>
          </a:prstGeom>
          <a:noFill/>
        </p:spPr>
        <p:txBody>
          <a:bodyPr wrap="square">
            <a:spAutoFit/>
          </a:bodyPr>
          <a:lstStyle/>
          <a:p>
            <a:pPr marL="342900" indent="-342900">
              <a:lnSpc>
                <a:spcPts val="1575"/>
              </a:lnSpc>
              <a:buFont typeface="Arial" panose="020B0604020202020204" pitchFamily="34" charset="0"/>
              <a:buChar char="•"/>
            </a:pPr>
            <a:endParaRPr lang="en-US" sz="2400" b="0" dirty="0">
              <a:effectLst/>
              <a:latin typeface="Arima Koshi" pitchFamily="2" charset="77"/>
              <a:cs typeface="Arima Koshi" pitchFamily="2" charset="77"/>
            </a:endParaRPr>
          </a:p>
          <a:p>
            <a:pPr marL="342900" indent="-342900">
              <a:lnSpc>
                <a:spcPts val="1575"/>
              </a:lnSpc>
              <a:buFont typeface="Arial" panose="020B0604020202020204" pitchFamily="34" charset="0"/>
              <a:buChar char="•"/>
            </a:pPr>
            <a:r>
              <a:rPr lang="en-US" sz="2400" b="0" dirty="0">
                <a:effectLst/>
                <a:latin typeface="Arima Koshi" pitchFamily="2" charset="77"/>
                <a:cs typeface="Arima Koshi" pitchFamily="2" charset="77"/>
              </a:rPr>
              <a:t>Using ResNet50 without the top layer to extract meaningful features.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90B166AE-E269-7EC0-58FF-8C09CE193E03}"/>
              </a:ext>
            </a:extLst>
          </p:cNvPr>
          <p:cNvSpPr txBox="1"/>
          <p:nvPr/>
        </p:nvSpPr>
        <p:spPr>
          <a:xfrm>
            <a:off x="1219200" y="1252130"/>
            <a:ext cx="9144000" cy="543739"/>
          </a:xfrm>
          <a:prstGeom prst="rect">
            <a:avLst/>
          </a:prstGeom>
          <a:noFill/>
        </p:spPr>
        <p:txBody>
          <a:bodyPr wrap="square">
            <a:spAutoFit/>
          </a:bodyPr>
          <a:lstStyle/>
          <a:p>
            <a:pPr>
              <a:lnSpc>
                <a:spcPts val="1575"/>
              </a:lnSpc>
            </a:pPr>
            <a:endParaRPr lang="en-US" sz="2400" b="1" dirty="0">
              <a:effectLst/>
              <a:latin typeface="Arima Koshi" pitchFamily="2" charset="77"/>
              <a:cs typeface="Arima Koshi" pitchFamily="2" charset="77"/>
            </a:endParaRPr>
          </a:p>
          <a:p>
            <a:pPr>
              <a:lnSpc>
                <a:spcPts val="1575"/>
              </a:lnSpc>
            </a:pPr>
            <a:r>
              <a:rPr lang="en-US" sz="2400" b="1" dirty="0">
                <a:effectLst/>
                <a:latin typeface="Arima Koshi" pitchFamily="2" charset="77"/>
                <a:cs typeface="Arima Koshi" pitchFamily="2" charset="77"/>
              </a:rPr>
              <a:t>Image Retrieval with Nearest Neighbors:</a:t>
            </a:r>
            <a:endParaRPr lang="en-US" sz="2400" b="0" dirty="0">
              <a:effectLst/>
              <a:latin typeface="Arima Koshi" pitchFamily="2" charset="77"/>
              <a:cs typeface="Arima Koshi" pitchFamily="2" charset="77"/>
            </a:endParaRPr>
          </a:p>
        </p:txBody>
      </p:sp>
      <p:pic>
        <p:nvPicPr>
          <p:cNvPr id="53" name="Picture 52">
            <a:extLst>
              <a:ext uri="{FF2B5EF4-FFF2-40B4-BE49-F238E27FC236}">
                <a16:creationId xmlns:a16="http://schemas.microsoft.com/office/drawing/2014/main" id="{DEA8B122-28AD-02D2-4022-51131E8C0EB1}"/>
              </a:ext>
            </a:extLst>
          </p:cNvPr>
          <p:cNvPicPr>
            <a:picLocks noChangeAspect="1"/>
          </p:cNvPicPr>
          <p:nvPr/>
        </p:nvPicPr>
        <p:blipFill>
          <a:blip r:embed="rId2"/>
          <a:stretch>
            <a:fillRect/>
          </a:stretch>
        </p:blipFill>
        <p:spPr>
          <a:xfrm>
            <a:off x="3657600" y="2076450"/>
            <a:ext cx="9144000" cy="6134100"/>
          </a:xfrm>
          <a:prstGeom prst="rect">
            <a:avLst/>
          </a:prstGeom>
        </p:spPr>
      </p:pic>
      <p:sp>
        <p:nvSpPr>
          <p:cNvPr id="55" name="TextBox 54">
            <a:extLst>
              <a:ext uri="{FF2B5EF4-FFF2-40B4-BE49-F238E27FC236}">
                <a16:creationId xmlns:a16="http://schemas.microsoft.com/office/drawing/2014/main" id="{728EBFFB-AF09-FCFE-1B89-854D0669EEB3}"/>
              </a:ext>
            </a:extLst>
          </p:cNvPr>
          <p:cNvSpPr txBox="1"/>
          <p:nvPr/>
        </p:nvSpPr>
        <p:spPr>
          <a:xfrm>
            <a:off x="2133600" y="8801100"/>
            <a:ext cx="14859000" cy="917880"/>
          </a:xfrm>
          <a:prstGeom prst="rect">
            <a:avLst/>
          </a:prstGeom>
          <a:noFill/>
        </p:spPr>
        <p:txBody>
          <a:bodyPr wrap="square">
            <a:spAutoFit/>
          </a:bodyPr>
          <a:lstStyle/>
          <a:p>
            <a:pPr>
              <a:lnSpc>
                <a:spcPts val="1575"/>
              </a:lnSpc>
            </a:pPr>
            <a:endParaRPr lang="en-US" sz="2400" b="0" dirty="0">
              <a:effectLst/>
              <a:latin typeface="Arima Koshi" pitchFamily="2" charset="77"/>
              <a:cs typeface="Arima Koshi" pitchFamily="2" charset="77"/>
            </a:endParaRPr>
          </a:p>
          <a:p>
            <a:pPr marL="342900" indent="-342900">
              <a:lnSpc>
                <a:spcPts val="1575"/>
              </a:lnSpc>
              <a:buFont typeface="Arial" panose="020B0604020202020204" pitchFamily="34" charset="0"/>
              <a:buChar char="•"/>
            </a:pPr>
            <a:r>
              <a:rPr lang="en-US" sz="2400" b="0" dirty="0">
                <a:effectLst/>
                <a:latin typeface="Arima Koshi" pitchFamily="2" charset="77"/>
                <a:cs typeface="Arima Koshi" pitchFamily="2" charset="77"/>
              </a:rPr>
              <a:t>Fit a Nearest Neighbors model using cosine similarity on feature vectors for efficient similarity search.</a:t>
            </a:r>
          </a:p>
          <a:p>
            <a:pPr>
              <a:lnSpc>
                <a:spcPts val="1575"/>
              </a:lnSpc>
            </a:pPr>
            <a:br>
              <a:rPr lang="en-US" b="0" dirty="0">
                <a:solidFill>
                  <a:srgbClr val="CCCCCC"/>
                </a:solidFill>
                <a:effectLst/>
                <a:latin typeface="Menlo" panose="020B0609030804020204" pitchFamily="49" charset="0"/>
              </a:rPr>
            </a:br>
            <a:endParaRPr lang="en-US" b="0" dirty="0">
              <a:solidFill>
                <a:srgbClr val="CCCCCC"/>
              </a:solidFill>
              <a:effectLst/>
              <a:latin typeface="Menlo" panose="020B06090308040202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pic>
        <p:nvPicPr>
          <p:cNvPr id="22" name="Picture 21" descr="A black rectangular sign with white text&#10;&#10;Description automatically generated">
            <a:extLst>
              <a:ext uri="{FF2B5EF4-FFF2-40B4-BE49-F238E27FC236}">
                <a16:creationId xmlns:a16="http://schemas.microsoft.com/office/drawing/2014/main" id="{C63DC00A-8CD8-6E52-4A78-A81DF701F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3619500"/>
            <a:ext cx="9144000" cy="3048000"/>
          </a:xfrm>
          <a:prstGeom prst="rect">
            <a:avLst/>
          </a:prstGeom>
        </p:spPr>
      </p:pic>
      <p:sp>
        <p:nvSpPr>
          <p:cNvPr id="23" name="TextBox 22">
            <a:extLst>
              <a:ext uri="{FF2B5EF4-FFF2-40B4-BE49-F238E27FC236}">
                <a16:creationId xmlns:a16="http://schemas.microsoft.com/office/drawing/2014/main" id="{CB0608D2-36E1-9DF1-A453-FF59287BF91C}"/>
              </a:ext>
            </a:extLst>
          </p:cNvPr>
          <p:cNvSpPr txBox="1"/>
          <p:nvPr/>
        </p:nvSpPr>
        <p:spPr>
          <a:xfrm>
            <a:off x="1752600" y="1562100"/>
            <a:ext cx="5721438" cy="461665"/>
          </a:xfrm>
          <a:prstGeom prst="rect">
            <a:avLst/>
          </a:prstGeom>
          <a:noFill/>
        </p:spPr>
        <p:txBody>
          <a:bodyPr wrap="none" rtlCol="0">
            <a:spAutoFit/>
          </a:bodyPr>
          <a:lstStyle/>
          <a:p>
            <a:r>
              <a:rPr lang="en-US" sz="2400" dirty="0">
                <a:latin typeface="Arima Koshi" pitchFamily="2" charset="77"/>
                <a:cs typeface="Arima Koshi" pitchFamily="2" charset="77"/>
              </a:rPr>
              <a:t>Image retrieval for a random test image: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2204</TotalTime>
  <Words>625</Words>
  <Application>Microsoft Macintosh PowerPoint</Application>
  <PresentationFormat>Custom</PresentationFormat>
  <Paragraphs>106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Telegraf</vt:lpstr>
      <vt:lpstr>Calibri</vt:lpstr>
      <vt:lpstr>Telegraf Bold</vt:lpstr>
      <vt:lpstr>Wingdings</vt:lpstr>
      <vt:lpstr>Cheddar</vt:lpstr>
      <vt:lpstr>Arial</vt:lpstr>
      <vt:lpstr>Arima Koshi</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Orange Vibrant Animated AI and Machine Learning Presentation</dc:title>
  <cp:lastModifiedBy>Duggireddy, Nikhil Reddy</cp:lastModifiedBy>
  <cp:revision>13</cp:revision>
  <dcterms:created xsi:type="dcterms:W3CDTF">2006-08-16T00:00:00Z</dcterms:created>
  <dcterms:modified xsi:type="dcterms:W3CDTF">2024-11-26T22:07:34Z</dcterms:modified>
  <dc:identifier>DAGXc5LtwSg</dc:identifier>
</cp:coreProperties>
</file>