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57" r:id="rId3"/>
    <p:sldId id="259" r:id="rId4"/>
    <p:sldId id="295" r:id="rId5"/>
    <p:sldId id="263" r:id="rId6"/>
    <p:sldId id="296" r:id="rId7"/>
    <p:sldId id="265" r:id="rId8"/>
    <p:sldId id="267" r:id="rId9"/>
    <p:sldId id="268" r:id="rId10"/>
    <p:sldId id="297" r:id="rId11"/>
  </p:sldIdLst>
  <p:sldSz cx="9144000" cy="5143500" type="screen16x9"/>
  <p:notesSz cx="6858000" cy="9144000"/>
  <p:embeddedFontLst>
    <p:embeddedFont>
      <p:font typeface="Titillium Web" pitchFamily="2" charset="77"/>
      <p:regular r:id="rId13"/>
      <p:bold r:id="rId14"/>
      <p:italic r:id="rId15"/>
      <p:boldItalic r:id="rId16"/>
    </p:embeddedFont>
    <p:embeddedFont>
      <p:font typeface="Titillium Web Light" panose="020F03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41CA5E-1EE1-406D-9505-C02DEB61AAF1}">
  <a:tblStyle styleId="{C541CA5E-1EE1-406D-9505-C02DEB61AA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3A9525-7675-4B3E-A998-D7A3CBAFBEF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6637351" cy="408259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800" dirty="0">
                <a:latin typeface="Times New Roman" panose="02020603050405020304" pitchFamily="18" charset="0"/>
                <a:cs typeface="Times New Roman" panose="02020603050405020304" pitchFamily="18" charset="0"/>
              </a:rPr>
              <a:t>IMAGE RETRIEVAL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using CIFAR dataset</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TEAM MEMBERS: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NIKHIL REDDY DUGGIREDDY - 1001968033</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LAYA KALALI                                - 1002128876</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SASIKALA PATURU                      - 1002083123</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LOKESHWAR KODIPUNJULA.  - 1002175121</a:t>
            </a:r>
            <a:br>
              <a:rPr lang="en-US" sz="1200" dirty="0">
                <a:latin typeface="Times New Roman" panose="02020603050405020304" pitchFamily="18" charset="0"/>
                <a:cs typeface="Times New Roman" panose="02020603050405020304" pitchFamily="18" charset="0"/>
              </a:rPr>
            </a:b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5E75-11B1-99FD-B6C8-6AED88FDA2BA}"/>
              </a:ext>
            </a:extLst>
          </p:cNvPr>
          <p:cNvSpPr>
            <a:spLocks noGrp="1"/>
          </p:cNvSpPr>
          <p:nvPr>
            <p:ph type="title"/>
          </p:nvPr>
        </p:nvSpPr>
        <p:spPr>
          <a:xfrm>
            <a:off x="3295816" y="1786297"/>
            <a:ext cx="6025500" cy="857400"/>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E7B9A223-9D9C-B05B-DD5D-392D833551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06515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795130" y="434575"/>
            <a:ext cx="568757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p:txBody>
      </p:sp>
      <p:sp>
        <p:nvSpPr>
          <p:cNvPr id="61" name="Google Shape;61;p12"/>
          <p:cNvSpPr txBox="1">
            <a:spLocks noGrp="1"/>
          </p:cNvSpPr>
          <p:nvPr>
            <p:ph type="body" idx="1"/>
          </p:nvPr>
        </p:nvSpPr>
        <p:spPr>
          <a:xfrm>
            <a:off x="722302" y="1596251"/>
            <a:ext cx="7569642" cy="3153600"/>
          </a:xfrm>
          <a:prstGeom prst="rect">
            <a:avLst/>
          </a:prstGeom>
        </p:spPr>
        <p:txBody>
          <a:bodyPr spcFirstLastPara="1" wrap="square" lIns="0" tIns="0" rIns="0" bIns="0" anchor="t" anchorCtr="0">
            <a:noAutofit/>
          </a:bodyPr>
          <a:lstStyle/>
          <a:p>
            <a:pPr algn="just">
              <a:buClr>
                <a:schemeClr val="bg1"/>
              </a:buClr>
              <a:buSzPct val="100000"/>
              <a:buFont typeface="Wingdings" pitchFamily="2" charset="2"/>
              <a:buChar char="q"/>
            </a:pPr>
            <a:r>
              <a:rPr lang="en-US" sz="1400" dirty="0">
                <a:latin typeface="Times New Roman" panose="02020603050405020304" pitchFamily="18" charset="0"/>
                <a:cs typeface="Times New Roman" panose="02020603050405020304" pitchFamily="18" charset="0"/>
              </a:rPr>
              <a:t>Image retrieval uses machine learning to find and retrieve images from a dataset based on a query, like another image or text. This presentation demonstrates building an image retrieval system with the CIFAR-10 dataset, using deep learning and CNNs to create feature embeddings that allow efficient similarity searches. Applications include e-commerce recommendations, social media content suggestions, and case-based retrieval in medical imaging</a:t>
            </a:r>
            <a:r>
              <a:rPr lang="en-US" dirty="0"/>
              <a:t>.</a:t>
            </a:r>
          </a:p>
          <a:p>
            <a:pPr marL="0" lvl="0" indent="0" algn="l" rtl="0">
              <a:spcBef>
                <a:spcPts val="600"/>
              </a:spcBef>
              <a:spcAft>
                <a:spcPts val="0"/>
              </a:spcAft>
              <a:buClr>
                <a:schemeClr val="dk1"/>
              </a:buClr>
              <a:buSzPts val="1100"/>
              <a:buFont typeface="Arial"/>
              <a:buNone/>
            </a:pPr>
            <a:endParaRPr dirty="0"/>
          </a:p>
        </p:txBody>
      </p:sp>
      <p:sp>
        <p:nvSpPr>
          <p:cNvPr id="63" name="Google Shape;63;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710761" y="429370"/>
            <a:ext cx="5759131" cy="970059"/>
          </a:xfrm>
          <a:prstGeom prst="rect">
            <a:avLst/>
          </a:prstGeom>
        </p:spPr>
        <p:txBody>
          <a:bodyPr spcFirstLastPara="1" wrap="square" lIns="0" tIns="0" rIns="0" bIns="0" anchor="b" anchorCtr="0">
            <a:noAutofit/>
          </a:bodyPr>
          <a:lstStyle/>
          <a:p>
            <a:r>
              <a:rPr lang="en-US" sz="2800" b="1" dirty="0">
                <a:latin typeface="Times New Roman" panose="02020603050405020304" pitchFamily="18" charset="0"/>
                <a:cs typeface="Times New Roman" panose="02020603050405020304" pitchFamily="18" charset="0"/>
              </a:rPr>
              <a:t>CIFAR Dataset Overview:</a:t>
            </a:r>
            <a:br>
              <a:rPr lang="en-US" sz="2800" b="1" dirty="0">
                <a:latin typeface="Times New Roman" panose="02020603050405020304" pitchFamily="18" charset="0"/>
                <a:cs typeface="Times New Roman" panose="02020603050405020304" pitchFamily="18" charset="0"/>
              </a:rPr>
            </a:br>
            <a:endParaRPr sz="2800" dirty="0"/>
          </a:p>
        </p:txBody>
      </p:sp>
      <p:sp>
        <p:nvSpPr>
          <p:cNvPr id="76" name="Google Shape;76;p14"/>
          <p:cNvSpPr txBox="1">
            <a:spLocks noGrp="1"/>
          </p:cNvSpPr>
          <p:nvPr>
            <p:ph type="subTitle" idx="1"/>
          </p:nvPr>
        </p:nvSpPr>
        <p:spPr>
          <a:xfrm>
            <a:off x="723568" y="1399429"/>
            <a:ext cx="7792278" cy="3554234"/>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The CIFAR (Canadian Institute For Advanced Research) dataset is one of the most widely used datasets in computer vision and machine learning. Developed by Alex </a:t>
            </a:r>
            <a:r>
              <a:rPr lang="en-US" sz="1600" dirty="0" err="1">
                <a:latin typeface="Times New Roman" panose="02020603050405020304" pitchFamily="18" charset="0"/>
                <a:cs typeface="Times New Roman" panose="02020603050405020304" pitchFamily="18" charset="0"/>
              </a:rPr>
              <a:t>Krizhevsky</a:t>
            </a:r>
            <a:r>
              <a:rPr lang="en-US" sz="1600" dirty="0">
                <a:latin typeface="Times New Roman" panose="02020603050405020304" pitchFamily="18" charset="0"/>
                <a:cs typeface="Times New Roman" panose="02020603050405020304" pitchFamily="18" charset="0"/>
              </a:rPr>
              <a:t>, Vinod Nair, and Geoffrey Hinton, it is used to train and evaluate image classification models due to its simplicity, size, and diversity of classes.</a:t>
            </a:r>
          </a:p>
          <a:p>
            <a:pPr marL="0" lvl="0" indent="0" algn="just" rtl="0">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Key Details of CIFAR-10 Dataset</a:t>
            </a:r>
          </a:p>
          <a:p>
            <a:pPr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Total Images</a:t>
            </a:r>
            <a:r>
              <a:rPr lang="en-US" sz="1600" dirty="0">
                <a:latin typeface="Times New Roman" panose="02020603050405020304" pitchFamily="18" charset="0"/>
                <a:cs typeface="Times New Roman" panose="02020603050405020304" pitchFamily="18" charset="0"/>
              </a:rPr>
              <a:t>: 60,000 images, each with a resolution of 32x32 pixels.</a:t>
            </a:r>
          </a:p>
          <a:p>
            <a:pPr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Color Channels</a:t>
            </a:r>
            <a:r>
              <a:rPr lang="en-US" sz="1600" dirty="0">
                <a:latin typeface="Times New Roman" panose="02020603050405020304" pitchFamily="18" charset="0"/>
                <a:cs typeface="Times New Roman" panose="02020603050405020304" pitchFamily="18" charset="0"/>
              </a:rPr>
              <a:t>: All images are in RGB, containing three color channels.</a:t>
            </a:r>
          </a:p>
          <a:p>
            <a:pPr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Class Distribution</a:t>
            </a:r>
            <a:r>
              <a:rPr lang="en-US" sz="1600" dirty="0">
                <a:latin typeface="Times New Roman" panose="02020603050405020304" pitchFamily="18" charset="0"/>
                <a:cs typeface="Times New Roman" panose="02020603050405020304" pitchFamily="18" charset="0"/>
              </a:rPr>
              <a:t>: Divided into 10 classes, each class containing 6,000 images, making it a balanced dataset.</a:t>
            </a:r>
          </a:p>
          <a:p>
            <a:pPr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Training and Testing Split</a:t>
            </a:r>
            <a:r>
              <a:rPr lang="en-US" sz="1600" dirty="0">
                <a:latin typeface="Times New Roman" panose="02020603050405020304" pitchFamily="18" charset="0"/>
                <a:cs typeface="Times New Roman" panose="02020603050405020304" pitchFamily="18" charset="0"/>
              </a:rPr>
              <a:t>:</a:t>
            </a:r>
          </a:p>
          <a:p>
            <a:pPr marL="742950" lvl="1" indent="-285750"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Training Set</a:t>
            </a:r>
            <a:r>
              <a:rPr lang="en-US" sz="1600" dirty="0">
                <a:latin typeface="Times New Roman" panose="02020603050405020304" pitchFamily="18" charset="0"/>
                <a:cs typeface="Times New Roman" panose="02020603050405020304" pitchFamily="18" charset="0"/>
              </a:rPr>
              <a:t>: 50,000 images</a:t>
            </a:r>
          </a:p>
          <a:p>
            <a:pPr marL="742950" lvl="1" indent="-285750" algn="just">
              <a:buClr>
                <a:schemeClr val="bg1"/>
              </a:buClr>
              <a:buSzPct val="100000"/>
              <a:buFont typeface="Wingdings" pitchFamily="2" charset="2"/>
              <a:buChar char="q"/>
            </a:pPr>
            <a:r>
              <a:rPr lang="en-US" sz="1600" b="1" dirty="0">
                <a:latin typeface="Times New Roman" panose="02020603050405020304" pitchFamily="18" charset="0"/>
                <a:cs typeface="Times New Roman" panose="02020603050405020304" pitchFamily="18" charset="0"/>
              </a:rPr>
              <a:t>Test Set</a:t>
            </a:r>
            <a:r>
              <a:rPr lang="en-US" sz="1600" dirty="0">
                <a:latin typeface="Times New Roman" panose="02020603050405020304" pitchFamily="18" charset="0"/>
                <a:cs typeface="Times New Roman" panose="02020603050405020304" pitchFamily="18" charset="0"/>
              </a:rPr>
              <a:t>: 10,000 images</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    </a:t>
            </a:r>
            <a:br>
              <a:rPr lang="en-US" sz="1600" dirty="0"/>
            </a:b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CC4CB6-8F1D-5B05-E083-2DFAC6A866D3}"/>
              </a:ext>
            </a:extLst>
          </p:cNvPr>
          <p:cNvSpPr>
            <a:spLocks noGrp="1"/>
          </p:cNvSpPr>
          <p:nvPr>
            <p:ph type="subTitle" idx="1"/>
          </p:nvPr>
        </p:nvSpPr>
        <p:spPr>
          <a:xfrm>
            <a:off x="302995" y="200332"/>
            <a:ext cx="5470496" cy="4784361"/>
          </a:xfrm>
        </p:spPr>
        <p:txBody>
          <a:bodyPr/>
          <a:lstStyle/>
          <a:p>
            <a:pPr>
              <a:buClr>
                <a:schemeClr val="bg1"/>
              </a:buClr>
              <a:buSzPct val="100000"/>
              <a:buFont typeface="Wingdings" pitchFamily="2" charset="2"/>
              <a:buChar char="q"/>
            </a:pPr>
            <a:r>
              <a:rPr lang="en-US" sz="1600" b="0" i="0" dirty="0">
                <a:solidFill>
                  <a:schemeClr val="bg1"/>
                </a:solidFill>
                <a:effectLst/>
                <a:latin typeface="Times New Roman" panose="02020603050405020304" pitchFamily="18" charset="0"/>
                <a:cs typeface="Times New Roman" panose="02020603050405020304" pitchFamily="18" charset="0"/>
              </a:rPr>
              <a:t>The dataset is divided into five training batches and one test batch each with 10000 images. The test batch contains exactly 1000 randomly-selected images from each class. The training batches contain the remaining images in random order, but some training batches may contain more images from one class than another. Between them, the training batches contain exactly 5000 images from each class.</a:t>
            </a:r>
            <a:r>
              <a:rPr lang="en-US" sz="1050" dirty="0">
                <a:solidFill>
                  <a:schemeClr val="bg1"/>
                </a:solidFill>
                <a:latin typeface="Times New Roman" panose="02020603050405020304" pitchFamily="18" charset="0"/>
                <a:cs typeface="Times New Roman" panose="02020603050405020304" pitchFamily="18" charset="0"/>
              </a:rPr>
              <a:t> </a:t>
            </a:r>
            <a:br>
              <a:rPr lang="en-US" sz="1050" dirty="0">
                <a:solidFill>
                  <a:schemeClr val="bg1"/>
                </a:solidFill>
                <a:latin typeface="Times New Roman" panose="02020603050405020304" pitchFamily="18" charset="0"/>
                <a:cs typeface="Times New Roman" panose="02020603050405020304" pitchFamily="18" charset="0"/>
              </a:rPr>
            </a:br>
            <a:endParaRPr lang="en-US" sz="1050" dirty="0">
              <a:solidFill>
                <a:schemeClr val="bg1"/>
              </a:solidFill>
              <a:latin typeface="Times New Roman" panose="02020603050405020304" pitchFamily="18" charset="0"/>
              <a:cs typeface="Times New Roman" panose="02020603050405020304" pitchFamily="18" charset="0"/>
            </a:endParaRPr>
          </a:p>
          <a:p>
            <a:pPr>
              <a:buClr>
                <a:schemeClr val="bg1"/>
              </a:buClr>
              <a:buSzPct val="100000"/>
              <a:buFont typeface="Wingdings" pitchFamily="2" charset="2"/>
              <a:buChar char="q"/>
            </a:pPr>
            <a:r>
              <a:rPr lang="en-US" sz="1500" dirty="0">
                <a:solidFill>
                  <a:schemeClr val="bg1"/>
                </a:solidFill>
                <a:latin typeface="Times New Roman" panose="02020603050405020304" pitchFamily="18" charset="0"/>
                <a:cs typeface="Times New Roman" panose="02020603050405020304" pitchFamily="18" charset="0"/>
              </a:rPr>
              <a:t>Each image in CIFAR-10 belongs to one of the following 10 mutually exclusive classes:</a:t>
            </a:r>
          </a:p>
          <a:p>
            <a:pPr marL="247650" indent="-171450">
              <a:buClr>
                <a:schemeClr val="bg1"/>
              </a:buClr>
              <a:buSzPct val="100000"/>
              <a:buFont typeface="Wingdings" pitchFamily="2" charset="2"/>
              <a:buChar char="q"/>
            </a:pPr>
            <a:endParaRPr lang="en-US" sz="105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1.Airplane</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2.Automobile</a:t>
            </a:r>
            <a:r>
              <a:rPr lang="en-US" sz="1200" dirty="0">
                <a:solidFill>
                  <a:schemeClr val="bg1"/>
                </a:solidFill>
                <a:latin typeface="Times New Roman" panose="02020603050405020304" pitchFamily="18" charset="0"/>
                <a:cs typeface="Times New Roman" panose="02020603050405020304" pitchFamily="18" charset="0"/>
              </a:rPr>
              <a:t> (cars and trucks)</a:t>
            </a: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3.Bird</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4.Cat</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5.Deer</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6.Dog</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7.Frog</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8.Horse</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9.Ship</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b="1" dirty="0">
                <a:solidFill>
                  <a:schemeClr val="bg1"/>
                </a:solidFill>
                <a:latin typeface="Times New Roman" panose="02020603050405020304" pitchFamily="18" charset="0"/>
                <a:cs typeface="Times New Roman" panose="02020603050405020304" pitchFamily="18" charset="0"/>
              </a:rPr>
              <a:t>10.Truck</a:t>
            </a:r>
            <a:endParaRPr lang="en-US" sz="1200" dirty="0">
              <a:solidFill>
                <a:schemeClr val="bg1"/>
              </a:solidFill>
              <a:latin typeface="Times New Roman" panose="02020603050405020304" pitchFamily="18" charset="0"/>
              <a:cs typeface="Times New Roman" panose="02020603050405020304" pitchFamily="18" charset="0"/>
            </a:endParaRPr>
          </a:p>
          <a:p>
            <a:pPr marL="533400" lvl="1" indent="0">
              <a:buClr>
                <a:schemeClr val="bg1"/>
              </a:buClr>
              <a:buSzPct val="100000"/>
            </a:pPr>
            <a:r>
              <a:rPr lang="en-US" sz="1200" dirty="0">
                <a:solidFill>
                  <a:schemeClr val="bg1"/>
                </a:solidFill>
                <a:latin typeface="Times New Roman" panose="02020603050405020304" pitchFamily="18" charset="0"/>
                <a:cs typeface="Times New Roman" panose="02020603050405020304" pitchFamily="18" charset="0"/>
              </a:rPr>
              <a:t>These classes represent common objects, making CIFAR-10 a relevant dataset for general object recognition tasks.</a:t>
            </a:r>
          </a:p>
          <a:p>
            <a:pPr marL="361950" indent="-285750" algn="just">
              <a:buClr>
                <a:schemeClr val="bg1"/>
              </a:buClr>
              <a:buSzPct val="100000"/>
              <a:buFont typeface="Wingdings" pitchFamily="2" charset="2"/>
              <a:buChar char="q"/>
            </a:pPr>
            <a:endParaRPr lang="en-US" sz="1200" b="0" i="0" dirty="0">
              <a:solidFill>
                <a:schemeClr val="bg1"/>
              </a:solidFill>
              <a:effectLst/>
              <a:latin typeface="Times New Roman" panose="02020603050405020304" pitchFamily="18" charset="0"/>
              <a:cs typeface="Times New Roman" panose="02020603050405020304" pitchFamily="18" charset="0"/>
            </a:endParaRPr>
          </a:p>
          <a:p>
            <a:pPr marL="361950" indent="-285750" algn="just">
              <a:buFont typeface="Arial" panose="020B0604020202020204" pitchFamily="34" charset="0"/>
              <a:buChar char="•"/>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E6380F7-194D-83AE-D18D-46480E4B7D7D}"/>
              </a:ext>
            </a:extLst>
          </p:cNvPr>
          <p:cNvPicPr>
            <a:picLocks noChangeAspect="1"/>
          </p:cNvPicPr>
          <p:nvPr/>
        </p:nvPicPr>
        <p:blipFill>
          <a:blip r:embed="rId2"/>
          <a:stretch>
            <a:fillRect/>
          </a:stretch>
        </p:blipFill>
        <p:spPr>
          <a:xfrm>
            <a:off x="6011186" y="812082"/>
            <a:ext cx="3003341" cy="2974991"/>
          </a:xfrm>
          <a:prstGeom prst="rect">
            <a:avLst/>
          </a:prstGeom>
        </p:spPr>
      </p:pic>
    </p:spTree>
    <p:extLst>
      <p:ext uri="{BB962C8B-B14F-4D97-AF65-F5344CB8AC3E}">
        <p14:creationId xmlns:p14="http://schemas.microsoft.com/office/powerpoint/2010/main" val="202945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890123" y="434575"/>
            <a:ext cx="6271327"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Architecture of Image Retrieval System</a:t>
            </a:r>
            <a:endParaRPr sz="2800" dirty="0">
              <a:latin typeface="Times New Roman" panose="02020603050405020304" pitchFamily="18" charset="0"/>
              <a:cs typeface="Times New Roman" panose="02020603050405020304" pitchFamily="18" charset="0"/>
            </a:endParaRPr>
          </a:p>
        </p:txBody>
      </p:sp>
      <p:sp>
        <p:nvSpPr>
          <p:cNvPr id="113" name="Google Shape;113;p18"/>
          <p:cNvSpPr txBox="1">
            <a:spLocks noGrp="1"/>
          </p:cNvSpPr>
          <p:nvPr>
            <p:ph type="body" idx="1"/>
          </p:nvPr>
        </p:nvSpPr>
        <p:spPr>
          <a:xfrm>
            <a:off x="776835" y="1428750"/>
            <a:ext cx="7703749" cy="3153600"/>
          </a:xfrm>
          <a:prstGeom prst="rect">
            <a:avLst/>
          </a:prstGeom>
        </p:spPr>
        <p:txBody>
          <a:bodyPr spcFirstLastPara="1" wrap="square" lIns="0" tIns="0" rIns="0" bIns="0" anchor="t" anchorCtr="0">
            <a:noAutofit/>
          </a:bodyPr>
          <a:lstStyle/>
          <a:p>
            <a:pPr algn="jus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Data Preprocessing</a:t>
            </a:r>
            <a:r>
              <a:rPr lang="en-US" sz="1400" dirty="0">
                <a:latin typeface="Times New Roman" panose="02020603050405020304" pitchFamily="18" charset="0"/>
                <a:cs typeface="Times New Roman" panose="02020603050405020304" pitchFamily="18" charset="0"/>
              </a:rPr>
              <a:t>: Load CIFAR-10 images, normalize, and optionally apply augmentations.</a:t>
            </a:r>
          </a:p>
          <a:p>
            <a:pPr algn="jus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Feature Extraction</a:t>
            </a:r>
            <a:r>
              <a:rPr lang="en-US" sz="1400" dirty="0">
                <a:latin typeface="Times New Roman" panose="02020603050405020304" pitchFamily="18" charset="0"/>
                <a:cs typeface="Times New Roman" panose="02020603050405020304" pitchFamily="18" charset="0"/>
              </a:rPr>
              <a:t>: Use a pre-trained CNN (e.g., </a:t>
            </a:r>
            <a:r>
              <a:rPr lang="en-US" sz="1400" dirty="0" err="1">
                <a:latin typeface="Times New Roman" panose="02020603050405020304" pitchFamily="18" charset="0"/>
                <a:cs typeface="Times New Roman" panose="02020603050405020304" pitchFamily="18" charset="0"/>
              </a:rPr>
              <a:t>ResNet</a:t>
            </a:r>
            <a:r>
              <a:rPr lang="en-US" sz="1400" dirty="0">
                <a:latin typeface="Times New Roman" panose="02020603050405020304" pitchFamily="18" charset="0"/>
                <a:cs typeface="Times New Roman" panose="02020603050405020304" pitchFamily="18" charset="0"/>
              </a:rPr>
              <a:t>) to create high-dimensional feature embeddings that capture image characteristics.</a:t>
            </a:r>
          </a:p>
          <a:p>
            <a:pPr algn="jus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Similarity Search</a:t>
            </a:r>
            <a:r>
              <a:rPr lang="en-US" sz="1400" dirty="0">
                <a:latin typeface="Times New Roman" panose="02020603050405020304" pitchFamily="18" charset="0"/>
                <a:cs typeface="Times New Roman" panose="02020603050405020304" pitchFamily="18" charset="0"/>
              </a:rPr>
              <a:t>: Store embeddings in a vector database; generate embeddings for query images and retrieve similar images by calculating similarity scores (cosine or Euclidean).</a:t>
            </a:r>
          </a:p>
          <a:p>
            <a:pPr algn="jus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Efficient Retrieval</a:t>
            </a:r>
            <a:r>
              <a:rPr lang="en-US" sz="1400" dirty="0">
                <a:latin typeface="Times New Roman" panose="02020603050405020304" pitchFamily="18" charset="0"/>
                <a:cs typeface="Times New Roman" panose="02020603050405020304" pitchFamily="18" charset="0"/>
              </a:rPr>
              <a:t>: Use vector indexing (e.g., FAISS) for fast similarity searches.</a:t>
            </a:r>
          </a:p>
          <a:p>
            <a:pPr algn="jus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Evaluation</a:t>
            </a:r>
            <a:r>
              <a:rPr lang="en-US" sz="1400" dirty="0">
                <a:latin typeface="Times New Roman" panose="02020603050405020304" pitchFamily="18" charset="0"/>
                <a:cs typeface="Times New Roman" panose="02020603050405020304" pitchFamily="18" charset="0"/>
              </a:rPr>
              <a:t>: Assess retrieval quality with metrics like precision and recall.</a:t>
            </a:r>
          </a:p>
          <a:p>
            <a:pPr marL="0" lvl="0" indent="0" algn="l" rtl="0">
              <a:spcBef>
                <a:spcPts val="600"/>
              </a:spcBef>
              <a:spcAft>
                <a:spcPts val="0"/>
              </a:spcAft>
              <a:buNone/>
            </a:pPr>
            <a:endParaRPr dirty="0"/>
          </a:p>
        </p:txBody>
      </p:sp>
      <p:sp>
        <p:nvSpPr>
          <p:cNvPr id="116" name="Google Shape;116;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2786-2034-B6C1-1122-E6D02E0DB72F}"/>
              </a:ext>
            </a:extLst>
          </p:cNvPr>
          <p:cNvSpPr>
            <a:spLocks noGrp="1"/>
          </p:cNvSpPr>
          <p:nvPr>
            <p:ph type="ctrTitle"/>
          </p:nvPr>
        </p:nvSpPr>
        <p:spPr>
          <a:xfrm>
            <a:off x="685799" y="743850"/>
            <a:ext cx="7623313" cy="1159800"/>
          </a:xfrm>
        </p:spPr>
        <p:txBody>
          <a:bodyPr/>
          <a:lstStyle/>
          <a:p>
            <a:pPr algn="ctr"/>
            <a:r>
              <a:rPr lang="en-US" sz="2800" dirty="0">
                <a:latin typeface="Times New Roman" panose="02020603050405020304" pitchFamily="18"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F0BEFEC3-5482-10F7-88C0-A8033F05B347}"/>
              </a:ext>
            </a:extLst>
          </p:cNvPr>
          <p:cNvPicPr>
            <a:picLocks noChangeAspect="1"/>
          </p:cNvPicPr>
          <p:nvPr/>
        </p:nvPicPr>
        <p:blipFill>
          <a:blip r:embed="rId2"/>
          <a:stretch>
            <a:fillRect/>
          </a:stretch>
        </p:blipFill>
        <p:spPr>
          <a:xfrm>
            <a:off x="1924050" y="1485900"/>
            <a:ext cx="5295900" cy="2171700"/>
          </a:xfrm>
          <a:prstGeom prst="rect">
            <a:avLst/>
          </a:prstGeom>
        </p:spPr>
      </p:pic>
      <p:sp>
        <p:nvSpPr>
          <p:cNvPr id="5" name="TextBox 4">
            <a:extLst>
              <a:ext uri="{FF2B5EF4-FFF2-40B4-BE49-F238E27FC236}">
                <a16:creationId xmlns:a16="http://schemas.microsoft.com/office/drawing/2014/main" id="{0F23B351-9B54-72DB-2D32-838E55D6A6CC}"/>
              </a:ext>
            </a:extLst>
          </p:cNvPr>
          <p:cNvSpPr txBox="1"/>
          <p:nvPr/>
        </p:nvSpPr>
        <p:spPr>
          <a:xfrm>
            <a:off x="2934031" y="4091873"/>
            <a:ext cx="3363402" cy="307777"/>
          </a:xfrm>
          <a:prstGeom prst="rect">
            <a:avLst/>
          </a:prstGeom>
          <a:noFill/>
        </p:spPr>
        <p:txBody>
          <a:bodyPr wrap="square" rtlCol="0">
            <a:spAutoFit/>
          </a:bodyPr>
          <a:lstStyle/>
          <a:p>
            <a:r>
              <a:rPr lang="en-US" b="1" i="1" dirty="0">
                <a:solidFill>
                  <a:schemeClr val="accent6"/>
                </a:solidFill>
                <a:latin typeface="Times New Roman" panose="02020603050405020304" pitchFamily="18" charset="0"/>
                <a:cs typeface="Times New Roman" panose="02020603050405020304" pitchFamily="18" charset="0"/>
              </a:rPr>
              <a:t>Fig. 1: Block Diagram of CBIR Approach</a:t>
            </a:r>
          </a:p>
        </p:txBody>
      </p:sp>
    </p:spTree>
    <p:extLst>
      <p:ext uri="{BB962C8B-B14F-4D97-AF65-F5344CB8AC3E}">
        <p14:creationId xmlns:p14="http://schemas.microsoft.com/office/powerpoint/2010/main" val="123053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93019" y="113288"/>
            <a:ext cx="5340744" cy="123061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CHALLENGES</a:t>
            </a:r>
            <a:endParaRPr sz="2800" dirty="0">
              <a:latin typeface="Times New Roman" panose="02020603050405020304" pitchFamily="18" charset="0"/>
              <a:cs typeface="Times New Roman" panose="02020603050405020304" pitchFamily="18" charset="0"/>
            </a:endParaRPr>
          </a:p>
        </p:txBody>
      </p:sp>
      <p:sp>
        <p:nvSpPr>
          <p:cNvPr id="131" name="Google Shape;131;p20"/>
          <p:cNvSpPr txBox="1">
            <a:spLocks noGrp="1"/>
          </p:cNvSpPr>
          <p:nvPr>
            <p:ph type="body" idx="1"/>
          </p:nvPr>
        </p:nvSpPr>
        <p:spPr>
          <a:xfrm>
            <a:off x="793019" y="1483667"/>
            <a:ext cx="7776447" cy="1836300"/>
          </a:xfrm>
          <a:prstGeom prst="rect">
            <a:avLst/>
          </a:prstGeom>
        </p:spPr>
        <p:txBody>
          <a:bodyPr spcFirstLastPara="1" wrap="square" lIns="0" tIns="0" rIns="0" bIns="0" anchor="t" anchorCtr="0">
            <a:noAutofit/>
          </a:bodyPr>
          <a:lstStyle/>
          <a:p>
            <a:pPr marL="285750" lvl="0" indent="-285750" algn="just" rtl="0">
              <a:spcBef>
                <a:spcPts val="600"/>
              </a:spcBef>
              <a:spcAft>
                <a:spcPts val="0"/>
              </a:spcAf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Feature Quality</a:t>
            </a:r>
            <a:r>
              <a:rPr lang="en-US" sz="1400" dirty="0">
                <a:latin typeface="Times New Roman" panose="02020603050405020304" pitchFamily="18" charset="0"/>
                <a:cs typeface="Times New Roman" panose="02020603050405020304" pitchFamily="18" charset="0"/>
              </a:rPr>
              <a:t>: Ensuring embeddings capture complex visual details accurately.</a:t>
            </a:r>
          </a:p>
          <a:p>
            <a:pPr marL="285750" lvl="0" indent="-285750" algn="just" rtl="0">
              <a:spcBef>
                <a:spcPts val="600"/>
              </a:spcBef>
              <a:spcAft>
                <a:spcPts val="0"/>
              </a:spcAf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Real-Time Performance</a:t>
            </a:r>
            <a:r>
              <a:rPr lang="en-US" sz="1400" dirty="0">
                <a:latin typeface="Times New Roman" panose="02020603050405020304" pitchFamily="18" charset="0"/>
                <a:cs typeface="Times New Roman" panose="02020603050405020304" pitchFamily="18" charset="0"/>
              </a:rPr>
              <a:t>: Balancing speed with retrieval accuracy for large datasets.</a:t>
            </a:r>
          </a:p>
          <a:p>
            <a:pPr marL="285750" lvl="0" indent="-285750" algn="just" rtl="0">
              <a:spcBef>
                <a:spcPts val="600"/>
              </a:spcBef>
              <a:spcAft>
                <a:spcPts val="0"/>
              </a:spcAf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High-Dimensional Embeddings</a:t>
            </a:r>
            <a:r>
              <a:rPr lang="en-US" sz="1400" dirty="0">
                <a:latin typeface="Times New Roman" panose="02020603050405020304" pitchFamily="18" charset="0"/>
                <a:cs typeface="Times New Roman" panose="02020603050405020304" pitchFamily="18" charset="0"/>
              </a:rPr>
              <a:t>: Managing memory and computational costs for detailed embeddings.</a:t>
            </a:r>
          </a:p>
          <a:p>
            <a:pPr marL="285750" lvl="0" indent="-285750" algn="just" rtl="0">
              <a:spcBef>
                <a:spcPts val="600"/>
              </a:spcBef>
              <a:spcAft>
                <a:spcPts val="0"/>
              </a:spcAft>
              <a:buClr>
                <a:schemeClr val="bg1"/>
              </a:buClr>
              <a:buSzPct val="100000"/>
              <a:buFont typeface="Wingdings" pitchFamily="2" charset="2"/>
              <a:buChar char="q"/>
            </a:pPr>
            <a:r>
              <a:rPr lang="en-US" sz="1400" b="1" dirty="0">
                <a:latin typeface="Times New Roman" panose="02020603050405020304" pitchFamily="18" charset="0"/>
                <a:cs typeface="Times New Roman" panose="02020603050405020304" pitchFamily="18" charset="0"/>
              </a:rPr>
              <a:t>Diverse Query Handling</a:t>
            </a:r>
            <a:r>
              <a:rPr lang="en-US" sz="1400" dirty="0">
                <a:latin typeface="Times New Roman" panose="02020603050405020304" pitchFamily="18" charset="0"/>
                <a:cs typeface="Times New Roman" panose="02020603050405020304" pitchFamily="18" charset="0"/>
              </a:rPr>
              <a:t>: Adapting to both image and text-based queries for flexible retrieval.</a:t>
            </a:r>
            <a:endParaRPr sz="1400" dirty="0">
              <a:latin typeface="Times New Roman" panose="02020603050405020304" pitchFamily="18" charset="0"/>
              <a:cs typeface="Times New Roman" panose="02020603050405020304" pitchFamily="18" charset="0"/>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614994" y="739375"/>
            <a:ext cx="5867705"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FUTURE DIRECTIONS</a:t>
            </a:r>
            <a:endParaRPr sz="2800" dirty="0">
              <a:latin typeface="Times New Roman" panose="02020603050405020304" pitchFamily="18" charset="0"/>
              <a:cs typeface="Times New Roman" panose="02020603050405020304" pitchFamily="18" charset="0"/>
            </a:endParaRPr>
          </a:p>
        </p:txBody>
      </p:sp>
      <p:sp>
        <p:nvSpPr>
          <p:cNvPr id="145" name="Google Shape;145;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A4311789-0CD2-9111-2E2D-58F6F36CD8FB}"/>
              </a:ext>
            </a:extLst>
          </p:cNvPr>
          <p:cNvSpPr txBox="1"/>
          <p:nvPr/>
        </p:nvSpPr>
        <p:spPr>
          <a:xfrm>
            <a:off x="614993" y="1730844"/>
            <a:ext cx="7954471" cy="1384995"/>
          </a:xfrm>
          <a:prstGeom prst="rect">
            <a:avLst/>
          </a:prstGeom>
          <a:noFill/>
        </p:spPr>
        <p:txBody>
          <a:bodyPr wrap="square">
            <a:spAutoFit/>
          </a:bodyPr>
          <a:lstStyle/>
          <a:p>
            <a:pPr marL="285750" indent="-285750">
              <a:buClr>
                <a:schemeClr val="bg1"/>
              </a:buClr>
              <a:buFont typeface="Wingdings" pitchFamily="2" charset="2"/>
              <a:buChar char="q"/>
            </a:pPr>
            <a:r>
              <a:rPr lang="en-US" b="1" dirty="0">
                <a:solidFill>
                  <a:schemeClr val="bg1"/>
                </a:solidFill>
                <a:latin typeface="Times New Roman" panose="02020603050405020304" pitchFamily="18" charset="0"/>
                <a:cs typeface="Times New Roman" panose="02020603050405020304" pitchFamily="18" charset="0"/>
              </a:rPr>
              <a:t>Larger Datasets</a:t>
            </a:r>
            <a:r>
              <a:rPr lang="en-US" dirty="0">
                <a:solidFill>
                  <a:schemeClr val="bg1"/>
                </a:solidFill>
                <a:latin typeface="Times New Roman" panose="02020603050405020304" pitchFamily="18" charset="0"/>
                <a:cs typeface="Times New Roman" panose="02020603050405020304" pitchFamily="18" charset="0"/>
              </a:rPr>
              <a:t>: Extend to high-resolution datasets like ImageNet for richer, real-world retrieval.</a:t>
            </a:r>
          </a:p>
          <a:p>
            <a:pPr marL="285750" indent="-285750">
              <a:buClr>
                <a:schemeClr val="bg1"/>
              </a:buClr>
              <a:buFont typeface="Wingdings" pitchFamily="2" charset="2"/>
              <a:buChar char="q"/>
            </a:pPr>
            <a:r>
              <a:rPr lang="en-US" b="1" dirty="0">
                <a:solidFill>
                  <a:schemeClr val="bg1"/>
                </a:solidFill>
                <a:latin typeface="Times New Roman" panose="02020603050405020304" pitchFamily="18" charset="0"/>
                <a:cs typeface="Times New Roman" panose="02020603050405020304" pitchFamily="18" charset="0"/>
              </a:rPr>
              <a:t>Enhanced Embeddings</a:t>
            </a:r>
            <a:r>
              <a:rPr lang="en-US" dirty="0">
                <a:solidFill>
                  <a:schemeClr val="bg1"/>
                </a:solidFill>
                <a:latin typeface="Times New Roman" panose="02020603050405020304" pitchFamily="18" charset="0"/>
                <a:cs typeface="Times New Roman" panose="02020603050405020304" pitchFamily="18" charset="0"/>
              </a:rPr>
              <a:t>: Use advanced models (e.g., </a:t>
            </a:r>
            <a:r>
              <a:rPr lang="en-US" dirty="0" err="1">
                <a:solidFill>
                  <a:schemeClr val="bg1"/>
                </a:solidFill>
                <a:latin typeface="Times New Roman" panose="02020603050405020304" pitchFamily="18" charset="0"/>
                <a:cs typeface="Times New Roman" panose="02020603050405020304" pitchFamily="18" charset="0"/>
              </a:rPr>
              <a:t>EfficientNet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ViTs</a:t>
            </a:r>
            <a:r>
              <a:rPr lang="en-US" dirty="0">
                <a:solidFill>
                  <a:schemeClr val="bg1"/>
                </a:solidFill>
                <a:latin typeface="Times New Roman" panose="02020603050405020304" pitchFamily="18" charset="0"/>
                <a:cs typeface="Times New Roman" panose="02020603050405020304" pitchFamily="18" charset="0"/>
              </a:rPr>
              <a:t>) for more accurate, discriminative embeddings.</a:t>
            </a:r>
          </a:p>
          <a:p>
            <a:pPr marL="285750" indent="-285750">
              <a:buClr>
                <a:schemeClr val="bg1"/>
              </a:buClr>
              <a:buFont typeface="Wingdings" pitchFamily="2" charset="2"/>
              <a:buChar char="q"/>
            </a:pPr>
            <a:r>
              <a:rPr lang="en-US" b="1" dirty="0">
                <a:solidFill>
                  <a:schemeClr val="bg1"/>
                </a:solidFill>
                <a:latin typeface="Times New Roman" panose="02020603050405020304" pitchFamily="18" charset="0"/>
                <a:cs typeface="Times New Roman" panose="02020603050405020304" pitchFamily="18" charset="0"/>
              </a:rPr>
              <a:t>Multimodal Retrieval</a:t>
            </a:r>
            <a:r>
              <a:rPr lang="en-US" dirty="0">
                <a:solidFill>
                  <a:schemeClr val="bg1"/>
                </a:solidFill>
                <a:latin typeface="Times New Roman" panose="02020603050405020304" pitchFamily="18" charset="0"/>
                <a:cs typeface="Times New Roman" panose="02020603050405020304" pitchFamily="18" charset="0"/>
              </a:rPr>
              <a:t>: Incorporate text-to-image retrieval with multimodal models like CLIP.</a:t>
            </a:r>
          </a:p>
          <a:p>
            <a:pPr marL="285750" indent="-285750">
              <a:buClr>
                <a:schemeClr val="bg1"/>
              </a:buClr>
              <a:buFont typeface="Wingdings" pitchFamily="2" charset="2"/>
              <a:buChar char="q"/>
            </a:pPr>
            <a:r>
              <a:rPr lang="en-US" b="1" dirty="0">
                <a:solidFill>
                  <a:schemeClr val="bg1"/>
                </a:solidFill>
                <a:latin typeface="Times New Roman" panose="02020603050405020304" pitchFamily="18" charset="0"/>
                <a:cs typeface="Times New Roman" panose="02020603050405020304" pitchFamily="18" charset="0"/>
              </a:rPr>
              <a:t>Faster Search</a:t>
            </a:r>
            <a:r>
              <a:rPr lang="en-US" dirty="0">
                <a:solidFill>
                  <a:schemeClr val="bg1"/>
                </a:solidFill>
                <a:latin typeface="Times New Roman" panose="02020603050405020304" pitchFamily="18" charset="0"/>
                <a:cs typeface="Times New Roman" panose="02020603050405020304" pitchFamily="18" charset="0"/>
              </a:rPr>
              <a:t>: Implement Approximate Nearest Neighbor (ANN) algorithms for quicker, scalable searches.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720191" y="456154"/>
            <a:ext cx="580297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latin typeface="Times New Roman" panose="02020603050405020304" pitchFamily="18" charset="0"/>
                <a:cs typeface="Times New Roman" panose="02020603050405020304" pitchFamily="18" charset="0"/>
              </a:rPr>
              <a:t>CONCLUSION</a:t>
            </a:r>
            <a:endParaRPr sz="2800" dirty="0">
              <a:latin typeface="Times New Roman" panose="02020603050405020304" pitchFamily="18" charset="0"/>
              <a:cs typeface="Times New Roman" panose="02020603050405020304" pitchFamily="18" charset="0"/>
            </a:endParaRPr>
          </a:p>
        </p:txBody>
      </p:sp>
      <p:sp>
        <p:nvSpPr>
          <p:cNvPr id="189" name="Google Shape;189;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a:extLst>
              <a:ext uri="{FF2B5EF4-FFF2-40B4-BE49-F238E27FC236}">
                <a16:creationId xmlns:a16="http://schemas.microsoft.com/office/drawing/2014/main" id="{8317FC15-2CD3-3664-EDCF-2772DA8ED211}"/>
              </a:ext>
            </a:extLst>
          </p:cNvPr>
          <p:cNvSpPr txBox="1"/>
          <p:nvPr/>
        </p:nvSpPr>
        <p:spPr>
          <a:xfrm>
            <a:off x="720190" y="1870669"/>
            <a:ext cx="7646975" cy="1384995"/>
          </a:xfrm>
          <a:prstGeom prst="rect">
            <a:avLst/>
          </a:prstGeom>
          <a:noFill/>
        </p:spPr>
        <p:txBody>
          <a:bodyPr wrap="square">
            <a:spAutoFit/>
          </a:bodyPr>
          <a:lstStyle/>
          <a:p>
            <a:pPr marL="285750" indent="-285750" algn="just">
              <a:buClr>
                <a:schemeClr val="bg1"/>
              </a:buClr>
              <a:buFont typeface="Wingdings" pitchFamily="2" charset="2"/>
              <a:buChar char="q"/>
            </a:pPr>
            <a:r>
              <a:rPr lang="en-US" dirty="0">
                <a:solidFill>
                  <a:schemeClr val="bg1"/>
                </a:solidFill>
                <a:latin typeface="Times New Roman" panose="02020603050405020304" pitchFamily="18" charset="0"/>
                <a:cs typeface="Times New Roman" panose="02020603050405020304" pitchFamily="18" charset="0"/>
              </a:rPr>
              <a:t>We built an image retrieval system with CIFAR-10, using deep learning to extract feature embeddings and retrieve similar images efficiently. While CIFAR-10 allowed us to explore the basics, future improvements in scalability, embedding quality, and multimodal capabilities will enhance real-world applications. This project showcases the promise of image retrieval, setting a strong foundation for further advancements in speed, accuracy, and user experience.</a:t>
            </a:r>
          </a:p>
          <a:p>
            <a:endParaRPr lang="en-US" dirty="0"/>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TotalTime>
  <Words>687</Words>
  <Application>Microsoft Macintosh PowerPoint</Application>
  <PresentationFormat>On-screen Show (16:9)</PresentationFormat>
  <Paragraphs>58</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Arial</vt:lpstr>
      <vt:lpstr>Titillium Web Light</vt:lpstr>
      <vt:lpstr>Times New Roman</vt:lpstr>
      <vt:lpstr>Titillium Web</vt:lpstr>
      <vt:lpstr>Ninacor template</vt:lpstr>
      <vt:lpstr>IMAGE RETRIEVAL  using CIFAR dataset   TEAM MEMBERS: NIKHIL REDDY DUGGIREDDY - 1001968033 LAYA KALALI                                - 1002128876 SASIKALA PATURU                      - 1002083123 LOKESHWAR KODIPUNJULA.  - 1002175121 </vt:lpstr>
      <vt:lpstr>INTRODUCTION:</vt:lpstr>
      <vt:lpstr>CIFAR Dataset Overview: </vt:lpstr>
      <vt:lpstr>PowerPoint Presentation</vt:lpstr>
      <vt:lpstr>Architecture of Image Retrieval System</vt:lpstr>
      <vt:lpstr>ARCHITECTURE</vt:lpstr>
      <vt:lpstr>CHALLENGES</vt:lpstr>
      <vt:lpstr>FUTURE DIRECTIONS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Kalali Laya</cp:lastModifiedBy>
  <cp:revision>11</cp:revision>
  <dcterms:modified xsi:type="dcterms:W3CDTF">2024-11-28T01:54:16Z</dcterms:modified>
</cp:coreProperties>
</file>