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9" r:id="rId2"/>
    <p:sldId id="320" r:id="rId3"/>
    <p:sldId id="289" r:id="rId4"/>
    <p:sldId id="315" r:id="rId5"/>
    <p:sldId id="323" r:id="rId6"/>
    <p:sldId id="318" r:id="rId7"/>
    <p:sldId id="329" r:id="rId8"/>
    <p:sldId id="324" r:id="rId9"/>
    <p:sldId id="325" r:id="rId10"/>
    <p:sldId id="326" r:id="rId11"/>
    <p:sldId id="327" r:id="rId12"/>
    <p:sldId id="328" r:id="rId13"/>
    <p:sldId id="321" r:id="rId14"/>
    <p:sldId id="322"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74" d="100"/>
          <a:sy n="74" d="100"/>
        </p:scale>
        <p:origin x="-5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2020-06-01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6" name="Нижний колонтитул 5">
            <a:extLst>
              <a:ext uri="{FF2B5EF4-FFF2-40B4-BE49-F238E27FC236}">
                <a16:creationId xmlns=""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8" name="Нижний колонтитул 7">
            <a:extLst>
              <a:ext uri="{FF2B5EF4-FFF2-40B4-BE49-F238E27FC236}">
                <a16:creationId xmlns=""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4" name="Нижний колонтитул 3">
            <a:extLst>
              <a:ext uri="{FF2B5EF4-FFF2-40B4-BE49-F238E27FC236}">
                <a16:creationId xmlns=""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3" name="Нижний колонтитул 2">
            <a:extLst>
              <a:ext uri="{FF2B5EF4-FFF2-40B4-BE49-F238E27FC236}">
                <a16:creationId xmlns=""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6" name="Нижний колонтитул 5">
            <a:extLst>
              <a:ext uri="{FF2B5EF4-FFF2-40B4-BE49-F238E27FC236}">
                <a16:creationId xmlns=""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01.06.2020</a:t>
            </a:fld>
            <a:endParaRPr lang="ru-RU"/>
          </a:p>
        </p:txBody>
      </p:sp>
      <p:sp>
        <p:nvSpPr>
          <p:cNvPr id="6" name="Нижний колонтитул 5">
            <a:extLst>
              <a:ext uri="{FF2B5EF4-FFF2-40B4-BE49-F238E27FC236}">
                <a16:creationId xmlns=""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01.06.2020</a:t>
            </a:fld>
            <a:endParaRPr lang="ru-RU"/>
          </a:p>
        </p:txBody>
      </p:sp>
      <p:sp>
        <p:nvSpPr>
          <p:cNvPr id="5" name="Нижний колонтитул 4">
            <a:extLst>
              <a:ext uri="{FF2B5EF4-FFF2-40B4-BE49-F238E27FC236}">
                <a16:creationId xmlns=""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deburst.io/explanation-of-recommender-systems-in-information-retrieval-13077e1d916c" TargetMode="External"/><Relationship Id="rId2" Type="http://schemas.openxmlformats.org/officeDocument/2006/relationships/hyperlink" Target="https://grouplens.org/datasets/movielens/100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wfryer/2661730729"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F213C54-04F6-4254-A070-158590F2A958}"/>
              </a:ext>
            </a:extLst>
          </p:cNvPr>
          <p:cNvSpPr txBox="1"/>
          <p:nvPr/>
        </p:nvSpPr>
        <p:spPr>
          <a:xfrm>
            <a:off x="1431235" y="1305342"/>
            <a:ext cx="9541565" cy="2123658"/>
          </a:xfrm>
          <a:prstGeom prst="rect">
            <a:avLst/>
          </a:prstGeom>
          <a:noFill/>
        </p:spPr>
        <p:txBody>
          <a:bodyPr wrap="square" rtlCol="0">
            <a:spAutoFit/>
          </a:bodyPr>
          <a:lstStyle/>
          <a:p>
            <a:pPr algn="ctr"/>
            <a:r>
              <a:rPr lang="en-US" sz="6600" dirty="0">
                <a:latin typeface="Times New Roman" panose="02020603050405020304" pitchFamily="18" charset="0"/>
                <a:cs typeface="Times New Roman" panose="02020603050405020304" pitchFamily="18" charset="0"/>
              </a:rPr>
              <a:t>Movie Recommendation   System</a:t>
            </a:r>
          </a:p>
        </p:txBody>
      </p:sp>
      <p:sp>
        <p:nvSpPr>
          <p:cNvPr id="4" name="TextBox 3">
            <a:extLst>
              <a:ext uri="{FF2B5EF4-FFF2-40B4-BE49-F238E27FC236}">
                <a16:creationId xmlns="" xmlns:a16="http://schemas.microsoft.com/office/drawing/2014/main" id="{04E85A40-9124-4F37-BCF1-D51C00BF6D2D}"/>
              </a:ext>
            </a:extLst>
          </p:cNvPr>
          <p:cNvSpPr txBox="1"/>
          <p:nvPr/>
        </p:nvSpPr>
        <p:spPr>
          <a:xfrm>
            <a:off x="9170504" y="4810539"/>
            <a:ext cx="2358887" cy="923330"/>
          </a:xfrm>
          <a:prstGeom prst="rect">
            <a:avLst/>
          </a:prstGeom>
          <a:noFill/>
        </p:spPr>
        <p:txBody>
          <a:bodyPr wrap="square" rtlCol="0">
            <a:spAutoFit/>
          </a:bodyPr>
          <a:lstStyle/>
          <a:p>
            <a:r>
              <a:rPr lang="en-US" dirty="0"/>
              <a:t>Lokesh Yadav</a:t>
            </a:r>
          </a:p>
          <a:p>
            <a:r>
              <a:rPr lang="en-US" dirty="0"/>
              <a:t>BCA+MCA</a:t>
            </a:r>
          </a:p>
          <a:p>
            <a:r>
              <a:rPr lang="en-US" dirty="0"/>
              <a:t>A50549515005</a:t>
            </a:r>
          </a:p>
        </p:txBody>
      </p:sp>
    </p:spTree>
    <p:extLst>
      <p:ext uri="{BB962C8B-B14F-4D97-AF65-F5344CB8AC3E}">
        <p14:creationId xmlns:p14="http://schemas.microsoft.com/office/powerpoint/2010/main" val="3843094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172" y="5481413"/>
            <a:ext cx="5105400" cy="1028246"/>
          </a:xfrm>
        </p:spPr>
        <p:txBody>
          <a:bodyPr>
            <a:normAutofit/>
          </a:bodyPr>
          <a:lstStyle/>
          <a:p>
            <a:r>
              <a:rPr lang="en-US" sz="3000" b="1" dirty="0" smtClean="0">
                <a:latin typeface="Montserrat"/>
              </a:rPr>
              <a:t>Collaborative filtering</a:t>
            </a:r>
            <a:endParaRPr lang="en-US" sz="3000" b="1" dirty="0">
              <a:latin typeface="Montserrat"/>
            </a:endParaRPr>
          </a:p>
        </p:txBody>
      </p:sp>
      <p:pic>
        <p:nvPicPr>
          <p:cNvPr id="4" name="Content Placeholder 3" descr="C:\Users\lokes\Desktop\ice_screenshot_20200512-09110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400" y="693509"/>
            <a:ext cx="5184030" cy="4662262"/>
          </a:xfrm>
          <a:prstGeom prst="rect">
            <a:avLst/>
          </a:prstGeom>
          <a:noFill/>
          <a:ln>
            <a:noFill/>
          </a:ln>
        </p:spPr>
      </p:pic>
      <p:pic>
        <p:nvPicPr>
          <p:cNvPr id="5" name="Picture 4" descr="C:\Users\lokes\Desktop\ice_screenshot_20200512-091255.png"/>
          <p:cNvPicPr/>
          <p:nvPr/>
        </p:nvPicPr>
        <p:blipFill>
          <a:blip r:embed="rId3">
            <a:extLst>
              <a:ext uri="{28A0092B-C50C-407E-A947-70E740481C1C}">
                <a14:useLocalDpi xmlns:a14="http://schemas.microsoft.com/office/drawing/2010/main" val="0"/>
              </a:ext>
            </a:extLst>
          </a:blip>
          <a:srcRect/>
          <a:stretch>
            <a:fillRect/>
          </a:stretch>
        </p:blipFill>
        <p:spPr bwMode="auto">
          <a:xfrm>
            <a:off x="6052457" y="849765"/>
            <a:ext cx="5943600" cy="4442733"/>
          </a:xfrm>
          <a:prstGeom prst="rect">
            <a:avLst/>
          </a:prstGeom>
          <a:noFill/>
          <a:ln>
            <a:noFill/>
          </a:ln>
        </p:spPr>
      </p:pic>
    </p:spTree>
    <p:extLst>
      <p:ext uri="{BB962C8B-B14F-4D97-AF65-F5344CB8AC3E}">
        <p14:creationId xmlns:p14="http://schemas.microsoft.com/office/powerpoint/2010/main" val="4018491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399" y="5524954"/>
            <a:ext cx="1687286" cy="875845"/>
          </a:xfrm>
        </p:spPr>
        <p:txBody>
          <a:bodyPr>
            <a:normAutofit/>
          </a:bodyPr>
          <a:lstStyle/>
          <a:p>
            <a:pPr algn="just"/>
            <a:r>
              <a:rPr lang="en-US" sz="3000" b="1" dirty="0" smtClean="0">
                <a:latin typeface="Montserrat"/>
              </a:rPr>
              <a:t>Result</a:t>
            </a:r>
            <a:endParaRPr lang="en-US" sz="3000" b="1" dirty="0">
              <a:latin typeface="Montserrat"/>
            </a:endParaRPr>
          </a:p>
        </p:txBody>
      </p:sp>
      <p:pic>
        <p:nvPicPr>
          <p:cNvPr id="4" name="Content Placeholder 3" descr="C:\Users\lokes\Desktop\ice_screenshot_20200512-09141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314" y="497566"/>
            <a:ext cx="9013371" cy="5054147"/>
          </a:xfrm>
          <a:prstGeom prst="rect">
            <a:avLst/>
          </a:prstGeom>
          <a:noFill/>
          <a:ln>
            <a:noFill/>
          </a:ln>
        </p:spPr>
      </p:pic>
    </p:spTree>
    <p:extLst>
      <p:ext uri="{BB962C8B-B14F-4D97-AF65-F5344CB8AC3E}">
        <p14:creationId xmlns:p14="http://schemas.microsoft.com/office/powerpoint/2010/main" val="3943416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764370"/>
            <a:ext cx="10515600" cy="1325563"/>
          </a:xfrm>
        </p:spPr>
        <p:txBody>
          <a:bodyPr/>
          <a:lstStyle/>
          <a:p>
            <a:r>
              <a:rPr lang="en-US" sz="3000" b="1" dirty="0" smtClean="0">
                <a:latin typeface="Montserrat"/>
              </a:rPr>
              <a:t>Conclusion </a:t>
            </a:r>
            <a:r>
              <a:rPr lang="en-US" sz="3000" b="1" dirty="0">
                <a:latin typeface="Montserrat"/>
              </a:rPr>
              <a:t>&amp; Future Scope</a:t>
            </a:r>
            <a:r>
              <a:rPr lang="en-US" dirty="0">
                <a:latin typeface="Montserrat"/>
              </a:rPr>
              <a:t/>
            </a:r>
            <a:br>
              <a:rPr lang="en-US" dirty="0">
                <a:latin typeface="Montserrat"/>
              </a:rPr>
            </a:br>
            <a:endParaRPr lang="en-US" dirty="0">
              <a:latin typeface="Montserrat"/>
            </a:endParaRPr>
          </a:p>
        </p:txBody>
      </p:sp>
      <p:sp>
        <p:nvSpPr>
          <p:cNvPr id="3" name="Content Placeholder 2"/>
          <p:cNvSpPr>
            <a:spLocks noGrp="1"/>
          </p:cNvSpPr>
          <p:nvPr>
            <p:ph idx="1"/>
          </p:nvPr>
        </p:nvSpPr>
        <p:spPr/>
        <p:txBody>
          <a:bodyPr>
            <a:normAutofit/>
          </a:bodyPr>
          <a:lstStyle/>
          <a:p>
            <a:pPr algn="just"/>
            <a:r>
              <a:rPr lang="en-US" sz="2000" dirty="0">
                <a:latin typeface="Montserrat"/>
              </a:rPr>
              <a:t>We come up with a strategy that focuses on dealing with user’s personal interests and based on his previous reviews, movies are recommended to users. This strategy helps in improving accuracy of the recommendations. A personal profile is created for each user, where each user has access to his own history, his likes, ratings, comments, password modification processes. </a:t>
            </a:r>
            <a:endParaRPr lang="en-US" sz="2000" dirty="0" smtClean="0">
              <a:latin typeface="Montserrat"/>
            </a:endParaRPr>
          </a:p>
          <a:p>
            <a:pPr algn="just"/>
            <a:r>
              <a:rPr lang="en-US" sz="2000" dirty="0" smtClean="0">
                <a:latin typeface="Montserrat"/>
              </a:rPr>
              <a:t>A </a:t>
            </a:r>
            <a:r>
              <a:rPr lang="en-US" sz="2000" dirty="0">
                <a:latin typeface="Montserrat"/>
              </a:rPr>
              <a:t>hybrid approach is taken between context based filtering and collaborative filtering to implement the system. This approach overcomes drawbacks of each individual algorithm and improves the performance of the system. </a:t>
            </a:r>
            <a:endParaRPr lang="en-US" sz="2000" dirty="0" smtClean="0">
              <a:latin typeface="Montserrat"/>
            </a:endParaRPr>
          </a:p>
          <a:p>
            <a:pPr algn="just"/>
            <a:r>
              <a:rPr lang="en-US" sz="2000" dirty="0" smtClean="0">
                <a:latin typeface="Montserrat"/>
              </a:rPr>
              <a:t>In </a:t>
            </a:r>
            <a:r>
              <a:rPr lang="en-US" sz="2000" dirty="0">
                <a:latin typeface="Montserrat"/>
              </a:rPr>
              <a:t>future we can work on hybrid recommender using clustering and similarity for better performance. Our approach can be further extended to other domains to recommend songs, video, venue, news, books, tourism and e-commerce sites, etc.</a:t>
            </a:r>
          </a:p>
          <a:p>
            <a:pPr marL="0" indent="0">
              <a:buNone/>
            </a:pPr>
            <a:endParaRPr lang="en-US" dirty="0"/>
          </a:p>
        </p:txBody>
      </p:sp>
    </p:spTree>
    <p:extLst>
      <p:ext uri="{BB962C8B-B14F-4D97-AF65-F5344CB8AC3E}">
        <p14:creationId xmlns:p14="http://schemas.microsoft.com/office/powerpoint/2010/main" val="3762990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B2E70-C02A-4EDB-8016-3DF383AEFA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92A13784-92D6-47FA-AFAD-2E69A5134B47}"/>
              </a:ext>
            </a:extLst>
          </p:cNvPr>
          <p:cNvSpPr>
            <a:spLocks noGrp="1"/>
          </p:cNvSpPr>
          <p:nvPr>
            <p:ph idx="1"/>
          </p:nvPr>
        </p:nvSpPr>
        <p:spPr/>
        <p:txBody>
          <a:bodyPr/>
          <a:lstStyle/>
          <a:p>
            <a:r>
              <a:rPr lang="en-US" dirty="0">
                <a:hlinkClick r:id="rId2"/>
              </a:rPr>
              <a:t>https://grouplens.org/datasets/movielens/100k/</a:t>
            </a:r>
            <a:r>
              <a:rPr lang="en-US" dirty="0"/>
              <a:t>: Movie Lens Data Set</a:t>
            </a:r>
          </a:p>
          <a:p>
            <a:r>
              <a:rPr lang="en-US" dirty="0">
                <a:hlinkClick r:id="rId3"/>
              </a:rPr>
              <a:t>https://codeburst.io/explanation-of-recommender-systems-in-information-retrieval-13077e1d916c</a:t>
            </a:r>
            <a:r>
              <a:rPr lang="en-US" dirty="0"/>
              <a:t>: Collaborative Filtering</a:t>
            </a:r>
          </a:p>
          <a:p>
            <a:endParaRPr lang="en-US" dirty="0"/>
          </a:p>
        </p:txBody>
      </p:sp>
    </p:spTree>
    <p:extLst>
      <p:ext uri="{BB962C8B-B14F-4D97-AF65-F5344CB8AC3E}">
        <p14:creationId xmlns:p14="http://schemas.microsoft.com/office/powerpoint/2010/main" val="999680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C3393F-2C36-4FDE-B4AB-54FD200E81E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C19DC7C-1D99-49A4-A9F5-011A58602935}"/>
              </a:ext>
            </a:extLst>
          </p:cNvPr>
          <p:cNvSpPr>
            <a:spLocks noGrp="1"/>
          </p:cNvSpPr>
          <p:nvPr>
            <p:ph idx="1"/>
          </p:nvPr>
        </p:nvSpPr>
        <p:spPr/>
        <p:txBody>
          <a:bodyPr>
            <a:normAutofit/>
          </a:bodyPr>
          <a:lstStyle/>
          <a:p>
            <a:pPr marL="0" indent="0" algn="ctr">
              <a:buNone/>
            </a:pPr>
            <a:r>
              <a:rPr lang="en-US" sz="8800" dirty="0">
                <a:latin typeface="Times New Roman" panose="02020603050405020304" pitchFamily="18" charset="0"/>
                <a:cs typeface="Times New Roman" panose="02020603050405020304" pitchFamily="18" charset="0"/>
              </a:rPr>
              <a:t>THANK</a:t>
            </a:r>
          </a:p>
          <a:p>
            <a:pPr marL="0" indent="0" algn="ctr">
              <a:buNone/>
            </a:pPr>
            <a:r>
              <a:rPr lang="en-US" sz="8800">
                <a:latin typeface="Times New Roman" panose="02020603050405020304" pitchFamily="18" charset="0"/>
                <a:cs typeface="Times New Roman" panose="02020603050405020304" pitchFamily="18" charset="0"/>
              </a:rPr>
              <a:t>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64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038945-80C3-45FD-8FAA-D7D29625AD54}"/>
              </a:ext>
            </a:extLst>
          </p:cNvPr>
          <p:cNvSpPr>
            <a:spLocks noGrp="1"/>
          </p:cNvSpPr>
          <p:nvPr>
            <p:ph type="ctrTitle"/>
          </p:nvPr>
        </p:nvSpPr>
        <p:spPr>
          <a:xfrm>
            <a:off x="1524000" y="1122363"/>
            <a:ext cx="9144000" cy="477837"/>
          </a:xfrm>
        </p:spPr>
        <p:txBody>
          <a:bodyPr>
            <a:noAutofit/>
          </a:bodyPr>
          <a:lstStyle/>
          <a:p>
            <a:pPr algn="l"/>
            <a:r>
              <a:rPr lang="en-US" sz="4400" b="1" dirty="0">
                <a:latin typeface="Times New Roman" panose="02020603050405020304" pitchFamily="18" charset="0"/>
                <a:cs typeface="Times New Roman" panose="02020603050405020304" pitchFamily="18" charset="0"/>
              </a:rPr>
              <a:t>Content:</a:t>
            </a:r>
          </a:p>
        </p:txBody>
      </p:sp>
      <p:sp>
        <p:nvSpPr>
          <p:cNvPr id="3" name="Subtitle 2">
            <a:extLst>
              <a:ext uri="{FF2B5EF4-FFF2-40B4-BE49-F238E27FC236}">
                <a16:creationId xmlns="" xmlns:a16="http://schemas.microsoft.com/office/drawing/2014/main" id="{FF9C3F4A-844A-4467-8DBA-AEE2660DA942}"/>
              </a:ext>
            </a:extLst>
          </p:cNvPr>
          <p:cNvSpPr>
            <a:spLocks noGrp="1"/>
          </p:cNvSpPr>
          <p:nvPr>
            <p:ph type="subTitle" idx="1"/>
          </p:nvPr>
        </p:nvSpPr>
        <p:spPr>
          <a:xfrm>
            <a:off x="1630018" y="1932263"/>
            <a:ext cx="9144000" cy="3803373"/>
          </a:xfrm>
        </p:spPr>
        <p:txBody>
          <a:bodyPr>
            <a:normAutofit fontScale="85000" lnSpcReduction="20000"/>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Project Overview</a:t>
            </a: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Recommender System: User-Based Collaborative </a:t>
            </a:r>
            <a:r>
              <a:rPr lang="en-US" sz="3200" dirty="0" smtClean="0">
                <a:latin typeface="Times New Roman" panose="02020603050405020304" pitchFamily="18" charset="0"/>
                <a:cs typeface="Times New Roman" panose="02020603050405020304" pitchFamily="18" charset="0"/>
              </a:rPr>
              <a:t>Filter</a:t>
            </a:r>
          </a:p>
          <a:p>
            <a:pPr marL="342900" indent="-3429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Recommender System: User-Based Collaborative Filter Limitations</a:t>
            </a:r>
          </a:p>
          <a:p>
            <a:pPr marL="342900" indent="-342900" algn="just">
              <a:buFont typeface="Arial" panose="020B0604020202020204" pitchFamily="34" charset="0"/>
              <a:buChar char="•"/>
            </a:pPr>
            <a:r>
              <a:rPr lang="en-CA" sz="3200" dirty="0" smtClean="0">
                <a:latin typeface="Times New Roman" panose="02020603050405020304" pitchFamily="18" charset="0"/>
                <a:ea typeface="Montserrat" charset="0"/>
                <a:cs typeface="Times New Roman" panose="02020603050405020304" pitchFamily="18" charset="0"/>
              </a:rPr>
              <a:t>Recommender </a:t>
            </a:r>
            <a:r>
              <a:rPr lang="en-CA" sz="3200" dirty="0">
                <a:latin typeface="Times New Roman" panose="02020603050405020304" pitchFamily="18" charset="0"/>
                <a:ea typeface="Montserrat" charset="0"/>
                <a:cs typeface="Times New Roman" panose="02020603050405020304" pitchFamily="18" charset="0"/>
              </a:rPr>
              <a:t>System: Item-Based Collaborative </a:t>
            </a:r>
            <a:r>
              <a:rPr lang="en-CA" sz="3200" dirty="0" smtClean="0">
                <a:latin typeface="Times New Roman" panose="02020603050405020304" pitchFamily="18" charset="0"/>
                <a:ea typeface="Montserrat" charset="0"/>
                <a:cs typeface="Times New Roman" panose="02020603050405020304" pitchFamily="18" charset="0"/>
              </a:rPr>
              <a:t>Filtering</a:t>
            </a:r>
          </a:p>
          <a:p>
            <a:pPr marL="342900" indent="-342900" algn="just">
              <a:buFont typeface="Arial" panose="020B0604020202020204" pitchFamily="34" charset="0"/>
              <a:buChar char="•"/>
            </a:pPr>
            <a:r>
              <a:rPr lang="en-CA" sz="3200" dirty="0" smtClean="0">
                <a:latin typeface="Times New Roman" panose="02020603050405020304" pitchFamily="18" charset="0"/>
                <a:ea typeface="Montserrat" charset="0"/>
                <a:cs typeface="Times New Roman" panose="02020603050405020304" pitchFamily="18" charset="0"/>
              </a:rPr>
              <a:t>Technology used</a:t>
            </a:r>
          </a:p>
          <a:p>
            <a:pPr marL="342900" indent="-342900" algn="just">
              <a:buFont typeface="Arial" panose="020B0604020202020204" pitchFamily="34" charset="0"/>
              <a:buChar char="•"/>
            </a:pPr>
            <a:r>
              <a:rPr lang="en-CA" sz="3200" dirty="0" smtClean="0">
                <a:latin typeface="Times New Roman" panose="02020603050405020304" pitchFamily="18" charset="0"/>
                <a:ea typeface="Montserrat" charset="0"/>
                <a:cs typeface="Times New Roman" panose="02020603050405020304" pitchFamily="18" charset="0"/>
              </a:rPr>
              <a:t>Screenshots</a:t>
            </a:r>
          </a:p>
          <a:p>
            <a:pPr marL="342900" indent="-342900" algn="just">
              <a:buFont typeface="Arial" panose="020B0604020202020204" pitchFamily="34" charset="0"/>
              <a:buChar char="•"/>
            </a:pPr>
            <a:r>
              <a:rPr lang="en-CA" sz="3200" dirty="0" smtClean="0">
                <a:latin typeface="Times New Roman" panose="02020603050405020304" pitchFamily="18" charset="0"/>
                <a:ea typeface="Montserrat" charset="0"/>
                <a:cs typeface="Times New Roman" panose="02020603050405020304" pitchFamily="18" charset="0"/>
              </a:rPr>
              <a:t>Conclusion &amp; Future-scope</a:t>
            </a:r>
            <a:endParaRPr lang="en-CA" sz="3200" dirty="0">
              <a:latin typeface="Times New Roman" panose="02020603050405020304" pitchFamily="18" charset="0"/>
              <a:ea typeface="Montserrat" charset="0"/>
              <a:cs typeface="Times New Roman" panose="02020603050405020304" pitchFamily="18" charset="0"/>
            </a:endParaRPr>
          </a:p>
          <a:p>
            <a:pPr marL="342900" indent="-342900" algn="just">
              <a:buFont typeface="Arial" panose="020B0604020202020204" pitchFamily="34" charset="0"/>
              <a:buChar char="•"/>
            </a:pPr>
            <a:r>
              <a:rPr lang="en-CA" sz="3200" dirty="0">
                <a:latin typeface="Times New Roman" panose="02020603050405020304" pitchFamily="18" charset="0"/>
                <a:ea typeface="Montserrat" charset="0"/>
                <a:cs typeface="Times New Roman" panose="02020603050405020304" pitchFamily="18" charset="0"/>
              </a:rPr>
              <a:t>References</a:t>
            </a:r>
            <a:endParaRPr lang="en-CA" dirty="0">
              <a:latin typeface="Montserrat" charset="0"/>
              <a:ea typeface="Montserrat" charset="0"/>
              <a:cs typeface="Montserrat" charset="0"/>
            </a:endParaRP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58795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 xmlns:a16="http://schemas.microsoft.com/office/drawing/2014/main" id="{5EE88138-48BD-46AA-94F3-3B05DD703F63}"/>
              </a:ext>
            </a:extLst>
          </p:cNvPr>
          <p:cNvSpPr/>
          <p:nvPr/>
        </p:nvSpPr>
        <p:spPr>
          <a:xfrm>
            <a:off x="554183" y="297659"/>
            <a:ext cx="9827492" cy="553998"/>
          </a:xfrm>
          <a:prstGeom prst="rect">
            <a:avLst/>
          </a:prstGeom>
        </p:spPr>
        <p:txBody>
          <a:bodyPr wrap="square">
            <a:spAutoFit/>
          </a:bodyPr>
          <a:lstStyle/>
          <a:p>
            <a:r>
              <a:rPr lang="en-US" sz="3000" b="1" dirty="0">
                <a:latin typeface="Montserrat" charset="0"/>
                <a:ea typeface="Montserrat" charset="0"/>
                <a:cs typeface="Montserrat" charset="0"/>
              </a:rPr>
              <a:t>PROJECT OVERVIEW</a:t>
            </a:r>
            <a:endParaRPr lang="ru-RU" sz="3000" b="1" dirty="0">
              <a:latin typeface="Montserrat" charset="0"/>
              <a:ea typeface="Montserrat" charset="0"/>
              <a:cs typeface="Montserrat" charset="0"/>
            </a:endParaRPr>
          </a:p>
        </p:txBody>
      </p:sp>
      <p:sp>
        <p:nvSpPr>
          <p:cNvPr id="19" name="Content Placeholder 2"/>
          <p:cNvSpPr txBox="1">
            <a:spLocks/>
          </p:cNvSpPr>
          <p:nvPr/>
        </p:nvSpPr>
        <p:spPr>
          <a:xfrm>
            <a:off x="526280" y="1206440"/>
            <a:ext cx="10611620" cy="23876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Recommender systems are algorithms designed to help users discover movies, products, and songs by predicting the user’s rating of each item and displaying similar items that they might rate high as well.</a:t>
            </a:r>
          </a:p>
          <a:p>
            <a:pPr marL="342900" indent="-342900">
              <a:buFont typeface="Arial" panose="020B0604020202020204" pitchFamily="34" charset="0"/>
              <a:buChar char="•"/>
            </a:pPr>
            <a:r>
              <a:rPr lang="en-CA" sz="2000" dirty="0">
                <a:latin typeface="Montserrat" charset="0"/>
                <a:ea typeface="Montserrat" charset="0"/>
                <a:cs typeface="Montserrat" charset="0"/>
              </a:rPr>
              <a:t> The objective is to show customers content that they would like best based on their historical activity. </a:t>
            </a:r>
          </a:p>
        </p:txBody>
      </p:sp>
      <p:pic>
        <p:nvPicPr>
          <p:cNvPr id="17" name="Picture 2" descr="Image result for netflix mov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213" y="2933700"/>
            <a:ext cx="4833325" cy="293020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743336" y="6247155"/>
            <a:ext cx="3995004" cy="430887"/>
          </a:xfrm>
          <a:prstGeom prst="rect">
            <a:avLst/>
          </a:prstGeom>
        </p:spPr>
        <p:txBody>
          <a:bodyPr wrap="none">
            <a:spAutoFit/>
          </a:bodyPr>
          <a:lstStyle/>
          <a:p>
            <a:r>
              <a:rPr lang="en-CA" sz="1100" b="1" dirty="0"/>
              <a:t>Photo Credit: </a:t>
            </a:r>
            <a:r>
              <a:rPr lang="en-CA" sz="1100" dirty="0">
                <a:hlinkClick r:id="rId3"/>
              </a:rPr>
              <a:t>https://www.flickr.com/photos/wfryer/2661730729</a:t>
            </a:r>
            <a:endParaRPr lang="en-CA" sz="1100" dirty="0"/>
          </a:p>
          <a:p>
            <a:endParaRPr lang="en-CA" sz="1100" dirty="0"/>
          </a:p>
        </p:txBody>
      </p:sp>
      <p:pic>
        <p:nvPicPr>
          <p:cNvPr id="24" name="Picture 23"/>
          <p:cNvPicPr>
            <a:picLocks noChangeAspect="1"/>
          </p:cNvPicPr>
          <p:nvPr/>
        </p:nvPicPr>
        <p:blipFill>
          <a:blip r:embed="rId4"/>
          <a:stretch>
            <a:fillRect/>
          </a:stretch>
        </p:blipFill>
        <p:spPr>
          <a:xfrm>
            <a:off x="352425" y="2914544"/>
            <a:ext cx="6546739" cy="2949360"/>
          </a:xfrm>
          <a:prstGeom prst="rect">
            <a:avLst/>
          </a:prstGeom>
        </p:spPr>
      </p:pic>
      <p:sp>
        <p:nvSpPr>
          <p:cNvPr id="25" name="Rounded Rectangle 24"/>
          <p:cNvSpPr/>
          <p:nvPr/>
        </p:nvSpPr>
        <p:spPr>
          <a:xfrm>
            <a:off x="352425" y="4686300"/>
            <a:ext cx="19812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ounded Rectangle 25"/>
          <p:cNvSpPr/>
          <p:nvPr/>
        </p:nvSpPr>
        <p:spPr>
          <a:xfrm>
            <a:off x="7210425" y="4361714"/>
            <a:ext cx="12954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2129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latin typeface="Montserrat" charset="0"/>
                <a:ea typeface="Montserrat" charset="0"/>
                <a:cs typeface="Montserrat" charset="0"/>
              </a:rPr>
              <a:t>RECOMMENDER SYSTEMS: USER-BASED COLLABORATIVE FILTER</a:t>
            </a:r>
          </a:p>
          <a:p>
            <a:endParaRPr lang="ru-RU" sz="3000" b="1" dirty="0">
              <a:latin typeface="Montserrat" charset="0"/>
              <a:ea typeface="Montserrat" charset="0"/>
              <a:cs typeface="Montserrat" charset="0"/>
            </a:endParaRPr>
          </a:p>
        </p:txBody>
      </p:sp>
      <p:sp>
        <p:nvSpPr>
          <p:cNvPr id="19" name="Content Placeholder 2"/>
          <p:cNvSpPr txBox="1">
            <a:spLocks/>
          </p:cNvSpPr>
          <p:nvPr/>
        </p:nvSpPr>
        <p:spPr>
          <a:xfrm>
            <a:off x="526280" y="1206440"/>
            <a:ext cx="433147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User-based collaborative filtering works by building a matrix of every piece of content that users bought or viewed. </a:t>
            </a:r>
          </a:p>
          <a:p>
            <a:pPr marL="342900" indent="-342900">
              <a:buFont typeface="Arial" panose="020B0604020202020204" pitchFamily="34" charset="0"/>
              <a:buChar char="•"/>
            </a:pPr>
            <a:r>
              <a:rPr lang="en-CA" sz="2000" dirty="0">
                <a:latin typeface="Montserrat" charset="0"/>
                <a:ea typeface="Montserrat" charset="0"/>
                <a:cs typeface="Montserrat" charset="0"/>
              </a:rPr>
              <a:t>Similarity scores are then calculated between users to find similar users to each others. </a:t>
            </a:r>
          </a:p>
          <a:p>
            <a:pPr marL="342900" indent="-342900">
              <a:buFont typeface="Arial" panose="020B0604020202020204" pitchFamily="34" charset="0"/>
              <a:buChar char="•"/>
            </a:pPr>
            <a:r>
              <a:rPr lang="en-CA" sz="2000" dirty="0">
                <a:latin typeface="Montserrat" charset="0"/>
                <a:ea typeface="Montserrat" charset="0"/>
                <a:cs typeface="Montserrat" charset="0"/>
              </a:rPr>
              <a:t>For similar users, content that have not been viewed or bought are recommended to users that haven’t seen them before.</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pic>
        <p:nvPicPr>
          <p:cNvPr id="12"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Account, Icons, Rodentia Icons, Symbol, User, We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6646231" y="2194809"/>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6" descr="Image result for walk to remember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6609" y="1471729"/>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4041234"/>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ccount, Icons, Rodentia Icons, Symbol, User, Web"/>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4564497"/>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6599613" y="5135011"/>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urved Down Arrow 21"/>
          <p:cNvSpPr/>
          <p:nvPr/>
        </p:nvSpPr>
        <p:spPr>
          <a:xfrm rot="16200000">
            <a:off x="3870788" y="3271630"/>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TextBox 22"/>
          <p:cNvSpPr txBox="1"/>
          <p:nvPr/>
        </p:nvSpPr>
        <p:spPr>
          <a:xfrm>
            <a:off x="5029200" y="3502398"/>
            <a:ext cx="1658018" cy="369332"/>
          </a:xfrm>
          <a:prstGeom prst="rect">
            <a:avLst/>
          </a:prstGeom>
          <a:noFill/>
        </p:spPr>
        <p:txBody>
          <a:bodyPr wrap="none" rtlCol="0">
            <a:spAutoFit/>
          </a:bodyPr>
          <a:lstStyle/>
          <a:p>
            <a:r>
              <a:rPr lang="en-CA" b="1" dirty="0">
                <a:solidFill>
                  <a:srgbClr val="FF0000"/>
                </a:solidFill>
              </a:rPr>
              <a:t>SIMILAR USERS</a:t>
            </a:r>
          </a:p>
        </p:txBody>
      </p:sp>
    </p:spTree>
    <p:extLst>
      <p:ext uri="{BB962C8B-B14F-4D97-AF65-F5344CB8AC3E}">
        <p14:creationId xmlns:p14="http://schemas.microsoft.com/office/powerpoint/2010/main" val="3209486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648154"/>
            <a:ext cx="10515600" cy="1325563"/>
          </a:xfrm>
        </p:spPr>
        <p:txBody>
          <a:bodyPr>
            <a:normAutofit fontScale="90000"/>
          </a:bodyPr>
          <a:lstStyle/>
          <a:p>
            <a:r>
              <a:rPr lang="en-CA" b="1" dirty="0">
                <a:latin typeface="Montserrat" charset="0"/>
                <a:ea typeface="Montserrat" charset="0"/>
                <a:cs typeface="Montserrat" charset="0"/>
              </a:rPr>
              <a:t>RECOMMENDER SYSTEMS: USER-BASED COLLABORATIVE FILTER LIMITATIONS</a:t>
            </a:r>
            <a:br>
              <a:rPr lang="en-CA" b="1" dirty="0">
                <a:latin typeface="Montserrat" charset="0"/>
                <a:ea typeface="Montserrat" charset="0"/>
                <a:cs typeface="Montserrat" charset="0"/>
              </a:rPr>
            </a:br>
            <a:endParaRPr lang="en-US" dirty="0"/>
          </a:p>
        </p:txBody>
      </p:sp>
      <p:sp>
        <p:nvSpPr>
          <p:cNvPr id="3" name="Content Placeholder 2"/>
          <p:cNvSpPr>
            <a:spLocks noGrp="1"/>
          </p:cNvSpPr>
          <p:nvPr>
            <p:ph idx="1"/>
          </p:nvPr>
        </p:nvSpPr>
        <p:spPr/>
        <p:txBody>
          <a:bodyPr/>
          <a:lstStyle/>
          <a:p>
            <a:pPr marL="342900" indent="-342900"/>
            <a:r>
              <a:rPr lang="en-CA" dirty="0">
                <a:latin typeface="Montserrat" charset="0"/>
                <a:ea typeface="Montserrat" charset="0"/>
                <a:cs typeface="Montserrat" charset="0"/>
              </a:rPr>
              <a:t>More users than products, movies</a:t>
            </a:r>
            <a:r>
              <a:rPr lang="en-CA" dirty="0" smtClean="0">
                <a:latin typeface="Montserrat" charset="0"/>
                <a:ea typeface="Montserrat" charset="0"/>
                <a:cs typeface="Montserrat" charset="0"/>
              </a:rPr>
              <a:t>..</a:t>
            </a:r>
            <a:r>
              <a:rPr lang="en-CA" dirty="0" err="1" smtClean="0">
                <a:latin typeface="Montserrat" charset="0"/>
                <a:ea typeface="Montserrat" charset="0"/>
                <a:cs typeface="Montserrat" charset="0"/>
              </a:rPr>
              <a:t>etc</a:t>
            </a:r>
            <a:r>
              <a:rPr lang="en-CA" dirty="0" smtClean="0">
                <a:latin typeface="Montserrat" charset="0"/>
                <a:ea typeface="Montserrat" charset="0"/>
                <a:cs typeface="Montserrat" charset="0"/>
              </a:rPr>
              <a:t>. </a:t>
            </a:r>
            <a:r>
              <a:rPr lang="en-CA" dirty="0">
                <a:latin typeface="Montserrat" charset="0"/>
                <a:ea typeface="Montserrat" charset="0"/>
                <a:cs typeface="Montserrat" charset="0"/>
              </a:rPr>
              <a:t>so making the problem more complex (~8 billion people!)</a:t>
            </a:r>
          </a:p>
          <a:p>
            <a:pPr marL="342900" indent="-342900"/>
            <a:r>
              <a:rPr lang="en-CA" dirty="0">
                <a:latin typeface="Montserrat" charset="0"/>
                <a:ea typeface="Montserrat" charset="0"/>
                <a:cs typeface="Montserrat" charset="0"/>
              </a:rPr>
              <a:t>Users taste change over time. </a:t>
            </a:r>
          </a:p>
          <a:p>
            <a:pPr marL="342900" indent="-342900"/>
            <a:r>
              <a:rPr lang="en-CA" dirty="0">
                <a:latin typeface="Montserrat" charset="0"/>
                <a:ea typeface="Montserrat" charset="0"/>
                <a:cs typeface="Montserrat" charset="0"/>
              </a:rPr>
              <a:t>Let’s explore another strategy that overcomes the limitations of User-based collaborative filtering. This strategy is named item-based collaborative filtering.</a:t>
            </a:r>
          </a:p>
          <a:p>
            <a:endParaRPr lang="en-US" dirty="0"/>
          </a:p>
        </p:txBody>
      </p:sp>
    </p:spTree>
    <p:extLst>
      <p:ext uri="{BB962C8B-B14F-4D97-AF65-F5344CB8AC3E}">
        <p14:creationId xmlns:p14="http://schemas.microsoft.com/office/powerpoint/2010/main" val="1283179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 xmlns:a16="http://schemas.microsoft.com/office/drawing/2014/main" id="{5EE88138-48BD-46AA-94F3-3B05DD703F63}"/>
              </a:ext>
            </a:extLst>
          </p:cNvPr>
          <p:cNvSpPr/>
          <p:nvPr/>
        </p:nvSpPr>
        <p:spPr>
          <a:xfrm>
            <a:off x="430358" y="88109"/>
            <a:ext cx="9647092" cy="1477328"/>
          </a:xfrm>
          <a:prstGeom prst="rect">
            <a:avLst/>
          </a:prstGeom>
        </p:spPr>
        <p:txBody>
          <a:bodyPr wrap="square">
            <a:spAutoFit/>
          </a:bodyPr>
          <a:lstStyle/>
          <a:p>
            <a:r>
              <a:rPr lang="en-CA" sz="3000" b="1" dirty="0">
                <a:latin typeface="Montserrat" charset="0"/>
                <a:ea typeface="Montserrat" charset="0"/>
                <a:cs typeface="Montserrat" charset="0"/>
              </a:rPr>
              <a:t>RECOMMENDER SYSTEMS: ITEM-BASED COLLABORATIVE FILTERING</a:t>
            </a:r>
          </a:p>
          <a:p>
            <a:endParaRPr lang="ru-RU" sz="3000" b="1" dirty="0">
              <a:latin typeface="Montserrat" charset="0"/>
              <a:ea typeface="Montserrat" charset="0"/>
              <a:cs typeface="Montserrat" charset="0"/>
            </a:endParaRPr>
          </a:p>
        </p:txBody>
      </p:sp>
      <p:sp>
        <p:nvSpPr>
          <p:cNvPr id="19" name="Content Placeholder 2"/>
          <p:cNvSpPr txBox="1">
            <a:spLocks/>
          </p:cNvSpPr>
          <p:nvPr/>
        </p:nvSpPr>
        <p:spPr>
          <a:xfrm>
            <a:off x="526280" y="1206440"/>
            <a:ext cx="456588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Based on User #1 and #2, they both watched and liked Titanic and a walk to remember.</a:t>
            </a:r>
          </a:p>
          <a:p>
            <a:pPr marL="342900" indent="-342900">
              <a:buFont typeface="Arial" panose="020B0604020202020204" pitchFamily="34" charset="0"/>
              <a:buChar char="•"/>
            </a:pPr>
            <a:r>
              <a:rPr lang="en-CA" sz="2000" dirty="0">
                <a:latin typeface="Montserrat" charset="0"/>
                <a:ea typeface="Montserrat" charset="0"/>
                <a:cs typeface="Montserrat" charset="0"/>
              </a:rPr>
              <a:t>Item-based collaborative filtering will correlate both movies together based on user #1 and #2 behaviour. </a:t>
            </a:r>
          </a:p>
          <a:p>
            <a:pPr marL="342900" indent="-342900">
              <a:buFont typeface="Arial" panose="020B0604020202020204" pitchFamily="34" charset="0"/>
              <a:buChar char="•"/>
            </a:pPr>
            <a:r>
              <a:rPr lang="en-CA" sz="2000" dirty="0">
                <a:latin typeface="Montserrat" charset="0"/>
                <a:ea typeface="Montserrat" charset="0"/>
                <a:cs typeface="Montserrat" charset="0"/>
              </a:rPr>
              <a:t>User #3 watched “Titanic” and did not watch a “Walk to remember”, so the recommender system will recommend it for him/her.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5"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6</a:t>
            </a:fld>
            <a:endParaRPr lang="en-US"/>
          </a:p>
        </p:txBody>
      </p:sp>
      <p:pic>
        <p:nvPicPr>
          <p:cNvPr id="8" name="Picture 8" descr="Image result for titanic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Account, Icons, Rodentia Icons, Symbol, User, We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6646231" y="2194809"/>
            <a:ext cx="2041343" cy="1491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6" descr="Image result for walk to remember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4187" y="4113707"/>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ccount, Icons, Rodentia Icons, Symbol, User, Web"/>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3259350"/>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9924454">
            <a:off x="6717936" y="3010968"/>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Account, Icons, Rodentia Icons, Symbol, User, Web"/>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0" y="4802339"/>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2031655">
            <a:off x="6387087" y="3137967"/>
            <a:ext cx="2969438" cy="1410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ight Arrow 16"/>
          <p:cNvSpPr/>
          <p:nvPr/>
        </p:nvSpPr>
        <p:spPr>
          <a:xfrm rot="2080002">
            <a:off x="6661787" y="4240310"/>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Curved Down Arrow 17"/>
          <p:cNvSpPr/>
          <p:nvPr/>
        </p:nvSpPr>
        <p:spPr>
          <a:xfrm rot="5400000">
            <a:off x="9704609" y="3731446"/>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TextBox 19"/>
          <p:cNvSpPr txBox="1"/>
          <p:nvPr/>
        </p:nvSpPr>
        <p:spPr>
          <a:xfrm>
            <a:off x="10002637" y="3734676"/>
            <a:ext cx="1688283" cy="369332"/>
          </a:xfrm>
          <a:prstGeom prst="rect">
            <a:avLst/>
          </a:prstGeom>
          <a:noFill/>
        </p:spPr>
        <p:txBody>
          <a:bodyPr wrap="none" rtlCol="0">
            <a:spAutoFit/>
          </a:bodyPr>
          <a:lstStyle/>
          <a:p>
            <a:r>
              <a:rPr lang="en-CA" b="1" dirty="0">
                <a:solidFill>
                  <a:srgbClr val="FF0000"/>
                </a:solidFill>
              </a:rPr>
              <a:t>SIMILAR ITEMS</a:t>
            </a:r>
          </a:p>
        </p:txBody>
      </p:sp>
      <p:sp>
        <p:nvSpPr>
          <p:cNvPr id="21" name="Right Arrow 20"/>
          <p:cNvSpPr/>
          <p:nvPr/>
        </p:nvSpPr>
        <p:spPr>
          <a:xfrm rot="18763503">
            <a:off x="6199689" y="4025571"/>
            <a:ext cx="3054291" cy="1963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4383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Montserrat"/>
              </a:rPr>
              <a:t>Technology Used</a:t>
            </a:r>
            <a:endParaRPr lang="en-US" sz="3000" dirty="0">
              <a:latin typeface="Montserrat"/>
            </a:endParaRPr>
          </a:p>
        </p:txBody>
      </p:sp>
      <p:sp>
        <p:nvSpPr>
          <p:cNvPr id="3" name="Content Placeholder 2"/>
          <p:cNvSpPr>
            <a:spLocks noGrp="1"/>
          </p:cNvSpPr>
          <p:nvPr>
            <p:ph idx="1"/>
          </p:nvPr>
        </p:nvSpPr>
        <p:spPr/>
        <p:txBody>
          <a:bodyPr>
            <a:normAutofit/>
          </a:bodyPr>
          <a:lstStyle/>
          <a:p>
            <a:pPr lvl="0" algn="just"/>
            <a:r>
              <a:rPr lang="en-US" sz="2000" b="1" dirty="0">
                <a:latin typeface="Montserrat"/>
              </a:rPr>
              <a:t>Python</a:t>
            </a:r>
            <a:r>
              <a:rPr lang="en-US" sz="2000" dirty="0">
                <a:latin typeface="Montserrat"/>
              </a:rPr>
              <a:t>: Python is </a:t>
            </a:r>
            <a:r>
              <a:rPr lang="en-US" sz="2000" dirty="0" smtClean="0">
                <a:latin typeface="Montserrat"/>
              </a:rPr>
              <a:t>an interpreted, high-level, general-purpose programming language. Created by Guido van </a:t>
            </a:r>
            <a:r>
              <a:rPr lang="en-US" sz="2000" dirty="0" err="1" smtClean="0">
                <a:latin typeface="Montserrat"/>
              </a:rPr>
              <a:t>Rossum</a:t>
            </a:r>
            <a:r>
              <a:rPr lang="en-US" sz="2000" dirty="0">
                <a:latin typeface="Montserrat"/>
              </a:rPr>
              <a:t> </a:t>
            </a:r>
            <a:r>
              <a:rPr lang="en-US" sz="2000" dirty="0" smtClean="0">
                <a:latin typeface="Montserrat"/>
              </a:rPr>
              <a:t> and </a:t>
            </a:r>
            <a:r>
              <a:rPr lang="en-US" sz="2000" dirty="0">
                <a:latin typeface="Montserrat"/>
              </a:rPr>
              <a:t>first released in 1991, Python's design philosophy emphasizes </a:t>
            </a:r>
            <a:r>
              <a:rPr lang="en-US" sz="2000" dirty="0" smtClean="0">
                <a:latin typeface="Montserrat"/>
              </a:rPr>
              <a:t> code readability  with </a:t>
            </a:r>
            <a:r>
              <a:rPr lang="en-US" sz="2000" dirty="0">
                <a:latin typeface="Montserrat"/>
              </a:rPr>
              <a:t>its notable use </a:t>
            </a:r>
            <a:r>
              <a:rPr lang="en-US" sz="2000" dirty="0" smtClean="0">
                <a:latin typeface="Montserrat"/>
              </a:rPr>
              <a:t>of significant whitespace.</a:t>
            </a:r>
            <a:r>
              <a:rPr lang="en-US" sz="2000" dirty="0">
                <a:latin typeface="Montserrat"/>
              </a:rPr>
              <a:t> </a:t>
            </a:r>
            <a:r>
              <a:rPr lang="en-US" sz="2000" dirty="0" smtClean="0">
                <a:latin typeface="Montserrat"/>
              </a:rPr>
              <a:t>Its</a:t>
            </a:r>
            <a:r>
              <a:rPr lang="en-US" sz="2000" dirty="0">
                <a:latin typeface="Montserrat"/>
              </a:rPr>
              <a:t> </a:t>
            </a:r>
            <a:r>
              <a:rPr lang="en-US" sz="2000" dirty="0" smtClean="0">
                <a:latin typeface="Montserrat"/>
              </a:rPr>
              <a:t>language construct and object-oriented  approach </a:t>
            </a:r>
            <a:r>
              <a:rPr lang="en-US" sz="2000" dirty="0">
                <a:latin typeface="Montserrat"/>
              </a:rPr>
              <a:t>aim to help programmers write clear, logical code for small and large-scale projects </a:t>
            </a:r>
          </a:p>
          <a:p>
            <a:pPr lvl="0" algn="just"/>
            <a:r>
              <a:rPr lang="en-US" sz="2000" b="1" dirty="0" smtClean="0">
                <a:latin typeface="Montserrat"/>
              </a:rPr>
              <a:t>Machine learning: </a:t>
            </a:r>
            <a:r>
              <a:rPr lang="en-US" sz="2000" dirty="0">
                <a:latin typeface="Montserrat"/>
              </a:rPr>
              <a:t>Machine learning (ML) is the study of computer algorithms that improve automatically through </a:t>
            </a:r>
            <a:r>
              <a:rPr lang="en-US" sz="2000" dirty="0" smtClean="0">
                <a:latin typeface="Montserrat"/>
              </a:rPr>
              <a:t>experience.</a:t>
            </a:r>
            <a:r>
              <a:rPr lang="en-US" sz="2000" baseline="30000" dirty="0">
                <a:latin typeface="Montserrat"/>
              </a:rPr>
              <a:t> </a:t>
            </a:r>
            <a:r>
              <a:rPr lang="en-US" sz="2000" dirty="0" smtClean="0">
                <a:latin typeface="Montserrat"/>
              </a:rPr>
              <a:t>It </a:t>
            </a:r>
            <a:r>
              <a:rPr lang="en-US" sz="2000" dirty="0">
                <a:latin typeface="Montserrat"/>
              </a:rPr>
              <a:t>is seen as a subset </a:t>
            </a:r>
            <a:r>
              <a:rPr lang="en-US" sz="2000" dirty="0" smtClean="0">
                <a:latin typeface="Montserrat"/>
              </a:rPr>
              <a:t>of artificial intelligence.</a:t>
            </a:r>
            <a:r>
              <a:rPr lang="en-US" sz="2000" dirty="0">
                <a:latin typeface="Montserrat"/>
              </a:rPr>
              <a:t> </a:t>
            </a:r>
            <a:r>
              <a:rPr lang="en-US" sz="2000" dirty="0" smtClean="0">
                <a:latin typeface="Montserrat"/>
              </a:rPr>
              <a:t>Machine </a:t>
            </a:r>
            <a:r>
              <a:rPr lang="en-US" sz="2000" dirty="0">
                <a:latin typeface="Montserrat"/>
              </a:rPr>
              <a:t>learning algorithms build </a:t>
            </a:r>
            <a:r>
              <a:rPr lang="en-US" sz="2000" dirty="0" smtClean="0">
                <a:latin typeface="Montserrat"/>
              </a:rPr>
              <a:t>a mathematical model </a:t>
            </a:r>
            <a:r>
              <a:rPr lang="en-US" sz="2000" dirty="0">
                <a:latin typeface="Montserrat"/>
              </a:rPr>
              <a:t>  based on sample data, known as </a:t>
            </a:r>
            <a:r>
              <a:rPr lang="en-US" sz="2000" dirty="0" smtClean="0">
                <a:latin typeface="Montserrat"/>
              </a:rPr>
              <a:t> “training data”, </a:t>
            </a:r>
            <a:r>
              <a:rPr lang="en-US" sz="2000" dirty="0">
                <a:latin typeface="Montserrat"/>
              </a:rPr>
              <a:t>in order to make predictions or decisions without being explicitly programmed to do so. </a:t>
            </a:r>
          </a:p>
        </p:txBody>
      </p:sp>
    </p:spTree>
    <p:extLst>
      <p:ext uri="{BB962C8B-B14F-4D97-AF65-F5344CB8AC3E}">
        <p14:creationId xmlns:p14="http://schemas.microsoft.com/office/powerpoint/2010/main" val="13709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Montserrat"/>
                <a:cs typeface="Times New Roman" pitchFamily="18" charset="0"/>
              </a:rPr>
              <a:t>Screenshots</a:t>
            </a:r>
            <a:endParaRPr lang="en-US" sz="3000" b="1" dirty="0">
              <a:latin typeface="Montserrat"/>
              <a:cs typeface="Times New Roman" pitchFamily="18" charset="0"/>
            </a:endParaRPr>
          </a:p>
        </p:txBody>
      </p:sp>
      <p:pic>
        <p:nvPicPr>
          <p:cNvPr id="4" name="Content Placeholder 3" descr="C:\Users\lokes\Desktop\ice_screenshot_20200512-09050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53" y="1586140"/>
            <a:ext cx="10429149" cy="4351338"/>
          </a:xfrm>
          <a:prstGeom prst="rect">
            <a:avLst/>
          </a:prstGeom>
          <a:noFill/>
          <a:ln>
            <a:noFill/>
          </a:ln>
        </p:spPr>
      </p:pic>
    </p:spTree>
    <p:extLst>
      <p:ext uri="{BB962C8B-B14F-4D97-AF65-F5344CB8AC3E}">
        <p14:creationId xmlns:p14="http://schemas.microsoft.com/office/powerpoint/2010/main" val="85684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113" y="5333999"/>
            <a:ext cx="2264229" cy="972231"/>
          </a:xfrm>
        </p:spPr>
        <p:txBody>
          <a:bodyPr>
            <a:normAutofit/>
          </a:bodyPr>
          <a:lstStyle/>
          <a:p>
            <a:r>
              <a:rPr lang="en-US" sz="3000" b="1" dirty="0" smtClean="0">
                <a:latin typeface="Montserrat"/>
              </a:rPr>
              <a:t>Dataset</a:t>
            </a:r>
            <a:endParaRPr lang="en-US" sz="3000" b="1" dirty="0">
              <a:latin typeface="Montserrat"/>
            </a:endParaRPr>
          </a:p>
        </p:txBody>
      </p:sp>
      <p:pic>
        <p:nvPicPr>
          <p:cNvPr id="4" name="Content Placeholder 3" descr="C:\Users\lokes\Desktop\ice_screenshot_20200512-09060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2" y="631372"/>
            <a:ext cx="5312228" cy="4506685"/>
          </a:xfrm>
          <a:prstGeom prst="rect">
            <a:avLst/>
          </a:prstGeom>
          <a:noFill/>
          <a:ln>
            <a:noFill/>
          </a:ln>
        </p:spPr>
      </p:pic>
      <p:pic>
        <p:nvPicPr>
          <p:cNvPr id="5" name="Picture 4" descr="C:\Users\lokes\Desktop\ice_screenshot_20200512-090657.png"/>
          <p:cNvPicPr/>
          <p:nvPr/>
        </p:nvPicPr>
        <p:blipFill>
          <a:blip r:embed="rId3">
            <a:extLst>
              <a:ext uri="{28A0092B-C50C-407E-A947-70E740481C1C}">
                <a14:useLocalDpi xmlns:a14="http://schemas.microsoft.com/office/drawing/2010/main" val="0"/>
              </a:ext>
            </a:extLst>
          </a:blip>
          <a:srcRect/>
          <a:stretch>
            <a:fillRect/>
          </a:stretch>
        </p:blipFill>
        <p:spPr bwMode="auto">
          <a:xfrm>
            <a:off x="6204854" y="979715"/>
            <a:ext cx="5442857" cy="4376058"/>
          </a:xfrm>
          <a:prstGeom prst="rect">
            <a:avLst/>
          </a:prstGeom>
          <a:noFill/>
          <a:ln>
            <a:noFill/>
          </a:ln>
        </p:spPr>
      </p:pic>
    </p:spTree>
    <p:extLst>
      <p:ext uri="{BB962C8B-B14F-4D97-AF65-F5344CB8AC3E}">
        <p14:creationId xmlns:p14="http://schemas.microsoft.com/office/powerpoint/2010/main" val="2388629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449</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Тема Office</vt:lpstr>
      <vt:lpstr>PowerPoint Presentation</vt:lpstr>
      <vt:lpstr>Content:</vt:lpstr>
      <vt:lpstr>PowerPoint Presentation</vt:lpstr>
      <vt:lpstr>PowerPoint Presentation</vt:lpstr>
      <vt:lpstr>RECOMMENDER SYSTEMS: USER-BASED COLLABORATIVE FILTER LIMITATIONS </vt:lpstr>
      <vt:lpstr>PowerPoint Presentation</vt:lpstr>
      <vt:lpstr>Technology Used</vt:lpstr>
      <vt:lpstr>Screenshots</vt:lpstr>
      <vt:lpstr>Dataset</vt:lpstr>
      <vt:lpstr>Collaborative filtering</vt:lpstr>
      <vt:lpstr>Result</vt:lpstr>
      <vt:lpstr>Conclusion &amp; Future Scope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lokesh yadav</cp:lastModifiedBy>
  <cp:revision>88</cp:revision>
  <dcterms:created xsi:type="dcterms:W3CDTF">2019-05-23T09:27:58Z</dcterms:created>
  <dcterms:modified xsi:type="dcterms:W3CDTF">2020-06-01T16:58:32Z</dcterms:modified>
</cp:coreProperties>
</file>