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0" r:id="rId6"/>
    <p:sldId id="271" r:id="rId7"/>
    <p:sldId id="275" r:id="rId8"/>
    <p:sldId id="276" r:id="rId9"/>
    <p:sldId id="277" r:id="rId10"/>
    <p:sldId id="278" r:id="rId11"/>
    <p:sldId id="279" r:id="rId12"/>
    <p:sldId id="257" r:id="rId13"/>
    <p:sldId id="259" r:id="rId14"/>
    <p:sldId id="269" r:id="rId15"/>
    <p:sldId id="268" r:id="rId16"/>
    <p:sldId id="261" r:id="rId17"/>
    <p:sldId id="266" r:id="rId18"/>
    <p:sldId id="267" r:id="rId19"/>
    <p:sldId id="263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B531-7E14-4A2C-9C57-2CD99F93C5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03741-A7EE-4C5E-B4A9-2FEF2C5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03741-A7EE-4C5E-B4A9-2FEF2C56518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5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34" y="1701851"/>
            <a:ext cx="10051026" cy="3454298"/>
          </a:xfrm>
        </p:spPr>
        <p:txBody>
          <a:bodyPr>
            <a:normAutofit/>
          </a:bodyPr>
          <a:lstStyle/>
          <a:p>
            <a:r>
              <a:rPr lang="en-US" sz="6000" dirty="0" err="1">
                <a:cs typeface="Calibri"/>
              </a:rPr>
              <a:t>InsureYours</a:t>
            </a:r>
            <a:endParaRPr lang="en-US" sz="6000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645" y="3761146"/>
            <a:ext cx="6811604" cy="33279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1026" name="Picture 2" descr="Image result for INSURANCE MEDICAL IMAGES ICONS">
            <a:extLst>
              <a:ext uri="{FF2B5EF4-FFF2-40B4-BE49-F238E27FC236}">
                <a16:creationId xmlns:a16="http://schemas.microsoft.com/office/drawing/2014/main" id="{E9F1E5EB-F968-D38A-004D-490A04E4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1" y="183832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0D9-0934-AC19-D8BA-10EB26E4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"/>
              </a:rPr>
              <a:t>Cost Estimation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5F89-7E70-1638-6882-FC3FA740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are we going to manage this data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Microsoft SQL Server Virtual Machine</a:t>
            </a:r>
          </a:p>
          <a:p>
            <a:r>
              <a:rPr lang="en-US">
                <a:cs typeface="Calibri"/>
              </a:rPr>
              <a:t>What types of Features will this database have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20 Cores, 80 GB RAM, 160 GB of Temporary storage</a:t>
            </a:r>
          </a:p>
          <a:p>
            <a:r>
              <a:rPr lang="en-US">
                <a:cs typeface="Calibri"/>
              </a:rPr>
              <a:t>The total cost will be $5942.46 per month which is $71,309.52 per year</a:t>
            </a:r>
          </a:p>
          <a:p>
            <a:pPr lvl="2">
              <a:buFont typeface="Wingdings"/>
              <a:buChar char="§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0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42F-467F-AAD6-65DB-E8A6BA4C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Creating Tables: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365-1C72-8ED8-DCC0-2837B116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374" y="1744971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Established the necessary tables by employing SQL commands and specifying the corresponding data types.</a:t>
            </a:r>
            <a:endParaRPr lang="en-IN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DF8D1E-EB71-00E9-4552-516BD7E8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21" y="1744971"/>
            <a:ext cx="4665405" cy="4973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2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44F9-B2A9-F565-8C2D-83D08B10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 into Database: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8085-7CD8-164F-7733-581777FC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5"/>
            <a:ext cx="8155858" cy="1499296"/>
          </a:xfrm>
        </p:spPr>
        <p:txBody>
          <a:bodyPr/>
          <a:lstStyle/>
          <a:p>
            <a:r>
              <a:rPr lang="en-US" dirty="0"/>
              <a:t>Utilized Visual Studio SSIS to perform the data loading process into the appropriate tables.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E6B528-2359-52EA-18D8-02B89887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52" y="3028733"/>
            <a:ext cx="6988495" cy="35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8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A3D9-3771-714A-C75C-B1523062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Rows within a Database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63B1CB-FB8A-DF96-5A4B-2C1FFE4E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27" y="1903576"/>
            <a:ext cx="7893169" cy="4248716"/>
          </a:xfrm>
        </p:spPr>
      </p:pic>
    </p:spTree>
    <p:extLst>
      <p:ext uri="{BB962C8B-B14F-4D97-AF65-F5344CB8AC3E}">
        <p14:creationId xmlns:p14="http://schemas.microsoft.com/office/powerpoint/2010/main" val="410589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DCD-7A5B-58E5-F081-4FADCE2C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Analysis: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A8F23-8B20-5A05-6C4D-FCB6BC3CBD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076248"/>
            <a:ext cx="4038600" cy="3573867"/>
          </a:xfrm>
          <a:noFill/>
        </p:spPr>
      </p:pic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BB6430-09A6-0359-465F-041A829CDB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3851" y="1600200"/>
            <a:ext cx="3987297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F4938C-0310-8AB4-423A-525D6007F237}"/>
              </a:ext>
            </a:extLst>
          </p:cNvPr>
          <p:cNvSpPr txBox="1"/>
          <p:nvPr/>
        </p:nvSpPr>
        <p:spPr>
          <a:xfrm>
            <a:off x="545690" y="6134274"/>
            <a:ext cx="859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Unique combination of Age, Blood Type, and Medical Condition, Medication the insurance provider with the lowest total billing amount.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947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EC47-67A8-439D-3E99-39988388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Stored Procedures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80ECB14-4FF3-631F-0674-7FD5B45C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5704510"/>
            <a:ext cx="4399218" cy="639762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>Fig1. </a:t>
            </a:r>
            <a:r>
              <a:rPr lang="en-US" sz="1600" dirty="0" err="1"/>
              <a:t>Avg_BillingAmount_Per_AgeGroup_MedicalCondition</a:t>
            </a:r>
            <a:r>
              <a:rPr lang="en-US" sz="1600" dirty="0"/>
              <a:t> 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62897F5-C39D-D59E-F072-5156A3AD1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64" y="1744971"/>
            <a:ext cx="4040188" cy="3879165"/>
          </a:xfrm>
          <a:noFill/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25DC5E3-7D58-230A-A328-F633B8E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6418" y="5680346"/>
            <a:ext cx="4041775" cy="639762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>Fig2. </a:t>
            </a:r>
            <a:r>
              <a:rPr lang="en-US" sz="1600" dirty="0" err="1"/>
              <a:t>Avg_Cost_Per_Condition_For_Insurance</a:t>
            </a:r>
            <a:endParaRPr lang="en-US" sz="16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104C4A-CF9B-D25B-0E26-C2634104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1744971"/>
            <a:ext cx="4041775" cy="3478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88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FBA0-E139-8019-6003-D4A948CC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Power BI Dashboard: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AE46EB-4DB3-01C8-B4C4-8A47C3961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15" y="1929704"/>
            <a:ext cx="7460369" cy="4196459"/>
          </a:xfrm>
          <a:noFill/>
        </p:spPr>
      </p:pic>
    </p:spTree>
    <p:extLst>
      <p:ext uri="{BB962C8B-B14F-4D97-AF65-F5344CB8AC3E}">
        <p14:creationId xmlns:p14="http://schemas.microsoft.com/office/powerpoint/2010/main" val="188702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86F1-AD95-C25F-9810-EC05ED00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100" y="1792775"/>
            <a:ext cx="6640971" cy="1904154"/>
          </a:xfrm>
        </p:spPr>
        <p:txBody>
          <a:bodyPr anchor="b">
            <a:no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  <p:pic>
        <p:nvPicPr>
          <p:cNvPr id="4098" name="Picture 2" descr="Santa Claus Face Vector Illustration 552645 Vector Art at Vecteezy">
            <a:extLst>
              <a:ext uri="{FF2B5EF4-FFF2-40B4-BE49-F238E27FC236}">
                <a16:creationId xmlns:a16="http://schemas.microsoft.com/office/drawing/2014/main" id="{B268560F-7CA4-A864-45BD-230A98B2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333" y="1371600"/>
            <a:ext cx="4114800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196907-835C-21E5-CFAE-06F3655E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8405" y="3941661"/>
            <a:ext cx="5486400" cy="80486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HAPPY HOLIDAYS!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38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36E-7601-C96D-E7E4-01762C6E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328A-ED97-0417-AADF-DB407B577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4971"/>
            <a:ext cx="4648200" cy="43974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Healthcare industry faces a critical challenge of varying insurance costs for patients with identical medical conditions.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Inconsistencies in billing and insurance coverage have led to financial strain on patients. 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Patients often pay different amounts for same medical procedures, leading to confusion and dissatisfaction.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Lack of personalized insurance recommendations contributes to the challenge of making informed decisions.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5" name="Picture 4" descr="A black and white logo of a hand holding a heart and a heartbeat">
            <a:extLst>
              <a:ext uri="{FF2B5EF4-FFF2-40B4-BE49-F238E27FC236}">
                <a16:creationId xmlns:a16="http://schemas.microsoft.com/office/drawing/2014/main" id="{C9A12D77-211C-7E0C-16E4-304CE26D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00200"/>
            <a:ext cx="4038600" cy="4018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571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C917-D981-D333-F75A-5D59B1D4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 Of Our Company</a:t>
            </a:r>
          </a:p>
        </p:txBody>
      </p:sp>
      <p:pic>
        <p:nvPicPr>
          <p:cNvPr id="3074" name="Picture 2" descr="Hand holding a medical kit stock vector. Illustration of help - 193645125">
            <a:extLst>
              <a:ext uri="{FF2B5EF4-FFF2-40B4-BE49-F238E27FC236}">
                <a16:creationId xmlns:a16="http://schemas.microsoft.com/office/drawing/2014/main" id="{75D24B3A-109B-1AF8-2B5A-EB5D4131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43881"/>
            <a:ext cx="3780171" cy="37801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EC17-A8A9-9048-BF67-5390BE4DD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1000" y="2096729"/>
            <a:ext cx="4953000" cy="47612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Our aim to address this challenge by providing a sophisticated platform for patients have autonomy in ensuring the receive the most optimal choices of insurance for their designated injuries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There has been a concern amongst patients in the United States about visiting hospitals partially due to the absorbent cost of medical bills.  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Through our approach, we believe we could revolutionize patients outlook insurance bills.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4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F1CF-2A83-B026-BF2B-83AAC1E2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Entities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91AA-A865-06CC-B69F-46084387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Patient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>
              <a:spcBef>
                <a:spcPts val="20"/>
              </a:spcBef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Admission</a:t>
            </a:r>
            <a:endParaRPr lang="en-US"/>
          </a:p>
          <a:p>
            <a:pPr>
              <a:spcBef>
                <a:spcPts val="20"/>
              </a:spcBef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Doctor</a:t>
            </a:r>
            <a:endParaRPr lang="en-US"/>
          </a:p>
          <a:p>
            <a:pPr>
              <a:spcBef>
                <a:spcPts val="20"/>
              </a:spcBef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Hospital </a:t>
            </a:r>
            <a:endParaRPr lang="en-US"/>
          </a:p>
          <a:p>
            <a:pPr>
              <a:spcBef>
                <a:spcPts val="20"/>
              </a:spcBef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InsuranceProvider</a:t>
            </a:r>
            <a:endParaRPr lang="en-US" err="1"/>
          </a:p>
          <a:p>
            <a:pPr>
              <a:spcBef>
                <a:spcPts val="20"/>
              </a:spcBef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Medication</a:t>
            </a:r>
            <a:endParaRPr lang="en-US"/>
          </a:p>
          <a:p>
            <a:pPr>
              <a:spcBef>
                <a:spcPts val="20"/>
              </a:spcBef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Test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86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E8-E2B0-7AD1-CAF9-877C3EA5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AE9D-ED93-3459-7C67-72AAA8B3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Patient: Name, Age, Gender, </a:t>
            </a:r>
            <a:r>
              <a:rPr lang="en-US" sz="1900" err="1">
                <a:ea typeface="+mn-lt"/>
                <a:cs typeface="+mn-lt"/>
              </a:rPr>
              <a:t>BloodType</a:t>
            </a:r>
            <a:endParaRPr lang="en-US" err="1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Admission: </a:t>
            </a:r>
            <a:r>
              <a:rPr lang="en-US" sz="1900" err="1">
                <a:ea typeface="+mn-lt"/>
                <a:cs typeface="+mn-lt"/>
              </a:rPr>
              <a:t>AdmissionID</a:t>
            </a:r>
            <a:r>
              <a:rPr lang="en-US" sz="1900">
                <a:ea typeface="+mn-lt"/>
                <a:cs typeface="+mn-lt"/>
              </a:rPr>
              <a:t> (Identifier), </a:t>
            </a:r>
            <a:r>
              <a:rPr lang="en-US" sz="1900" err="1">
                <a:ea typeface="+mn-lt"/>
                <a:cs typeface="+mn-lt"/>
              </a:rPr>
              <a:t>DateOfAdmission</a:t>
            </a:r>
            <a:r>
              <a:rPr lang="en-US" sz="1900">
                <a:ea typeface="+mn-lt"/>
                <a:cs typeface="+mn-lt"/>
              </a:rPr>
              <a:t>, </a:t>
            </a:r>
            <a:r>
              <a:rPr lang="en-US" sz="1900" err="1">
                <a:ea typeface="+mn-lt"/>
                <a:cs typeface="+mn-lt"/>
              </a:rPr>
              <a:t>RoomNumber</a:t>
            </a:r>
            <a:r>
              <a:rPr lang="en-US" sz="1900">
                <a:ea typeface="+mn-lt"/>
                <a:cs typeface="+mn-lt"/>
              </a:rPr>
              <a:t>, </a:t>
            </a:r>
            <a:r>
              <a:rPr lang="en-US" sz="1900" err="1">
                <a:ea typeface="+mn-lt"/>
                <a:cs typeface="+mn-lt"/>
              </a:rPr>
              <a:t>AdmissionType,DischargeDate</a:t>
            </a:r>
            <a:r>
              <a:rPr lang="en-US" sz="1900">
                <a:ea typeface="+mn-lt"/>
                <a:cs typeface="+mn-lt"/>
              </a:rPr>
              <a:t>, </a:t>
            </a:r>
            <a:r>
              <a:rPr lang="en-US" sz="1900" err="1">
                <a:ea typeface="+mn-lt"/>
                <a:cs typeface="+mn-lt"/>
              </a:rPr>
              <a:t>BillingAmount</a:t>
            </a:r>
            <a:r>
              <a:rPr lang="en-US" sz="1900">
                <a:ea typeface="+mn-lt"/>
                <a:cs typeface="+mn-lt"/>
              </a:rPr>
              <a:t>, </a:t>
            </a:r>
            <a:r>
              <a:rPr lang="en-US" sz="1900" err="1">
                <a:ea typeface="+mn-lt"/>
                <a:cs typeface="+mn-lt"/>
              </a:rPr>
              <a:t>MedicationID</a:t>
            </a:r>
            <a:r>
              <a:rPr lang="en-US" sz="1900">
                <a:ea typeface="+mn-lt"/>
                <a:cs typeface="+mn-lt"/>
              </a:rPr>
              <a:t> (Foreign Key), </a:t>
            </a:r>
            <a:r>
              <a:rPr lang="en-US" sz="1900" err="1">
                <a:ea typeface="+mn-lt"/>
                <a:cs typeface="+mn-lt"/>
              </a:rPr>
              <a:t>TestID</a:t>
            </a:r>
            <a:r>
              <a:rPr lang="en-US" sz="1900">
                <a:ea typeface="+mn-lt"/>
                <a:cs typeface="+mn-lt"/>
              </a:rPr>
              <a:t> (Foreign Key)</a:t>
            </a:r>
            <a:endParaRPr lang="en-US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Doctor: </a:t>
            </a:r>
            <a:r>
              <a:rPr lang="en-US" sz="1900" err="1">
                <a:ea typeface="+mn-lt"/>
                <a:cs typeface="+mn-lt"/>
              </a:rPr>
              <a:t>DoctorID</a:t>
            </a:r>
            <a:r>
              <a:rPr lang="en-US" sz="1900">
                <a:ea typeface="+mn-lt"/>
                <a:cs typeface="+mn-lt"/>
              </a:rPr>
              <a:t> (Identifier), Name</a:t>
            </a:r>
            <a:endParaRPr lang="en-US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Hospital: </a:t>
            </a:r>
            <a:r>
              <a:rPr lang="en-US" sz="1900" err="1">
                <a:ea typeface="+mn-lt"/>
                <a:cs typeface="+mn-lt"/>
              </a:rPr>
              <a:t>HospitalID</a:t>
            </a:r>
            <a:r>
              <a:rPr lang="en-US" sz="1900">
                <a:ea typeface="+mn-lt"/>
                <a:cs typeface="+mn-lt"/>
              </a:rPr>
              <a:t> (Identifier), Name</a:t>
            </a:r>
            <a:endParaRPr lang="en-US">
              <a:cs typeface="Calibri"/>
            </a:endParaRPr>
          </a:p>
          <a:p>
            <a:r>
              <a:rPr lang="en-US" sz="1900" err="1">
                <a:ea typeface="+mn-lt"/>
                <a:cs typeface="+mn-lt"/>
              </a:rPr>
              <a:t>InsuranceProvider</a:t>
            </a:r>
            <a:r>
              <a:rPr lang="en-US" sz="1900">
                <a:ea typeface="+mn-lt"/>
                <a:cs typeface="+mn-lt"/>
              </a:rPr>
              <a:t>: </a:t>
            </a:r>
            <a:r>
              <a:rPr lang="en-US" sz="1900" err="1">
                <a:ea typeface="+mn-lt"/>
                <a:cs typeface="+mn-lt"/>
              </a:rPr>
              <a:t>InsuranceID</a:t>
            </a:r>
            <a:r>
              <a:rPr lang="en-US" sz="1900">
                <a:ea typeface="+mn-lt"/>
                <a:cs typeface="+mn-lt"/>
              </a:rPr>
              <a:t> (Identifier), Name</a:t>
            </a:r>
            <a:endParaRPr lang="en-US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Medication: </a:t>
            </a:r>
            <a:r>
              <a:rPr lang="en-US" sz="1900" err="1">
                <a:ea typeface="+mn-lt"/>
                <a:cs typeface="+mn-lt"/>
              </a:rPr>
              <a:t>MedicationID</a:t>
            </a:r>
            <a:r>
              <a:rPr lang="en-US" sz="1900">
                <a:ea typeface="+mn-lt"/>
                <a:cs typeface="+mn-lt"/>
              </a:rPr>
              <a:t> (Identifier), Name</a:t>
            </a:r>
            <a:endParaRPr lang="en-US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Test: </a:t>
            </a:r>
            <a:r>
              <a:rPr lang="en-US" sz="1900" err="1">
                <a:ea typeface="+mn-lt"/>
                <a:cs typeface="+mn-lt"/>
              </a:rPr>
              <a:t>TestID</a:t>
            </a:r>
            <a:r>
              <a:rPr lang="en-US" sz="1900">
                <a:ea typeface="+mn-lt"/>
                <a:cs typeface="+mn-lt"/>
              </a:rPr>
              <a:t> (Identifier), Name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4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4CE-3BA8-0FF6-5009-D417BBF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Relationships Between Entities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6E0E-FEAA-DFB8-1CD8-70CB0ED8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Patient to Admission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Admission to Doctor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Admission to Hospital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Admission to </a:t>
            </a:r>
            <a:r>
              <a:rPr lang="en-US" sz="1900" dirty="0" err="1">
                <a:ea typeface="+mn-lt"/>
                <a:cs typeface="+mn-lt"/>
              </a:rPr>
              <a:t>InsuranceProvider</a:t>
            </a:r>
            <a:endParaRPr lang="en-US" sz="1900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Admission to Medication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Admission to Test</a:t>
            </a:r>
          </a:p>
        </p:txBody>
      </p:sp>
    </p:spTree>
    <p:extLst>
      <p:ext uri="{BB962C8B-B14F-4D97-AF65-F5344CB8AC3E}">
        <p14:creationId xmlns:p14="http://schemas.microsoft.com/office/powerpoint/2010/main" val="320314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8DC4-62A4-A0CF-DEB5-BEB04CFE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Data Dictionary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262D-641C-12ED-0766-1C59FA79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6714"/>
            <a:ext cx="8229600" cy="41964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sz="1900" dirty="0">
                <a:ea typeface="+mn-lt"/>
                <a:cs typeface="+mn-lt"/>
              </a:rPr>
              <a:t>Patient: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Name (VARCHAR)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Age (INTEGER)</a:t>
            </a:r>
          </a:p>
          <a:p>
            <a:pPr>
              <a:spcBef>
                <a:spcPts val="20"/>
              </a:spcBef>
            </a:pPr>
            <a:r>
              <a:rPr lang="en-US" sz="1900" dirty="0">
                <a:ea typeface="+mn-lt"/>
                <a:cs typeface="+mn-lt"/>
              </a:rPr>
              <a:t>Gender (VARCHAR)</a:t>
            </a:r>
          </a:p>
          <a:p>
            <a:pPr>
              <a:spcBef>
                <a:spcPts val="20"/>
              </a:spcBef>
            </a:pPr>
            <a:r>
              <a:rPr lang="en-US" sz="1900" dirty="0" err="1">
                <a:ea typeface="+mn-lt"/>
                <a:cs typeface="+mn-lt"/>
              </a:rPr>
              <a:t>BloodType</a:t>
            </a:r>
            <a:r>
              <a:rPr lang="en-US" sz="1900" dirty="0">
                <a:ea typeface="+mn-lt"/>
                <a:cs typeface="+mn-lt"/>
              </a:rPr>
              <a:t> (VARCHAR)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Admission:</a:t>
            </a:r>
          </a:p>
          <a:p>
            <a:r>
              <a:rPr lang="en-US" sz="1900" dirty="0" err="1">
                <a:ea typeface="+mn-lt"/>
                <a:cs typeface="+mn-lt"/>
              </a:rPr>
              <a:t>AdmissionID</a:t>
            </a:r>
            <a:r>
              <a:rPr lang="en-US" sz="1900" dirty="0">
                <a:ea typeface="+mn-lt"/>
                <a:cs typeface="+mn-lt"/>
              </a:rPr>
              <a:t> (INTEGER, Primary Key)</a:t>
            </a:r>
          </a:p>
          <a:p>
            <a:r>
              <a:rPr lang="en-US" sz="1900" dirty="0" err="1">
                <a:ea typeface="+mn-lt"/>
                <a:cs typeface="+mn-lt"/>
              </a:rPr>
              <a:t>DateOfAdmission</a:t>
            </a:r>
            <a:r>
              <a:rPr lang="en-US" sz="1900" dirty="0">
                <a:ea typeface="+mn-lt"/>
                <a:cs typeface="+mn-lt"/>
              </a:rPr>
              <a:t> (DATE)</a:t>
            </a:r>
          </a:p>
          <a:p>
            <a:r>
              <a:rPr lang="en-US" sz="1900" dirty="0" err="1">
                <a:ea typeface="+mn-lt"/>
                <a:cs typeface="+mn-lt"/>
              </a:rPr>
              <a:t>RoomNumber</a:t>
            </a:r>
            <a:r>
              <a:rPr lang="en-US" sz="1900" dirty="0">
                <a:ea typeface="+mn-lt"/>
                <a:cs typeface="+mn-lt"/>
              </a:rPr>
              <a:t> (INTEGER)</a:t>
            </a:r>
          </a:p>
          <a:p>
            <a:r>
              <a:rPr lang="en-US" sz="1900" dirty="0" err="1">
                <a:ea typeface="+mn-lt"/>
                <a:cs typeface="+mn-lt"/>
              </a:rPr>
              <a:t>AdmissionType</a:t>
            </a:r>
            <a:r>
              <a:rPr lang="en-US" sz="1900" dirty="0">
                <a:ea typeface="+mn-lt"/>
                <a:cs typeface="+mn-lt"/>
              </a:rPr>
              <a:t> (VARCHAR)</a:t>
            </a:r>
          </a:p>
          <a:p>
            <a:r>
              <a:rPr lang="en-US" sz="1900" dirty="0" err="1">
                <a:ea typeface="+mn-lt"/>
                <a:cs typeface="+mn-lt"/>
              </a:rPr>
              <a:t>DischargeDate</a:t>
            </a:r>
            <a:r>
              <a:rPr lang="en-US" sz="1900" dirty="0">
                <a:ea typeface="+mn-lt"/>
                <a:cs typeface="+mn-lt"/>
              </a:rPr>
              <a:t> (DATE)</a:t>
            </a:r>
          </a:p>
          <a:p>
            <a:r>
              <a:rPr lang="en-US" sz="1900" dirty="0" err="1">
                <a:ea typeface="+mn-lt"/>
                <a:cs typeface="+mn-lt"/>
              </a:rPr>
              <a:t>BillingAmount</a:t>
            </a:r>
            <a:r>
              <a:rPr lang="en-US" sz="1900" dirty="0">
                <a:ea typeface="+mn-lt"/>
                <a:cs typeface="+mn-lt"/>
              </a:rPr>
              <a:t> (FLOAT)</a:t>
            </a:r>
          </a:p>
          <a:p>
            <a:r>
              <a:rPr lang="en-US" sz="1900" dirty="0" err="1">
                <a:ea typeface="+mn-lt"/>
                <a:cs typeface="+mn-lt"/>
              </a:rPr>
              <a:t>MedicationID</a:t>
            </a:r>
            <a:r>
              <a:rPr lang="en-US" sz="1900" dirty="0">
                <a:ea typeface="+mn-lt"/>
                <a:cs typeface="+mn-lt"/>
              </a:rPr>
              <a:t> (INTEGER, Foreign Key)</a:t>
            </a:r>
          </a:p>
          <a:p>
            <a:r>
              <a:rPr lang="en-US" sz="1900" dirty="0" err="1">
                <a:ea typeface="+mn-lt"/>
                <a:cs typeface="+mn-lt"/>
              </a:rPr>
              <a:t>TestID</a:t>
            </a:r>
            <a:r>
              <a:rPr lang="en-US" sz="1900" dirty="0">
                <a:ea typeface="+mn-lt"/>
                <a:cs typeface="+mn-lt"/>
              </a:rPr>
              <a:t> (INTEGER, Foreign Key)</a:t>
            </a:r>
          </a:p>
          <a:p>
            <a:pPr marL="0" indent="0">
              <a:spcBef>
                <a:spcPts val="20"/>
              </a:spcBef>
              <a:buNone/>
            </a:pPr>
            <a:endParaRPr lang="en-US" sz="19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7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CE61-C556-8C20-93D7-BFBB76F3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1971"/>
            <a:ext cx="8480323" cy="90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Data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02C9-FDBE-16A7-93E1-989AFE22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273"/>
            <a:ext cx="8229600" cy="4619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a typeface="+mn-lt"/>
                <a:cs typeface="+mn-lt"/>
              </a:rPr>
              <a:t>Doctor:</a:t>
            </a:r>
            <a:endParaRPr lang="en-US" dirty="0"/>
          </a:p>
          <a:p>
            <a:pPr>
              <a:spcBef>
                <a:spcPts val="20"/>
              </a:spcBef>
            </a:pPr>
            <a:r>
              <a:rPr lang="en-US" sz="1800" dirty="0" err="1">
                <a:ea typeface="+mn-lt"/>
                <a:cs typeface="+mn-lt"/>
              </a:rPr>
              <a:t>DoctorID</a:t>
            </a:r>
            <a:r>
              <a:rPr lang="en-US" sz="1800" dirty="0">
                <a:ea typeface="+mn-lt"/>
                <a:cs typeface="+mn-lt"/>
              </a:rPr>
              <a:t> (INTEGER, Primary Key)</a:t>
            </a:r>
          </a:p>
          <a:p>
            <a:pPr>
              <a:spcBef>
                <a:spcPts val="20"/>
              </a:spcBef>
            </a:pPr>
            <a:r>
              <a:rPr lang="en-US" sz="1800" dirty="0">
                <a:ea typeface="+mn-lt"/>
                <a:cs typeface="+mn-lt"/>
              </a:rPr>
              <a:t>Name (VARCHAR)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a typeface="+mn-lt"/>
                <a:cs typeface="+mn-lt"/>
              </a:rPr>
              <a:t>Hospital:</a:t>
            </a:r>
          </a:p>
          <a:p>
            <a:pPr>
              <a:spcBef>
                <a:spcPts val="20"/>
              </a:spcBef>
            </a:pPr>
            <a:r>
              <a:rPr lang="en-US" sz="1800" dirty="0" err="1">
                <a:ea typeface="+mn-lt"/>
                <a:cs typeface="+mn-lt"/>
              </a:rPr>
              <a:t>HospitalID</a:t>
            </a:r>
            <a:r>
              <a:rPr lang="en-US" sz="1800" dirty="0">
                <a:ea typeface="+mn-lt"/>
                <a:cs typeface="+mn-lt"/>
              </a:rPr>
              <a:t> (INTEGER, Primary Key)</a:t>
            </a:r>
          </a:p>
          <a:p>
            <a:pPr>
              <a:spcBef>
                <a:spcPts val="20"/>
              </a:spcBef>
            </a:pPr>
            <a:r>
              <a:rPr lang="en-US" sz="1800" dirty="0">
                <a:ea typeface="+mn-lt"/>
                <a:cs typeface="+mn-lt"/>
              </a:rPr>
              <a:t>Name (VARCHAR)</a:t>
            </a:r>
          </a:p>
          <a:p>
            <a:pPr marL="0" indent="0">
              <a:lnSpc>
                <a:spcPct val="90000"/>
              </a:lnSpc>
              <a:spcBef>
                <a:spcPts val="20"/>
              </a:spcBef>
              <a:buNone/>
            </a:pPr>
            <a:r>
              <a:rPr lang="en-US" sz="1800" dirty="0" err="1">
                <a:ea typeface="+mn-lt"/>
                <a:cs typeface="+mn-lt"/>
              </a:rPr>
              <a:t>InsuranceProvider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n-US" sz="1800" dirty="0" err="1">
                <a:ea typeface="+mn-lt"/>
                <a:cs typeface="+mn-lt"/>
              </a:rPr>
              <a:t>InsuranceID</a:t>
            </a:r>
            <a:r>
              <a:rPr lang="en-US" sz="1800" dirty="0">
                <a:ea typeface="+mn-lt"/>
                <a:cs typeface="+mn-lt"/>
              </a:rPr>
              <a:t> (INTEGER, Primary Key)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n-US" sz="1800" dirty="0">
                <a:ea typeface="+mn-lt"/>
                <a:cs typeface="+mn-lt"/>
              </a:rPr>
              <a:t>Name (VARCHAR)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20"/>
              </a:spcBef>
              <a:buNone/>
            </a:pPr>
            <a:r>
              <a:rPr lang="en-US" sz="1800" dirty="0">
                <a:ea typeface="+mn-lt"/>
                <a:cs typeface="+mn-lt"/>
              </a:rPr>
              <a:t>Medication:</a:t>
            </a:r>
            <a:endParaRPr lang="en-US" dirty="0"/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n-US" sz="1800" dirty="0" err="1">
                <a:ea typeface="+mn-lt"/>
                <a:cs typeface="+mn-lt"/>
              </a:rPr>
              <a:t>MedicationID</a:t>
            </a:r>
            <a:r>
              <a:rPr lang="en-US" sz="1800" dirty="0">
                <a:ea typeface="+mn-lt"/>
                <a:cs typeface="+mn-lt"/>
              </a:rPr>
              <a:t> (INTEGER, Primary Key)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n-US" sz="1800" dirty="0">
                <a:ea typeface="+mn-lt"/>
                <a:cs typeface="+mn-lt"/>
              </a:rPr>
              <a:t>Name (VARCHAR)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20"/>
              </a:spcBef>
              <a:buNone/>
            </a:pPr>
            <a:r>
              <a:rPr lang="en-US" sz="1800" dirty="0">
                <a:ea typeface="+mn-lt"/>
                <a:cs typeface="+mn-lt"/>
              </a:rPr>
              <a:t>Test:</a:t>
            </a:r>
            <a:endParaRPr lang="en-US" dirty="0"/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n-US" sz="1800" dirty="0" err="1">
                <a:ea typeface="+mn-lt"/>
                <a:cs typeface="+mn-lt"/>
              </a:rPr>
              <a:t>TestID</a:t>
            </a:r>
            <a:r>
              <a:rPr lang="en-US" sz="1800" dirty="0">
                <a:ea typeface="+mn-lt"/>
                <a:cs typeface="+mn-lt"/>
              </a:rPr>
              <a:t> (INTEGER, Primary Key)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n-US" sz="1800" dirty="0">
                <a:ea typeface="+mn-lt"/>
                <a:cs typeface="+mn-lt"/>
              </a:rPr>
              <a:t>Name (VARCHAR)</a:t>
            </a:r>
            <a:endParaRPr lang="en-US" dirty="0"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82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D694-BD3F-81F2-E2C7-BCD628AD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Diagram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87717F94-7C8B-D565-2357-60685597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051496"/>
            <a:ext cx="5943600" cy="3952875"/>
          </a:xfrm>
        </p:spPr>
      </p:pic>
    </p:spTree>
    <p:extLst>
      <p:ext uri="{BB962C8B-B14F-4D97-AF65-F5344CB8AC3E}">
        <p14:creationId xmlns:p14="http://schemas.microsoft.com/office/powerpoint/2010/main" val="321121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dff550-1033-4cd5-9e4a-14ebbdbd9c4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97B6C636F304E91C87D8EF503E0BD" ma:contentTypeVersion="7" ma:contentTypeDescription="Create a new document." ma:contentTypeScope="" ma:versionID="1770c54d47efa0001ee076de2c6cc91d">
  <xsd:schema xmlns:xsd="http://www.w3.org/2001/XMLSchema" xmlns:xs="http://www.w3.org/2001/XMLSchema" xmlns:p="http://schemas.microsoft.com/office/2006/metadata/properties" xmlns:ns3="6ddff550-1033-4cd5-9e4a-14ebbdbd9c49" xmlns:ns4="0ebd44a9-41b8-4e33-a136-3ce14a6f51d0" targetNamespace="http://schemas.microsoft.com/office/2006/metadata/properties" ma:root="true" ma:fieldsID="9e3059105a8882b3aa33691800d0d22e" ns3:_="" ns4:_="">
    <xsd:import namespace="6ddff550-1033-4cd5-9e4a-14ebbdbd9c49"/>
    <xsd:import namespace="0ebd44a9-41b8-4e33-a136-3ce14a6f51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ff550-1033-4cd5-9e4a-14ebbdbd9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d44a9-41b8-4e33-a136-3ce14a6f51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785C10-3352-453D-B815-31A8F0D2DC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230E7F-90FC-478F-8489-FBFB0157C7B5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bd44a9-41b8-4e33-a136-3ce14a6f51d0"/>
    <ds:schemaRef ds:uri="6ddff550-1033-4cd5-9e4a-14ebbdbd9c4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C22D78C-79B7-4A93-BAB8-7710B06BCE25}">
  <ds:schemaRefs>
    <ds:schemaRef ds:uri="0ebd44a9-41b8-4e33-a136-3ce14a6f51d0"/>
    <ds:schemaRef ds:uri="6ddff550-1033-4cd5-9e4a-14ebbdbd9c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525</Words>
  <Application>Microsoft Office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InsureYours</vt:lpstr>
      <vt:lpstr>Business Problem</vt:lpstr>
      <vt:lpstr>Objective Of Our Company</vt:lpstr>
      <vt:lpstr>Entities</vt:lpstr>
      <vt:lpstr>Attributes</vt:lpstr>
      <vt:lpstr>Relationships Between Entities</vt:lpstr>
      <vt:lpstr>Data Dictionary</vt:lpstr>
      <vt:lpstr>Data Dictionary</vt:lpstr>
      <vt:lpstr>ER Diagram</vt:lpstr>
      <vt:lpstr>Cost Estimation Analysis</vt:lpstr>
      <vt:lpstr>Creating Tables:</vt:lpstr>
      <vt:lpstr>Loading Data into Database:</vt:lpstr>
      <vt:lpstr>Rows within a Database</vt:lpstr>
      <vt:lpstr>Data Analysis:</vt:lpstr>
      <vt:lpstr>Stored Procedures</vt:lpstr>
      <vt:lpstr>Power BI Dashboard:</vt:lpstr>
      <vt:lpstr>THANK YOU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Lokeswar Kudumula</cp:lastModifiedBy>
  <cp:revision>5</cp:revision>
  <dcterms:created xsi:type="dcterms:W3CDTF">2019-12-12T13:31:42Z</dcterms:created>
  <dcterms:modified xsi:type="dcterms:W3CDTF">2024-04-10T16:37:23Z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0x0101005ED97B6C636F304E91C87D8EF503E0BD</vt:lpwstr>
  </property>
</Properties>
</file>