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82" r:id="rId4"/>
    <p:sldId id="290" r:id="rId5"/>
    <p:sldId id="291" r:id="rId6"/>
    <p:sldId id="292" r:id="rId7"/>
    <p:sldId id="293" r:id="rId8"/>
    <p:sldId id="287" r:id="rId9"/>
    <p:sldId id="276" r:id="rId10"/>
    <p:sldId id="288" r:id="rId11"/>
    <p:sldId id="289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2" autoAdjust="0"/>
    <p:restoredTop sz="94662" autoAdjust="0"/>
  </p:normalViewPr>
  <p:slideViewPr>
    <p:cSldViewPr snapToGrid="0">
      <p:cViewPr>
        <p:scale>
          <a:sx n="60" d="100"/>
          <a:sy n="60" d="100"/>
        </p:scale>
        <p:origin x="1100" y="-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lt.oup.com/student/englishfile/preint3/grammar/file02/grammar02_a02?cc=it&amp;selLanguage=it" TargetMode="External"/><Relationship Id="rId2" Type="http://schemas.openxmlformats.org/officeDocument/2006/relationships/hyperlink" Target="https://elt.oup.com/student/englishfile/preint3/grammar/file02/grammar02_a01?cc=it&amp;selLanguage=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english.britishcouncil.org/english-grammar-reference/past-simpl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lt.oup.com/student/englishfile/elementary3/grammar/file02/?cc=ro&amp;selLanguage=en" TargetMode="External"/><Relationship Id="rId2" Type="http://schemas.openxmlformats.org/officeDocument/2006/relationships/hyperlink" Target="https://cdn.burlingtonenglish.com/cache/worksheets/13/136445_4911c8b123b744201342f82e8e316ba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t.oup.com/student/englishfile/elementary3/grammar/file01/?cc=ro&amp;selLanguage=e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lt.oup.com/student/englishfile/elementary3/grammar/file06/?cc=ro&amp;selLanguage=en" TargetMode="External"/><Relationship Id="rId2" Type="http://schemas.openxmlformats.org/officeDocument/2006/relationships/hyperlink" Target="https://cdn.burlingtonenglish.com/cache/worksheets/13/136444_07871beb01fa2c79a02e9fb9feab8255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burlingtonenglish.com/cache/worksheets/13/136282_85efe414ad63b1c549b5d178ae00d32e.pdf" TargetMode="External"/><Relationship Id="rId2" Type="http://schemas.openxmlformats.org/officeDocument/2006/relationships/hyperlink" Target="https://cdn.burlingtonenglish.com/cache/worksheets/13/137774_f6b257057f04b240c876c5e4e466ad33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lt.oup.com/student/englishfile/elementary3/grammar/file05/?cc=ro&amp;selLanguage=en" TargetMode="External"/><Relationship Id="rId3" Type="http://schemas.openxmlformats.org/officeDocument/2006/relationships/hyperlink" Target="https://cdn.burlingtonenglish.com/cache/worksheets/13/136833_b3d3c06297e5bc57823d878cf22c4105.pdf" TargetMode="External"/><Relationship Id="rId7" Type="http://schemas.openxmlformats.org/officeDocument/2006/relationships/hyperlink" Target="https://elt.oup.com/student/englishfile/elementary3/grammar/file04/?cc=ro&amp;selLanguage=en" TargetMode="External"/><Relationship Id="rId2" Type="http://schemas.openxmlformats.org/officeDocument/2006/relationships/hyperlink" Target="https://cdn.burlingtonenglish.com/cache/worksheets/13/136519_1e5684040c749b030b4d4e07762688b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t.oup.com/student/englishfile/elementary3/grammar/file03/?cc=ro&amp;selLanguage=en" TargetMode="External"/><Relationship Id="rId5" Type="http://schemas.openxmlformats.org/officeDocument/2006/relationships/hyperlink" Target="https://elt.oup.com/student/englishfile/preint3/grammar/file01/?cc=ro&amp;selLanguage=en" TargetMode="External"/><Relationship Id="rId4" Type="http://schemas.openxmlformats.org/officeDocument/2006/relationships/hyperlink" Target="https://cdn.burlingtonenglish.com/cache/worksheets/13/139072_191e22caa36f5a1ed32b6b6fb1bf3b52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lt.oup.com/student/englishfile/preint3/grammar/file02/?cc=ro&amp;selLanguage=en" TargetMode="External"/><Relationship Id="rId2" Type="http://schemas.openxmlformats.org/officeDocument/2006/relationships/hyperlink" Target="https://cdn.burlingtonenglish.com/cache/worksheets/13/136631_2fb2c42e06af63ccb94f988e53eb8328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lt.oup.com/student/englishfile/elementary3/grammar/file08/?cc=ro&amp;selLanguage=en" TargetMode="External"/><Relationship Id="rId4" Type="http://schemas.openxmlformats.org/officeDocument/2006/relationships/hyperlink" Target="https://elt.oup.com/student/englishfile/elementary3/grammar/file07/?cc=ro&amp;selLanguage=e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3451" y="4960137"/>
            <a:ext cx="5186148" cy="1463040"/>
          </a:xfrm>
        </p:spPr>
        <p:txBody>
          <a:bodyPr/>
          <a:lstStyle/>
          <a:p>
            <a:r>
              <a:rPr lang="es-ES" dirty="0" err="1"/>
              <a:t>Past</a:t>
            </a:r>
            <a:r>
              <a:rPr lang="es-ES" dirty="0"/>
              <a:t> simple + BEFORE THE EXAM </a:t>
            </a:r>
            <a:r>
              <a:rPr lang="es-ES"/>
              <a:t>REVision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Caterina </a:t>
            </a:r>
            <a:r>
              <a:rPr lang="es-ES" dirty="0" err="1"/>
              <a:t>Ines</a:t>
            </a:r>
            <a:r>
              <a:rPr lang="es-ES" dirty="0"/>
              <a:t> </a:t>
            </a:r>
            <a:r>
              <a:rPr lang="es-ES" dirty="0" err="1"/>
              <a:t>Latella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1" y="5255383"/>
            <a:ext cx="2639006" cy="124710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62" y="4693992"/>
            <a:ext cx="1507096" cy="20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89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241" y="298613"/>
            <a:ext cx="10562822" cy="1499616"/>
          </a:xfrm>
        </p:spPr>
        <p:txBody>
          <a:bodyPr/>
          <a:lstStyle/>
          <a:p>
            <a:r>
              <a:rPr lang="es-ES" dirty="0"/>
              <a:t>SOME PRACTICE – PAST SIMPLE 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24128" y="1596788"/>
            <a:ext cx="9720073" cy="471257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Task. 2 Ask and answer the following questions</a:t>
            </a:r>
          </a:p>
          <a:p>
            <a:pPr lvl="0"/>
            <a:r>
              <a:rPr lang="en-US" sz="2400" i="1" dirty="0">
                <a:solidFill>
                  <a:srgbClr val="FF0000"/>
                </a:solidFill>
              </a:rPr>
              <a:t>When did you last go a restaurant?’ / ‘When did you last go to the cinema?’. </a:t>
            </a:r>
            <a:endParaRPr lang="ca-ES" sz="2000" i="1" dirty="0">
              <a:solidFill>
                <a:srgbClr val="FF0000"/>
              </a:solidFill>
            </a:endParaRPr>
          </a:p>
          <a:p>
            <a:pPr lvl="0"/>
            <a:r>
              <a:rPr lang="en-US" sz="2400" dirty="0"/>
              <a:t>Ask students what other questions you could ask about this event </a:t>
            </a:r>
            <a:r>
              <a:rPr lang="en-US" sz="2400" dirty="0" err="1"/>
              <a:t>eg</a:t>
            </a:r>
            <a:r>
              <a:rPr lang="en-US" sz="2400" dirty="0"/>
              <a:t>. for the restaurant they might say:</a:t>
            </a:r>
          </a:p>
          <a:p>
            <a:pPr lvl="0"/>
            <a:endParaRPr lang="ca-ES" sz="2000" dirty="0"/>
          </a:p>
          <a:p>
            <a:pPr lvl="1"/>
            <a:r>
              <a:rPr lang="en-US" sz="2800" dirty="0"/>
              <a:t> Which restaurant did you go to?</a:t>
            </a:r>
            <a:endParaRPr lang="ca-ES" sz="2800" dirty="0"/>
          </a:p>
          <a:p>
            <a:pPr lvl="1"/>
            <a:r>
              <a:rPr lang="en-US" sz="2800" dirty="0"/>
              <a:t>Who did you go with?</a:t>
            </a:r>
            <a:endParaRPr lang="ca-ES" sz="2800" dirty="0"/>
          </a:p>
          <a:p>
            <a:pPr lvl="1"/>
            <a:r>
              <a:rPr lang="es-ES" sz="2800" dirty="0"/>
              <a:t>What </a:t>
            </a:r>
            <a:r>
              <a:rPr lang="es-ES" sz="2800" dirty="0" err="1"/>
              <a:t>did</a:t>
            </a:r>
            <a:r>
              <a:rPr lang="es-ES" sz="2800" dirty="0"/>
              <a:t> </a:t>
            </a:r>
            <a:r>
              <a:rPr lang="es-ES" sz="2800" dirty="0" err="1"/>
              <a:t>you</a:t>
            </a:r>
            <a:r>
              <a:rPr lang="es-ES" sz="2800" dirty="0"/>
              <a:t> </a:t>
            </a:r>
            <a:r>
              <a:rPr lang="es-ES" sz="2800" dirty="0" err="1"/>
              <a:t>eat</a:t>
            </a:r>
            <a:r>
              <a:rPr lang="es-ES" sz="2800" dirty="0"/>
              <a:t>?</a:t>
            </a:r>
            <a:endParaRPr lang="ca-ES" sz="2800" dirty="0"/>
          </a:p>
          <a:p>
            <a:pPr lvl="1"/>
            <a:r>
              <a:rPr lang="es-ES" sz="2800" dirty="0" err="1"/>
              <a:t>Did</a:t>
            </a:r>
            <a:r>
              <a:rPr lang="es-ES" sz="2800" dirty="0"/>
              <a:t> </a:t>
            </a:r>
            <a:r>
              <a:rPr lang="es-ES" sz="2800" dirty="0" err="1"/>
              <a:t>you</a:t>
            </a:r>
            <a:r>
              <a:rPr lang="es-ES" sz="2800" dirty="0"/>
              <a:t> </a:t>
            </a:r>
            <a:r>
              <a:rPr lang="es-ES" sz="2800" dirty="0" err="1"/>
              <a:t>like</a:t>
            </a:r>
            <a:r>
              <a:rPr lang="es-ES" sz="2800" dirty="0"/>
              <a:t> </a:t>
            </a:r>
            <a:r>
              <a:rPr lang="es-ES" sz="2800" dirty="0" err="1"/>
              <a:t>it</a:t>
            </a:r>
            <a:r>
              <a:rPr lang="es-ES" sz="2800" dirty="0"/>
              <a:t>?</a:t>
            </a:r>
            <a:endParaRPr lang="ca-ES" sz="2800" dirty="0"/>
          </a:p>
          <a:p>
            <a:pPr lvl="1"/>
            <a:r>
              <a:rPr lang="es-ES" sz="2800" dirty="0" err="1"/>
              <a:t>Did</a:t>
            </a:r>
            <a:r>
              <a:rPr lang="es-ES" sz="2800" dirty="0"/>
              <a:t> </a:t>
            </a:r>
            <a:r>
              <a:rPr lang="es-ES" sz="2800" dirty="0" err="1"/>
              <a:t>you</a:t>
            </a:r>
            <a:r>
              <a:rPr lang="es-ES" sz="2800" dirty="0"/>
              <a:t> </a:t>
            </a:r>
            <a:r>
              <a:rPr lang="es-ES" sz="2800" dirty="0" err="1"/>
              <a:t>have</a:t>
            </a:r>
            <a:r>
              <a:rPr lang="es-ES" sz="2800" dirty="0"/>
              <a:t> </a:t>
            </a:r>
            <a:r>
              <a:rPr lang="es-ES" sz="2800" dirty="0" err="1"/>
              <a:t>dessert</a:t>
            </a:r>
            <a:r>
              <a:rPr lang="es-ES" sz="2800" dirty="0"/>
              <a:t>?</a:t>
            </a:r>
            <a:endParaRPr lang="ca-ES" sz="2800" dirty="0"/>
          </a:p>
          <a:p>
            <a:pPr lvl="1"/>
            <a:r>
              <a:rPr lang="en-US" sz="2800" dirty="0"/>
              <a:t>What did you talk about?</a:t>
            </a:r>
            <a:endParaRPr lang="ca-E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020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241" y="298613"/>
            <a:ext cx="10562822" cy="1499616"/>
          </a:xfrm>
        </p:spPr>
        <p:txBody>
          <a:bodyPr/>
          <a:lstStyle/>
          <a:p>
            <a:r>
              <a:rPr lang="es-ES" dirty="0"/>
              <a:t>SOME PRACTICE – PAST SIMPLE 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24128" y="1596788"/>
            <a:ext cx="9720073" cy="4712572"/>
          </a:xfrm>
        </p:spPr>
        <p:txBody>
          <a:bodyPr>
            <a:normAutofit/>
          </a:bodyPr>
          <a:lstStyle/>
          <a:p>
            <a:r>
              <a:rPr lang="en-US" sz="2400" b="1" dirty="0"/>
              <a:t>Task. 3 Tell a story by answering the following questions:</a:t>
            </a:r>
          </a:p>
          <a:p>
            <a:pPr lvl="0"/>
            <a:endParaRPr lang="ca-ES" sz="2000" dirty="0"/>
          </a:p>
          <a:p>
            <a:pPr lvl="1"/>
            <a:r>
              <a:rPr lang="en-US" sz="2800" dirty="0"/>
              <a:t> </a:t>
            </a:r>
            <a:r>
              <a:rPr lang="es-ES" sz="2800" dirty="0"/>
              <a:t>What?   - What </a:t>
            </a:r>
            <a:r>
              <a:rPr lang="es-ES" sz="2800" dirty="0" err="1"/>
              <a:t>not</a:t>
            </a:r>
            <a:r>
              <a:rPr lang="es-ES" sz="2800" dirty="0"/>
              <a:t>?</a:t>
            </a:r>
            <a:endParaRPr lang="ca-ES" sz="2800" dirty="0"/>
          </a:p>
          <a:p>
            <a:pPr lvl="1"/>
            <a:r>
              <a:rPr lang="en-US" sz="2800" dirty="0"/>
              <a:t>When?    - When not?</a:t>
            </a:r>
            <a:endParaRPr lang="ca-ES" sz="2800" dirty="0"/>
          </a:p>
          <a:p>
            <a:pPr lvl="1"/>
            <a:r>
              <a:rPr lang="es-ES" sz="2800" dirty="0" err="1"/>
              <a:t>Why</a:t>
            </a:r>
            <a:r>
              <a:rPr lang="es-ES" sz="2800" dirty="0"/>
              <a:t>?      - </a:t>
            </a:r>
            <a:r>
              <a:rPr lang="es-ES" sz="2800" dirty="0" err="1"/>
              <a:t>Why</a:t>
            </a:r>
            <a:r>
              <a:rPr lang="es-ES" sz="2800" dirty="0"/>
              <a:t> </a:t>
            </a:r>
            <a:r>
              <a:rPr lang="es-ES" sz="2800" dirty="0" err="1"/>
              <a:t>not</a:t>
            </a:r>
            <a:r>
              <a:rPr lang="es-ES" sz="2800" dirty="0"/>
              <a:t>?</a:t>
            </a:r>
            <a:endParaRPr lang="ca-ES" sz="2800" dirty="0"/>
          </a:p>
          <a:p>
            <a:pPr lvl="1"/>
            <a:r>
              <a:rPr lang="es-ES" sz="2800" dirty="0" err="1"/>
              <a:t>Who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? -   </a:t>
            </a:r>
            <a:r>
              <a:rPr lang="es-ES" sz="2800" dirty="0" err="1"/>
              <a:t>Who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not</a:t>
            </a:r>
            <a:r>
              <a:rPr lang="es-ES" sz="2800" dirty="0"/>
              <a:t>?</a:t>
            </a:r>
            <a:endParaRPr lang="ca-ES" sz="2800" dirty="0"/>
          </a:p>
          <a:p>
            <a:pPr lvl="1"/>
            <a:r>
              <a:rPr lang="es-ES" sz="2800" dirty="0"/>
              <a:t> </a:t>
            </a:r>
            <a:r>
              <a:rPr lang="es-ES" sz="2800" dirty="0" err="1"/>
              <a:t>How</a:t>
            </a:r>
            <a:r>
              <a:rPr lang="es-ES" sz="2800" dirty="0"/>
              <a:t>? </a:t>
            </a:r>
          </a:p>
          <a:p>
            <a:pPr lvl="1"/>
            <a:r>
              <a:rPr lang="es-ES" sz="2800" dirty="0"/>
              <a:t>Etc….</a:t>
            </a:r>
            <a:endParaRPr lang="ca-E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701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Keep</a:t>
            </a:r>
            <a:r>
              <a:rPr lang="es-ES" dirty="0"/>
              <a:t> </a:t>
            </a:r>
            <a:r>
              <a:rPr lang="es-ES" dirty="0" err="1"/>
              <a:t>practicing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3487" y="2208727"/>
            <a:ext cx="10934163" cy="4023360"/>
          </a:xfrm>
        </p:spPr>
        <p:txBody>
          <a:bodyPr>
            <a:normAutofit/>
          </a:bodyPr>
          <a:lstStyle/>
          <a:p>
            <a:endParaRPr lang="es-ES" dirty="0"/>
          </a:p>
          <a:p>
            <a:pPr>
              <a:buFont typeface="Wingdings" panose="05000000000000000000" pitchFamily="2" charset="2"/>
              <a:buChar char="v"/>
            </a:pPr>
            <a:r>
              <a:rPr lang="ca-ES" sz="2400" dirty="0">
                <a:hlinkClick r:id="rId2"/>
              </a:rPr>
              <a:t>https://elt.oup.com/student/englishfile/preint3/grammar/file02/grammar02_a01?cc=it&amp;selLanguage=it</a:t>
            </a:r>
            <a:endParaRPr lang="ca-E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ca-ES" sz="2400" dirty="0">
                <a:hlinkClick r:id="rId3"/>
              </a:rPr>
              <a:t>https://elt.oup.com/student/englishfile/preint3/grammar/file02/grammar02_a02?cc=it&amp;selLanguage=it</a:t>
            </a:r>
            <a:endParaRPr lang="ca-E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ca-ES" sz="2400" dirty="0">
                <a:hlinkClick r:id="rId4"/>
              </a:rPr>
              <a:t>https://learnenglish.britishcouncil.org/english-grammar-reference/past-simple</a:t>
            </a:r>
            <a:endParaRPr lang="ca-ES" sz="2400" dirty="0"/>
          </a:p>
          <a:p>
            <a:pPr>
              <a:buFont typeface="Wingdings" panose="05000000000000000000" pitchFamily="2" charset="2"/>
              <a:buChar char="v"/>
            </a:pPr>
            <a:endParaRPr lang="ca-ES" sz="2400" dirty="0"/>
          </a:p>
          <a:p>
            <a:endParaRPr lang="es-ES" sz="2400" b="1" dirty="0">
              <a:solidFill>
                <a:srgbClr val="FF0000"/>
              </a:solidFill>
            </a:endParaRPr>
          </a:p>
          <a:p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10131379" y="3480176"/>
            <a:ext cx="1768699" cy="373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2306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66280" y="4960138"/>
            <a:ext cx="5063319" cy="1463040"/>
          </a:xfrm>
        </p:spPr>
        <p:txBody>
          <a:bodyPr/>
          <a:lstStyle/>
          <a:p>
            <a:r>
              <a:rPr lang="es-ES" dirty="0"/>
              <a:t>THANK YOU FOR YOUR </a:t>
            </a:r>
            <a:r>
              <a:rPr lang="es-ES" dirty="0" err="1"/>
              <a:t>attention</a:t>
            </a:r>
            <a:endParaRPr lang="ca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a-ES" dirty="0"/>
          </a:p>
        </p:txBody>
      </p:sp>
      <p:pic>
        <p:nvPicPr>
          <p:cNvPr id="1026" name="Picture 2" descr="Resultado de imagen de goodby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5" b="30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62" y="4693992"/>
            <a:ext cx="1507096" cy="2009461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" y="5255384"/>
            <a:ext cx="2639006" cy="12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5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chemeClr val="accent1">
                    <a:lumMod val="75000"/>
                  </a:schemeClr>
                </a:solidFill>
              </a:rPr>
              <a:t>GRAMMAr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/>
              <a:t>CONTENTS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exam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(modules 1,2, 3, 4 - </a:t>
            </a:r>
            <a:r>
              <a:rPr lang="es-ES" dirty="0" err="1"/>
              <a:t>everyday</a:t>
            </a:r>
            <a:r>
              <a:rPr lang="es-ES" dirty="0"/>
              <a:t> </a:t>
            </a:r>
            <a:r>
              <a:rPr lang="es-ES" dirty="0" err="1"/>
              <a:t>english</a:t>
            </a:r>
            <a:r>
              <a:rPr lang="es-ES" dirty="0"/>
              <a:t> 2)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6975" y="2286000"/>
            <a:ext cx="10895525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i="1" dirty="0"/>
              <a:t>Possessive adjectives and pronouns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 likes and dislikes</a:t>
            </a:r>
            <a:endParaRPr lang="en-GB" sz="32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1" dirty="0"/>
              <a:t> </a:t>
            </a:r>
            <a:r>
              <a:rPr lang="en-GB" sz="3200" i="1" dirty="0"/>
              <a:t>present simple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i="1" dirty="0"/>
              <a:t> present continuous – stative verbs</a:t>
            </a:r>
            <a:endParaRPr lang="en-GB" sz="32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rgbClr val="FF0000"/>
                </a:solidFill>
              </a:rPr>
              <a:t> </a:t>
            </a:r>
            <a:r>
              <a:rPr lang="en-GB" sz="3200" i="1" dirty="0"/>
              <a:t>there is –there are     (there was/were)                     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3200" i="1" dirty="0"/>
              <a:t> a/an/some/any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3200" i="1" dirty="0"/>
              <a:t> past simple </a:t>
            </a:r>
          </a:p>
          <a:p>
            <a:pPr marL="0" lvl="0" indent="0">
              <a:buNone/>
            </a:pPr>
            <a:endParaRPr lang="es-ES" sz="3200" dirty="0"/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>
              <a:solidFill>
                <a:srgbClr val="FF0000"/>
              </a:solidFill>
            </a:endParaRP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20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92640"/>
            <a:ext cx="9720072" cy="1484768"/>
          </a:xfrm>
        </p:spPr>
        <p:txBody>
          <a:bodyPr/>
          <a:lstStyle/>
          <a:p>
            <a:r>
              <a:rPr lang="es-ES" dirty="0"/>
              <a:t>A/AN –   SOME/ANY – HAVE/HAS + POSSESSIVE ADJECTIVES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883391"/>
            <a:ext cx="9720073" cy="4425969"/>
          </a:xfrm>
        </p:spPr>
        <p:txBody>
          <a:bodyPr>
            <a:normAutofit fontScale="92500"/>
          </a:bodyPr>
          <a:lstStyle/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s-ES" i="1" dirty="0">
                <a:hlinkClick r:id="rId2"/>
              </a:rPr>
              <a:t>https://cdn.burlingtonenglish.com/cache/worksheets/13/136445_4911c8b123b744201342f82e8e316ba5.pdf</a:t>
            </a:r>
            <a:r>
              <a:rPr lang="es-ES" i="1" dirty="0"/>
              <a:t> </a:t>
            </a:r>
          </a:p>
          <a:p>
            <a:r>
              <a:rPr lang="es-ES" i="1" dirty="0"/>
              <a:t>+ </a:t>
            </a:r>
            <a:r>
              <a:rPr lang="es-ES" i="1" dirty="0" err="1"/>
              <a:t>solutions</a:t>
            </a:r>
            <a:r>
              <a:rPr lang="es-ES" i="1" dirty="0"/>
              <a:t>: </a:t>
            </a:r>
            <a:r>
              <a:rPr lang="es-ES" i="1" dirty="0" err="1"/>
              <a:t>chrome-extension</a:t>
            </a:r>
            <a:r>
              <a:rPr lang="es-ES" i="1" dirty="0"/>
              <a:t>://</a:t>
            </a:r>
            <a:r>
              <a:rPr lang="es-ES" i="1" dirty="0" err="1"/>
              <a:t>efaidnbmnnnibpcajpcglclefindmkaj</a:t>
            </a:r>
            <a:r>
              <a:rPr lang="es-ES" i="1" dirty="0"/>
              <a:t>/https://cdn.burlingtonenglish.com/cache/teachermaterials/lessons/15/153272_505e522489022a14376ae1bced1c1f93.pdf</a:t>
            </a:r>
          </a:p>
          <a:p>
            <a:endParaRPr lang="es-ES" i="1" dirty="0"/>
          </a:p>
          <a:p>
            <a:r>
              <a:rPr lang="es-ES" i="1" dirty="0">
                <a:hlinkClick r:id="rId3"/>
              </a:rPr>
              <a:t>https://elt.oup.com/student/englishfile/elementary3/grammar/file02/?cc=ro&amp;selLanguage=en</a:t>
            </a:r>
            <a:endParaRPr lang="es-ES" i="1" dirty="0"/>
          </a:p>
          <a:p>
            <a:endParaRPr lang="es-ES" i="1" dirty="0"/>
          </a:p>
          <a:p>
            <a:r>
              <a:rPr lang="es-ES" i="1" dirty="0">
                <a:hlinkClick r:id="rId4"/>
              </a:rPr>
              <a:t>https://elt.oup.com/student/englishfile/elementary3/grammar/file01/?cc=ro&amp;selLanguage=en</a:t>
            </a:r>
            <a:endParaRPr lang="es-ES" i="1" dirty="0"/>
          </a:p>
          <a:p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45638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92640"/>
            <a:ext cx="9720072" cy="1484768"/>
          </a:xfrm>
        </p:spPr>
        <p:txBody>
          <a:bodyPr/>
          <a:lstStyle/>
          <a:p>
            <a:r>
              <a:rPr lang="es-ES" dirty="0" err="1"/>
              <a:t>Like</a:t>
            </a:r>
            <a:r>
              <a:rPr lang="es-ES" dirty="0"/>
              <a:t> / Love + </a:t>
            </a:r>
            <a:r>
              <a:rPr lang="es-ES" dirty="0" err="1"/>
              <a:t>Noun</a:t>
            </a:r>
            <a:r>
              <a:rPr lang="es-ES" dirty="0"/>
              <a:t>; </a:t>
            </a:r>
            <a:r>
              <a:rPr lang="es-ES" dirty="0" err="1"/>
              <a:t>Like</a:t>
            </a:r>
            <a:r>
              <a:rPr lang="es-ES" dirty="0"/>
              <a:t> / Love + </a:t>
            </a:r>
            <a:r>
              <a:rPr lang="es-ES" dirty="0" err="1"/>
              <a:t>Verb+ing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883391"/>
            <a:ext cx="9720073" cy="4425969"/>
          </a:xfrm>
        </p:spPr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s-ES" i="1" dirty="0">
                <a:hlinkClick r:id="rId2"/>
              </a:rPr>
              <a:t>https://cdn.burlingtonenglish.com/cache/worksheets/13/136444_07871beb01fa2c79a02e9fb9feab8255.pdf</a:t>
            </a:r>
            <a:r>
              <a:rPr lang="es-ES" i="1" dirty="0"/>
              <a:t> + </a:t>
            </a:r>
            <a:r>
              <a:rPr lang="es-ES" i="1" dirty="0" err="1"/>
              <a:t>solutions</a:t>
            </a:r>
            <a:r>
              <a:rPr lang="es-ES" i="1" dirty="0"/>
              <a:t>: </a:t>
            </a:r>
            <a:r>
              <a:rPr lang="es-ES" i="1" dirty="0" err="1"/>
              <a:t>chrome-extension</a:t>
            </a:r>
            <a:r>
              <a:rPr lang="es-ES" i="1" dirty="0"/>
              <a:t>://</a:t>
            </a:r>
            <a:r>
              <a:rPr lang="es-ES" i="1" dirty="0" err="1"/>
              <a:t>efaidnbmnnnibpcajpcglclefindmkaj</a:t>
            </a:r>
            <a:r>
              <a:rPr lang="es-ES" i="1" dirty="0"/>
              <a:t>/https://cdn.burlingtonenglish.com/cache/teachermaterials/lessons/15/152421_fe7295e3d77bc1e3416a3d2332628e9b.pdf</a:t>
            </a:r>
          </a:p>
          <a:p>
            <a:pPr marL="0" indent="0">
              <a:buNone/>
            </a:pPr>
            <a:endParaRPr lang="es-ES" i="1" dirty="0"/>
          </a:p>
          <a:p>
            <a:endParaRPr lang="es-ES" i="1" dirty="0"/>
          </a:p>
          <a:p>
            <a:r>
              <a:rPr lang="es-ES" i="1" dirty="0">
                <a:hlinkClick r:id="rId3"/>
              </a:rPr>
              <a:t>https://elt.oup.com/student/englishfile/elementary3/grammar/file06/?cc=ro&amp;selLanguage=en</a:t>
            </a:r>
            <a:endParaRPr lang="es-ES" i="1" dirty="0"/>
          </a:p>
          <a:p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65754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92640"/>
            <a:ext cx="9720072" cy="1484768"/>
          </a:xfrm>
        </p:spPr>
        <p:txBody>
          <a:bodyPr/>
          <a:lstStyle/>
          <a:p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– </a:t>
            </a:r>
            <a:r>
              <a:rPr lang="es-ES" dirty="0" err="1"/>
              <a:t>there</a:t>
            </a:r>
            <a:r>
              <a:rPr lang="es-ES" dirty="0"/>
              <a:t> are + REVIEW TEST LESSON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883391"/>
            <a:ext cx="9720073" cy="4425969"/>
          </a:xfrm>
        </p:spPr>
        <p:txBody>
          <a:bodyPr>
            <a:normAutofit fontScale="92500"/>
          </a:bodyPr>
          <a:lstStyle/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s-ES" i="1" dirty="0">
                <a:hlinkClick r:id="rId2"/>
              </a:rPr>
              <a:t>https://cdn.burlingtonenglish.com/cache/worksheets/13/137774_f6b257057f04b240c876c5e4e466ad33.pdf</a:t>
            </a:r>
            <a:r>
              <a:rPr lang="es-ES" i="1" dirty="0"/>
              <a:t> + </a:t>
            </a:r>
            <a:r>
              <a:rPr lang="es-ES" i="1" dirty="0" err="1"/>
              <a:t>solutions</a:t>
            </a:r>
            <a:r>
              <a:rPr lang="es-ES" i="1" dirty="0"/>
              <a:t>: </a:t>
            </a:r>
            <a:r>
              <a:rPr lang="es-ES" i="1" dirty="0" err="1"/>
              <a:t>chrome-extension</a:t>
            </a:r>
            <a:r>
              <a:rPr lang="es-ES" i="1" dirty="0"/>
              <a:t>://</a:t>
            </a:r>
            <a:r>
              <a:rPr lang="es-ES" i="1" dirty="0" err="1"/>
              <a:t>efaidnbmnnnibpcajpcglclefindmkaj</a:t>
            </a:r>
            <a:r>
              <a:rPr lang="es-ES" i="1" dirty="0"/>
              <a:t>/https://cdn.burlingtonenglish.com/cache/teachermaterials/lessons/15/153037_14a70361f0c1a62ff05ae8c8e8011a4e.pdf</a:t>
            </a:r>
          </a:p>
          <a:p>
            <a:endParaRPr lang="es-ES" i="1" dirty="0"/>
          </a:p>
          <a:p>
            <a:r>
              <a:rPr lang="es-ES" i="1" dirty="0">
                <a:hlinkClick r:id="rId3"/>
              </a:rPr>
              <a:t>https://cdn.burlingtonenglish.com/cache/worksheets/13/136282_85efe414ad63b1c549b5d178ae00d32e.pdf</a:t>
            </a:r>
            <a:r>
              <a:rPr lang="es-ES" i="1" dirty="0"/>
              <a:t> </a:t>
            </a:r>
          </a:p>
          <a:p>
            <a:r>
              <a:rPr lang="es-ES" i="1" dirty="0"/>
              <a:t>+ </a:t>
            </a:r>
            <a:r>
              <a:rPr lang="es-ES" i="1" dirty="0" err="1"/>
              <a:t>solutions</a:t>
            </a:r>
            <a:r>
              <a:rPr lang="es-ES" i="1" dirty="0"/>
              <a:t>: </a:t>
            </a:r>
            <a:r>
              <a:rPr lang="es-ES" i="1" dirty="0" err="1"/>
              <a:t>chrome-extension</a:t>
            </a:r>
            <a:r>
              <a:rPr lang="es-ES" i="1" dirty="0"/>
              <a:t>://</a:t>
            </a:r>
            <a:r>
              <a:rPr lang="es-ES" i="1" dirty="0" err="1"/>
              <a:t>efaidnbmnnnibpcajpcglclefindmkaj</a:t>
            </a:r>
            <a:r>
              <a:rPr lang="es-ES" i="1" dirty="0"/>
              <a:t>/https://cdn.burlingtonenglish.com/cache/teachermaterials/lessons/15/152549_f7ab624ad89406e25d90497b81e41ffc.pdf</a:t>
            </a:r>
          </a:p>
          <a:p>
            <a:r>
              <a:rPr lang="es-E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40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92640"/>
            <a:ext cx="10268712" cy="1484768"/>
          </a:xfrm>
        </p:spPr>
        <p:txBody>
          <a:bodyPr/>
          <a:lstStyle/>
          <a:p>
            <a:r>
              <a:rPr lang="es-ES" dirty="0"/>
              <a:t>PRESENT SIMPLE – PRESENT CONT. + STATE VERBS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883391"/>
            <a:ext cx="9720073" cy="4425969"/>
          </a:xfrm>
        </p:spPr>
        <p:txBody>
          <a:bodyPr>
            <a:normAutofit fontScale="62500" lnSpcReduction="20000"/>
          </a:bodyPr>
          <a:lstStyle/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s-ES" i="1" dirty="0">
                <a:hlinkClick r:id="rId2"/>
              </a:rPr>
              <a:t>https://cdn.burlingtonenglish.com/cache/worksheets/13/136519_1e5684040c749b030b4d4e07762688b5.pdf</a:t>
            </a:r>
            <a:r>
              <a:rPr lang="es-ES" i="1" dirty="0"/>
              <a:t> + </a:t>
            </a:r>
            <a:r>
              <a:rPr lang="es-ES" i="1" dirty="0" err="1"/>
              <a:t>solutions</a:t>
            </a:r>
            <a:r>
              <a:rPr lang="es-ES" i="1" dirty="0"/>
              <a:t>: </a:t>
            </a:r>
            <a:r>
              <a:rPr lang="es-ES" i="1" dirty="0" err="1"/>
              <a:t>chrome-extension</a:t>
            </a:r>
            <a:r>
              <a:rPr lang="es-ES" i="1" dirty="0"/>
              <a:t>://</a:t>
            </a:r>
            <a:r>
              <a:rPr lang="es-ES" i="1" dirty="0" err="1"/>
              <a:t>efaidnbmnnnibpcajpcglclefindmkaj</a:t>
            </a:r>
            <a:r>
              <a:rPr lang="es-ES" i="1" dirty="0"/>
              <a:t>/https://cdn.burlingtonenglish.com/cache/teachermaterials/lessons/15/152695_b25a335f3b2a7fd9757141beaab7c0b4.pdf</a:t>
            </a:r>
          </a:p>
          <a:p>
            <a:endParaRPr lang="es-ES" i="1" dirty="0"/>
          </a:p>
          <a:p>
            <a:r>
              <a:rPr lang="es-ES" i="1" dirty="0">
                <a:hlinkClick r:id="rId3"/>
              </a:rPr>
              <a:t>https://cdn.burlingtonenglish.com/cache/worksheets/13/136833_b3d3c06297e5bc57823d878cf22c4105.pdf</a:t>
            </a:r>
            <a:r>
              <a:rPr lang="es-ES" i="1" dirty="0"/>
              <a:t> + </a:t>
            </a:r>
            <a:r>
              <a:rPr lang="es-ES" i="1" dirty="0" err="1"/>
              <a:t>solutions</a:t>
            </a:r>
            <a:r>
              <a:rPr lang="es-ES" i="1" dirty="0"/>
              <a:t>: </a:t>
            </a:r>
            <a:r>
              <a:rPr lang="es-ES" i="1" dirty="0" err="1"/>
              <a:t>chrome-extension</a:t>
            </a:r>
            <a:r>
              <a:rPr lang="es-ES" i="1" dirty="0"/>
              <a:t>://</a:t>
            </a:r>
            <a:r>
              <a:rPr lang="es-ES" i="1" dirty="0" err="1"/>
              <a:t>efaidnbmnnnibpcajpcglclefindmkaj</a:t>
            </a:r>
            <a:r>
              <a:rPr lang="es-ES" i="1" dirty="0"/>
              <a:t>/https://cdn.burlingtonenglish.com/cache/teachermaterials/lessons/15/152998_0e88de236e1110f005195334bd231e65.pdf</a:t>
            </a:r>
          </a:p>
          <a:p>
            <a:r>
              <a:rPr lang="es-ES" i="1" dirty="0">
                <a:hlinkClick r:id="rId4"/>
              </a:rPr>
              <a:t>https://cdn.burlingtonenglish.com/cache/worksheets/13/139072_191e22caa36f5a1ed32b6b6fb1bf3b52.pdf</a:t>
            </a:r>
            <a:r>
              <a:rPr lang="es-ES" i="1" dirty="0"/>
              <a:t> + </a:t>
            </a:r>
            <a:r>
              <a:rPr lang="es-ES" i="1" dirty="0" err="1"/>
              <a:t>solutions</a:t>
            </a:r>
            <a:r>
              <a:rPr lang="es-ES" i="1" dirty="0"/>
              <a:t>: </a:t>
            </a:r>
            <a:r>
              <a:rPr lang="es-ES" i="1" dirty="0" err="1"/>
              <a:t>chrome-extension</a:t>
            </a:r>
            <a:r>
              <a:rPr lang="es-ES" i="1" dirty="0"/>
              <a:t>://</a:t>
            </a:r>
            <a:r>
              <a:rPr lang="es-ES" i="1" dirty="0" err="1"/>
              <a:t>efaidnbmnnnibpcajpcglclefindmkaj</a:t>
            </a:r>
            <a:r>
              <a:rPr lang="es-ES" i="1" dirty="0"/>
              <a:t>/https://cdn.burlingtonenglish.com/cache/teachermaterials/lessons/15/153047_d7c4f7372c49430dea10d3fea0a2cf1d.pdf</a:t>
            </a:r>
          </a:p>
          <a:p>
            <a:r>
              <a:rPr lang="es-ES" i="1" dirty="0">
                <a:hlinkClick r:id="rId5"/>
              </a:rPr>
              <a:t>https://elt.oup.com/student/englishfile/preint3/grammar/file01/?cc=ro&amp;selLanguage=en</a:t>
            </a:r>
            <a:endParaRPr lang="es-ES" i="1" dirty="0"/>
          </a:p>
          <a:p>
            <a:r>
              <a:rPr lang="es-ES" i="1" dirty="0">
                <a:hlinkClick r:id="rId6"/>
              </a:rPr>
              <a:t>https://elt.oup.com/student/englishfile/elementary3/grammar/file03/?cc=ro&amp;selLanguage=en</a:t>
            </a:r>
            <a:endParaRPr lang="es-ES" i="1" dirty="0"/>
          </a:p>
          <a:p>
            <a:endParaRPr lang="es-ES" i="1" dirty="0"/>
          </a:p>
          <a:p>
            <a:r>
              <a:rPr lang="es-ES" i="1" dirty="0">
                <a:hlinkClick r:id="rId7"/>
              </a:rPr>
              <a:t>https://elt.oup.com/student/englishfile/elementary3/grammar/file04/?cc=ro&amp;selLanguage=en</a:t>
            </a:r>
            <a:endParaRPr lang="es-ES" i="1" dirty="0"/>
          </a:p>
          <a:p>
            <a:r>
              <a:rPr lang="es-ES" i="1" dirty="0">
                <a:hlinkClick r:id="rId8"/>
              </a:rPr>
              <a:t>https://elt.oup.com/student/englishfile/elementary3/grammar/file05/?cc=ro&amp;selLanguage=en</a:t>
            </a:r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52500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92640"/>
            <a:ext cx="10268712" cy="1484768"/>
          </a:xfrm>
        </p:spPr>
        <p:txBody>
          <a:bodyPr/>
          <a:lstStyle/>
          <a:p>
            <a:r>
              <a:rPr lang="es-ES" dirty="0"/>
              <a:t>PAST SIMPLE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883391"/>
            <a:ext cx="9720073" cy="4425969"/>
          </a:xfrm>
        </p:spPr>
        <p:txBody>
          <a:bodyPr>
            <a:normAutofit fontScale="92500"/>
          </a:bodyPr>
          <a:lstStyle/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s-ES" i="1" dirty="0">
                <a:hlinkClick r:id="rId2"/>
              </a:rPr>
              <a:t>https://cdn.burlingtonenglish.com/cache/worksheets/13/136631_2fb2c42e06af63ccb94f988e53eb8328.pdf</a:t>
            </a:r>
            <a:r>
              <a:rPr lang="es-ES" i="1" dirty="0"/>
              <a:t> + </a:t>
            </a:r>
            <a:r>
              <a:rPr lang="es-ES" i="1" dirty="0" err="1"/>
              <a:t>solutions</a:t>
            </a:r>
            <a:r>
              <a:rPr lang="es-ES" i="1" dirty="0"/>
              <a:t>: </a:t>
            </a:r>
            <a:r>
              <a:rPr lang="es-ES" i="1" dirty="0" err="1"/>
              <a:t>chrome-extension</a:t>
            </a:r>
            <a:r>
              <a:rPr lang="es-ES" i="1" dirty="0"/>
              <a:t>://</a:t>
            </a:r>
            <a:r>
              <a:rPr lang="es-ES" i="1" dirty="0" err="1"/>
              <a:t>efaidnbmnnnibpcajpcglclefindmkaj</a:t>
            </a:r>
            <a:r>
              <a:rPr lang="es-ES" i="1" dirty="0"/>
              <a:t>/https://cdn.burlingtonenglish.com/cache/teachermaterials/lessons/16/165344_fa83ca44edf217afde4937b2573f6c57.pdf</a:t>
            </a:r>
          </a:p>
          <a:p>
            <a:endParaRPr lang="es-ES" i="1" dirty="0"/>
          </a:p>
          <a:p>
            <a:endParaRPr lang="es-ES" i="1" dirty="0"/>
          </a:p>
          <a:p>
            <a:r>
              <a:rPr lang="es-ES" i="1" dirty="0">
                <a:hlinkClick r:id="rId3"/>
              </a:rPr>
              <a:t>https://elt.oup.com/student/englishfile/preint3/grammar/file02/?cc=ro&amp;selLanguage=en</a:t>
            </a:r>
            <a:endParaRPr lang="es-ES" i="1" dirty="0"/>
          </a:p>
          <a:p>
            <a:r>
              <a:rPr lang="es-ES" i="1" dirty="0">
                <a:hlinkClick r:id="rId4"/>
              </a:rPr>
              <a:t>https://elt.oup.com/student/englishfile/elementary3/grammar/file07/?cc=ro&amp;selLanguage=en</a:t>
            </a:r>
            <a:endParaRPr lang="es-ES" i="1" dirty="0"/>
          </a:p>
          <a:p>
            <a:r>
              <a:rPr lang="es-ES" i="1" dirty="0">
                <a:hlinkClick r:id="rId5"/>
              </a:rPr>
              <a:t>https://elt.oup.com/student/englishfile/elementary3/grammar/file08/?cc=ro&amp;selLanguage=en</a:t>
            </a:r>
            <a:endParaRPr lang="es-ES" i="1" dirty="0"/>
          </a:p>
          <a:p>
            <a:endParaRPr lang="es-ES" i="1" dirty="0"/>
          </a:p>
          <a:p>
            <a:endParaRPr lang="es-ES" i="1" dirty="0"/>
          </a:p>
          <a:p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25369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irREGULAR</a:t>
            </a:r>
            <a:r>
              <a:rPr lang="es-ES" dirty="0"/>
              <a:t> VERBS</a:t>
            </a:r>
            <a:endParaRPr lang="es-ES" sz="7200" dirty="0">
              <a:solidFill>
                <a:srgbClr val="FF0000"/>
              </a:solidFill>
            </a:endParaRPr>
          </a:p>
        </p:txBody>
      </p:sp>
      <p:pic>
        <p:nvPicPr>
          <p:cNvPr id="3" name="Picture 2" descr="Resultado de imagen de irregular verbs forms past a2 grou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47" y="-177421"/>
            <a:ext cx="5140026" cy="726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44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241" y="298613"/>
            <a:ext cx="10562822" cy="1499616"/>
          </a:xfrm>
        </p:spPr>
        <p:txBody>
          <a:bodyPr/>
          <a:lstStyle/>
          <a:p>
            <a:r>
              <a:rPr lang="es-ES" dirty="0"/>
              <a:t>SOME PRACTICE – PAST SIMPLE 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24128" y="1596788"/>
            <a:ext cx="9720073" cy="47125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Task. 1 Ask a question to get the following information about a  past action. </a:t>
            </a:r>
          </a:p>
          <a:p>
            <a:endParaRPr lang="en-US" sz="2400" dirty="0"/>
          </a:p>
          <a:p>
            <a:r>
              <a:rPr lang="en-US" sz="2400" dirty="0"/>
              <a:t>- something you bought yesterday   -  What did you buy yesterday?</a:t>
            </a:r>
          </a:p>
          <a:p>
            <a:r>
              <a:rPr lang="en-US" sz="2400" dirty="0"/>
              <a:t>- the last thing you lost                   - What </a:t>
            </a:r>
            <a:r>
              <a:rPr lang="en-US" sz="2400" dirty="0">
                <a:solidFill>
                  <a:srgbClr val="FF0000"/>
                </a:solidFill>
              </a:rPr>
              <a:t>was </a:t>
            </a:r>
            <a:r>
              <a:rPr lang="en-US" sz="2400" dirty="0"/>
              <a:t>the last thing…?</a:t>
            </a:r>
          </a:p>
          <a:p>
            <a:r>
              <a:rPr lang="en-US" sz="2400" dirty="0"/>
              <a:t>- what you did yesterday evening   - What did you do yesterday?</a:t>
            </a:r>
          </a:p>
          <a:p>
            <a:r>
              <a:rPr lang="en-US" sz="2400" dirty="0"/>
              <a:t>- the last time you did some exercise   - When was the last…?  </a:t>
            </a:r>
          </a:p>
          <a:p>
            <a:r>
              <a:rPr lang="en-US" sz="2400" dirty="0"/>
              <a:t>- the last time you went out with your friends – When was….?</a:t>
            </a:r>
          </a:p>
          <a:p>
            <a:r>
              <a:rPr lang="en-US" sz="2400" dirty="0"/>
              <a:t>- how much money you spent yesterday  - How much money did you spend…?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158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1302</TotalTime>
  <Words>1013</Words>
  <Application>Microsoft Office PowerPoint</Application>
  <PresentationFormat>Panorámica</PresentationFormat>
  <Paragraphs>92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Tw Cen MT</vt:lpstr>
      <vt:lpstr>Tw Cen MT Condensed</vt:lpstr>
      <vt:lpstr>Wingdings</vt:lpstr>
      <vt:lpstr>Wingdings 3</vt:lpstr>
      <vt:lpstr>Integral</vt:lpstr>
      <vt:lpstr>Past simple + BEFORE THE EXAM REVision</vt:lpstr>
      <vt:lpstr>GRAMMAr CONTENTS of the exam  (modules 1,2, 3, 4 - everyday english 2)</vt:lpstr>
      <vt:lpstr>A/AN –   SOME/ANY – HAVE/HAS + POSSESSIVE ADJECTIVES</vt:lpstr>
      <vt:lpstr>Like / Love + Noun; Like / Love + Verb+ing</vt:lpstr>
      <vt:lpstr>There is – there are + REVIEW TEST LESSON 1</vt:lpstr>
      <vt:lpstr>PRESENT SIMPLE – PRESENT CONT. + STATE VERBS</vt:lpstr>
      <vt:lpstr>PAST SIMPLE</vt:lpstr>
      <vt:lpstr>irREGULAR VERBS</vt:lpstr>
      <vt:lpstr>SOME PRACTICE – PAST SIMPLE :</vt:lpstr>
      <vt:lpstr>SOME PRACTICE – PAST SIMPLE :</vt:lpstr>
      <vt:lpstr>SOME PRACTICE – PAST SIMPLE :</vt:lpstr>
      <vt:lpstr>Keep practicing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 SIMPLE</dc:title>
  <dc:creator>Caterina Inés Latella</dc:creator>
  <cp:lastModifiedBy>Caterina Ines Latella</cp:lastModifiedBy>
  <cp:revision>89</cp:revision>
  <dcterms:created xsi:type="dcterms:W3CDTF">2018-04-20T06:14:45Z</dcterms:created>
  <dcterms:modified xsi:type="dcterms:W3CDTF">2024-12-27T14:57:21Z</dcterms:modified>
</cp:coreProperties>
</file>