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41" r:id="rId5"/>
    <p:sldMasterId id="2147483672" r:id="rId6"/>
    <p:sldMasterId id="2147483684" r:id="rId7"/>
    <p:sldMasterId id="2147483696" r:id="rId8"/>
    <p:sldMasterId id="2147483708" r:id="rId9"/>
  </p:sldMasterIdLst>
  <p:sldIdLst>
    <p:sldId id="256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2330"/>
    <a:srgbClr val="C2C186"/>
    <a:srgbClr val="D8002A"/>
    <a:srgbClr val="C5A521"/>
    <a:srgbClr val="B4BB76"/>
    <a:srgbClr val="E7A059"/>
    <a:srgbClr val="E8B5A3"/>
    <a:srgbClr val="96CFDC"/>
    <a:srgbClr val="DBC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9" autoAdjust="0"/>
    <p:restoredTop sz="98121" autoAdjust="0"/>
  </p:normalViewPr>
  <p:slideViewPr>
    <p:cSldViewPr snapToGrid="0" snapToObjects="1">
      <p:cViewPr>
        <p:scale>
          <a:sx n="80" d="100"/>
          <a:sy n="80" d="100"/>
        </p:scale>
        <p:origin x="-99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8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9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1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4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56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4800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273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254239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54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9609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8422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0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78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6719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588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474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7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489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4141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20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408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592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4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5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377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4" name="Rectángulo 3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6096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844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239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497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6855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4092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93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043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474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914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7966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3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84652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9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7902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848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4363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7266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5225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845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687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401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7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067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91993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67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021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0581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32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6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7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0541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2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961457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8978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1905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900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7753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8613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3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9077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826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441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667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84017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9838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0866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695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2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39727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21585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91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7185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2009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27240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34046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36098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454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2885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8B5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7335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B4BB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5346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96CF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268339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 userDrawn="1"/>
        </p:nvSpPr>
        <p:spPr>
          <a:xfrm>
            <a:off x="1" y="0"/>
            <a:ext cx="9144000" cy="5586441"/>
          </a:xfrm>
          <a:prstGeom prst="rect">
            <a:avLst/>
          </a:prstGeom>
          <a:solidFill>
            <a:srgbClr val="E7A0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2398753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5" name="Marcador de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4337050"/>
            <a:ext cx="4718050" cy="8239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dirty="0"/>
              <a:t>Autor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08720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10976" y="1600199"/>
            <a:ext cx="5966214" cy="3287767"/>
          </a:xfrm>
          <a:prstGeom prst="rect">
            <a:avLst/>
          </a:prstGeom>
        </p:spPr>
        <p:txBody>
          <a:bodyPr anchor="t"/>
          <a:lstStyle>
            <a:lvl1pPr algn="l">
              <a:defRPr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1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94781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694364"/>
            <a:ext cx="8229600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8" name="Marcador de contenido 2"/>
          <p:cNvSpPr>
            <a:spLocks noGrp="1"/>
          </p:cNvSpPr>
          <p:nvPr>
            <p:ph idx="11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2"/>
          </p:nvPr>
        </p:nvSpPr>
        <p:spPr>
          <a:xfrm>
            <a:off x="4730758" y="1600200"/>
            <a:ext cx="3937768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0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6511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1" y="694364"/>
            <a:ext cx="3983453" cy="723273"/>
          </a:xfrm>
          <a:prstGeom prst="rect">
            <a:avLst/>
          </a:prstGeom>
        </p:spPr>
        <p:txBody>
          <a:bodyPr/>
          <a:lstStyle>
            <a:lvl1pPr algn="l">
              <a:defRPr sz="24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1" name="Marcador de contenido 2"/>
          <p:cNvSpPr>
            <a:spLocks noGrp="1"/>
          </p:cNvSpPr>
          <p:nvPr>
            <p:ph idx="13"/>
          </p:nvPr>
        </p:nvSpPr>
        <p:spPr>
          <a:xfrm>
            <a:off x="457199" y="1600200"/>
            <a:ext cx="3983455" cy="3570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7183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0086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85053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6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7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510976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2678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9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4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texto 9"/>
          <p:cNvSpPr>
            <a:spLocks noGrp="1"/>
          </p:cNvSpPr>
          <p:nvPr>
            <p:ph type="body" sz="quarter" idx="15" hasCustomPrompt="1"/>
          </p:nvPr>
        </p:nvSpPr>
        <p:spPr>
          <a:xfrm>
            <a:off x="785794" y="3380463"/>
            <a:ext cx="3325542" cy="1461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12" name="Rectángulo 11"/>
          <p:cNvSpPr/>
          <p:nvPr userDrawn="1"/>
        </p:nvSpPr>
        <p:spPr>
          <a:xfrm>
            <a:off x="511175" y="3105742"/>
            <a:ext cx="3892550" cy="2054982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3433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785794" y="959321"/>
            <a:ext cx="3325542" cy="38822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 i="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s-ES_tradnl" dirty="0"/>
              <a:t>Haga clic para escribir una cita</a:t>
            </a:r>
          </a:p>
        </p:txBody>
      </p:sp>
      <p:sp>
        <p:nvSpPr>
          <p:cNvPr id="9" name="Rectángulo 8"/>
          <p:cNvSpPr/>
          <p:nvPr userDrawn="1"/>
        </p:nvSpPr>
        <p:spPr>
          <a:xfrm>
            <a:off x="511175" y="683974"/>
            <a:ext cx="3892550" cy="4476750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9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5"/>
          </p:nvPr>
        </p:nvSpPr>
        <p:spPr>
          <a:xfrm>
            <a:off x="4778375" y="3105742"/>
            <a:ext cx="3892550" cy="207459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0551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5" y="693738"/>
            <a:ext cx="8159949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01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12"/>
          <p:cNvSpPr>
            <a:spLocks noGrp="1"/>
          </p:cNvSpPr>
          <p:nvPr>
            <p:ph type="pic" sz="quarter" idx="12"/>
          </p:nvPr>
        </p:nvSpPr>
        <p:spPr>
          <a:xfrm>
            <a:off x="4778375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1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510976" y="693738"/>
            <a:ext cx="3892550" cy="4476750"/>
          </a:xfrm>
          <a:prstGeom prst="rect">
            <a:avLst/>
          </a:prstGeom>
        </p:spPr>
        <p:txBody>
          <a:bodyPr vert="horz"/>
          <a:lstStyle/>
          <a:p>
            <a:endParaRPr lang="es-ES"/>
          </a:p>
        </p:txBody>
      </p:sp>
      <p:sp>
        <p:nvSpPr>
          <p:cNvPr id="13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6433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medios 9"/>
          <p:cNvSpPr>
            <a:spLocks noGrp="1"/>
          </p:cNvSpPr>
          <p:nvPr>
            <p:ph type="media" sz="quarter" idx="14" hasCustomPrompt="1"/>
          </p:nvPr>
        </p:nvSpPr>
        <p:spPr>
          <a:xfrm>
            <a:off x="510976" y="693738"/>
            <a:ext cx="8159750" cy="4476750"/>
          </a:xfrm>
          <a:prstGeom prst="rect">
            <a:avLst/>
          </a:prstGeom>
        </p:spPr>
        <p:txBody>
          <a:bodyPr vert="horz"/>
          <a:lstStyle/>
          <a:p>
            <a:r>
              <a:rPr lang="es-ES" dirty="0"/>
              <a:t>Media</a:t>
            </a:r>
          </a:p>
        </p:txBody>
      </p:sp>
      <p:sp>
        <p:nvSpPr>
          <p:cNvPr id="8" name="Marcador de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511175" y="5901105"/>
            <a:ext cx="4940300" cy="6445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1600" b="1" i="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dirty="0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4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7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2" cy="1552693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3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0" r:id="rId3"/>
    <p:sldLayoutId id="214748372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lorida - Marca 150dpi-Universitària_c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1" y="5314752"/>
            <a:ext cx="2687722" cy="1552694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3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4" r:id="rId12"/>
    <p:sldLayoutId id="2147483755" r:id="rId13"/>
    <p:sldLayoutId id="2147483753" r:id="rId14"/>
    <p:sldLayoutId id="2147483756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2" cy="1552693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4" r:id="rId2"/>
    <p:sldLayoutId id="2147483725" r:id="rId3"/>
    <p:sldLayoutId id="2147483727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0" y="5314752"/>
            <a:ext cx="2687721" cy="1552693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8" r:id="rId2"/>
    <p:sldLayoutId id="2147483730" r:id="rId3"/>
    <p:sldLayoutId id="2147483729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03" y="5479345"/>
            <a:ext cx="4157508" cy="1504198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2" r:id="rId2"/>
    <p:sldLayoutId id="2147483734" r:id="rId3"/>
    <p:sldLayoutId id="2147483733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85" y="5466877"/>
            <a:ext cx="4226426" cy="1529134"/>
          </a:xfrm>
          <a:prstGeom prst="rect">
            <a:avLst/>
          </a:prstGeom>
        </p:spPr>
      </p:pic>
      <p:cxnSp>
        <p:nvCxnSpPr>
          <p:cNvPr id="8" name="Conector recto 7"/>
          <p:cNvCxnSpPr/>
          <p:nvPr userDrawn="1"/>
        </p:nvCxnSpPr>
        <p:spPr>
          <a:xfrm flipH="1">
            <a:off x="-90714" y="5603257"/>
            <a:ext cx="9314225" cy="0"/>
          </a:xfrm>
          <a:prstGeom prst="line">
            <a:avLst/>
          </a:prstGeom>
          <a:ln w="317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000" dirty="0" smtClean="0"/>
              <a:t>Curso 1º DAM SEMIPRESENCIAL</a:t>
            </a:r>
            <a:endParaRPr lang="es-ES" sz="2000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6C9D9930-E4AA-488E-BF14-4DA5DE16BC1F}"/>
              </a:ext>
            </a:extLst>
          </p:cNvPr>
          <p:cNvSpPr/>
          <p:nvPr/>
        </p:nvSpPr>
        <p:spPr>
          <a:xfrm>
            <a:off x="61139" y="997921"/>
            <a:ext cx="9144000" cy="4571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DF2114D-ACF7-4081-A669-AF1F2B78EC2E}"/>
              </a:ext>
            </a:extLst>
          </p:cNvPr>
          <p:cNvSpPr txBox="1"/>
          <p:nvPr/>
        </p:nvSpPr>
        <p:spPr>
          <a:xfrm>
            <a:off x="1988535" y="292081"/>
            <a:ext cx="528920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Ejercicio 1: </a:t>
            </a:r>
            <a:r>
              <a:rPr lang="es-ES" sz="2800" dirty="0" err="1" smtClean="0"/>
              <a:t>Computers</a:t>
            </a:r>
            <a:r>
              <a:rPr lang="es-ES" sz="2800" dirty="0" smtClean="0"/>
              <a:t> </a:t>
            </a:r>
            <a:r>
              <a:rPr lang="es-ES" sz="2800" dirty="0" err="1" smtClean="0"/>
              <a:t>specs</a:t>
            </a:r>
            <a:endParaRPr lang="es-ES" sz="2800" dirty="0"/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8AED7856-4F8B-4733-A4FE-BDDA8EB3DE41}"/>
              </a:ext>
            </a:extLst>
          </p:cNvPr>
          <p:cNvSpPr txBox="1"/>
          <p:nvPr/>
        </p:nvSpPr>
        <p:spPr>
          <a:xfrm>
            <a:off x="173039" y="1133041"/>
            <a:ext cx="2744333" cy="830997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descripción</a:t>
            </a:r>
            <a:r>
              <a:rPr lang="es-ES" sz="1600" dirty="0">
                <a:solidFill>
                  <a:srgbClr val="D8002A"/>
                </a:solidFill>
              </a:rPr>
              <a:t>: </a:t>
            </a:r>
            <a:endParaRPr lang="es-ES" sz="1600" dirty="0" smtClean="0">
              <a:solidFill>
                <a:srgbClr val="D8002A"/>
              </a:solidFill>
            </a:endParaRPr>
          </a:p>
          <a:p>
            <a:r>
              <a:rPr lang="es-ES" sz="1600" dirty="0" smtClean="0"/>
              <a:t>Buscar vocabulario </a:t>
            </a:r>
            <a:r>
              <a:rPr lang="es-ES" sz="1600" dirty="0" err="1" smtClean="0"/>
              <a:t>relacion</a:t>
            </a:r>
            <a:r>
              <a:rPr lang="es-ES" sz="1600" dirty="0" smtClean="0"/>
              <a:t>. con </a:t>
            </a:r>
            <a:r>
              <a:rPr lang="es-ES" sz="1600" dirty="0" err="1" smtClean="0"/>
              <a:t>computer</a:t>
            </a:r>
            <a:r>
              <a:rPr lang="es-ES" sz="1600" dirty="0" smtClean="0"/>
              <a:t> </a:t>
            </a:r>
            <a:r>
              <a:rPr lang="es-ES" sz="1600" dirty="0" err="1" smtClean="0"/>
              <a:t>specifications</a:t>
            </a:r>
            <a:endParaRPr lang="es-ES" sz="1600" dirty="0" smtClean="0"/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54D98878-D9DB-44BC-AC9E-2C2C265F97A2}"/>
              </a:ext>
            </a:extLst>
          </p:cNvPr>
          <p:cNvSpPr txBox="1"/>
          <p:nvPr/>
        </p:nvSpPr>
        <p:spPr>
          <a:xfrm>
            <a:off x="173472" y="1952368"/>
            <a:ext cx="2743901" cy="584775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palabras clave: </a:t>
            </a:r>
          </a:p>
          <a:p>
            <a:pPr algn="just"/>
            <a:r>
              <a:rPr lang="es-ES" sz="1600" dirty="0" err="1" smtClean="0">
                <a:solidFill>
                  <a:srgbClr val="000000"/>
                </a:solidFill>
              </a:rPr>
              <a:t>Computer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technical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specs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5CED41CD-BF61-4727-89A8-A8FC4FC7D217}"/>
              </a:ext>
            </a:extLst>
          </p:cNvPr>
          <p:cNvSpPr txBox="1"/>
          <p:nvPr/>
        </p:nvSpPr>
        <p:spPr>
          <a:xfrm>
            <a:off x="181373" y="2822018"/>
            <a:ext cx="2736000" cy="830997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objetivo: </a:t>
            </a:r>
          </a:p>
          <a:p>
            <a:pPr algn="just"/>
            <a:r>
              <a:rPr lang="es-ES" sz="1600" dirty="0" smtClean="0"/>
              <a:t>Analizar el vocabulario relacionado</a:t>
            </a:r>
            <a:endParaRPr lang="es-E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A7B3E2E-CEE7-475E-8012-1EDD432E1BE3}"/>
              </a:ext>
            </a:extLst>
          </p:cNvPr>
          <p:cNvSpPr txBox="1"/>
          <p:nvPr/>
        </p:nvSpPr>
        <p:spPr>
          <a:xfrm>
            <a:off x="3091543" y="1133039"/>
            <a:ext cx="5832000" cy="1569660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>
            <a:defPPr>
              <a:defRPr lang="es-ES"/>
            </a:defPPr>
            <a:lvl1pPr algn="just">
              <a:defRPr sz="1600">
                <a:solidFill>
                  <a:srgbClr val="D8002A"/>
                </a:solidFill>
              </a:defRPr>
            </a:lvl1pPr>
          </a:lstStyle>
          <a:p>
            <a:r>
              <a:rPr lang="es-ES" dirty="0">
                <a:solidFill>
                  <a:srgbClr val="E52330"/>
                </a:solidFill>
              </a:rPr>
              <a:t>actividad a realizar: </a:t>
            </a:r>
          </a:p>
          <a:p>
            <a:r>
              <a:rPr lang="es-ES" dirty="0" smtClean="0">
                <a:solidFill>
                  <a:srgbClr val="000000"/>
                </a:solidFill>
              </a:rPr>
              <a:t>Cada alumno tendrá que b</a:t>
            </a:r>
            <a:r>
              <a:rPr lang="es-ES" dirty="0" smtClean="0">
                <a:solidFill>
                  <a:schemeClr val="tx1"/>
                </a:solidFill>
              </a:rPr>
              <a:t>uscar </a:t>
            </a:r>
            <a:r>
              <a:rPr lang="es-ES" dirty="0">
                <a:solidFill>
                  <a:schemeClr val="tx1"/>
                </a:solidFill>
              </a:rPr>
              <a:t>las características de </a:t>
            </a:r>
            <a:r>
              <a:rPr lang="es-ES" dirty="0" smtClean="0">
                <a:solidFill>
                  <a:schemeClr val="tx1"/>
                </a:solidFill>
              </a:rPr>
              <a:t>su ordenador </a:t>
            </a:r>
            <a:r>
              <a:rPr lang="es-ES" dirty="0">
                <a:solidFill>
                  <a:schemeClr val="tx1"/>
                </a:solidFill>
              </a:rPr>
              <a:t>en </a:t>
            </a:r>
            <a:r>
              <a:rPr lang="es-ES" dirty="0" smtClean="0">
                <a:solidFill>
                  <a:schemeClr val="tx1"/>
                </a:solidFill>
              </a:rPr>
              <a:t>INGLÉS y después realizar un vídeo para leerlas en voz alta en INGLÉS (</a:t>
            </a:r>
            <a:r>
              <a:rPr lang="es-ES" smtClean="0">
                <a:solidFill>
                  <a:schemeClr val="tx1"/>
                </a:solidFill>
              </a:rPr>
              <a:t>tras haber previamente </a:t>
            </a:r>
            <a:r>
              <a:rPr lang="es-ES" dirty="0" smtClean="0">
                <a:solidFill>
                  <a:schemeClr val="tx1"/>
                </a:solidFill>
              </a:rPr>
              <a:t>investigado la pronuncia exacta de las mismas)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F224F671-5731-41D8-AC81-465AF99B05F6}"/>
              </a:ext>
            </a:extLst>
          </p:cNvPr>
          <p:cNvSpPr txBox="1"/>
          <p:nvPr/>
        </p:nvSpPr>
        <p:spPr>
          <a:xfrm>
            <a:off x="3091543" y="2820037"/>
            <a:ext cx="5832000" cy="2554545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pasos a seguir: 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OPEN THE WORKSHEET OF THE SECTION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COMPLETE THE </a:t>
            </a:r>
            <a:r>
              <a:rPr lang="es-ES" sz="1600" dirty="0" smtClean="0">
                <a:solidFill>
                  <a:srgbClr val="000000"/>
                </a:solidFill>
              </a:rPr>
              <a:t>GAPS WITH INFORMATION </a:t>
            </a:r>
            <a:r>
              <a:rPr lang="es-ES" sz="1600" dirty="0" smtClean="0">
                <a:solidFill>
                  <a:srgbClr val="000000"/>
                </a:solidFill>
              </a:rPr>
              <a:t>ABOUT YOUR OWN COMPUTER/LAPTOP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CHECK PRONUNCIATION OF TARGET VOCABULARY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MAKE A SHORT VIDEO OF YOU READING YOUR COMPUTER SPECS WORKSHEET (NO MORE THAN 1-2 MINS)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COPY THE LINK OF THE VIDEO IN THE WORKSHEET</a:t>
            </a:r>
          </a:p>
          <a:p>
            <a:pPr marL="342900" indent="-342900" algn="just">
              <a:buAutoNum type="arabicParenR"/>
            </a:pPr>
            <a:r>
              <a:rPr lang="es-ES" sz="1600" dirty="0" smtClean="0">
                <a:solidFill>
                  <a:srgbClr val="000000"/>
                </a:solidFill>
              </a:rPr>
              <a:t>DELIVERY YOUR WORKSHEET WITH THE LINK TO YOUR VIDEO IN THE DELIVERY FOLDER OF THE SECTION</a:t>
            </a:r>
            <a:endParaRPr lang="es-ES" sz="1600" dirty="0">
              <a:solidFill>
                <a:srgbClr val="0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786EF57A-A856-4448-87E5-B938B1BADAD6}"/>
              </a:ext>
            </a:extLst>
          </p:cNvPr>
          <p:cNvSpPr txBox="1"/>
          <p:nvPr/>
        </p:nvSpPr>
        <p:spPr>
          <a:xfrm>
            <a:off x="181373" y="3672128"/>
            <a:ext cx="2743900" cy="1077218"/>
          </a:xfrm>
          <a:prstGeom prst="rect">
            <a:avLst/>
          </a:prstGeom>
          <a:solidFill>
            <a:srgbClr val="C2C18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52330"/>
                </a:solidFill>
              </a:rPr>
              <a:t>bibliografía: </a:t>
            </a:r>
          </a:p>
          <a:p>
            <a:pPr algn="just"/>
            <a:r>
              <a:rPr lang="es-ES" sz="1600" dirty="0">
                <a:latin typeface="Calibri" charset="0"/>
              </a:rPr>
              <a:t>http://www.wikihow.com/Find-System-Specs</a:t>
            </a:r>
            <a:endParaRPr lang="es-ES" sz="1600" dirty="0"/>
          </a:p>
          <a:p>
            <a:pPr algn="just"/>
            <a:endParaRPr lang="es-ES" sz="1600" dirty="0">
              <a:solidFill>
                <a:srgbClr val="2E7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0494"/>
      </p:ext>
    </p:extLst>
  </p:cSld>
  <p:clrMapOvr>
    <a:masterClrMapping/>
  </p:clrMapOvr>
</p:sld>
</file>

<file path=ppt/theme/theme1.xml><?xml version="1.0" encoding="utf-8"?>
<a:theme xmlns:a="http://schemas.openxmlformats.org/drawingml/2006/main" name="Florida Grup Educati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lorida Università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lorida Fundaci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lorida Secundàr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Florida - Nin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Florida - Xúqu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FB7DD8D277CB479328F3F6030582CC" ma:contentTypeVersion="2" ma:contentTypeDescription="Crear nuevo documento." ma:contentTypeScope="" ma:versionID="4dc513432b0156365dde975d792fa127">
  <xsd:schema xmlns:xsd="http://www.w3.org/2001/XMLSchema" xmlns:xs="http://www.w3.org/2001/XMLSchema" xmlns:p="http://schemas.microsoft.com/office/2006/metadata/properties" xmlns:ns2="1525dab5-f2f5-4ec2-82e9-b251fa16488c" targetNamespace="http://schemas.microsoft.com/office/2006/metadata/properties" ma:root="true" ma:fieldsID="51014d7e4001bede1e1550bd784670ca" ns2:_="">
    <xsd:import namespace="1525dab5-f2f5-4ec2-82e9-b251fa164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5dab5-f2f5-4ec2-82e9-b251fa164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D7C0D7-EFBB-4181-ADFE-901A087FF1D7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525dab5-f2f5-4ec2-82e9-b251fa16488c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632B81-153F-4CDA-862E-D1862904D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25dab5-f2f5-4ec2-82e9-b251fa164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5CA4D6-B6EF-4806-9B8F-53631771EA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142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Florida Grup Educatiu</vt:lpstr>
      <vt:lpstr>Florida Universitària</vt:lpstr>
      <vt:lpstr>Florida Fundació</vt:lpstr>
      <vt:lpstr>Florida Secundària</vt:lpstr>
      <vt:lpstr>Florida - Ninos</vt:lpstr>
      <vt:lpstr>Florida - Xúquer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</dc:creator>
  <cp:lastModifiedBy>EduCate</cp:lastModifiedBy>
  <cp:revision>63</cp:revision>
  <dcterms:created xsi:type="dcterms:W3CDTF">2017-05-15T14:18:02Z</dcterms:created>
  <dcterms:modified xsi:type="dcterms:W3CDTF">2019-07-10T14:57:31Z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0x010100B0FB7DD8D277CB479328F3F6030582CC</vt:lpwstr>
  </property>
</Properties>
</file>