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C4163-048E-5B33-0D5F-8B703FD9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63263D-65C6-5A95-7525-521F4C4E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895FE-90E3-1E7D-4F04-F9450D6C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164AE-8BAC-0FE0-DC31-6735B9D2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EC084-1D71-FB69-5604-9E75ECD9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8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7D0DA-B39B-167A-5C8C-8F840576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C5CADF-3656-49C0-B1D2-9330EE0DA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5CE03-F984-37E4-1F05-136C15E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60166-9361-19EF-C23C-D55D11F0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5EF5FD-43EB-2D9D-FCF1-B1DEDD1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44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07C109-4530-20E3-758C-25AFF16F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590AE-80E8-E4E6-7C15-ADBC37A22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A355D-2DD1-5CCB-D5EB-82B59D6A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37D57-AED0-CF2E-6BF1-264ADD28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CF7C7-7D26-C7E6-CB1F-B794C0EA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8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9F268-D782-C430-7D34-4F700947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29681-6D93-342C-9BDC-A04201D6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97E82-BD89-F419-DA43-300E8D92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5ABFA9-4CC3-BFE6-8997-C9354DD4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6AD02-01A3-AFDC-226C-18958D6D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86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43FAA-3694-1B13-630C-0A2B464A0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9E4EB-91E2-E21E-AE64-5D5C17BB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14715-435F-F9A3-B2A3-34DB220D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7ABEA-8085-B9DE-DFDB-1F351075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AB37D-75F4-9C78-3FBE-2BDA9F6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02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61E39-DBFA-0688-E141-3DA7AE54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1C9C18-8D45-61EB-142A-002E8E38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EAC2CC-8C02-E286-9773-5F0F88819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FC5515-7B78-14EF-7810-075DFB5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BC12A-D32A-B182-8B7F-33A1A5E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18C854-2435-9D38-DBEE-6A854DE4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63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F87C-7E33-4E84-B26A-956A6001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56F33-E5B6-F319-3B38-0D999C3E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962B9-D427-2230-5C14-D894490E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9F4E13-435D-E9E9-3B66-B16D63995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DF4489-100A-8B84-DAB6-19AC2A49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44940D-E858-9A1B-8514-EBF49A9D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BE33AD-0410-0E50-2BF5-162C5E5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BCB612-E90A-40C1-04EC-395BF63E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4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CD9F1-8C96-D148-CD46-FB2645A8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633105-E359-7110-59FB-738455A8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41AB95-7A11-ADA5-9774-8D266D3C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73A35-1A06-91C6-6A57-7570A1D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9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6B3820-4FDD-4452-456D-51646FBB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2D97EB-94D2-5AD4-1D0D-F2013137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F3474-7EAC-95E3-1396-6F33AC7D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96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5650C-F70A-EEF4-8DCD-A2F55321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04CC6-AF45-5547-8442-7AFAA53E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D0C9C2-12C0-1735-9B15-0321EE85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D00C2B-BED9-B61B-554C-9FCBCB37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287AAC-669F-58EE-0365-A11C3B4A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0FFBC6-33B8-F5BE-DC05-A91FED35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3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5358-A519-8719-5AC1-D51835BE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188ABE-8802-BF35-5BAA-F8FAEFC6C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47E074-7D9A-A687-C69F-8C38D884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0118A-6581-6C0A-FAEB-2336E9A2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076A5-C275-D8BC-9462-3813B27F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577F8C-6C3B-16D5-34AA-1C05BC4F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CD2FBA-335B-FF5E-6484-996DE7C6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D31E11-68FD-E7E6-19AC-AD74FCD1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832F31-5A69-F850-A49C-9EC8C55BF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A3EB8-1C06-41CF-A476-F61A3EF2AF75}" type="datetimeFigureOut">
              <a:rPr lang="es-ES" smtClean="0"/>
              <a:t>25/10/2024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AFCF7E-609C-CA46-09F6-33FE4572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8CFB4E-3598-E3BD-CB42-08010BBDE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C67A3-A141-4C90-91B4-0FA52F49F3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63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1F309F5-A6B2-2F59-7AEA-6C633217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" b="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CEAE17-B76C-72F4-572E-43925F97E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117"/>
            <a:ext cx="9144000" cy="2900518"/>
          </a:xfrm>
        </p:spPr>
        <p:txBody>
          <a:bodyPr>
            <a:normAutofit/>
          </a:bodyPr>
          <a:lstStyle/>
          <a:p>
            <a:r>
              <a:rPr lang="es-ES" sz="13800" dirty="0">
                <a:solidFill>
                  <a:srgbClr val="FFFFFF"/>
                </a:solidFill>
              </a:rPr>
              <a:t>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6C90AC-CB1D-0854-EA9D-B3246A11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311" y="5006071"/>
            <a:ext cx="9979378" cy="1098395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FFFF"/>
                </a:solidFill>
              </a:rPr>
              <a:t>EL ARTE DE LA AGILIDAD EN EL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245261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ED500A-E68B-AEF5-3E58-305C3B69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15809" cy="1837349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chemeClr val="tx2"/>
                </a:solidFill>
              </a:rPr>
              <a:t>¿Qué es SCRUM y por qué es interesante su uso en el desarrollo de software?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E4BD14-26F6-FC39-A4D8-3A9AECCA8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10" y="2838943"/>
            <a:ext cx="4264788" cy="4496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tx2"/>
                </a:solidFill>
              </a:rPr>
              <a:t>Cuando empezamos un proyecto….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429D187-FC2F-101D-082D-05B31BF7C1CA}"/>
              </a:ext>
            </a:extLst>
          </p:cNvPr>
          <p:cNvSpPr txBox="1">
            <a:spLocks/>
          </p:cNvSpPr>
          <p:nvPr/>
        </p:nvSpPr>
        <p:spPr>
          <a:xfrm>
            <a:off x="6095847" y="1782311"/>
            <a:ext cx="3331124" cy="449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solidFill>
                  <a:schemeClr val="tx2"/>
                </a:solidFill>
              </a:rPr>
              <a:t>¿Lo hacemos sin planificar?</a:t>
            </a:r>
          </a:p>
        </p:txBody>
      </p:sp>
      <p:pic>
        <p:nvPicPr>
          <p:cNvPr id="1026" name="Picture 2" descr="TALLER APRENDE A PLANIFICAR DESDE CERO">
            <a:extLst>
              <a:ext uri="{FF2B5EF4-FFF2-40B4-BE49-F238E27FC236}">
                <a16:creationId xmlns:a16="http://schemas.microsoft.com/office/drawing/2014/main" id="{4CD3631D-82E8-A49A-AC27-D2736CE7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374" y="1326457"/>
            <a:ext cx="2333625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9.000+ Palabra No Fotografías de stock, fotos e imágenes libres de  derechos - iStock | Negativo, Decir no, Palabra si">
            <a:extLst>
              <a:ext uri="{FF2B5EF4-FFF2-40B4-BE49-F238E27FC236}">
                <a16:creationId xmlns:a16="http://schemas.microsoft.com/office/drawing/2014/main" id="{FCE2A346-7FAE-C682-F6F8-F3052C83F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19" y="2579700"/>
            <a:ext cx="1892855" cy="14178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0BA74C9-B0A6-5597-3804-1A14E2AD7A18}"/>
              </a:ext>
            </a:extLst>
          </p:cNvPr>
          <p:cNvSpPr txBox="1">
            <a:spLocks/>
          </p:cNvSpPr>
          <p:nvPr/>
        </p:nvSpPr>
        <p:spPr>
          <a:xfrm>
            <a:off x="241810" y="5676275"/>
            <a:ext cx="11527437" cy="702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dirty="0">
                <a:solidFill>
                  <a:schemeClr val="tx2"/>
                </a:solidFill>
              </a:rPr>
              <a:t>Es un marco ágil, que divide el proyecto en pedazos pequeños y manejables, donde cada paso se revisa para  mejorar constantemente</a:t>
            </a:r>
          </a:p>
        </p:txBody>
      </p:sp>
      <p:pic>
        <p:nvPicPr>
          <p:cNvPr id="1030" name="Picture 6" descr="Qué es Scrum? | Blog MBA Cámara de Oviedo">
            <a:extLst>
              <a:ext uri="{FF2B5EF4-FFF2-40B4-BE49-F238E27FC236}">
                <a16:creationId xmlns:a16="http://schemas.microsoft.com/office/drawing/2014/main" id="{B4B42020-1683-31BA-1443-619A67C0B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9" b="31287"/>
          <a:stretch/>
        </p:blipFill>
        <p:spPr bwMode="auto">
          <a:xfrm>
            <a:off x="666044" y="4340668"/>
            <a:ext cx="3624656" cy="116144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A84B5F-C2A6-415C-87C0-B58B3F73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20"/>
            <a:ext cx="5946069" cy="972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EQUIPOS Y ROLES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1FEA6B19-5484-D345-284F-2DEC3A8AD0BB}"/>
              </a:ext>
            </a:extLst>
          </p:cNvPr>
          <p:cNvSpPr txBox="1">
            <a:spLocks/>
          </p:cNvSpPr>
          <p:nvPr/>
        </p:nvSpPr>
        <p:spPr>
          <a:xfrm>
            <a:off x="6403916" y="604304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SCRUM MASTER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337B59F-13A1-B12A-6D76-53F8AE2D3066}"/>
              </a:ext>
            </a:extLst>
          </p:cNvPr>
          <p:cNvSpPr txBox="1">
            <a:spLocks/>
          </p:cNvSpPr>
          <p:nvPr/>
        </p:nvSpPr>
        <p:spPr>
          <a:xfrm>
            <a:off x="446594" y="1931646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</a:rPr>
              <a:t>PRODUCT OWNER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E31731B-E452-A836-D315-E0DFB93DC38E}"/>
              </a:ext>
            </a:extLst>
          </p:cNvPr>
          <p:cNvSpPr txBox="1">
            <a:spLocks/>
          </p:cNvSpPr>
          <p:nvPr/>
        </p:nvSpPr>
        <p:spPr>
          <a:xfrm>
            <a:off x="4180842" y="4057679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</a:rPr>
              <a:t>DESARROLLADORES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27DA644-595A-FB2A-9A4D-77D588F330F0}"/>
              </a:ext>
            </a:extLst>
          </p:cNvPr>
          <p:cNvSpPr txBox="1">
            <a:spLocks/>
          </p:cNvSpPr>
          <p:nvPr/>
        </p:nvSpPr>
        <p:spPr>
          <a:xfrm>
            <a:off x="141888" y="5001338"/>
            <a:ext cx="2709333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tx2"/>
                </a:solidFill>
              </a:rPr>
              <a:t>Usuario</a:t>
            </a:r>
            <a:r>
              <a:rPr lang="en-US" sz="2800" dirty="0">
                <a:solidFill>
                  <a:schemeClr val="tx2"/>
                </a:solidFill>
              </a:rPr>
              <a:t> final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000C1B-49D0-9945-FFEA-2FA6AC7D6342}"/>
              </a:ext>
            </a:extLst>
          </p:cNvPr>
          <p:cNvSpPr txBox="1">
            <a:spLocks/>
          </p:cNvSpPr>
          <p:nvPr/>
        </p:nvSpPr>
        <p:spPr>
          <a:xfrm>
            <a:off x="7922116" y="5431484"/>
            <a:ext cx="2709333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Stakeholders</a:t>
            </a:r>
          </a:p>
        </p:txBody>
      </p:sp>
      <p:pic>
        <p:nvPicPr>
          <p:cNvPr id="2050" name="Picture 2" descr="▷ Qué Es Un Scrum Master. Responsabilidades Y Funciones. » Lean Componentes">
            <a:extLst>
              <a:ext uri="{FF2B5EF4-FFF2-40B4-BE49-F238E27FC236}">
                <a16:creationId xmlns:a16="http://schemas.microsoft.com/office/drawing/2014/main" id="{B8689598-5910-9666-716C-5E2034F1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769" y="1455478"/>
            <a:ext cx="3143250" cy="1457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crum Master vs. Project Manager: Diferencias Clave y Roles - El blog de  entrenadores ágiles, scrum masters, devops - My agile partner">
            <a:extLst>
              <a:ext uri="{FF2B5EF4-FFF2-40B4-BE49-F238E27FC236}">
                <a16:creationId xmlns:a16="http://schemas.microsoft.com/office/drawing/2014/main" id="{9C83977F-75C7-A2C0-C054-52045F79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486" y="177619"/>
            <a:ext cx="1947838" cy="109078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a Product Owner? - Smartpedia - t2informatik">
            <a:extLst>
              <a:ext uri="{FF2B5EF4-FFF2-40B4-BE49-F238E27FC236}">
                <a16:creationId xmlns:a16="http://schemas.microsoft.com/office/drawing/2014/main" id="{109C8BBB-E6B4-9E04-7F3F-D434E6BB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315" y="1243053"/>
            <a:ext cx="2044700" cy="13631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 que nunca escribí sobre el Rol del Product Owner">
            <a:extLst>
              <a:ext uri="{FF2B5EF4-FFF2-40B4-BE49-F238E27FC236}">
                <a16:creationId xmlns:a16="http://schemas.microsoft.com/office/drawing/2014/main" id="{D1775DB5-BE84-5D1E-321D-9F67A402A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8" y="2623825"/>
            <a:ext cx="2641215" cy="129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quipo de desarrollo de software | Imagen Premium generada con IA">
            <a:extLst>
              <a:ext uri="{FF2B5EF4-FFF2-40B4-BE49-F238E27FC236}">
                <a16:creationId xmlns:a16="http://schemas.microsoft.com/office/drawing/2014/main" id="{CF43FA83-C02B-C16F-D0F0-47F39DBC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913" y="3273000"/>
            <a:ext cx="1990563" cy="19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quisitos para construir una vivienda ♻️ Arquitectura Verde">
            <a:extLst>
              <a:ext uri="{FF2B5EF4-FFF2-40B4-BE49-F238E27FC236}">
                <a16:creationId xmlns:a16="http://schemas.microsoft.com/office/drawing/2014/main" id="{D142E43F-198F-FE9F-62C2-E6F8A9F5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74" y="4910103"/>
            <a:ext cx="2044700" cy="153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a pobre cultura del usuario final es la mayor preocupación de  ciberseguridad en las organizaciones – IT ahora">
            <a:extLst>
              <a:ext uri="{FF2B5EF4-FFF2-40B4-BE49-F238E27FC236}">
                <a16:creationId xmlns:a16="http://schemas.microsoft.com/office/drawing/2014/main" id="{D48A9E51-1D65-3B45-BA6F-D0AAA0C8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40" y="5723289"/>
            <a:ext cx="1741850" cy="91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takeholder Icon PNG Images, Vectors Free Download - Pngtree">
            <a:extLst>
              <a:ext uri="{FF2B5EF4-FFF2-40B4-BE49-F238E27FC236}">
                <a16:creationId xmlns:a16="http://schemas.microsoft.com/office/drawing/2014/main" id="{E3F3EE18-A8AD-36F2-54D2-C944B8C3F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t="12430" r="12601" b="11606"/>
          <a:stretch/>
        </p:blipFill>
        <p:spPr bwMode="auto">
          <a:xfrm>
            <a:off x="10470604" y="5526028"/>
            <a:ext cx="1077668" cy="11022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91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otografía panorámica de atletas corriendo en una pista olímpica | Imagen  Premium generada con IA">
            <a:extLst>
              <a:ext uri="{FF2B5EF4-FFF2-40B4-BE49-F238E27FC236}">
                <a16:creationId xmlns:a16="http://schemas.microsoft.com/office/drawing/2014/main" id="{A1ED88FF-4EEE-18AA-ECCD-3B8DB9F44E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7" b="9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1110E6-3E11-09A6-EDA0-D861480C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SPRINT</a:t>
            </a:r>
          </a:p>
        </p:txBody>
      </p:sp>
      <p:cxnSp>
        <p:nvCxnSpPr>
          <p:cNvPr id="3088" name="Straight Connector 308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6A19D9BF-1F6B-6AFF-62E9-1C651B1580E2}"/>
              </a:ext>
            </a:extLst>
          </p:cNvPr>
          <p:cNvSpPr txBox="1">
            <a:spLocks/>
          </p:cNvSpPr>
          <p:nvPr/>
        </p:nvSpPr>
        <p:spPr>
          <a:xfrm>
            <a:off x="173217" y="1545147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2"/>
                </a:solidFill>
              </a:rPr>
              <a:t>Ciclos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trabajo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3078" name="Picture 6" descr="Pegatina for Sale con la obra «1/4 fracción, un cuarto de matemáticas» de  Swaygo | Redbubble">
            <a:extLst>
              <a:ext uri="{FF2B5EF4-FFF2-40B4-BE49-F238E27FC236}">
                <a16:creationId xmlns:a16="http://schemas.microsoft.com/office/drawing/2014/main" id="{2E90D140-E278-B724-0AAC-4C97005E9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8" y="3141517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9283DFF-4135-B895-A421-00092D4DD4B6}"/>
              </a:ext>
            </a:extLst>
          </p:cNvPr>
          <p:cNvSpPr txBox="1">
            <a:spLocks/>
          </p:cNvSpPr>
          <p:nvPr/>
        </p:nvSpPr>
        <p:spPr>
          <a:xfrm>
            <a:off x="5165709" y="2219687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2"/>
                </a:solidFill>
              </a:rPr>
              <a:t>Selección</a:t>
            </a:r>
            <a:r>
              <a:rPr lang="en-US" sz="3600" dirty="0">
                <a:solidFill>
                  <a:schemeClr val="tx2"/>
                </a:solidFill>
              </a:rPr>
              <a:t> de </a:t>
            </a:r>
            <a:r>
              <a:rPr lang="en-US" sz="3600" dirty="0" err="1">
                <a:solidFill>
                  <a:schemeClr val="tx2"/>
                </a:solidFill>
              </a:rPr>
              <a:t>tareas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3080" name="Picture 8" descr="Product Backlog - An Agile Tool for Effective Project Management">
            <a:extLst>
              <a:ext uri="{FF2B5EF4-FFF2-40B4-BE49-F238E27FC236}">
                <a16:creationId xmlns:a16="http://schemas.microsoft.com/office/drawing/2014/main" id="{B73B367F-EF95-6993-43C2-C4FF50E2F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752" y="3398994"/>
            <a:ext cx="3203044" cy="18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49ADAAD-7754-5C87-4062-481955B5A26C}"/>
              </a:ext>
            </a:extLst>
          </p:cNvPr>
          <p:cNvSpPr txBox="1">
            <a:spLocks/>
          </p:cNvSpPr>
          <p:nvPr/>
        </p:nvSpPr>
        <p:spPr>
          <a:xfrm>
            <a:off x="2484598" y="5531932"/>
            <a:ext cx="5767580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</a:rPr>
              <a:t>Se </a:t>
            </a:r>
            <a:r>
              <a:rPr lang="en-US" sz="3600" dirty="0" err="1">
                <a:solidFill>
                  <a:schemeClr val="tx2"/>
                </a:solidFill>
              </a:rPr>
              <a:t>muestra</a:t>
            </a:r>
            <a:r>
              <a:rPr lang="en-US" sz="3600" dirty="0">
                <a:solidFill>
                  <a:schemeClr val="tx2"/>
                </a:solidFill>
              </a:rPr>
              <a:t> lo </a:t>
            </a:r>
            <a:r>
              <a:rPr lang="en-US" sz="3600" dirty="0" err="1">
                <a:solidFill>
                  <a:schemeClr val="tx2"/>
                </a:solidFill>
              </a:rPr>
              <a:t>logrado</a:t>
            </a:r>
            <a:r>
              <a:rPr lang="en-US" sz="3600" dirty="0">
                <a:solidFill>
                  <a:schemeClr val="tx2"/>
                </a:solidFill>
              </a:rPr>
              <a:t> al final del sprint</a:t>
            </a:r>
          </a:p>
        </p:txBody>
      </p:sp>
    </p:spTree>
    <p:extLst>
      <p:ext uri="{BB962C8B-B14F-4D97-AF65-F5344CB8AC3E}">
        <p14:creationId xmlns:p14="http://schemas.microsoft.com/office/powerpoint/2010/main" val="8020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4539" y="266074"/>
            <a:ext cx="7489662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59414" y="339746"/>
            <a:ext cx="720379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98" name="Picture 2" descr="Sprints para cumplir los objetivos del equipo en Scrum - Scrumízate">
            <a:extLst>
              <a:ext uri="{FF2B5EF4-FFF2-40B4-BE49-F238E27FC236}">
                <a16:creationId xmlns:a16="http://schemas.microsoft.com/office/drawing/2014/main" id="{7A26574C-B0FB-9FEA-22C2-1183587D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3"/>
          <a:stretch/>
        </p:blipFill>
        <p:spPr bwMode="auto">
          <a:xfrm>
            <a:off x="2659414" y="339746"/>
            <a:ext cx="720379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A84D441-1D0C-D45A-B6D0-1090D3DA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278" y="1120031"/>
            <a:ext cx="5946069" cy="972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ESTRUCTURA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A6B163-2734-4CD8-4D01-2036814D9050}"/>
              </a:ext>
            </a:extLst>
          </p:cNvPr>
          <p:cNvSpPr txBox="1">
            <a:spLocks/>
          </p:cNvSpPr>
          <p:nvPr/>
        </p:nvSpPr>
        <p:spPr>
          <a:xfrm>
            <a:off x="88376" y="199270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Sprint planning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7A0F369-1235-BFA9-D581-B90FCCA3B122}"/>
              </a:ext>
            </a:extLst>
          </p:cNvPr>
          <p:cNvSpPr txBox="1">
            <a:spLocks/>
          </p:cNvSpPr>
          <p:nvPr/>
        </p:nvSpPr>
        <p:spPr>
          <a:xfrm>
            <a:off x="-103347" y="4834379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Daily Scrum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C2CEAC5-A69D-79D5-D24F-648C62951707}"/>
              </a:ext>
            </a:extLst>
          </p:cNvPr>
          <p:cNvSpPr txBox="1">
            <a:spLocks/>
          </p:cNvSpPr>
          <p:nvPr/>
        </p:nvSpPr>
        <p:spPr>
          <a:xfrm>
            <a:off x="8939247" y="1046207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Sprint review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0F421C5-E12D-6CD2-D6DE-28B834FFD12A}"/>
              </a:ext>
            </a:extLst>
          </p:cNvPr>
          <p:cNvSpPr txBox="1">
            <a:spLocks/>
          </p:cNvSpPr>
          <p:nvPr/>
        </p:nvSpPr>
        <p:spPr>
          <a:xfrm>
            <a:off x="8446780" y="5352947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Sprint retrospective</a:t>
            </a:r>
          </a:p>
        </p:txBody>
      </p:sp>
      <p:pic>
        <p:nvPicPr>
          <p:cNvPr id="4100" name="Picture 4" descr="What is a Sprint Planning? - Smartpedia - t2informatik">
            <a:extLst>
              <a:ext uri="{FF2B5EF4-FFF2-40B4-BE49-F238E27FC236}">
                <a16:creationId xmlns:a16="http://schemas.microsoft.com/office/drawing/2014/main" id="{784AADFF-031D-7A3D-8A3D-AA22676F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" y="1120032"/>
            <a:ext cx="2002027" cy="1332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ily Scrum Anti Patterns - Tools and Techniques - Tech Agilist">
            <a:extLst>
              <a:ext uri="{FF2B5EF4-FFF2-40B4-BE49-F238E27FC236}">
                <a16:creationId xmlns:a16="http://schemas.microsoft.com/office/drawing/2014/main" id="{931F09EC-385F-1C4D-79CC-4F233307B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0"/>
          <a:stretch/>
        </p:blipFill>
        <p:spPr bwMode="auto">
          <a:xfrm>
            <a:off x="306740" y="5605241"/>
            <a:ext cx="2539042" cy="101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4F20EE12-A48C-442D-244F-A34AE6A508EF}"/>
              </a:ext>
            </a:extLst>
          </p:cNvPr>
          <p:cNvSpPr/>
          <p:nvPr/>
        </p:nvSpPr>
        <p:spPr>
          <a:xfrm>
            <a:off x="3473178" y="31442"/>
            <a:ext cx="1558414" cy="4692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 inicio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900F7C6-1263-4428-511F-AAD0CF8DBB0E}"/>
              </a:ext>
            </a:extLst>
          </p:cNvPr>
          <p:cNvSpPr/>
          <p:nvPr/>
        </p:nvSpPr>
        <p:spPr>
          <a:xfrm>
            <a:off x="417578" y="4405711"/>
            <a:ext cx="1354661" cy="46926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Diaria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75C4B6C-075E-C92C-73ED-26A4A0414BF8}"/>
              </a:ext>
            </a:extLst>
          </p:cNvPr>
          <p:cNvSpPr/>
          <p:nvPr/>
        </p:nvSpPr>
        <p:spPr>
          <a:xfrm>
            <a:off x="3034980" y="6048990"/>
            <a:ext cx="745168" cy="46926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15’</a:t>
            </a:r>
          </a:p>
        </p:txBody>
      </p:sp>
      <p:pic>
        <p:nvPicPr>
          <p:cNvPr id="4104" name="Picture 8" descr="Qué es y cómo llevar a cabo un sprint review?">
            <a:extLst>
              <a:ext uri="{FF2B5EF4-FFF2-40B4-BE49-F238E27FC236}">
                <a16:creationId xmlns:a16="http://schemas.microsoft.com/office/drawing/2014/main" id="{AF1C611A-02CC-7CCC-EAD2-5067A8559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1"/>
          <a:stretch/>
        </p:blipFill>
        <p:spPr bwMode="auto">
          <a:xfrm>
            <a:off x="10411928" y="78890"/>
            <a:ext cx="1686383" cy="97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B9057817-A89C-67BA-60A2-F0AB091DD0FD}"/>
              </a:ext>
            </a:extLst>
          </p:cNvPr>
          <p:cNvSpPr/>
          <p:nvPr/>
        </p:nvSpPr>
        <p:spPr>
          <a:xfrm>
            <a:off x="10313893" y="1701236"/>
            <a:ext cx="1558414" cy="46926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 final</a:t>
            </a:r>
          </a:p>
        </p:txBody>
      </p:sp>
      <p:pic>
        <p:nvPicPr>
          <p:cNvPr id="4106" name="Picture 10" descr="Cómo dar un buen feedback | Prevencionar">
            <a:extLst>
              <a:ext uri="{FF2B5EF4-FFF2-40B4-BE49-F238E27FC236}">
                <a16:creationId xmlns:a16="http://schemas.microsoft.com/office/drawing/2014/main" id="{74BB8A39-10B2-0CBF-6A91-344F16C11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74" y="453065"/>
            <a:ext cx="1299189" cy="62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4847F261-AF36-BC04-844F-A8332271CBF6}"/>
              </a:ext>
            </a:extLst>
          </p:cNvPr>
          <p:cNvSpPr/>
          <p:nvPr/>
        </p:nvSpPr>
        <p:spPr>
          <a:xfrm>
            <a:off x="9827870" y="4860361"/>
            <a:ext cx="1753208" cy="51486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Que se puede mejorar</a:t>
            </a:r>
          </a:p>
        </p:txBody>
      </p:sp>
      <p:pic>
        <p:nvPicPr>
          <p:cNvPr id="4108" name="Picture 12" descr="How to Run An Effective Sprint Retrospective (Plus 7 Examples and  Templates) | Planio">
            <a:extLst>
              <a:ext uri="{FF2B5EF4-FFF2-40B4-BE49-F238E27FC236}">
                <a16:creationId xmlns:a16="http://schemas.microsoft.com/office/drawing/2014/main" id="{9317DDDD-1B04-A133-3141-9EEF2E028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347" y="5941849"/>
            <a:ext cx="1256656" cy="86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14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Marcador de contenido 3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545B1C43-FC3C-0F14-16EA-0EEA1A48B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" b="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5122" name="Picture 2" descr="Conclusiones – GeoGebra">
            <a:extLst>
              <a:ext uri="{FF2B5EF4-FFF2-40B4-BE49-F238E27FC236}">
                <a16:creationId xmlns:a16="http://schemas.microsoft.com/office/drawing/2014/main" id="{C6E59D4A-BD22-83F2-971B-A1C259A5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47621" cy="20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9C3E02E-4E1D-BCC9-4EC3-4134A49583B1}"/>
              </a:ext>
            </a:extLst>
          </p:cNvPr>
          <p:cNvSpPr txBox="1">
            <a:spLocks/>
          </p:cNvSpPr>
          <p:nvPr/>
        </p:nvSpPr>
        <p:spPr>
          <a:xfrm>
            <a:off x="7944381" y="351201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Detectar</a:t>
            </a:r>
            <a:r>
              <a:rPr lang="en-US" sz="3600" dirty="0"/>
              <a:t> </a:t>
            </a:r>
            <a:r>
              <a:rPr lang="en-US" sz="3600" dirty="0" err="1"/>
              <a:t>problemas</a:t>
            </a:r>
            <a:endParaRPr lang="en-US" sz="36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AFD3793-C0AC-194F-0B41-AD846754897F}"/>
              </a:ext>
            </a:extLst>
          </p:cNvPr>
          <p:cNvSpPr txBox="1">
            <a:spLocks/>
          </p:cNvSpPr>
          <p:nvPr/>
        </p:nvSpPr>
        <p:spPr>
          <a:xfrm>
            <a:off x="7628467" y="2460134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Cliente</a:t>
            </a:r>
            <a:r>
              <a:rPr lang="en-US" sz="3600" dirty="0"/>
              <a:t> </a:t>
            </a:r>
            <a:r>
              <a:rPr lang="en-US" sz="3600" dirty="0" err="1"/>
              <a:t>involucrado</a:t>
            </a:r>
            <a:endParaRPr lang="en-US" sz="3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3B52746-CA5A-673F-829E-6246663DF41D}"/>
              </a:ext>
            </a:extLst>
          </p:cNvPr>
          <p:cNvSpPr txBox="1">
            <a:spLocks/>
          </p:cNvSpPr>
          <p:nvPr/>
        </p:nvSpPr>
        <p:spPr>
          <a:xfrm>
            <a:off x="1677128" y="3091730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Flexible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4D51D06-8260-6B0B-19D1-00EF63AF0037}"/>
              </a:ext>
            </a:extLst>
          </p:cNvPr>
          <p:cNvSpPr txBox="1">
            <a:spLocks/>
          </p:cNvSpPr>
          <p:nvPr/>
        </p:nvSpPr>
        <p:spPr>
          <a:xfrm>
            <a:off x="4976508" y="5550582"/>
            <a:ext cx="3530454" cy="67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/>
              <a:t>Siempre</a:t>
            </a:r>
            <a:r>
              <a:rPr lang="en-US" sz="3600" dirty="0"/>
              <a:t> </a:t>
            </a:r>
            <a:r>
              <a:rPr lang="en-US" sz="3600" dirty="0" err="1"/>
              <a:t>busca</a:t>
            </a:r>
            <a:r>
              <a:rPr lang="en-US" sz="3600" dirty="0"/>
              <a:t> </a:t>
            </a:r>
            <a:r>
              <a:rPr lang="en-US" sz="3600" dirty="0" err="1"/>
              <a:t>mejorar</a:t>
            </a:r>
            <a:endParaRPr lang="en-US" sz="3600" dirty="0"/>
          </a:p>
        </p:txBody>
      </p:sp>
      <p:pic>
        <p:nvPicPr>
          <p:cNvPr id="5126" name="Picture 6" descr="Aplicaciones mentales para detectar errores - Aula2">
            <a:extLst>
              <a:ext uri="{FF2B5EF4-FFF2-40B4-BE49-F238E27FC236}">
                <a16:creationId xmlns:a16="http://schemas.microsoft.com/office/drawing/2014/main" id="{9FAB171E-FDA6-E6D9-2C0E-1600977D1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42" y="947273"/>
            <a:ext cx="996758" cy="879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ágina 4 | Imágenes de Cliente Involucrado - Descarga gratuita en Freepik">
            <a:extLst>
              <a:ext uri="{FF2B5EF4-FFF2-40B4-BE49-F238E27FC236}">
                <a16:creationId xmlns:a16="http://schemas.microsoft.com/office/drawing/2014/main" id="{3BD8FDC8-BE3D-E596-DE29-13E9F9CD5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641" y="3077852"/>
            <a:ext cx="1257742" cy="125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Flexibilidad Laboral | 4 medidas para implantarla en tu empresa">
            <a:extLst>
              <a:ext uri="{FF2B5EF4-FFF2-40B4-BE49-F238E27FC236}">
                <a16:creationId xmlns:a16="http://schemas.microsoft.com/office/drawing/2014/main" id="{8471AD95-FC3F-BA09-CB86-397CD3F4B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" y="2800128"/>
            <a:ext cx="2245970" cy="125774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ejorar continuamente">
            <a:extLst>
              <a:ext uri="{FF2B5EF4-FFF2-40B4-BE49-F238E27FC236}">
                <a16:creationId xmlns:a16="http://schemas.microsoft.com/office/drawing/2014/main" id="{4EE552EF-31C3-1F1E-E06A-BB3DEDF0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533" y="5005633"/>
            <a:ext cx="1851085" cy="185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01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Meiryo</vt:lpstr>
      <vt:lpstr>Aptos</vt:lpstr>
      <vt:lpstr>Aptos Display</vt:lpstr>
      <vt:lpstr>Arial</vt:lpstr>
      <vt:lpstr>Tema de Office</vt:lpstr>
      <vt:lpstr>SCRUM</vt:lpstr>
      <vt:lpstr>¿Qué es SCRUM y por qué es interesante su uso en el desarrollo de software?</vt:lpstr>
      <vt:lpstr>EQUIPOS Y ROLES </vt:lpstr>
      <vt:lpstr>SPRINT</vt:lpstr>
      <vt:lpstr>ESTRUCTURA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BOLTA SANMATEU</dc:creator>
  <cp:lastModifiedBy>ALBERTO BOLTA SANMATEU</cp:lastModifiedBy>
  <cp:revision>1</cp:revision>
  <dcterms:created xsi:type="dcterms:W3CDTF">2024-10-25T17:04:59Z</dcterms:created>
  <dcterms:modified xsi:type="dcterms:W3CDTF">2024-10-25T18:09:22Z</dcterms:modified>
</cp:coreProperties>
</file>