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2" r:id="rId3"/>
    <p:sldId id="263" r:id="rId4"/>
    <p:sldId id="267" r:id="rId5"/>
    <p:sldId id="265" r:id="rId6"/>
    <p:sldId id="266" r:id="rId7"/>
    <p:sldId id="268" r:id="rId8"/>
    <p:sldId id="269" r:id="rId9"/>
    <p:sldId id="270" r:id="rId10"/>
    <p:sldId id="275" r:id="rId11"/>
    <p:sldId id="279" r:id="rId12"/>
    <p:sldId id="280"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35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Lokeshwari" userId="6433db23458eeb5a" providerId="LiveId" clId="{BC9EA626-F3AE-4A10-85CD-E0B0305BF049}"/>
    <pc:docChg chg="undo custSel modSld">
      <pc:chgData name="K Lokeshwari" userId="6433db23458eeb5a" providerId="LiveId" clId="{BC9EA626-F3AE-4A10-85CD-E0B0305BF049}" dt="2024-12-12T11:12:14.522" v="65" actId="115"/>
      <pc:docMkLst>
        <pc:docMk/>
      </pc:docMkLst>
      <pc:sldChg chg="modSp mod">
        <pc:chgData name="K Lokeshwari" userId="6433db23458eeb5a" providerId="LiveId" clId="{BC9EA626-F3AE-4A10-85CD-E0B0305BF049}" dt="2024-12-12T11:12:14.522" v="65" actId="115"/>
        <pc:sldMkLst>
          <pc:docMk/>
          <pc:sldMk cId="3492306853" sldId="256"/>
        </pc:sldMkLst>
        <pc:spChg chg="mod">
          <ac:chgData name="K Lokeshwari" userId="6433db23458eeb5a" providerId="LiveId" clId="{BC9EA626-F3AE-4A10-85CD-E0B0305BF049}" dt="2024-12-12T11:12:14.522" v="65" actId="115"/>
          <ac:spMkLst>
            <pc:docMk/>
            <pc:sldMk cId="3492306853" sldId="256"/>
            <ac:spMk id="3" creationId="{23FDF6D9-1371-8DD3-9283-365450D8C233}"/>
          </ac:spMkLst>
        </pc:spChg>
        <pc:spChg chg="mod">
          <ac:chgData name="K Lokeshwari" userId="6433db23458eeb5a" providerId="LiveId" clId="{BC9EA626-F3AE-4A10-85CD-E0B0305BF049}" dt="2024-12-12T11:11:56.448" v="61" actId="20577"/>
          <ac:spMkLst>
            <pc:docMk/>
            <pc:sldMk cId="3492306853" sldId="256"/>
            <ac:spMk id="5" creationId="{6AD09DB4-61E0-76F2-1D91-932039F0CF50}"/>
          </ac:spMkLst>
        </pc:spChg>
      </pc:sldChg>
      <pc:sldChg chg="modSp mod">
        <pc:chgData name="K Lokeshwari" userId="6433db23458eeb5a" providerId="LiveId" clId="{BC9EA626-F3AE-4A10-85CD-E0B0305BF049}" dt="2024-12-12T10:52:55.041" v="0" actId="20577"/>
        <pc:sldMkLst>
          <pc:docMk/>
          <pc:sldMk cId="1698884753" sldId="262"/>
        </pc:sldMkLst>
        <pc:spChg chg="mod">
          <ac:chgData name="K Lokeshwari" userId="6433db23458eeb5a" providerId="LiveId" clId="{BC9EA626-F3AE-4A10-85CD-E0B0305BF049}" dt="2024-12-12T10:52:55.041" v="0" actId="20577"/>
          <ac:spMkLst>
            <pc:docMk/>
            <pc:sldMk cId="1698884753" sldId="262"/>
            <ac:spMk id="3" creationId="{1605AA90-7DBE-1B6A-5165-C6AC461F9D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9484E-74F7-4343-B40D-4F25D1488DF6}" type="datetimeFigureOut">
              <a:rPr lang="en-IN" smtClean="0"/>
              <a:t>12-12-2024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FE6BA-E686-41DC-81D6-CE416D6827DB}" type="slidenum">
              <a:rPr lang="en-IN" smtClean="0"/>
              <a:t>‹#›</a:t>
            </a:fld>
            <a:endParaRPr lang="en-IN"/>
          </a:p>
        </p:txBody>
      </p:sp>
    </p:spTree>
    <p:extLst>
      <p:ext uri="{BB962C8B-B14F-4D97-AF65-F5344CB8AC3E}">
        <p14:creationId xmlns:p14="http://schemas.microsoft.com/office/powerpoint/2010/main" val="59984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1FE6BA-E686-41DC-81D6-CE416D6827DB}" type="slidenum">
              <a:rPr lang="en-IN" smtClean="0"/>
              <a:t>2</a:t>
            </a:fld>
            <a:endParaRPr lang="en-IN"/>
          </a:p>
        </p:txBody>
      </p:sp>
    </p:spTree>
    <p:extLst>
      <p:ext uri="{BB962C8B-B14F-4D97-AF65-F5344CB8AC3E}">
        <p14:creationId xmlns:p14="http://schemas.microsoft.com/office/powerpoint/2010/main" val="29853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A1A322-C3C6-4D10-B309-615D66B611C2}"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72BA-B7CF-4170-81D3-764A7A1C47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63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1A322-C3C6-4D10-B309-615D66B611C2}"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72BA-B7CF-4170-81D3-764A7A1C47B0}" type="slidenum">
              <a:rPr lang="en-IN" smtClean="0"/>
              <a:t>‹#›</a:t>
            </a:fld>
            <a:endParaRPr lang="en-IN"/>
          </a:p>
        </p:txBody>
      </p:sp>
    </p:spTree>
    <p:extLst>
      <p:ext uri="{BB962C8B-B14F-4D97-AF65-F5344CB8AC3E}">
        <p14:creationId xmlns:p14="http://schemas.microsoft.com/office/powerpoint/2010/main" val="28302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1A322-C3C6-4D10-B309-615D66B611C2}"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72BA-B7CF-4170-81D3-764A7A1C47B0}" type="slidenum">
              <a:rPr lang="en-IN" smtClean="0"/>
              <a:t>‹#›</a:t>
            </a:fld>
            <a:endParaRPr lang="en-IN"/>
          </a:p>
        </p:txBody>
      </p:sp>
    </p:spTree>
    <p:extLst>
      <p:ext uri="{BB962C8B-B14F-4D97-AF65-F5344CB8AC3E}">
        <p14:creationId xmlns:p14="http://schemas.microsoft.com/office/powerpoint/2010/main" val="408433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1A322-C3C6-4D10-B309-615D66B611C2}"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72BA-B7CF-4170-81D3-764A7A1C47B0}" type="slidenum">
              <a:rPr lang="en-IN" smtClean="0"/>
              <a:t>‹#›</a:t>
            </a:fld>
            <a:endParaRPr lang="en-IN"/>
          </a:p>
        </p:txBody>
      </p:sp>
    </p:spTree>
    <p:extLst>
      <p:ext uri="{BB962C8B-B14F-4D97-AF65-F5344CB8AC3E}">
        <p14:creationId xmlns:p14="http://schemas.microsoft.com/office/powerpoint/2010/main" val="220441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A1A322-C3C6-4D10-B309-615D66B611C2}"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72BA-B7CF-4170-81D3-764A7A1C47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87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A1A322-C3C6-4D10-B309-615D66B611C2}"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72BA-B7CF-4170-81D3-764A7A1C47B0}" type="slidenum">
              <a:rPr lang="en-IN" smtClean="0"/>
              <a:t>‹#›</a:t>
            </a:fld>
            <a:endParaRPr lang="en-IN"/>
          </a:p>
        </p:txBody>
      </p:sp>
    </p:spTree>
    <p:extLst>
      <p:ext uri="{BB962C8B-B14F-4D97-AF65-F5344CB8AC3E}">
        <p14:creationId xmlns:p14="http://schemas.microsoft.com/office/powerpoint/2010/main" val="414838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A1A322-C3C6-4D10-B309-615D66B611C2}" type="datetimeFigureOut">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72BA-B7CF-4170-81D3-764A7A1C47B0}" type="slidenum">
              <a:rPr lang="en-IN" smtClean="0"/>
              <a:t>‹#›</a:t>
            </a:fld>
            <a:endParaRPr lang="en-IN"/>
          </a:p>
        </p:txBody>
      </p:sp>
    </p:spTree>
    <p:extLst>
      <p:ext uri="{BB962C8B-B14F-4D97-AF65-F5344CB8AC3E}">
        <p14:creationId xmlns:p14="http://schemas.microsoft.com/office/powerpoint/2010/main" val="120680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A1A322-C3C6-4D10-B309-615D66B611C2}"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72BA-B7CF-4170-81D3-764A7A1C47B0}" type="slidenum">
              <a:rPr lang="en-IN" smtClean="0"/>
              <a:t>‹#›</a:t>
            </a:fld>
            <a:endParaRPr lang="en-IN"/>
          </a:p>
        </p:txBody>
      </p:sp>
    </p:spTree>
    <p:extLst>
      <p:ext uri="{BB962C8B-B14F-4D97-AF65-F5344CB8AC3E}">
        <p14:creationId xmlns:p14="http://schemas.microsoft.com/office/powerpoint/2010/main" val="135346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A1A322-C3C6-4D10-B309-615D66B611C2}" type="datetimeFigureOut">
              <a:rPr lang="en-IN" smtClean="0"/>
              <a:t>12-12-2024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08D72BA-B7CF-4170-81D3-764A7A1C47B0}" type="slidenum">
              <a:rPr lang="en-IN" smtClean="0"/>
              <a:t>‹#›</a:t>
            </a:fld>
            <a:endParaRPr lang="en-IN"/>
          </a:p>
        </p:txBody>
      </p:sp>
    </p:spTree>
    <p:extLst>
      <p:ext uri="{BB962C8B-B14F-4D97-AF65-F5344CB8AC3E}">
        <p14:creationId xmlns:p14="http://schemas.microsoft.com/office/powerpoint/2010/main" val="4245656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A1A322-C3C6-4D10-B309-615D66B611C2}" type="datetimeFigureOut">
              <a:rPr lang="en-IN" smtClean="0"/>
              <a:t>12-12-2024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8D72BA-B7CF-4170-81D3-764A7A1C47B0}" type="slidenum">
              <a:rPr lang="en-IN" smtClean="0"/>
              <a:t>‹#›</a:t>
            </a:fld>
            <a:endParaRPr lang="en-IN"/>
          </a:p>
        </p:txBody>
      </p:sp>
    </p:spTree>
    <p:extLst>
      <p:ext uri="{BB962C8B-B14F-4D97-AF65-F5344CB8AC3E}">
        <p14:creationId xmlns:p14="http://schemas.microsoft.com/office/powerpoint/2010/main" val="73879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A1A322-C3C6-4D10-B309-615D66B611C2}"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72BA-B7CF-4170-81D3-764A7A1C47B0}" type="slidenum">
              <a:rPr lang="en-IN" smtClean="0"/>
              <a:t>‹#›</a:t>
            </a:fld>
            <a:endParaRPr lang="en-IN"/>
          </a:p>
        </p:txBody>
      </p:sp>
    </p:spTree>
    <p:extLst>
      <p:ext uri="{BB962C8B-B14F-4D97-AF65-F5344CB8AC3E}">
        <p14:creationId xmlns:p14="http://schemas.microsoft.com/office/powerpoint/2010/main" val="824702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A1A322-C3C6-4D10-B309-615D66B611C2}" type="datetimeFigureOut">
              <a:rPr lang="en-IN" smtClean="0"/>
              <a:t>12-12-2024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8D72BA-B7CF-4170-81D3-764A7A1C47B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499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FDF6D9-1371-8DD3-9283-365450D8C233}"/>
              </a:ext>
            </a:extLst>
          </p:cNvPr>
          <p:cNvSpPr>
            <a:spLocks noGrp="1"/>
          </p:cNvSpPr>
          <p:nvPr>
            <p:ph type="subTitle" idx="1"/>
          </p:nvPr>
        </p:nvSpPr>
        <p:spPr>
          <a:xfrm>
            <a:off x="1097280" y="4371975"/>
            <a:ext cx="10058400" cy="1727073"/>
          </a:xfrm>
        </p:spPr>
        <p:txBody>
          <a:bodyPr>
            <a:normAutofit fontScale="92500" lnSpcReduction="10000"/>
          </a:bodyPr>
          <a:lstStyle/>
          <a:p>
            <a:pPr algn="ctr"/>
            <a:r>
              <a:rPr lang="en-IN" sz="3000" i="1" u="sng" dirty="0">
                <a:solidFill>
                  <a:schemeClr val="tx1"/>
                </a:solidFill>
                <a:latin typeface="+mn-lt"/>
              </a:rPr>
              <a:t>Team members: </a:t>
            </a:r>
            <a:r>
              <a:rPr lang="en-IN" sz="3200" b="1" u="sng" dirty="0">
                <a:solidFill>
                  <a:schemeClr val="tx1"/>
                </a:solidFill>
              </a:rPr>
              <a:t>Group-3</a:t>
            </a:r>
            <a:endParaRPr lang="en-IN" sz="3000" b="1" i="1" u="sng" dirty="0">
              <a:solidFill>
                <a:schemeClr val="tx1"/>
              </a:solidFill>
              <a:latin typeface="+mn-lt"/>
            </a:endParaRPr>
          </a:p>
          <a:p>
            <a:pPr algn="r"/>
            <a:r>
              <a:rPr lang="en-IN" sz="4000" i="1" dirty="0">
                <a:solidFill>
                  <a:srgbClr val="FF0000"/>
                </a:solidFill>
                <a:latin typeface="+mn-lt"/>
              </a:rPr>
              <a:t>-</a:t>
            </a:r>
            <a:r>
              <a:rPr lang="en-IN" i="1" dirty="0">
                <a:solidFill>
                  <a:schemeClr val="tx1"/>
                </a:solidFill>
                <a:latin typeface="+mn-lt"/>
              </a:rPr>
              <a:t>Jayakumar Gopal Shetasanadi</a:t>
            </a:r>
          </a:p>
          <a:p>
            <a:pPr algn="r"/>
            <a:r>
              <a:rPr lang="en-IN" sz="4000" i="1" dirty="0">
                <a:solidFill>
                  <a:srgbClr val="FF0000"/>
                </a:solidFill>
                <a:latin typeface="+mn-lt"/>
              </a:rPr>
              <a:t>-</a:t>
            </a:r>
            <a:r>
              <a:rPr lang="en-IN" i="1" dirty="0">
                <a:solidFill>
                  <a:schemeClr val="tx1"/>
                </a:solidFill>
                <a:latin typeface="+mn-lt"/>
              </a:rPr>
              <a:t>Karisubbannagari lokeshwari</a:t>
            </a:r>
          </a:p>
        </p:txBody>
      </p:sp>
      <p:sp>
        <p:nvSpPr>
          <p:cNvPr id="5" name="Title 4">
            <a:extLst>
              <a:ext uri="{FF2B5EF4-FFF2-40B4-BE49-F238E27FC236}">
                <a16:creationId xmlns:a16="http://schemas.microsoft.com/office/drawing/2014/main" id="{6AD09DB4-61E0-76F2-1D91-932039F0CF50}"/>
              </a:ext>
            </a:extLst>
          </p:cNvPr>
          <p:cNvSpPr>
            <a:spLocks noGrp="1"/>
          </p:cNvSpPr>
          <p:nvPr>
            <p:ph type="ctrTitle"/>
          </p:nvPr>
        </p:nvSpPr>
        <p:spPr>
          <a:xfrm>
            <a:off x="1097280" y="758951"/>
            <a:ext cx="10058400" cy="3455861"/>
          </a:xfrm>
        </p:spPr>
        <p:txBody>
          <a:bodyPr/>
          <a:lstStyle/>
          <a:p>
            <a:pPr algn="ctr"/>
            <a:r>
              <a:rPr lang="en-IN" dirty="0">
                <a:solidFill>
                  <a:srgbClr val="FF3300"/>
                </a:solidFill>
              </a:rPr>
              <a:t>Hospitality (Hotel)</a:t>
            </a:r>
            <a:br>
              <a:rPr lang="en-IN" dirty="0">
                <a:solidFill>
                  <a:srgbClr val="FF0000"/>
                </a:solidFill>
              </a:rPr>
            </a:br>
            <a:r>
              <a:rPr lang="en-IN" dirty="0">
                <a:solidFill>
                  <a:srgbClr val="FF0000"/>
                </a:solidFill>
              </a:rPr>
              <a:t>            </a:t>
            </a:r>
            <a:r>
              <a:rPr lang="en-IN" sz="4000" i="1" dirty="0">
                <a:solidFill>
                  <a:srgbClr val="FF3300"/>
                </a:solidFill>
                <a:latin typeface="+mn-lt"/>
              </a:rPr>
              <a:t>-Have a good time</a:t>
            </a:r>
            <a:br>
              <a:rPr lang="en-IN" sz="8000" i="1" u="sng" dirty="0">
                <a:solidFill>
                  <a:srgbClr val="FF0000"/>
                </a:solidFill>
                <a:latin typeface="+mn-lt"/>
              </a:rPr>
            </a:br>
            <a:r>
              <a:rPr lang="en-IN" sz="1100" dirty="0">
                <a:solidFill>
                  <a:srgbClr val="FF0000"/>
                </a:solidFill>
                <a:latin typeface="+mn-lt"/>
              </a:rPr>
              <a:t>             </a:t>
            </a:r>
            <a:endParaRPr lang="en-IN" dirty="0">
              <a:solidFill>
                <a:srgbClr val="FF0000"/>
              </a:solidFill>
            </a:endParaRPr>
          </a:p>
        </p:txBody>
      </p:sp>
    </p:spTree>
    <p:extLst>
      <p:ext uri="{BB962C8B-B14F-4D97-AF65-F5344CB8AC3E}">
        <p14:creationId xmlns:p14="http://schemas.microsoft.com/office/powerpoint/2010/main" val="3492306853"/>
      </p:ext>
    </p:extLst>
  </p:cSld>
  <p:clrMapOvr>
    <a:masterClrMapping/>
  </p:clrMapOvr>
  <mc:AlternateContent xmlns:mc="http://schemas.openxmlformats.org/markup-compatibility/2006" xmlns:p14="http://schemas.microsoft.com/office/powerpoint/2010/main">
    <mc:Choice Requires="p14">
      <p:transition spd="slow" p14:dur="1500" advTm="14164">
        <p14:window dir="vert"/>
      </p:transition>
    </mc:Choice>
    <mc:Fallback xmlns="">
      <p:transition spd="slow" advTm="1416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4774-1B63-18FF-EB1D-4F96D68D61BF}"/>
              </a:ext>
            </a:extLst>
          </p:cNvPr>
          <p:cNvSpPr>
            <a:spLocks noGrp="1"/>
          </p:cNvSpPr>
          <p:nvPr>
            <p:ph type="title"/>
          </p:nvPr>
        </p:nvSpPr>
        <p:spPr/>
        <p:txBody>
          <a:bodyPr/>
          <a:lstStyle/>
          <a:p>
            <a:r>
              <a:rPr lang="en-IN" b="1" dirty="0"/>
              <a:t>Challenges Faced During Project</a:t>
            </a:r>
          </a:p>
        </p:txBody>
      </p:sp>
      <p:sp>
        <p:nvSpPr>
          <p:cNvPr id="3" name="Content Placeholder 2">
            <a:extLst>
              <a:ext uri="{FF2B5EF4-FFF2-40B4-BE49-F238E27FC236}">
                <a16:creationId xmlns:a16="http://schemas.microsoft.com/office/drawing/2014/main" id="{25466604-C356-A08B-E7EB-D98C39F07E28}"/>
              </a:ext>
            </a:extLst>
          </p:cNvPr>
          <p:cNvSpPr>
            <a:spLocks noGrp="1"/>
          </p:cNvSpPr>
          <p:nvPr>
            <p:ph idx="1"/>
          </p:nvPr>
        </p:nvSpPr>
        <p:spPr/>
        <p:txBody>
          <a:bodyPr/>
          <a:lstStyle/>
          <a:p>
            <a:pPr algn="just">
              <a:buFont typeface="Arial" panose="020B0604020202020204" pitchFamily="34" charset="0"/>
              <a:buChar char="•"/>
            </a:pPr>
            <a:r>
              <a:rPr lang="en-IN" dirty="0"/>
              <a:t> Coordination Issues</a:t>
            </a:r>
          </a:p>
          <a:p>
            <a:pPr algn="just">
              <a:buFont typeface="Arial" panose="020B0604020202020204" pitchFamily="34" charset="0"/>
              <a:buChar char="•"/>
            </a:pPr>
            <a:r>
              <a:rPr lang="en-IN" dirty="0"/>
              <a:t> Uneven Workload</a:t>
            </a:r>
          </a:p>
          <a:p>
            <a:pPr algn="just">
              <a:buFont typeface="Arial" panose="020B0604020202020204" pitchFamily="34" charset="0"/>
              <a:buChar char="•"/>
            </a:pPr>
            <a:r>
              <a:rPr lang="en-IN" dirty="0"/>
              <a:t> Low Engagement among team members</a:t>
            </a:r>
          </a:p>
          <a:p>
            <a:pPr algn="just">
              <a:buFont typeface="Arial" panose="020B0604020202020204" pitchFamily="34" charset="0"/>
              <a:buChar char="•"/>
            </a:pPr>
            <a:r>
              <a:rPr lang="en-IN" dirty="0"/>
              <a:t> Monitoring of progress of project</a:t>
            </a:r>
          </a:p>
          <a:p>
            <a:pPr algn="just">
              <a:buFont typeface="Arial" panose="020B0604020202020204" pitchFamily="34" charset="0"/>
              <a:buChar char="•"/>
            </a:pPr>
            <a:r>
              <a:rPr lang="en-IN" dirty="0"/>
              <a:t>Time management </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223975506"/>
      </p:ext>
    </p:extLst>
  </p:cSld>
  <p:clrMapOvr>
    <a:masterClrMapping/>
  </p:clrMapOvr>
  <mc:AlternateContent xmlns:mc="http://schemas.openxmlformats.org/markup-compatibility/2006" xmlns:p14="http://schemas.microsoft.com/office/powerpoint/2010/main">
    <mc:Choice Requires="p14">
      <p:transition spd="slow" p14:dur="2000" advTm="76771"/>
    </mc:Choice>
    <mc:Fallback xmlns="">
      <p:transition spd="slow" advTm="7677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0A35-0523-5044-287E-9CBF2201DF88}"/>
              </a:ext>
            </a:extLst>
          </p:cNvPr>
          <p:cNvSpPr>
            <a:spLocks noGrp="1"/>
          </p:cNvSpPr>
          <p:nvPr>
            <p:ph type="title"/>
          </p:nvPr>
        </p:nvSpPr>
        <p:spPr>
          <a:xfrm>
            <a:off x="1165975" y="200025"/>
            <a:ext cx="10058400" cy="1128713"/>
          </a:xfrm>
        </p:spPr>
        <p:txBody>
          <a:bodyPr/>
          <a:lstStyle/>
          <a:p>
            <a:pPr algn="ctr"/>
            <a:r>
              <a:rPr lang="en-IN" b="1" dirty="0"/>
              <a:t>Dashboard</a:t>
            </a:r>
          </a:p>
        </p:txBody>
      </p:sp>
      <p:pic>
        <p:nvPicPr>
          <p:cNvPr id="4" name="Picture 3">
            <a:extLst>
              <a:ext uri="{FF2B5EF4-FFF2-40B4-BE49-F238E27FC236}">
                <a16:creationId xmlns:a16="http://schemas.microsoft.com/office/drawing/2014/main" id="{6AB4B4E5-0D63-C9FF-6D05-41D12D9B7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28725"/>
            <a:ext cx="11758613" cy="5057775"/>
          </a:xfrm>
          <a:prstGeom prst="rect">
            <a:avLst/>
          </a:prstGeom>
        </p:spPr>
      </p:pic>
    </p:spTree>
    <p:extLst>
      <p:ext uri="{BB962C8B-B14F-4D97-AF65-F5344CB8AC3E}">
        <p14:creationId xmlns:p14="http://schemas.microsoft.com/office/powerpoint/2010/main" val="70805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17040-5FEC-97EE-0F1E-8180C3AB017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C68CC9C-E539-79FD-3AD2-CC9D70F6EFF1}"/>
              </a:ext>
            </a:extLst>
          </p:cNvPr>
          <p:cNvSpPr txBox="1"/>
          <p:nvPr/>
        </p:nvSpPr>
        <p:spPr>
          <a:xfrm>
            <a:off x="1206629" y="859627"/>
            <a:ext cx="6353666" cy="830997"/>
          </a:xfrm>
          <a:prstGeom prst="rect">
            <a:avLst/>
          </a:prstGeom>
          <a:noFill/>
        </p:spPr>
        <p:txBody>
          <a:bodyPr wrap="square" rtlCol="0">
            <a:spAutoFit/>
          </a:bodyPr>
          <a:lstStyle/>
          <a:p>
            <a:r>
              <a:rPr lang="en-US" sz="4800" b="1" dirty="0">
                <a:latin typeface="+mj-lt"/>
                <a:ea typeface="Cascadia Code SemiBold" panose="020B0609020000020004" pitchFamily="49" charset="0"/>
                <a:cs typeface="Cascadia Code SemiBold" panose="020B0609020000020004" pitchFamily="49" charset="0"/>
              </a:rPr>
              <a:t>Conclusion</a:t>
            </a:r>
            <a:endParaRPr lang="en-IN" sz="4800" b="1" dirty="0">
              <a:latin typeface="+mj-lt"/>
              <a:ea typeface="Cascadia Code SemiBold" panose="020B0609020000020004" pitchFamily="49" charset="0"/>
              <a:cs typeface="Cascadia Code SemiBold" panose="020B0609020000020004" pitchFamily="49" charset="0"/>
            </a:endParaRPr>
          </a:p>
        </p:txBody>
      </p:sp>
      <p:sp>
        <p:nvSpPr>
          <p:cNvPr id="2" name="TextBox 1">
            <a:extLst>
              <a:ext uri="{FF2B5EF4-FFF2-40B4-BE49-F238E27FC236}">
                <a16:creationId xmlns:a16="http://schemas.microsoft.com/office/drawing/2014/main" id="{61CB57B0-97BC-7C27-0541-402481D807C9}"/>
              </a:ext>
            </a:extLst>
          </p:cNvPr>
          <p:cNvSpPr txBox="1"/>
          <p:nvPr/>
        </p:nvSpPr>
        <p:spPr>
          <a:xfrm>
            <a:off x="1206629" y="1932496"/>
            <a:ext cx="9662475" cy="3276282"/>
          </a:xfrm>
          <a:prstGeom prst="rect">
            <a:avLst/>
          </a:prstGeom>
          <a:noFill/>
        </p:spPr>
        <p:txBody>
          <a:bodyPr wrap="square" rtlCol="0">
            <a:spAutoFit/>
          </a:bodyPr>
          <a:lstStyle/>
          <a:p>
            <a:pPr algn="just">
              <a:lnSpc>
                <a:spcPct val="150000"/>
              </a:lnSpc>
            </a:pPr>
            <a:r>
              <a:rPr lang="en-US" sz="2000" dirty="0"/>
              <a:t>The presentation concludes that developing a comprehensive dashboard to monitor key performance indicators (KPIs) like weekly occupancy rates, bookings, and revenue trends is essential for effective operational planning, revenue management, and strategic decision-making in the hospitality industry. The project faced challenges such as coordination issues, uneven workloads, and time management, but emphasized the value of these KPIs in identifying seasonal trends, optimizing resource allocation, and improving business performance.</a:t>
            </a:r>
            <a:endParaRPr lang="en-IN" sz="2000" dirty="0"/>
          </a:p>
        </p:txBody>
      </p:sp>
    </p:spTree>
    <p:extLst>
      <p:ext uri="{BB962C8B-B14F-4D97-AF65-F5344CB8AC3E}">
        <p14:creationId xmlns:p14="http://schemas.microsoft.com/office/powerpoint/2010/main" val="1453243320"/>
      </p:ext>
    </p:extLst>
  </p:cSld>
  <p:clrMapOvr>
    <a:masterClrMapping/>
  </p:clrMapOvr>
  <mc:AlternateContent xmlns:mc="http://schemas.openxmlformats.org/markup-compatibility/2006" xmlns:p14="http://schemas.microsoft.com/office/powerpoint/2010/main">
    <mc:Choice Requires="p14">
      <p:transition spd="slow" p14:dur="2000" advTm="1772"/>
    </mc:Choice>
    <mc:Fallback xmlns="">
      <p:transition spd="slow" advTm="177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01A8-A46C-4BAA-3CEE-2CB9C770C930}"/>
              </a:ext>
            </a:extLst>
          </p:cNvPr>
          <p:cNvSpPr>
            <a:spLocks noGrp="1"/>
          </p:cNvSpPr>
          <p:nvPr>
            <p:ph type="title"/>
          </p:nvPr>
        </p:nvSpPr>
        <p:spPr>
          <a:xfrm>
            <a:off x="1066800" y="1751609"/>
            <a:ext cx="10058400" cy="1450757"/>
          </a:xfrm>
        </p:spPr>
        <p:txBody>
          <a:bodyPr>
            <a:normAutofit fontScale="90000"/>
          </a:bodyPr>
          <a:lstStyle/>
          <a:p>
            <a:pPr algn="ctr"/>
            <a:br>
              <a:rPr lang="en-IN" dirty="0"/>
            </a:br>
            <a:br>
              <a:rPr lang="en-IN" dirty="0"/>
            </a:br>
            <a:r>
              <a:rPr lang="en-IN" sz="9800" b="1" dirty="0"/>
              <a:t>THANK YOU</a:t>
            </a:r>
            <a:endParaRPr lang="en-IN" b="1" dirty="0"/>
          </a:p>
        </p:txBody>
      </p:sp>
    </p:spTree>
    <p:extLst>
      <p:ext uri="{BB962C8B-B14F-4D97-AF65-F5344CB8AC3E}">
        <p14:creationId xmlns:p14="http://schemas.microsoft.com/office/powerpoint/2010/main" val="4282386375"/>
      </p:ext>
    </p:extLst>
  </p:cSld>
  <p:clrMapOvr>
    <a:masterClrMapping/>
  </p:clrMapOvr>
  <mc:AlternateContent xmlns:mc="http://schemas.openxmlformats.org/markup-compatibility/2006" xmlns:p14="http://schemas.microsoft.com/office/powerpoint/2010/main">
    <mc:Choice Requires="p14">
      <p:transition spd="slow" p14:dur="2000" advTm="1772"/>
    </mc:Choice>
    <mc:Fallback xmlns="">
      <p:transition spd="slow" advTm="177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270F-171C-AEA4-47B9-B45CC730225B}"/>
              </a:ext>
            </a:extLst>
          </p:cNvPr>
          <p:cNvSpPr>
            <a:spLocks noGrp="1"/>
          </p:cNvSpPr>
          <p:nvPr>
            <p:ph type="title"/>
          </p:nvPr>
        </p:nvSpPr>
        <p:spPr/>
        <p:txBody>
          <a:bodyPr/>
          <a:lstStyle/>
          <a:p>
            <a:r>
              <a:rPr lang="en-IN" b="1" dirty="0"/>
              <a:t>Table of contents</a:t>
            </a:r>
          </a:p>
        </p:txBody>
      </p:sp>
      <p:sp>
        <p:nvSpPr>
          <p:cNvPr id="3" name="Content Placeholder 2">
            <a:extLst>
              <a:ext uri="{FF2B5EF4-FFF2-40B4-BE49-F238E27FC236}">
                <a16:creationId xmlns:a16="http://schemas.microsoft.com/office/drawing/2014/main" id="{1605AA90-7DBE-1B6A-5165-C6AC461F9DDB}"/>
              </a:ext>
            </a:extLst>
          </p:cNvPr>
          <p:cNvSpPr>
            <a:spLocks noGrp="1"/>
          </p:cNvSpPr>
          <p:nvPr>
            <p:ph idx="1"/>
          </p:nvPr>
        </p:nvSpPr>
        <p:spPr/>
        <p:txBody>
          <a:bodyPr/>
          <a:lstStyle/>
          <a:p>
            <a:r>
              <a:rPr lang="en-IN" dirty="0"/>
              <a:t>1. Team’s Goal</a:t>
            </a:r>
          </a:p>
          <a:p>
            <a:r>
              <a:rPr lang="en-IN" dirty="0"/>
              <a:t>2. KPI: Weekly Occupancy rate in hotel</a:t>
            </a:r>
          </a:p>
          <a:p>
            <a:r>
              <a:rPr lang="en-IN" dirty="0"/>
              <a:t>3. </a:t>
            </a:r>
            <a:r>
              <a:rPr lang="en-US" sz="2000" dirty="0"/>
              <a:t>KPI: </a:t>
            </a:r>
            <a:r>
              <a:rPr lang="en-US" dirty="0"/>
              <a:t>Weekly Trends in hotel</a:t>
            </a:r>
            <a:endParaRPr lang="en-US" sz="2000" dirty="0"/>
          </a:p>
          <a:p>
            <a:r>
              <a:rPr lang="en-US" dirty="0"/>
              <a:t>4. </a:t>
            </a:r>
            <a:r>
              <a:rPr lang="en-IN" dirty="0"/>
              <a:t>Why These KPIs Matters</a:t>
            </a:r>
          </a:p>
          <a:p>
            <a:r>
              <a:rPr lang="en-IN" dirty="0"/>
              <a:t>5. Dashboards (Excel, Power BI and Tableau)</a:t>
            </a:r>
          </a:p>
          <a:p>
            <a:r>
              <a:rPr lang="en-IN" dirty="0"/>
              <a:t>6. Challenges</a:t>
            </a:r>
          </a:p>
          <a:p>
            <a:r>
              <a:rPr lang="en-IN" dirty="0"/>
              <a:t>7. Conclusion</a:t>
            </a:r>
          </a:p>
        </p:txBody>
      </p:sp>
    </p:spTree>
    <p:extLst>
      <p:ext uri="{BB962C8B-B14F-4D97-AF65-F5344CB8AC3E}">
        <p14:creationId xmlns:p14="http://schemas.microsoft.com/office/powerpoint/2010/main" val="1698884753"/>
      </p:ext>
    </p:extLst>
  </p:cSld>
  <p:clrMapOvr>
    <a:masterClrMapping/>
  </p:clrMapOvr>
  <mc:AlternateContent xmlns:mc="http://schemas.openxmlformats.org/markup-compatibility/2006" xmlns:p14="http://schemas.microsoft.com/office/powerpoint/2010/main">
    <mc:Choice Requires="p14">
      <p:transition spd="slow" p14:dur="2000" advTm="16056"/>
    </mc:Choice>
    <mc:Fallback xmlns="">
      <p:transition spd="slow" advTm="1605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7A49-48E1-F209-F36C-A22E7CFACEFE}"/>
              </a:ext>
            </a:extLst>
          </p:cNvPr>
          <p:cNvSpPr>
            <a:spLocks noGrp="1"/>
          </p:cNvSpPr>
          <p:nvPr>
            <p:ph type="title"/>
          </p:nvPr>
        </p:nvSpPr>
        <p:spPr/>
        <p:txBody>
          <a:bodyPr/>
          <a:lstStyle/>
          <a:p>
            <a:r>
              <a:rPr lang="en-IN" b="1" dirty="0"/>
              <a:t>Team’s Goal</a:t>
            </a:r>
          </a:p>
        </p:txBody>
      </p:sp>
      <p:pic>
        <p:nvPicPr>
          <p:cNvPr id="5" name="Content Placeholder 4" descr="Research with solid fill">
            <a:extLst>
              <a:ext uri="{FF2B5EF4-FFF2-40B4-BE49-F238E27FC236}">
                <a16:creationId xmlns:a16="http://schemas.microsoft.com/office/drawing/2014/main" id="{A44EB57D-E7D1-2F09-4788-576E989FC4C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580670" y="2356181"/>
            <a:ext cx="3146323" cy="3146323"/>
          </a:xfrm>
        </p:spPr>
      </p:pic>
      <p:sp>
        <p:nvSpPr>
          <p:cNvPr id="6" name="Rectangle 5">
            <a:extLst>
              <a:ext uri="{FF2B5EF4-FFF2-40B4-BE49-F238E27FC236}">
                <a16:creationId xmlns:a16="http://schemas.microsoft.com/office/drawing/2014/main" id="{61D25F11-729D-09EC-30A8-CE399C1EE673}"/>
              </a:ext>
            </a:extLst>
          </p:cNvPr>
          <p:cNvSpPr/>
          <p:nvPr/>
        </p:nvSpPr>
        <p:spPr>
          <a:xfrm>
            <a:off x="1179871" y="2116648"/>
            <a:ext cx="6292645" cy="36253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IN" sz="3200" b="0" i="0" u="none" strike="noStrike" baseline="0" dirty="0">
                <a:solidFill>
                  <a:srgbClr val="2A2E3A"/>
                </a:solidFill>
              </a:rPr>
              <a:t>Creating a comprehensive</a:t>
            </a:r>
          </a:p>
          <a:p>
            <a:pPr algn="just"/>
            <a:r>
              <a:rPr lang="en-IN" sz="3200" b="0" i="0" u="none" strike="noStrike" baseline="0" dirty="0">
                <a:solidFill>
                  <a:srgbClr val="2A2E3A"/>
                </a:solidFill>
              </a:rPr>
              <a:t>dashboard covering multiple</a:t>
            </a:r>
          </a:p>
          <a:p>
            <a:pPr algn="just"/>
            <a:r>
              <a:rPr lang="en-IN" sz="3200" b="0" i="0" u="none" strike="noStrike" baseline="0" dirty="0">
                <a:solidFill>
                  <a:srgbClr val="2A2E3A"/>
                </a:solidFill>
              </a:rPr>
              <a:t>KPIs using Excel, Tableau,</a:t>
            </a:r>
          </a:p>
          <a:p>
            <a:pPr algn="just"/>
            <a:r>
              <a:rPr lang="en-IN" sz="3200" b="0" i="0" u="none" strike="noStrike" baseline="0" dirty="0">
                <a:solidFill>
                  <a:srgbClr val="2A2E3A"/>
                </a:solidFill>
              </a:rPr>
              <a:t>Power BI, and MySQL</a:t>
            </a:r>
            <a:endParaRPr lang="en-IN" sz="3200" dirty="0"/>
          </a:p>
        </p:txBody>
      </p:sp>
    </p:spTree>
    <p:extLst>
      <p:ext uri="{BB962C8B-B14F-4D97-AF65-F5344CB8AC3E}">
        <p14:creationId xmlns:p14="http://schemas.microsoft.com/office/powerpoint/2010/main" val="1930261036"/>
      </p:ext>
    </p:extLst>
  </p:cSld>
  <p:clrMapOvr>
    <a:masterClrMapping/>
  </p:clrMapOvr>
  <mc:AlternateContent xmlns:mc="http://schemas.openxmlformats.org/markup-compatibility/2006" xmlns:p14="http://schemas.microsoft.com/office/powerpoint/2010/main">
    <mc:Choice Requires="p14">
      <p:transition spd="slow" p14:dur="2000" advTm="12798"/>
    </mc:Choice>
    <mc:Fallback xmlns="">
      <p:transition spd="slow" advTm="127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9928-EA50-01BF-15B8-0AA5924A2B77}"/>
              </a:ext>
            </a:extLst>
          </p:cNvPr>
          <p:cNvSpPr>
            <a:spLocks noGrp="1"/>
          </p:cNvSpPr>
          <p:nvPr>
            <p:ph type="title"/>
          </p:nvPr>
        </p:nvSpPr>
        <p:spPr/>
        <p:txBody>
          <a:bodyPr/>
          <a:lstStyle/>
          <a:p>
            <a:r>
              <a:rPr lang="en-IN" b="1" dirty="0"/>
              <a:t>KPI: </a:t>
            </a:r>
            <a:r>
              <a:rPr lang="en-IN" dirty="0"/>
              <a:t>Weekly Occupancy rate in hotel</a:t>
            </a:r>
            <a:endParaRPr lang="en-IN" b="1" dirty="0"/>
          </a:p>
        </p:txBody>
      </p:sp>
      <p:pic>
        <p:nvPicPr>
          <p:cNvPr id="7" name="Content Placeholder 6">
            <a:extLst>
              <a:ext uri="{FF2B5EF4-FFF2-40B4-BE49-F238E27FC236}">
                <a16:creationId xmlns:a16="http://schemas.microsoft.com/office/drawing/2014/main" id="{A8DCCD2B-B437-CADE-C9EB-674922AB42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763" y="1846263"/>
            <a:ext cx="8829675" cy="4022725"/>
          </a:xfrm>
        </p:spPr>
      </p:pic>
    </p:spTree>
    <p:extLst>
      <p:ext uri="{BB962C8B-B14F-4D97-AF65-F5344CB8AC3E}">
        <p14:creationId xmlns:p14="http://schemas.microsoft.com/office/powerpoint/2010/main" val="256659681"/>
      </p:ext>
    </p:extLst>
  </p:cSld>
  <p:clrMapOvr>
    <a:masterClrMapping/>
  </p:clrMapOvr>
  <mc:AlternateContent xmlns:mc="http://schemas.openxmlformats.org/markup-compatibility/2006" xmlns:p14="http://schemas.microsoft.com/office/powerpoint/2010/main">
    <mc:Choice Requires="p14">
      <p:transition spd="slow" p14:dur="2000" advTm="54202"/>
    </mc:Choice>
    <mc:Fallback xmlns="">
      <p:transition spd="slow" advTm="542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B0-6618-FEB9-C243-8547959D8C3B}"/>
              </a:ext>
            </a:extLst>
          </p:cNvPr>
          <p:cNvSpPr>
            <a:spLocks noGrp="1"/>
          </p:cNvSpPr>
          <p:nvPr>
            <p:ph type="title"/>
          </p:nvPr>
        </p:nvSpPr>
        <p:spPr/>
        <p:txBody>
          <a:bodyPr/>
          <a:lstStyle/>
          <a:p>
            <a:r>
              <a:rPr lang="en-IN" b="1" dirty="0"/>
              <a:t>KPI: </a:t>
            </a:r>
            <a:r>
              <a:rPr lang="en-IN" dirty="0"/>
              <a:t>Weekly Occupancy rate in hotel</a:t>
            </a:r>
            <a:endParaRPr lang="en-IN" b="1" dirty="0"/>
          </a:p>
        </p:txBody>
      </p:sp>
      <p:sp>
        <p:nvSpPr>
          <p:cNvPr id="3" name="Content Placeholder 2">
            <a:extLst>
              <a:ext uri="{FF2B5EF4-FFF2-40B4-BE49-F238E27FC236}">
                <a16:creationId xmlns:a16="http://schemas.microsoft.com/office/drawing/2014/main" id="{DB16B465-F488-9979-D740-667DC858518E}"/>
              </a:ext>
            </a:extLst>
          </p:cNvPr>
          <p:cNvSpPr>
            <a:spLocks noGrp="1"/>
          </p:cNvSpPr>
          <p:nvPr>
            <p:ph idx="1"/>
          </p:nvPr>
        </p:nvSpPr>
        <p:spPr/>
        <p:txBody>
          <a:bodyPr>
            <a:normAutofit lnSpcReduction="10000"/>
          </a:bodyPr>
          <a:lstStyle/>
          <a:p>
            <a:pPr algn="just"/>
            <a:r>
              <a:rPr lang="en-US" dirty="0"/>
              <a:t>This KPI tracks the percentage of rooms occupied weekly, providing critical insights into operational performance and demand trends.</a:t>
            </a:r>
          </a:p>
          <a:p>
            <a:pPr algn="just"/>
            <a:r>
              <a:rPr lang="en-US" b="1" dirty="0"/>
              <a:t>Key Observations:</a:t>
            </a:r>
          </a:p>
          <a:p>
            <a:pPr algn="just"/>
            <a:r>
              <a:rPr lang="en-US" b="1" dirty="0"/>
              <a:t>1. Overall Trend</a:t>
            </a:r>
            <a:r>
              <a:rPr lang="en-US" dirty="0"/>
              <a:t>: The weekly occupancy rates for May, June, and July show an average performance, with an overall rate hovering around 58-59%.</a:t>
            </a:r>
          </a:p>
          <a:p>
            <a:pPr marL="0" indent="0" algn="just">
              <a:buNone/>
            </a:pPr>
            <a:r>
              <a:rPr lang="en-US" dirty="0"/>
              <a:t> 2. </a:t>
            </a:r>
            <a:r>
              <a:rPr lang="en-US" b="1" dirty="0"/>
              <a:t>Fluctuations in Openings</a:t>
            </a:r>
            <a:r>
              <a:rPr lang="en-US" dirty="0"/>
              <a:t>:</a:t>
            </a:r>
          </a:p>
          <a:p>
            <a:pPr algn="just">
              <a:buFont typeface="Arial" panose="020B0604020202020204" pitchFamily="34" charset="0"/>
              <a:buChar char="•"/>
            </a:pPr>
            <a:r>
              <a:rPr lang="en-US" dirty="0"/>
              <a:t>The highest occupancy rate was recorded in </a:t>
            </a:r>
            <a:r>
              <a:rPr lang="en-US" b="1" dirty="0"/>
              <a:t>Week 32 (65.31%)</a:t>
            </a:r>
            <a:r>
              <a:rPr lang="en-US" dirty="0"/>
              <a:t>, showing a peak in July.</a:t>
            </a:r>
          </a:p>
          <a:p>
            <a:pPr algn="just">
              <a:buFont typeface="Arial" panose="020B0604020202020204" pitchFamily="34" charset="0"/>
              <a:buChar char="•"/>
            </a:pPr>
            <a:r>
              <a:rPr lang="en-US" dirty="0"/>
              <a:t>The lowest rate was observed in </a:t>
            </a:r>
            <a:r>
              <a:rPr lang="en-US" b="1" dirty="0"/>
              <a:t>Week 26 (50.96%)</a:t>
            </a:r>
            <a:r>
              <a:rPr lang="en-US" dirty="0"/>
              <a:t>, reflecting potential seasonal or operational challenges.</a:t>
            </a:r>
          </a:p>
          <a:p>
            <a:pPr algn="just">
              <a:buFont typeface="Arial" panose="020B0604020202020204" pitchFamily="34" charset="0"/>
              <a:buChar char="•"/>
            </a:pPr>
            <a:r>
              <a:rPr lang="en-US" dirty="0"/>
              <a:t>Similar dips were noted in </a:t>
            </a:r>
            <a:r>
              <a:rPr lang="en-US" b="1" dirty="0"/>
              <a:t>Weeks 21, 23, 30, and 31</a:t>
            </a:r>
            <a:r>
              <a:rPr lang="en-US" dirty="0"/>
              <a:t>, all hovering near 51%, suggesting recurring patterns.</a:t>
            </a:r>
          </a:p>
          <a:p>
            <a:endParaRPr lang="en-IN" dirty="0"/>
          </a:p>
        </p:txBody>
      </p:sp>
    </p:spTree>
    <p:extLst>
      <p:ext uri="{BB962C8B-B14F-4D97-AF65-F5344CB8AC3E}">
        <p14:creationId xmlns:p14="http://schemas.microsoft.com/office/powerpoint/2010/main" val="3918691508"/>
      </p:ext>
    </p:extLst>
  </p:cSld>
  <p:clrMapOvr>
    <a:masterClrMapping/>
  </p:clrMapOvr>
  <mc:AlternateContent xmlns:mc="http://schemas.openxmlformats.org/markup-compatibility/2006" xmlns:p14="http://schemas.microsoft.com/office/powerpoint/2010/main">
    <mc:Choice Requires="p14">
      <p:transition spd="slow" p14:dur="2000" advTm="41938"/>
    </mc:Choice>
    <mc:Fallback xmlns="">
      <p:transition spd="slow" advTm="419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11BE-FDB4-64AA-1EAE-ED6F35786CCB}"/>
              </a:ext>
            </a:extLst>
          </p:cNvPr>
          <p:cNvSpPr>
            <a:spLocks noGrp="1"/>
          </p:cNvSpPr>
          <p:nvPr>
            <p:ph type="title"/>
          </p:nvPr>
        </p:nvSpPr>
        <p:spPr/>
        <p:txBody>
          <a:bodyPr/>
          <a:lstStyle/>
          <a:p>
            <a:r>
              <a:rPr lang="en-IN" b="1" dirty="0"/>
              <a:t>KPI: </a:t>
            </a:r>
            <a:r>
              <a:rPr lang="en-IN" dirty="0"/>
              <a:t>Weekly Occupancy rate in hotel</a:t>
            </a:r>
            <a:endParaRPr lang="en-IN" b="1" dirty="0"/>
          </a:p>
        </p:txBody>
      </p:sp>
      <p:sp>
        <p:nvSpPr>
          <p:cNvPr id="3" name="Content Placeholder 2">
            <a:extLst>
              <a:ext uri="{FF2B5EF4-FFF2-40B4-BE49-F238E27FC236}">
                <a16:creationId xmlns:a16="http://schemas.microsoft.com/office/drawing/2014/main" id="{5E81A0C4-839F-8B88-C736-44664348A0F2}"/>
              </a:ext>
            </a:extLst>
          </p:cNvPr>
          <p:cNvSpPr>
            <a:spLocks noGrp="1"/>
          </p:cNvSpPr>
          <p:nvPr>
            <p:ph idx="1"/>
          </p:nvPr>
        </p:nvSpPr>
        <p:spPr/>
        <p:txBody>
          <a:bodyPr/>
          <a:lstStyle/>
          <a:p>
            <a:pPr algn="just"/>
            <a:r>
              <a:rPr lang="en-US" sz="2200" b="1" u="sng" dirty="0"/>
              <a:t>Importance of the KPI:</a:t>
            </a:r>
          </a:p>
          <a:p>
            <a:pPr algn="just">
              <a:lnSpc>
                <a:spcPct val="150000"/>
              </a:lnSpc>
              <a:buFont typeface="Arial" panose="020B0604020202020204" pitchFamily="34" charset="0"/>
              <a:buChar char="•"/>
            </a:pPr>
            <a:r>
              <a:rPr lang="en-US" b="1" dirty="0"/>
              <a:t>Operational Planning :</a:t>
            </a:r>
            <a:r>
              <a:rPr lang="en-US" dirty="0"/>
              <a:t> Helps adjust staff allocation and service levels to match demand.</a:t>
            </a:r>
          </a:p>
          <a:p>
            <a:pPr algn="just">
              <a:lnSpc>
                <a:spcPct val="150000"/>
              </a:lnSpc>
              <a:buFont typeface="Arial" panose="020B0604020202020204" pitchFamily="34" charset="0"/>
              <a:buChar char="•"/>
            </a:pPr>
            <a:r>
              <a:rPr lang="en-US" b="1" dirty="0"/>
              <a:t>Revenue Management:</a:t>
            </a:r>
            <a:r>
              <a:rPr lang="en-US" dirty="0"/>
              <a:t> Supports dynamic pricing strategies during high-occupancy periods.</a:t>
            </a:r>
          </a:p>
          <a:p>
            <a:pPr algn="just">
              <a:lnSpc>
                <a:spcPct val="150000"/>
              </a:lnSpc>
              <a:buFont typeface="Arial" panose="020B0604020202020204" pitchFamily="34" charset="0"/>
              <a:buChar char="•"/>
            </a:pPr>
            <a:r>
              <a:rPr lang="en-US" b="1" dirty="0"/>
              <a:t>Strategic Decision-Making:</a:t>
            </a:r>
            <a:r>
              <a:rPr lang="en-US" dirty="0"/>
              <a:t> Assists in identifying opportunities for promotion or improvement during low-performing weeks.</a:t>
            </a:r>
          </a:p>
          <a:p>
            <a:endParaRPr lang="en-IN" dirty="0"/>
          </a:p>
        </p:txBody>
      </p:sp>
    </p:spTree>
    <p:extLst>
      <p:ext uri="{BB962C8B-B14F-4D97-AF65-F5344CB8AC3E}">
        <p14:creationId xmlns:p14="http://schemas.microsoft.com/office/powerpoint/2010/main" val="3475649851"/>
      </p:ext>
    </p:extLst>
  </p:cSld>
  <p:clrMapOvr>
    <a:masterClrMapping/>
  </p:clrMapOvr>
  <mc:AlternateContent xmlns:mc="http://schemas.openxmlformats.org/markup-compatibility/2006" xmlns:p14="http://schemas.microsoft.com/office/powerpoint/2010/main">
    <mc:Choice Requires="p14">
      <p:transition spd="slow" p14:dur="2000" advTm="34702"/>
    </mc:Choice>
    <mc:Fallback xmlns="">
      <p:transition spd="slow" advTm="347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22C5-182B-9662-6D40-EFD5F836B31F}"/>
              </a:ext>
            </a:extLst>
          </p:cNvPr>
          <p:cNvSpPr>
            <a:spLocks noGrp="1"/>
          </p:cNvSpPr>
          <p:nvPr>
            <p:ph type="title"/>
          </p:nvPr>
        </p:nvSpPr>
        <p:spPr/>
        <p:txBody>
          <a:bodyPr>
            <a:normAutofit/>
          </a:bodyPr>
          <a:lstStyle/>
          <a:p>
            <a:r>
              <a:rPr lang="en-US" sz="3600" b="1" dirty="0"/>
              <a:t>KPI:  Weekly Trends in hotel :Total Bookings and Revenue</a:t>
            </a:r>
            <a:endParaRPr lang="en-IN" sz="3600" b="1" dirty="0"/>
          </a:p>
        </p:txBody>
      </p:sp>
      <p:pic>
        <p:nvPicPr>
          <p:cNvPr id="7" name="Content Placeholder 6">
            <a:extLst>
              <a:ext uri="{FF2B5EF4-FFF2-40B4-BE49-F238E27FC236}">
                <a16:creationId xmlns:a16="http://schemas.microsoft.com/office/drawing/2014/main" id="{78C77CF2-C910-DC08-AEC6-75516DA742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403" y="1858736"/>
            <a:ext cx="9399193" cy="4155565"/>
          </a:xfrm>
        </p:spPr>
      </p:pic>
    </p:spTree>
    <p:extLst>
      <p:ext uri="{BB962C8B-B14F-4D97-AF65-F5344CB8AC3E}">
        <p14:creationId xmlns:p14="http://schemas.microsoft.com/office/powerpoint/2010/main" val="1894080083"/>
      </p:ext>
    </p:extLst>
  </p:cSld>
  <p:clrMapOvr>
    <a:masterClrMapping/>
  </p:clrMapOvr>
  <mc:AlternateContent xmlns:mc="http://schemas.openxmlformats.org/markup-compatibility/2006" xmlns:p14="http://schemas.microsoft.com/office/powerpoint/2010/main">
    <mc:Choice Requires="p14">
      <p:transition spd="slow" p14:dur="2000" advTm="836"/>
    </mc:Choice>
    <mc:Fallback xmlns="">
      <p:transition spd="slow" advTm="83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8250-0E0C-F009-37D0-E074F7BDD0EA}"/>
              </a:ext>
            </a:extLst>
          </p:cNvPr>
          <p:cNvSpPr>
            <a:spLocks noGrp="1"/>
          </p:cNvSpPr>
          <p:nvPr>
            <p:ph type="title"/>
          </p:nvPr>
        </p:nvSpPr>
        <p:spPr/>
        <p:txBody>
          <a:bodyPr/>
          <a:lstStyle/>
          <a:p>
            <a:r>
              <a:rPr lang="en-US" sz="3600" b="1" dirty="0"/>
              <a:t>KPI: Weekly Trends in hotel : Total Bookings and Revenue</a:t>
            </a:r>
            <a:endParaRPr lang="en-IN" sz="3600" b="1" dirty="0"/>
          </a:p>
        </p:txBody>
      </p:sp>
      <p:sp>
        <p:nvSpPr>
          <p:cNvPr id="3" name="Content Placeholder 2">
            <a:extLst>
              <a:ext uri="{FF2B5EF4-FFF2-40B4-BE49-F238E27FC236}">
                <a16:creationId xmlns:a16="http://schemas.microsoft.com/office/drawing/2014/main" id="{9EE58CBF-FF44-78C2-D189-876FACA7AA33}"/>
              </a:ext>
            </a:extLst>
          </p:cNvPr>
          <p:cNvSpPr>
            <a:spLocks noGrp="1"/>
          </p:cNvSpPr>
          <p:nvPr>
            <p:ph idx="1"/>
          </p:nvPr>
        </p:nvSpPr>
        <p:spPr/>
        <p:txBody>
          <a:bodyPr>
            <a:normAutofit fontScale="92500"/>
          </a:bodyPr>
          <a:lstStyle/>
          <a:p>
            <a:pPr algn="just"/>
            <a:r>
              <a:rPr lang="en-US" b="1" dirty="0"/>
              <a:t>Overview</a:t>
            </a:r>
            <a:r>
              <a:rPr lang="en-US" dirty="0"/>
              <a:t>: The data highlights variations in </a:t>
            </a:r>
            <a:r>
              <a:rPr lang="en-US" b="1" dirty="0"/>
              <a:t>weekly bookings and revenue trends</a:t>
            </a:r>
            <a:r>
              <a:rPr lang="en-US" dirty="0"/>
              <a:t>, analyzing performance across a total of 15 weeks.</a:t>
            </a:r>
          </a:p>
          <a:p>
            <a:pPr lvl="1" algn="just"/>
            <a:r>
              <a:rPr lang="en-US" b="1" dirty="0"/>
              <a:t>Peak Months</a:t>
            </a:r>
            <a:r>
              <a:rPr lang="en-US" dirty="0"/>
              <a:t>: Weeks </a:t>
            </a:r>
            <a:r>
              <a:rPr lang="en-US" b="1" dirty="0"/>
              <a:t>24</a:t>
            </a:r>
            <a:r>
              <a:rPr lang="en-US" dirty="0"/>
              <a:t> and </a:t>
            </a:r>
            <a:r>
              <a:rPr lang="en-US" b="1" dirty="0"/>
              <a:t>29</a:t>
            </a:r>
            <a:r>
              <a:rPr lang="en-US" dirty="0"/>
              <a:t> showed the highest bookings (</a:t>
            </a:r>
            <a:r>
              <a:rPr lang="en-US" b="1" dirty="0"/>
              <a:t>11,041</a:t>
            </a:r>
            <a:r>
              <a:rPr lang="en-US" dirty="0"/>
              <a:t> and </a:t>
            </a:r>
            <a:r>
              <a:rPr lang="en-US" b="1" dirty="0"/>
              <a:t>11,018</a:t>
            </a:r>
            <a:r>
              <a:rPr lang="en-US" dirty="0"/>
              <a:t>, respectively) and revenues (</a:t>
            </a:r>
            <a:r>
              <a:rPr lang="en-US" b="1" dirty="0"/>
              <a:t>164,638,555</a:t>
            </a:r>
            <a:r>
              <a:rPr lang="en-US" dirty="0"/>
              <a:t> and </a:t>
            </a:r>
            <a:r>
              <a:rPr lang="en-US" b="1" dirty="0"/>
              <a:t>164,451,655</a:t>
            </a:r>
            <a:r>
              <a:rPr lang="en-US" dirty="0"/>
              <a:t>, respectively), reflecting strong market activity during these periods.</a:t>
            </a:r>
          </a:p>
          <a:p>
            <a:pPr lvl="1" algn="just"/>
            <a:r>
              <a:rPr lang="en-US" b="1" dirty="0"/>
              <a:t>Low Activity Months</a:t>
            </a:r>
            <a:r>
              <a:rPr lang="en-US" dirty="0"/>
              <a:t>: Weeks </a:t>
            </a:r>
            <a:r>
              <a:rPr lang="en-US" b="1" dirty="0"/>
              <a:t>21</a:t>
            </a:r>
            <a:r>
              <a:rPr lang="en-US" dirty="0"/>
              <a:t> and </a:t>
            </a:r>
            <a:r>
              <a:rPr lang="en-US" b="1" dirty="0"/>
              <a:t>32</a:t>
            </a:r>
            <a:r>
              <a:rPr lang="en-US" dirty="0"/>
              <a:t> recorded the lowest bookings (</a:t>
            </a:r>
            <a:r>
              <a:rPr lang="en-US" b="1" dirty="0"/>
              <a:t>9,042</a:t>
            </a:r>
            <a:r>
              <a:rPr lang="en-US" dirty="0"/>
              <a:t> and </a:t>
            </a:r>
            <a:r>
              <a:rPr lang="en-US" b="1" dirty="0"/>
              <a:t>1,651</a:t>
            </a:r>
            <a:r>
              <a:rPr lang="en-US" dirty="0"/>
              <a:t>, respectively) and revenues (</a:t>
            </a:r>
            <a:r>
              <a:rPr lang="en-US" b="1" dirty="0"/>
              <a:t>134,713,445</a:t>
            </a:r>
            <a:r>
              <a:rPr lang="en-US" dirty="0"/>
              <a:t> and </a:t>
            </a:r>
            <a:r>
              <a:rPr lang="en-US" b="1" dirty="0"/>
              <a:t>24,551,240</a:t>
            </a:r>
            <a:r>
              <a:rPr lang="en-US" dirty="0"/>
              <a:t>, respectively), potentially indicating off-peak demand or external factors like seasonality.</a:t>
            </a:r>
          </a:p>
          <a:p>
            <a:pPr algn="just">
              <a:buFont typeface="Arial" panose="020B0604020202020204" pitchFamily="34" charset="0"/>
              <a:buChar char="•"/>
            </a:pPr>
            <a:r>
              <a:rPr lang="en-US" b="1" dirty="0"/>
              <a:t>Insights</a:t>
            </a:r>
            <a:r>
              <a:rPr lang="en-US" dirty="0"/>
              <a:t>:	</a:t>
            </a:r>
          </a:p>
          <a:p>
            <a:pPr lvl="1" algn="just">
              <a:buFont typeface="Arial" panose="020B0604020202020204" pitchFamily="34" charset="0"/>
              <a:buChar char="•"/>
            </a:pPr>
            <a:r>
              <a:rPr lang="en-US" dirty="0"/>
              <a:t>A relatively steady trend is observed between </a:t>
            </a:r>
            <a:r>
              <a:rPr lang="en-US" b="1" dirty="0"/>
              <a:t>W19 to W31</a:t>
            </a:r>
            <a:r>
              <a:rPr lang="en-US" dirty="0"/>
              <a:t>, with fluctuations aligning to consistent demand periods.</a:t>
            </a:r>
          </a:p>
          <a:p>
            <a:pPr lvl="1" algn="just">
              <a:buFont typeface="Arial" panose="020B0604020202020204" pitchFamily="34" charset="0"/>
              <a:buChar char="•"/>
            </a:pPr>
            <a:r>
              <a:rPr lang="en-US" dirty="0"/>
              <a:t>Week </a:t>
            </a:r>
            <a:r>
              <a:rPr lang="en-US" b="1" dirty="0"/>
              <a:t>32's significant drop</a:t>
            </a:r>
            <a:r>
              <a:rPr lang="en-US" dirty="0"/>
              <a:t> may indicate an anomaly, signaling a need for further investigation into external events or market changes.</a:t>
            </a:r>
          </a:p>
          <a:p>
            <a:pPr lvl="1" algn="just">
              <a:buFont typeface="Arial" panose="020B0604020202020204" pitchFamily="34" charset="0"/>
              <a:buChar char="•"/>
            </a:pPr>
            <a:r>
              <a:rPr lang="en-US" dirty="0"/>
              <a:t>Seasonal trends and travel patterns likely influence the weekly demand, highlighting the importance of targeted promotions during low-performing weeks.</a:t>
            </a:r>
          </a:p>
          <a:p>
            <a:pPr marL="201168" lvl="1" indent="0">
              <a:buNone/>
            </a:pPr>
            <a:endParaRPr lang="en-US" dirty="0"/>
          </a:p>
        </p:txBody>
      </p:sp>
    </p:spTree>
    <p:extLst>
      <p:ext uri="{BB962C8B-B14F-4D97-AF65-F5344CB8AC3E}">
        <p14:creationId xmlns:p14="http://schemas.microsoft.com/office/powerpoint/2010/main" val="3431630047"/>
      </p:ext>
    </p:extLst>
  </p:cSld>
  <p:clrMapOvr>
    <a:masterClrMapping/>
  </p:clrMapOvr>
  <mc:AlternateContent xmlns:mc="http://schemas.openxmlformats.org/markup-compatibility/2006" xmlns:p14="http://schemas.microsoft.com/office/powerpoint/2010/main">
    <mc:Choice Requires="p14">
      <p:transition spd="slow" p14:dur="2000" advTm="19932"/>
    </mc:Choice>
    <mc:Fallback xmlns="">
      <p:transition spd="slow" advTm="1993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6E08-C21D-7C62-1180-7B58FCBE891C}"/>
              </a:ext>
            </a:extLst>
          </p:cNvPr>
          <p:cNvSpPr>
            <a:spLocks noGrp="1"/>
          </p:cNvSpPr>
          <p:nvPr>
            <p:ph type="title"/>
          </p:nvPr>
        </p:nvSpPr>
        <p:spPr/>
        <p:txBody>
          <a:bodyPr/>
          <a:lstStyle/>
          <a:p>
            <a:r>
              <a:rPr lang="en-IN" b="1" dirty="0"/>
              <a:t>Why These KPIs Matters</a:t>
            </a:r>
          </a:p>
        </p:txBody>
      </p:sp>
      <p:sp>
        <p:nvSpPr>
          <p:cNvPr id="3" name="Content Placeholder 2">
            <a:extLst>
              <a:ext uri="{FF2B5EF4-FFF2-40B4-BE49-F238E27FC236}">
                <a16:creationId xmlns:a16="http://schemas.microsoft.com/office/drawing/2014/main" id="{B87AA667-AA4E-9E59-BDD1-4CCC83D87CF7}"/>
              </a:ext>
            </a:extLst>
          </p:cNvPr>
          <p:cNvSpPr>
            <a:spLocks noGrp="1"/>
          </p:cNvSpPr>
          <p:nvPr>
            <p:ph idx="1"/>
          </p:nvPr>
        </p:nvSpPr>
        <p:spPr/>
        <p:txBody>
          <a:bodyPr/>
          <a:lstStyle/>
          <a:p>
            <a:pPr algn="just">
              <a:lnSpc>
                <a:spcPct val="100000"/>
              </a:lnSpc>
              <a:buFont typeface="Arial" panose="020B0604020202020204" pitchFamily="34" charset="0"/>
              <a:buChar char="•"/>
            </a:pPr>
            <a:r>
              <a:rPr lang="en-US" b="1" dirty="0"/>
              <a:t>Strategic Planning: </a:t>
            </a:r>
            <a:r>
              <a:rPr lang="en-US" dirty="0"/>
              <a:t>These KPIs help businesses identify patterns in booking and revenue over time, which is crucial for making informed decisions about opening new hotels or expanding existing ones. Understanding when demand peaks enables companies to plan better.</a:t>
            </a:r>
          </a:p>
          <a:p>
            <a:pPr algn="just">
              <a:lnSpc>
                <a:spcPct val="100000"/>
              </a:lnSpc>
              <a:buFont typeface="Arial" panose="020B0604020202020204" pitchFamily="34" charset="0"/>
              <a:buChar char="•"/>
            </a:pPr>
            <a:r>
              <a:rPr lang="en-US" b="1" dirty="0"/>
              <a:t>Resource Allocation</a:t>
            </a:r>
            <a:r>
              <a:rPr lang="en-US" dirty="0"/>
              <a:t>: By tracking weekly trends in occupancy rates, bookings, and revenue, businesses can ensure they have the right amount of staff, supplies, and infrastructure in place during peak demand weeks. This ensures efficiency and prevents disruptions.</a:t>
            </a:r>
          </a:p>
          <a:p>
            <a:pPr algn="just">
              <a:lnSpc>
                <a:spcPct val="100000"/>
              </a:lnSpc>
              <a:buFont typeface="Arial" panose="020B0604020202020204" pitchFamily="34" charset="0"/>
              <a:buChar char="•"/>
            </a:pPr>
            <a:r>
              <a:rPr lang="en-US" b="1" dirty="0"/>
              <a:t>Seasonal Insights</a:t>
            </a:r>
            <a:r>
              <a:rPr lang="en-US" dirty="0"/>
              <a:t>: These KPIs provide insights into how consumer behavior changes throughout the year. By aligning business strategies with high-demand periods (e.g., holiday seasons or specific weeks), restaurants can optimize marketing, promotions, and customer engagement strategies.</a:t>
            </a:r>
            <a:endParaRPr lang="en-IN" dirty="0"/>
          </a:p>
        </p:txBody>
      </p:sp>
    </p:spTree>
    <p:extLst>
      <p:ext uri="{BB962C8B-B14F-4D97-AF65-F5344CB8AC3E}">
        <p14:creationId xmlns:p14="http://schemas.microsoft.com/office/powerpoint/2010/main" val="455299108"/>
      </p:ext>
    </p:extLst>
  </p:cSld>
  <p:clrMapOvr>
    <a:masterClrMapping/>
  </p:clrMapOvr>
  <mc:AlternateContent xmlns:mc="http://schemas.openxmlformats.org/markup-compatibility/2006" xmlns:p14="http://schemas.microsoft.com/office/powerpoint/2010/main">
    <mc:Choice Requires="p14">
      <p:transition spd="slow" p14:dur="2000" advTm="26424"/>
    </mc:Choice>
    <mc:Fallback xmlns="">
      <p:transition spd="slow" advTm="26424"/>
    </mc:Fallback>
  </mc:AlternateContent>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467</TotalTime>
  <Words>706</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Hospitality (Hotel)             -Have a good time              </vt:lpstr>
      <vt:lpstr>Table of contents</vt:lpstr>
      <vt:lpstr>Team’s Goal</vt:lpstr>
      <vt:lpstr>KPI: Weekly Occupancy rate in hotel</vt:lpstr>
      <vt:lpstr>KPI: Weekly Occupancy rate in hotel</vt:lpstr>
      <vt:lpstr>KPI: Weekly Occupancy rate in hotel</vt:lpstr>
      <vt:lpstr>KPI:  Weekly Trends in hotel :Total Bookings and Revenue</vt:lpstr>
      <vt:lpstr>KPI: Weekly Trends in hotel : Total Bookings and Revenue</vt:lpstr>
      <vt:lpstr>Why These KPIs Matters</vt:lpstr>
      <vt:lpstr>Challenges Faced During Project</vt:lpstr>
      <vt:lpstr>Dashboard</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Mohit Bassi</dc:creator>
  <cp:lastModifiedBy>K Lokeshwari</cp:lastModifiedBy>
  <cp:revision>15</cp:revision>
  <dcterms:created xsi:type="dcterms:W3CDTF">2024-11-20T12:38:39Z</dcterms:created>
  <dcterms:modified xsi:type="dcterms:W3CDTF">2024-12-12T12:12:59Z</dcterms:modified>
</cp:coreProperties>
</file>