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70" r:id="rId4"/>
    <p:sldId id="271" r:id="rId5"/>
    <p:sldId id="272" r:id="rId6"/>
    <p:sldId id="263" r:id="rId7"/>
    <p:sldId id="265" r:id="rId8"/>
    <p:sldId id="266" r:id="rId9"/>
    <p:sldId id="267" r:id="rId10"/>
    <p:sldId id="269" r:id="rId11"/>
    <p:sldId id="268" r:id="rId12"/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61" autoAdjust="0"/>
  </p:normalViewPr>
  <p:slideViewPr>
    <p:cSldViewPr snapToGrid="0">
      <p:cViewPr>
        <p:scale>
          <a:sx n="50" d="100"/>
          <a:sy n="50" d="100"/>
        </p:scale>
        <p:origin x="518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ACD31-55EB-4940-B5F2-1BFD331A409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EB63-32BC-409B-9363-939531AA1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EB63-32BC-409B-9363-939531AA1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5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2747-4845-4D1F-B9EB-3EF67F95E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6267-5704-452A-B73D-B9CFE970C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482A-86FD-433A-ACB4-ECE11323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AA96-6287-42A9-B39E-94F29372BF1F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51C7-2812-4FFE-A7B6-EFB416ED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65DEE-3E93-499D-8716-B090215C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1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454B-7140-4166-B1A0-3FAD2F8B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D495-E6F8-41B9-874A-FBB60B85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4186-54B6-45E4-BE3C-1BC71D0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1F7-D098-419A-937C-D995EB1BC957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F42B-BA71-487C-9489-B6340AD0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A05B-3925-491B-AC9D-5FFE2344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DB7A6-7ED5-49A5-A549-F97D7D760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315BB-8156-46C8-AC82-431FF41E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FB680-C1A6-43A5-AFB5-A7FE0BB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A5072-DED0-4D8E-B2A5-9553DB3E38B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C2C3-71A2-4D71-99C2-89D56A23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7148-D61E-4241-B676-9DEFB7A7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505C-C6D2-4518-8046-DA11EEE8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8F9B-15B7-4145-9CB0-31699B94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EF52-1178-4AAA-A3B7-C730DCAE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6D1FF-260E-4A94-BB83-EB96CE7E8E64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5E20E-4908-4701-A167-CD2373B0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0BF83-CDA6-4C22-9A4D-08FB2F8F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44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B40-1403-4873-8CF0-659CA923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3F562-E656-48FA-A5A4-3E8A5A24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9519-7C07-4420-9771-99235E15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493-D6B6-48E1-B1B9-B639B6467862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9DC1-5C21-41F6-BA9F-47FCF11F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F3D6F-FBEE-4C10-8796-81981D7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4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3A80-8B88-481D-93A3-D15AB14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2EED-4075-4A36-A5D8-723D63580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A153-B17A-4BCD-A299-36A5B9336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F9774-5C18-409F-ACF7-D14F9B34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F271-9EAA-4B5C-96AA-F7EA4C818187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FD3D4-74E8-44F5-939D-954B2140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B878B-A1A2-438F-B7CE-B25028ED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E76-16E1-4AC7-A7D6-053EF3D3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EB76-F0EF-4C3D-B52C-6E043E3C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E540-9565-479B-85D8-AB52A0742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7A9D0-D8EE-43FA-98A3-26AB9CC23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CBB7D-7CD1-49AF-8E95-7AE6AA4F26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C8D0A-E134-44A7-8FBF-8E84FE16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761D-1DA3-4ED8-BA9D-0BF72FD0AC4B}" type="datetime1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12D9E-BA3E-4DBE-91B0-DA906C7C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B9A9A-3BFD-4366-9BD2-B1BCEC0A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0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3519-582A-47A5-82C9-1661B931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EC36-ECE1-4F9A-8287-5CE67138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9A14-0362-469E-8374-EFFF8DB27881}" type="datetime1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CE9F-5F66-410A-B786-26D0377E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BEFDB-1171-4F9B-9ADE-35490CF6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E91C1-2830-407D-9D30-049B1720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495F-A220-44D7-915A-EF587984A2EF}" type="datetime1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A0798-6DC8-4358-841F-69690586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1D3B5-FD9C-43BE-ACAE-897B53BF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92F9-ECF9-41D7-804A-5F335BAD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D2A-F796-452C-8346-0D23728F9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D864-169A-4C9F-AFF9-FFCED226C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2E4D-8421-4E6C-8B8E-8F83997C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F4577-4876-4BBC-A97C-3A20E4D9E748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BF06E-DCBC-42AA-B62D-D9605DF1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F78F-A2D0-4A5E-92A5-37DBD87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1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D329-6945-4CB5-B3DF-F91B066E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29A1A-AC50-4734-AEAB-225932221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EEEBD-AEAA-42E0-9307-DA6801F5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E6523-A82F-4340-B7F9-2BF5A41B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7DB99-6366-49FC-870C-65B25CE283CF}" type="datetime1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D647-C07A-40B7-8276-E093614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57C21-5B54-47A1-A63E-7267F1A4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4FCAA-D328-43E1-B5EF-4136A358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6E54-9A66-4806-93AC-0612D7E9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EC15-5978-4817-AE87-00A1F08D3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7E984-D810-4089-A2BF-5FBD739048AA}" type="datetime1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D546-A5C9-4099-A1C2-5532B9B26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1F88-46C9-4A4C-AE4D-DC6E05C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9E78A-CC2C-421D-89D1-62C620E5C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2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ime-data-explorer.fr.cloud.gov/api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estplaces.net/housing/zip-code/new_jersey/edison/08820" TargetMode="External"/><Relationship Id="rId5" Type="http://schemas.openxmlformats.org/officeDocument/2006/relationships/hyperlink" Target="https://www.bls.gov/data/#unemployment" TargetMode="External"/><Relationship Id="rId4" Type="http://schemas.openxmlformats.org/officeDocument/2006/relationships/hyperlink" Target="https://github.com/OpportunityInsights/EconomicTracker/blob/main/docs/oi_tracker_data_dictionary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hyperlink" Target="mailto:ksheekey27@gmail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hyperlink" Target="mailto:rp70960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55D88F4-0053-4AAB-A66E-8929F4059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59"/>
          <a:stretch/>
        </p:blipFill>
        <p:spPr>
          <a:xfrm>
            <a:off x="0" y="3536"/>
            <a:ext cx="12192000" cy="68544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74461B-9812-4264-84F5-30765060DB9C}"/>
              </a:ext>
            </a:extLst>
          </p:cNvPr>
          <p:cNvSpPr/>
          <p:nvPr/>
        </p:nvSpPr>
        <p:spPr>
          <a:xfrm>
            <a:off x="6400800" y="0"/>
            <a:ext cx="5486400" cy="63563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8F522-77A4-46A2-8A96-9BE15BCB3E42}"/>
              </a:ext>
            </a:extLst>
          </p:cNvPr>
          <p:cNvSpPr txBox="1"/>
          <p:nvPr/>
        </p:nvSpPr>
        <p:spPr>
          <a:xfrm>
            <a:off x="6431280" y="1369477"/>
            <a:ext cx="5455920" cy="212365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Greener Pastures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6A603B-D495-4B1A-98F8-681B40E5E32C}"/>
              </a:ext>
            </a:extLst>
          </p:cNvPr>
          <p:cNvSpPr txBox="1"/>
          <p:nvPr/>
        </p:nvSpPr>
        <p:spPr>
          <a:xfrm>
            <a:off x="6400800" y="3756279"/>
            <a:ext cx="5455920" cy="2467983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Kevin Sheekey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Kyle Pavelka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Matthew Brown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Meriane Franco</a:t>
            </a:r>
          </a:p>
          <a:p>
            <a:pPr marR="0" lvl="1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Ravi Patel</a:t>
            </a:r>
            <a:endParaRPr lang="en-US" sz="3000" dirty="0">
              <a:solidFill>
                <a:schemeClr val="bg1"/>
              </a:solidFill>
            </a:endParaRPr>
          </a:p>
          <a:p>
            <a:pPr algn="ctr"/>
            <a:r>
              <a:rPr lang="en-US" sz="3000" dirty="0">
                <a:solidFill>
                  <a:schemeClr val="bg1"/>
                </a:solidFill>
              </a:rPr>
              <a:t>03/20/2021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4063FC-E1D1-4E49-AD01-39BA07CE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3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Support slides (only if needed)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4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799443-808C-49EA-B63D-BEF0D04C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F27FF-791D-4C45-941B-068B85A8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9E55C-008D-400F-AE21-9B28A2870CF3}"/>
              </a:ext>
            </a:extLst>
          </p:cNvPr>
          <p:cNvSpPr txBox="1"/>
          <p:nvPr/>
        </p:nvSpPr>
        <p:spPr>
          <a:xfrm>
            <a:off x="1320800" y="1422400"/>
            <a:ext cx="939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highlight>
                  <a:srgbClr val="FFFF00"/>
                </a:highlight>
              </a:rPr>
              <a:t>ALL SLIDES AFTER THIS ONE WILL BE DELETED</a:t>
            </a:r>
          </a:p>
        </p:txBody>
      </p:sp>
    </p:spTree>
    <p:extLst>
      <p:ext uri="{BB962C8B-B14F-4D97-AF65-F5344CB8AC3E}">
        <p14:creationId xmlns:p14="http://schemas.microsoft.com/office/powerpoint/2010/main" val="3163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C7F646-3357-4B21-80A7-0DCA668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82" y="864648"/>
            <a:ext cx="8497036" cy="5128704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22C24FB-37CB-4C88-8FA8-3E0CD317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C25F8-67BE-4755-B38C-8483C2CC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9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3D249F-9334-4AB2-8B3B-31980497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41" y="933233"/>
            <a:ext cx="8969517" cy="499153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7C8C-3AED-4A7A-9EDA-5C2EC29D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09B11-F1FE-4323-8C9A-F1E6EA2D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550C-7B39-45FF-95A9-2C5DC97E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52" y="1409525"/>
            <a:ext cx="9182896" cy="4038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D6286-E721-4041-B0CF-5B43DFD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B0AB-973B-4CA3-8231-54BFD88A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C66B3-DF25-4592-B9A7-F22BB3BB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1493352"/>
            <a:ext cx="8931414" cy="387129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16A67-89C1-440E-ACE7-80EF6BF3E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3CEC-A0F6-4A4F-9AE3-15BFA31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19574E9-5A3C-4470-9E02-69D5223CF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76778"/>
              </p:ext>
            </p:extLst>
          </p:nvPr>
        </p:nvGraphicFramePr>
        <p:xfrm>
          <a:off x="2032000" y="719666"/>
          <a:ext cx="81280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89384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9981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45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MONTHLY ANNIMATION – Business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4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to generate heat maps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Jobs salaries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88623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70843-8E5D-4349-A7FC-553885C2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73CAB-ADEC-41D2-935D-7E98A6D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8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Motivation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0"/>
            <a:ext cx="11619719" cy="3405625"/>
            <a:chOff x="7792717" y="1260389"/>
            <a:chExt cx="4106922" cy="340562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1"/>
                    </a:solidFill>
                  </a:rPr>
                  <a:t>Is there a better place to go now?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2696244"/>
              <a:ext cx="4102525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i="1" dirty="0"/>
                <a:t>No matter the current condition people have, </a:t>
              </a:r>
            </a:p>
            <a:p>
              <a:pPr algn="ctr"/>
              <a:r>
                <a:rPr lang="en-US" sz="3000" i="1" dirty="0"/>
                <a:t>there is always a search for BETTER.</a:t>
              </a:r>
            </a:p>
            <a:p>
              <a:pPr algn="ctr"/>
              <a:endParaRPr lang="en-US" sz="3000" dirty="0"/>
            </a:p>
            <a:p>
              <a:pPr algn="ctr"/>
              <a:r>
                <a:rPr lang="en-US" sz="3200" b="0" i="0" dirty="0">
                  <a:solidFill>
                    <a:srgbClr val="000000"/>
                  </a:solidFill>
                  <a:effectLst/>
                  <a:latin typeface="montserrat"/>
                </a:rPr>
                <a:t> </a:t>
              </a:r>
              <a:endParaRPr lang="en-US" sz="3000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33FDA-C332-48B2-98A5-40743372C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080" y="4289882"/>
            <a:ext cx="2127996" cy="20220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52E129-B48D-4DF9-9B0C-CD21DA9D4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289882"/>
            <a:ext cx="3021555" cy="197078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03014-39AA-4C3B-A153-5498DCBE7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1122" y="4286570"/>
            <a:ext cx="2779413" cy="19740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621593-A0E7-4908-8B9D-5D109A4A1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82" y="4229667"/>
            <a:ext cx="3379348" cy="202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B117EC-21EE-4BF5-B195-29029807E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178" y="1448088"/>
            <a:ext cx="5311640" cy="458190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What does BETTER mean?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1"/>
            <a:ext cx="11619719" cy="4849955"/>
            <a:chOff x="7792717" y="1260389"/>
            <a:chExt cx="4106922" cy="926654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01017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809385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Economically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Safer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 algn="r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 algn="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438BC60-3EE3-47E1-927E-9F482883C85B}"/>
              </a:ext>
            </a:extLst>
          </p:cNvPr>
          <p:cNvSpPr txBox="1"/>
          <p:nvPr/>
        </p:nvSpPr>
        <p:spPr>
          <a:xfrm>
            <a:off x="4221478" y="5913614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Maslow's Pyramid of Human Needs</a:t>
            </a:r>
          </a:p>
        </p:txBody>
      </p:sp>
    </p:spTree>
    <p:extLst>
      <p:ext uri="{BB962C8B-B14F-4D97-AF65-F5344CB8AC3E}">
        <p14:creationId xmlns:p14="http://schemas.microsoft.com/office/powerpoint/2010/main" val="9778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needed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583478"/>
            <a:chOff x="7792717" y="1260389"/>
            <a:chExt cx="4106922" cy="888896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7"/>
              <a:ext cx="4102525" cy="8431806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Economically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Business opening vs closure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Job opportunities</a:t>
              </a: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 &amp; salaries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Safer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Less crimes incidence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Health system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Availability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Fun &amp; Entertainment </a:t>
              </a: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>
                <a:lnSpc>
                  <a:spcPct val="107000"/>
                </a:lnSpc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Cost of living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chemeClr val="accent1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Data Source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045A6D-626B-4A1A-B0C9-B81DBFC0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040" y="0"/>
            <a:ext cx="853599" cy="76944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35CB1D9-8C3E-47BD-9D85-0BED3FDE2F45}"/>
              </a:ext>
            </a:extLst>
          </p:cNvPr>
          <p:cNvGrpSpPr/>
          <p:nvPr/>
        </p:nvGrpSpPr>
        <p:grpSpPr>
          <a:xfrm>
            <a:off x="279921" y="1238202"/>
            <a:ext cx="11619719" cy="4427004"/>
            <a:chOff x="7792717" y="1260389"/>
            <a:chExt cx="4106922" cy="858550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FB2A5E-C30A-4029-946F-CB734BE86552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1088100"/>
              <a:chOff x="7797113" y="1260389"/>
              <a:chExt cx="4102526" cy="10881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0C57FC-55CC-433C-81A6-AE623AD880EC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B9A244-1991-443A-80DF-47A4CF5AD539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48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31E8DF-C091-4090-9596-7EB6E9C34760}"/>
                </a:ext>
              </a:extLst>
            </p:cNvPr>
            <p:cNvSpPr txBox="1"/>
            <p:nvPr/>
          </p:nvSpPr>
          <p:spPr>
            <a:xfrm>
              <a:off x="7792717" y="1717548"/>
              <a:ext cx="4102525" cy="8128349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Crime incidence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https://crime-data-explorer.fr.cloud.gov/api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Economics -Business opening vs closure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EconomicTracker/oi_tracker_data_dictionary.md at main · 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OpportunityInsights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/</a:t>
              </a:r>
              <a:r>
                <a:rPr lang="en-US" sz="1600" u="sng" dirty="0" err="1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EconomicTracker</a:t>
              </a: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4"/>
                </a:rPr>
                <a:t> · GitHub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Job Availability &amp; salaries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1600" u="sng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5"/>
                </a:rPr>
                <a:t>https://www.bls.gov/data/#unemployment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Housing cost</a:t>
              </a:r>
            </a:p>
            <a:p>
              <a:pPr marR="0" lvl="2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800" u="sng" dirty="0">
                  <a:solidFill>
                    <a:srgbClr val="0000FF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6"/>
                </a:rPr>
                <a:t>https://www.bestplaces.net/housing/zip-code/new_jersey/edison/08820</a:t>
              </a:r>
              <a:endPara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Public &amp; Pet Spaces</a:t>
              </a:r>
            </a:p>
            <a:p>
              <a:pPr lvl="2">
                <a:lnSpc>
                  <a:spcPct val="107000"/>
                </a:lnSpc>
              </a:pPr>
              <a:endParaRPr lang="en-US" sz="16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2">
                <a:lnSpc>
                  <a:spcPct val="107000"/>
                </a:lnSpc>
              </a:pPr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Health system availability</a:t>
              </a:r>
            </a:p>
            <a:p>
              <a:pPr lvl="2">
                <a:lnSpc>
                  <a:spcPct val="107000"/>
                </a:lnSpc>
                <a:spcAft>
                  <a:spcPts val="800"/>
                </a:spcAft>
              </a:pP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2DCB87-6088-43A7-9277-0C62B3EE52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0BC7903-C3A1-45C3-AA38-BB54A56B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5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334691" y="4168162"/>
            <a:ext cx="11564948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04ACF28-1668-4E4A-AABB-11DBF7B0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Slide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750F71-C3AF-410C-BC2C-7070EFAC0E7F}"/>
              </a:ext>
            </a:extLst>
          </p:cNvPr>
          <p:cNvGrpSpPr/>
          <p:nvPr/>
        </p:nvGrpSpPr>
        <p:grpSpPr>
          <a:xfrm>
            <a:off x="292358" y="1238200"/>
            <a:ext cx="4102526" cy="2252216"/>
            <a:chOff x="7797113" y="1260389"/>
            <a:chExt cx="4102526" cy="22522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BB19F3-F045-41D1-A11A-9F85CC018633}"/>
                </a:ext>
              </a:extLst>
            </p:cNvPr>
            <p:cNvGrpSpPr/>
            <p:nvPr/>
          </p:nvGrpSpPr>
          <p:grpSpPr>
            <a:xfrm>
              <a:off x="7797113" y="1260389"/>
              <a:ext cx="4102526" cy="657191"/>
              <a:chOff x="7797113" y="1260389"/>
              <a:chExt cx="4102526" cy="65719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CD089C0-8DD6-4374-91D0-63AE07E6F6F1}"/>
                  </a:ext>
                </a:extLst>
              </p:cNvPr>
              <p:cNvSpPr/>
              <p:nvPr/>
            </p:nvSpPr>
            <p:spPr>
              <a:xfrm>
                <a:off x="7797114" y="1260389"/>
                <a:ext cx="4102525" cy="457158"/>
              </a:xfrm>
              <a:prstGeom prst="rect">
                <a:avLst/>
              </a:prstGeom>
              <a:gradFill>
                <a:gsLst>
                  <a:gs pos="26000">
                    <a:schemeClr val="bg1">
                      <a:lumMod val="9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0">
                    <a:schemeClr val="bg1">
                      <a:lumMod val="85000"/>
                    </a:schemeClr>
                  </a:gs>
                  <a:gs pos="6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37151-67E1-48BD-8FB6-917F559C1A6A}"/>
                  </a:ext>
                </a:extLst>
              </p:cNvPr>
              <p:cNvSpPr txBox="1"/>
              <p:nvPr/>
            </p:nvSpPr>
            <p:spPr>
              <a:xfrm>
                <a:off x="7797113" y="1517492"/>
                <a:ext cx="4102525" cy="40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KEY TAKE AWAYS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6A4960-7433-408C-B570-728169474892}"/>
                </a:ext>
              </a:extLst>
            </p:cNvPr>
            <p:cNvSpPr txBox="1"/>
            <p:nvPr/>
          </p:nvSpPr>
          <p:spPr>
            <a:xfrm>
              <a:off x="7797113" y="2035277"/>
              <a:ext cx="41025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8C5244-3418-40ED-A87B-8766DA73CFDF}"/>
              </a:ext>
            </a:extLst>
          </p:cNvPr>
          <p:cNvCxnSpPr/>
          <p:nvPr/>
        </p:nvCxnSpPr>
        <p:spPr>
          <a:xfrm>
            <a:off x="292359" y="914400"/>
            <a:ext cx="1160728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F066E3-56C0-43C9-94DE-2CB5FD641BED}"/>
              </a:ext>
            </a:extLst>
          </p:cNvPr>
          <p:cNvCxnSpPr/>
          <p:nvPr/>
        </p:nvCxnSpPr>
        <p:spPr>
          <a:xfrm>
            <a:off x="292358" y="6360216"/>
            <a:ext cx="1160728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5024-6433-48CE-A563-F2FCD4EF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Greener Pastures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F1B-A73B-4C86-A290-B0D79C64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9E78A-CC2C-421D-89D1-62C620E5C003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71B4F-1589-40F7-9F8A-359137A776C2}"/>
              </a:ext>
            </a:extLst>
          </p:cNvPr>
          <p:cNvSpPr txBox="1"/>
          <p:nvPr/>
        </p:nvSpPr>
        <p:spPr>
          <a:xfrm>
            <a:off x="0" y="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	Questions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B19F3-F045-41D1-A11A-9F85CC018633}"/>
              </a:ext>
            </a:extLst>
          </p:cNvPr>
          <p:cNvGrpSpPr/>
          <p:nvPr/>
        </p:nvGrpSpPr>
        <p:grpSpPr>
          <a:xfrm>
            <a:off x="12445" y="1382260"/>
            <a:ext cx="11887200" cy="3204292"/>
            <a:chOff x="7504755" y="1260389"/>
            <a:chExt cx="11887200" cy="320429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D089C0-8DD6-4374-91D0-63AE07E6F6F1}"/>
                </a:ext>
              </a:extLst>
            </p:cNvPr>
            <p:cNvSpPr/>
            <p:nvPr/>
          </p:nvSpPr>
          <p:spPr>
            <a:xfrm>
              <a:off x="7797114" y="1260389"/>
              <a:ext cx="11594841" cy="457158"/>
            </a:xfrm>
            <a:prstGeom prst="rect">
              <a:avLst/>
            </a:prstGeom>
            <a:gradFill>
              <a:gsLst>
                <a:gs pos="26000">
                  <a:schemeClr val="bg1">
                    <a:lumMod val="9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0">
                  <a:schemeClr val="bg1">
                    <a:lumMod val="85000"/>
                  </a:schemeClr>
                </a:gs>
                <a:gs pos="63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A37151-67E1-48BD-8FB6-917F559C1A6A}"/>
                </a:ext>
              </a:extLst>
            </p:cNvPr>
            <p:cNvSpPr txBox="1"/>
            <p:nvPr/>
          </p:nvSpPr>
          <p:spPr>
            <a:xfrm>
              <a:off x="7504755" y="384912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KYLE PAVELKA</a:t>
              </a:r>
            </a:p>
            <a:p>
              <a:pPr algn="ctr"/>
              <a:r>
                <a:rPr lang="en-US" sz="1400" b="0" i="0" u="none" strike="noStrike" dirty="0">
                  <a:effectLst/>
                  <a:latin typeface="Slack-Lato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@gmail.com</a:t>
              </a:r>
              <a:endParaRPr lang="en-US" sz="14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B3C1214-0930-4F74-BC7A-AD5676002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497" y="0"/>
            <a:ext cx="814703" cy="7694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2639F15-F9F7-4527-B756-23B4261FD506}"/>
              </a:ext>
            </a:extLst>
          </p:cNvPr>
          <p:cNvGrpSpPr/>
          <p:nvPr/>
        </p:nvGrpSpPr>
        <p:grpSpPr>
          <a:xfrm>
            <a:off x="286863" y="2220105"/>
            <a:ext cx="11905137" cy="2384360"/>
            <a:chOff x="274418" y="2076045"/>
            <a:chExt cx="11905137" cy="2384360"/>
          </a:xfrm>
        </p:grpSpPr>
        <p:pic>
          <p:nvPicPr>
            <p:cNvPr id="7" name="Picture 6" descr="A person smiling for the camera&#10;&#10;Description automatically generated with low confidence">
              <a:extLst>
                <a:ext uri="{FF2B5EF4-FFF2-40B4-BE49-F238E27FC236}">
                  <a16:creationId xmlns:a16="http://schemas.microsoft.com/office/drawing/2014/main" id="{F6B18807-8DF2-42B0-8DF6-92D7D37B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179" y="2080518"/>
              <a:ext cx="1775460" cy="1699260"/>
            </a:xfrm>
            <a:prstGeom prst="rect">
              <a:avLst/>
            </a:prstGeom>
          </p:spPr>
        </p:pic>
        <p:pic>
          <p:nvPicPr>
            <p:cNvPr id="18" name="Picture 17" descr="A person smiling for the camera&#10;&#10;Description automatically generated with medium confidence">
              <a:extLst>
                <a:ext uri="{FF2B5EF4-FFF2-40B4-BE49-F238E27FC236}">
                  <a16:creationId xmlns:a16="http://schemas.microsoft.com/office/drawing/2014/main" id="{1659B7EC-D495-43B9-8FBB-2DD074EB0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6"/>
            <a:stretch/>
          </p:blipFill>
          <p:spPr>
            <a:xfrm>
              <a:off x="7684596" y="2097186"/>
              <a:ext cx="1775461" cy="1699260"/>
            </a:xfrm>
            <a:prstGeom prst="rect">
              <a:avLst/>
            </a:prstGeom>
          </p:spPr>
        </p:pic>
        <p:pic>
          <p:nvPicPr>
            <p:cNvPr id="20" name="Picture 19" descr="A person wearing sunglasses&#10;&#10;Description automatically generated with medium confidence">
              <a:extLst>
                <a:ext uri="{FF2B5EF4-FFF2-40B4-BE49-F238E27FC236}">
                  <a16:creationId xmlns:a16="http://schemas.microsoft.com/office/drawing/2014/main" id="{4E478A26-D16C-41CB-9C72-07E980F9F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90"/>
            <a:stretch/>
          </p:blipFill>
          <p:spPr>
            <a:xfrm>
              <a:off x="274418" y="2076045"/>
              <a:ext cx="1775462" cy="16958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03088F7-BCCA-4652-9D55-328CA5AA56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281"/>
            <a:stretch/>
          </p:blipFill>
          <p:spPr>
            <a:xfrm>
              <a:off x="5202047" y="2097186"/>
              <a:ext cx="1775462" cy="169589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30598BA-B054-40D2-B588-64AD0D1D5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2464" y="2080404"/>
              <a:ext cx="1775461" cy="170556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09AB6B4-2D43-4A84-AF46-7600398C36C9}"/>
                </a:ext>
              </a:extLst>
            </p:cNvPr>
            <p:cNvSpPr txBox="1"/>
            <p:nvPr/>
          </p:nvSpPr>
          <p:spPr>
            <a:xfrm>
              <a:off x="2481194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RAVI PATEL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rp70960@gmail.com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FAA395-D8B1-4B3C-B45A-475D21F69279}"/>
                </a:ext>
              </a:extLst>
            </p:cNvPr>
            <p:cNvSpPr txBox="1"/>
            <p:nvPr/>
          </p:nvSpPr>
          <p:spPr>
            <a:xfrm>
              <a:off x="4917144" y="3844852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MATT BROWN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@gmail.com</a:t>
              </a:r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89320-24F2-4274-A544-4A551CEE38F2}"/>
                </a:ext>
              </a:extLst>
            </p:cNvPr>
            <p:cNvSpPr txBox="1"/>
            <p:nvPr/>
          </p:nvSpPr>
          <p:spPr>
            <a:xfrm>
              <a:off x="9834288" y="3826939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KEVIN SHEEKEY 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ksheekey27@gmail.com</a:t>
              </a:r>
              <a:endParaRPr lang="en-US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868A6-3773-4F2D-B2E8-797D7D94DCFC}"/>
                </a:ext>
              </a:extLst>
            </p:cNvPr>
            <p:cNvSpPr txBox="1"/>
            <p:nvPr/>
          </p:nvSpPr>
          <p:spPr>
            <a:xfrm>
              <a:off x="7398338" y="3844852"/>
              <a:ext cx="234526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MERI FRANCO</a:t>
              </a:r>
            </a:p>
            <a:p>
              <a:pPr algn="ctr"/>
              <a:r>
                <a:rPr lang="en-US" sz="1400" b="0" i="0" u="sng" dirty="0">
                  <a:effectLst/>
                  <a:latin typeface="Slack-Lato"/>
                </a:rPr>
                <a:t>francomeriane@gmail.com</a:t>
              </a:r>
              <a:endParaRPr lang="en-US" sz="140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15402FC-9527-4FC2-9C34-FCD6ABDA1D69}"/>
              </a:ext>
            </a:extLst>
          </p:cNvPr>
          <p:cNvSpPr txBox="1"/>
          <p:nvPr/>
        </p:nvSpPr>
        <p:spPr>
          <a:xfrm>
            <a:off x="304800" y="5155607"/>
            <a:ext cx="1158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chemeClr val="accent1"/>
                </a:solidFill>
                <a:effectLst/>
                <a:latin typeface="montserrat"/>
              </a:rPr>
              <a:t>“Always dream and shoot higher than you know you can do. Don’t bother just to be better than your contemporaries or predecessors. Try to be better than yourself.” —</a:t>
            </a:r>
            <a:r>
              <a:rPr lang="en-US" sz="1800" b="1" i="0" dirty="0">
                <a:solidFill>
                  <a:schemeClr val="accent1"/>
                </a:solidFill>
                <a:effectLst/>
                <a:latin typeface="montserrat"/>
              </a:rPr>
              <a:t>William Faulkner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357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Meriane Franco</dc:creator>
  <cp:lastModifiedBy>Meriane Franco</cp:lastModifiedBy>
  <cp:revision>25</cp:revision>
  <dcterms:created xsi:type="dcterms:W3CDTF">2021-03-13T19:03:37Z</dcterms:created>
  <dcterms:modified xsi:type="dcterms:W3CDTF">2021-03-14T15:59:52Z</dcterms:modified>
</cp:coreProperties>
</file>