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70" r:id="rId4"/>
    <p:sldId id="271" r:id="rId5"/>
    <p:sldId id="272" r:id="rId6"/>
    <p:sldId id="263" r:id="rId7"/>
    <p:sldId id="274" r:id="rId8"/>
    <p:sldId id="275" r:id="rId9"/>
    <p:sldId id="273" r:id="rId10"/>
    <p:sldId id="265" r:id="rId11"/>
    <p:sldId id="266" r:id="rId12"/>
    <p:sldId id="267" r:id="rId13"/>
    <p:sldId id="269" r:id="rId14"/>
    <p:sldId id="268" r:id="rId15"/>
    <p:sldId id="256" r:id="rId16"/>
    <p:sldId id="257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61" autoAdjust="0"/>
  </p:normalViewPr>
  <p:slideViewPr>
    <p:cSldViewPr snapToGrid="0">
      <p:cViewPr varScale="1">
        <p:scale>
          <a:sx n="59" d="100"/>
          <a:sy n="59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CD31-55EB-4940-B5F2-1BFD331A409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EB63-32BC-409B-9363-939531AA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EB63-32BC-409B-9363-939531AA1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747-4845-4D1F-B9EB-3EF67F95E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6267-5704-452A-B73D-B9CFE97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482A-86FD-433A-ACB4-ECE1132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AA96-6287-42A9-B39E-94F29372BF1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51C7-2812-4FFE-A7B6-EFB416E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5DEE-3E93-499D-8716-B090215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454B-7140-4166-B1A0-3FAD2F8B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D495-E6F8-41B9-874A-FBB60B85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4186-54B6-45E4-BE3C-1BC71D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1F7-D098-419A-937C-D995EB1BC957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F42B-BA71-487C-9489-B6340AD0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A05B-3925-491B-AC9D-5FFE234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DB7A6-7ED5-49A5-A549-F97D7D760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15BB-8156-46C8-AC82-431FF41E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B680-C1A6-43A5-AFB5-A7FE0BB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072-DED0-4D8E-B2A5-9553DB3E38B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C2C3-71A2-4D71-99C2-89D56A23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7148-D61E-4241-B676-9DEFB7A7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05C-C6D2-4518-8046-DA11EEE8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8F9B-15B7-4145-9CB0-31699B94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EF52-1178-4AAA-A3B7-C730DCA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D1FF-260E-4A94-BB83-EB96CE7E8E64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E20E-4908-4701-A167-CD2373B0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BF83-CDA6-4C22-9A4D-08FB2F8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B40-1403-4873-8CF0-659CA923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F562-E656-48FA-A5A4-3E8A5A24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9519-7C07-4420-9771-99235E15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493-D6B6-48E1-B1B9-B639B646786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9DC1-5C21-41F6-BA9F-47FCF11F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3D6F-FBEE-4C10-8796-81981D7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3A80-8B88-481D-93A3-D15AB14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2EED-4075-4A36-A5D8-723D6358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153-B17A-4BCD-A299-36A5B933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9774-5C18-409F-ACF7-D14F9B34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271-9EAA-4B5C-96AA-F7EA4C818187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D3D4-74E8-44F5-939D-954B2140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878B-A1A2-438F-B7CE-B25028ED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E76-16E1-4AC7-A7D6-053EF3D3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EB76-F0EF-4C3D-B52C-6E043E3C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E540-9565-479B-85D8-AB52A074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A9D0-D8EE-43FA-98A3-26AB9CC23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CBB7D-7CD1-49AF-8E95-7AE6AA4F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C8D0A-E134-44A7-8FBF-8E84FE1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761D-1DA3-4ED8-BA9D-0BF72FD0AC4B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2D9E-BA3E-4DBE-91B0-DA906C7C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9A9A-3BFD-4366-9BD2-B1BCEC0A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3519-582A-47A5-82C9-1661B931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EC36-ECE1-4F9A-8287-5CE67138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A14-0362-469E-8374-EFFF8DB27881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CE9F-5F66-410A-B786-26D0377E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EFDB-1171-4F9B-9ADE-35490CF6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E91C1-2830-407D-9D30-049B1720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495F-A220-44D7-915A-EF587984A2EF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A0798-6DC8-4358-841F-69690586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D3B5-FD9C-43BE-ACAE-897B53BF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2F9-ECF9-41D7-804A-5F335BAD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D2A-F796-452C-8346-0D23728F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D864-169A-4C9F-AFF9-FFCED226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2E4D-8421-4E6C-8B8E-8F83997C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577-4876-4BBC-A97C-3A20E4D9E748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F06E-DCBC-42AA-B62D-D9605DF1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F78F-A2D0-4A5E-92A5-37DBD87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329-6945-4CB5-B3DF-F91B066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9A1A-AC50-4734-AEAB-225932221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EEBD-AEAA-42E0-9307-DA6801F5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6523-A82F-4340-B7F9-2BF5A41B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DB99-6366-49FC-870C-65B25CE283CF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D647-C07A-40B7-8276-E093614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57C21-5B54-47A1-A63E-7267F1A4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4FCAA-D328-43E1-B5EF-4136A35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6E54-9A66-4806-93AC-0612D7E9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EC15-5978-4817-AE87-00A1F08D3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E984-D810-4089-A2BF-5FBD739048A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D546-A5C9-4099-A1C2-5532B9B2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1F88-46C9-4A4C-AE4D-DC6E05C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hyperlink" Target="mailto:kylepavelka1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hyperlink" Target="mailto:matthewbrown84@gmail.com" TargetMode="External"/><Relationship Id="rId4" Type="http://schemas.openxmlformats.org/officeDocument/2006/relationships/image" Target="../media/image19.jpg"/><Relationship Id="rId9" Type="http://schemas.openxmlformats.org/officeDocument/2006/relationships/hyperlink" Target="mailto:rp70960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me-data-explorer.fr.cloud.gov/api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estplaces.net/housing/zip-code/new_jersey/edison/08820" TargetMode="External"/><Relationship Id="rId5" Type="http://schemas.openxmlformats.org/officeDocument/2006/relationships/hyperlink" Target="https://www.bls.gov/data/#unemployment" TargetMode="External"/><Relationship Id="rId4" Type="http://schemas.openxmlformats.org/officeDocument/2006/relationships/hyperlink" Target="https://github.com/OpportunityInsights/EconomicTracker/blob/main/docs/oi_tracker_data_dictionary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55D88F4-0053-4AAB-A66E-8929F4059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9"/>
          <a:stretch/>
        </p:blipFill>
        <p:spPr>
          <a:xfrm>
            <a:off x="0" y="3536"/>
            <a:ext cx="12192000" cy="68544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74461B-9812-4264-84F5-30765060DB9C}"/>
              </a:ext>
            </a:extLst>
          </p:cNvPr>
          <p:cNvSpPr/>
          <p:nvPr/>
        </p:nvSpPr>
        <p:spPr>
          <a:xfrm>
            <a:off x="6400800" y="0"/>
            <a:ext cx="5486400" cy="63563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8F522-77A4-46A2-8A96-9BE15BCB3E42}"/>
              </a:ext>
            </a:extLst>
          </p:cNvPr>
          <p:cNvSpPr txBox="1"/>
          <p:nvPr/>
        </p:nvSpPr>
        <p:spPr>
          <a:xfrm>
            <a:off x="6431280" y="1369477"/>
            <a:ext cx="5455920" cy="212365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Greener Pastures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6A603B-D495-4B1A-98F8-681B40E5E32C}"/>
              </a:ext>
            </a:extLst>
          </p:cNvPr>
          <p:cNvSpPr txBox="1"/>
          <p:nvPr/>
        </p:nvSpPr>
        <p:spPr>
          <a:xfrm>
            <a:off x="6400800" y="3756279"/>
            <a:ext cx="5455920" cy="246798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Sheekey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Kyle Pavelka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Brown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Meriane Franco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Ravi Patel</a:t>
            </a:r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03/20/2021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4063FC-E1D1-4E49-AD01-39BA07CE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BLS MWE: Augmenting Results (Occupation)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4ACF28-1668-4E4A-AABB-11DBF7B0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B2DDEDE-8BA5-406B-BD02-7FE46892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24" y="871434"/>
            <a:ext cx="3922776" cy="5484916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627FC71E-61BF-42D3-BA96-635C74CD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06" y="865993"/>
            <a:ext cx="3926385" cy="54903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88DC1-516D-43BF-AD99-C611BF91CCC4}"/>
              </a:ext>
            </a:extLst>
          </p:cNvPr>
          <p:cNvGrpSpPr/>
          <p:nvPr/>
        </p:nvGrpSpPr>
        <p:grpSpPr>
          <a:xfrm>
            <a:off x="4044735" y="957367"/>
            <a:ext cx="4102526" cy="5693672"/>
            <a:chOff x="7797113" y="1260389"/>
            <a:chExt cx="4102526" cy="56936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9F7AFA-26B7-41DF-9785-57E3EC73138D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CD5047-7FA9-4C06-9EF1-88A161A8753A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09389B-D741-4153-8965-94A5353E8692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Augmentation Process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452B88-8B71-40E2-A12A-F13BC386BE0D}"/>
                </a:ext>
              </a:extLst>
            </p:cNvPr>
            <p:cNvSpPr txBox="1"/>
            <p:nvPr/>
          </p:nvSpPr>
          <p:spPr>
            <a:xfrm>
              <a:off x="7797113" y="1937303"/>
              <a:ext cx="4102525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With 53 cities from the GEO data, there should be 53 results from filtering the </a:t>
              </a:r>
              <a:r>
                <a:rPr lang="en-US" sz="1600" dirty="0" err="1"/>
                <a:t>dataframe</a:t>
              </a:r>
              <a:r>
                <a:rPr lang="en-US" sz="1600" dirty="0"/>
                <a:t> to a each of the 21 Occupation types.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However, some occupations have fewer results.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occupations are given as industry (as shown) but also “how paid” set to full time and “level” set to all skill levels.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By </a:t>
              </a:r>
              <a:r>
                <a:rPr lang="en-US" sz="1600" b="1" dirty="0"/>
                <a:t>loosening the how paid and skill level </a:t>
              </a:r>
              <a:r>
                <a:rPr lang="en-US" sz="1600" dirty="0"/>
                <a:t>searches in a copy of the original data frame (city by city), taking the first row, and augmenting the original </a:t>
              </a:r>
              <a:r>
                <a:rPr lang="en-US" sz="1600" dirty="0" err="1"/>
                <a:t>dataframe</a:t>
              </a:r>
              <a:r>
                <a:rPr lang="en-US" sz="1600" dirty="0"/>
                <a:t>, the results are boosted to 53.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“how paid” and “skill level” are retained to ensure transparency of what was done.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Most results still in the desired format.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0E5209-2BDB-4989-A6E0-CDBEF876C7F9}"/>
              </a:ext>
            </a:extLst>
          </p:cNvPr>
          <p:cNvCxnSpPr/>
          <p:nvPr/>
        </p:nvCxnSpPr>
        <p:spPr>
          <a:xfrm>
            <a:off x="3868379" y="2057400"/>
            <a:ext cx="409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7A1554-7B30-4030-8B65-B0923B29C653}"/>
              </a:ext>
            </a:extLst>
          </p:cNvPr>
          <p:cNvCxnSpPr/>
          <p:nvPr/>
        </p:nvCxnSpPr>
        <p:spPr>
          <a:xfrm>
            <a:off x="8200893" y="5001985"/>
            <a:ext cx="409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1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.csv 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5126532"/>
            <a:chOff x="7797113" y="1260389"/>
            <a:chExt cx="4102526" cy="51265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1862606"/>
              <a:ext cx="410252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Data is merged on </a:t>
              </a:r>
              <a:r>
                <a:rPr lang="en-US" sz="1600" dirty="0" err="1"/>
                <a:t>GEO_city</a:t>
              </a:r>
              <a:r>
                <a:rPr lang="en-US" sz="1600" dirty="0"/>
                <a:t>, state but is now able to be merged on </a:t>
              </a:r>
              <a:r>
                <a:rPr lang="en-US" sz="1600" dirty="0" err="1"/>
                <a:t>cityid</a:t>
              </a:r>
              <a:r>
                <a:rPr lang="en-US" sz="1600" dirty="0"/>
                <a:t> in future uses by importing the written .csv file.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One row exists for every chosen city/occupation combination.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Data displays loosened search parameters for occupation, where needed (how paid, skill level).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BLS MWE values in MWE column are provided for use or “Not Found” if data was unavailable.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Able to display expected $/</a:t>
              </a:r>
              <a:r>
                <a:rPr lang="en-US" sz="1600" dirty="0" err="1"/>
                <a:t>hr</a:t>
              </a:r>
              <a:r>
                <a:rPr lang="en-US" sz="1600" dirty="0"/>
                <a:t> from 2019 for any of 21 given occupations in any of 53 given cities, as defined by GEO. (GOAL!)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7FFAF-A2CA-42A2-A784-BB0E3CF60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9" t="21804" r="13171" b="7202"/>
          <a:stretch/>
        </p:blipFill>
        <p:spPr>
          <a:xfrm>
            <a:off x="4593771" y="1130439"/>
            <a:ext cx="7119257" cy="4868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E807D-7F34-42AE-AD32-DF115DFF91E5}"/>
              </a:ext>
            </a:extLst>
          </p:cNvPr>
          <p:cNvSpPr txBox="1"/>
          <p:nvPr/>
        </p:nvSpPr>
        <p:spPr>
          <a:xfrm>
            <a:off x="4708071" y="5995092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1,113 rows = 53 cities X 21 occupation types! </a:t>
            </a:r>
          </a:p>
        </p:txBody>
      </p:sp>
    </p:spTree>
    <p:extLst>
      <p:ext uri="{BB962C8B-B14F-4D97-AF65-F5344CB8AC3E}">
        <p14:creationId xmlns:p14="http://schemas.microsoft.com/office/powerpoint/2010/main" val="378325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B19F3-F045-41D1-A11A-9F85CC018633}"/>
              </a:ext>
            </a:extLst>
          </p:cNvPr>
          <p:cNvGrpSpPr/>
          <p:nvPr/>
        </p:nvGrpSpPr>
        <p:grpSpPr>
          <a:xfrm>
            <a:off x="104312" y="1382260"/>
            <a:ext cx="11795333" cy="3204292"/>
            <a:chOff x="7596622" y="1260389"/>
            <a:chExt cx="11795333" cy="32042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D089C0-8DD6-4374-91D0-63AE07E6F6F1}"/>
                </a:ext>
              </a:extLst>
            </p:cNvPr>
            <p:cNvSpPr/>
            <p:nvPr/>
          </p:nvSpPr>
          <p:spPr>
            <a:xfrm>
              <a:off x="7797114" y="1260389"/>
              <a:ext cx="11594841" cy="457158"/>
            </a:xfrm>
            <a:prstGeom prst="rect">
              <a:avLst/>
            </a:prstGeom>
            <a:gradFill>
              <a:gsLst>
                <a:gs pos="26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A37151-67E1-48BD-8FB6-917F559C1A6A}"/>
                </a:ext>
              </a:extLst>
            </p:cNvPr>
            <p:cNvSpPr txBox="1"/>
            <p:nvPr/>
          </p:nvSpPr>
          <p:spPr>
            <a:xfrm>
              <a:off x="7596622" y="3849129"/>
              <a:ext cx="21405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KYLE PAVELKA</a:t>
              </a:r>
            </a:p>
            <a:p>
              <a:pPr algn="ctr"/>
              <a:r>
                <a:rPr lang="en-US" sz="1400" b="0" i="0" u="none" strike="noStrike" dirty="0">
                  <a:effectLst/>
                  <a:latin typeface="Slack-Lato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kylepavelka1@gmail.com</a:t>
              </a:r>
              <a:endParaRPr lang="en-US" sz="14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2639F15-F9F7-4527-B756-23B4261FD506}"/>
              </a:ext>
            </a:extLst>
          </p:cNvPr>
          <p:cNvGrpSpPr/>
          <p:nvPr/>
        </p:nvGrpSpPr>
        <p:grpSpPr>
          <a:xfrm>
            <a:off x="286863" y="2220105"/>
            <a:ext cx="11905137" cy="2384360"/>
            <a:chOff x="274418" y="2076045"/>
            <a:chExt cx="11905137" cy="2384360"/>
          </a:xfrm>
        </p:grpSpPr>
        <p:pic>
          <p:nvPicPr>
            <p:cNvPr id="7" name="Picture 6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F6B18807-8DF2-42B0-8DF6-92D7D37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179" y="2080518"/>
              <a:ext cx="1775460" cy="1699260"/>
            </a:xfrm>
            <a:prstGeom prst="rect">
              <a:avLst/>
            </a:prstGeom>
          </p:spPr>
        </p:pic>
        <p:pic>
          <p:nvPicPr>
            <p:cNvPr id="18" name="Picture 1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659B7EC-D495-43B9-8FBB-2DD074EB0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"/>
            <a:stretch/>
          </p:blipFill>
          <p:spPr>
            <a:xfrm>
              <a:off x="7684596" y="2097186"/>
              <a:ext cx="1775461" cy="1699260"/>
            </a:xfrm>
            <a:prstGeom prst="rect">
              <a:avLst/>
            </a:prstGeom>
          </p:spPr>
        </p:pic>
        <p:pic>
          <p:nvPicPr>
            <p:cNvPr id="20" name="Picture 19" descr="A person wearing sunglasses&#10;&#10;Description automatically generated with medium confidence">
              <a:extLst>
                <a:ext uri="{FF2B5EF4-FFF2-40B4-BE49-F238E27FC236}">
                  <a16:creationId xmlns:a16="http://schemas.microsoft.com/office/drawing/2014/main" id="{4E478A26-D16C-41CB-9C72-07E980F9F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"/>
            <a:stretch/>
          </p:blipFill>
          <p:spPr>
            <a:xfrm>
              <a:off x="274418" y="2076045"/>
              <a:ext cx="1775462" cy="16958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3088F7-BCCA-4652-9D55-328CA5AA5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281"/>
            <a:stretch/>
          </p:blipFill>
          <p:spPr>
            <a:xfrm>
              <a:off x="5202047" y="2097186"/>
              <a:ext cx="1775462" cy="169589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0598BA-B054-40D2-B588-64AD0D1D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2464" y="2080404"/>
              <a:ext cx="1775461" cy="1705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9AB6B4-2D43-4A84-AF46-7600398C36C9}"/>
                </a:ext>
              </a:extLst>
            </p:cNvPr>
            <p:cNvSpPr txBox="1"/>
            <p:nvPr/>
          </p:nvSpPr>
          <p:spPr>
            <a:xfrm>
              <a:off x="2481194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RAVI PATEL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rp70960@gmail.com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FAA395-D8B1-4B3C-B45A-475D21F69279}"/>
                </a:ext>
              </a:extLst>
            </p:cNvPr>
            <p:cNvSpPr txBox="1"/>
            <p:nvPr/>
          </p:nvSpPr>
          <p:spPr>
            <a:xfrm>
              <a:off x="4786538" y="3844852"/>
              <a:ext cx="25940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MATT BROWN</a:t>
              </a:r>
            </a:p>
            <a:p>
              <a:pPr algn="ctr"/>
              <a:r>
                <a:rPr lang="en-US" sz="1400" b="0" i="0" u="none" strike="noStrike" dirty="0">
                  <a:effectLst/>
                  <a:latin typeface="Slack-Lato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matthewbrown84</a:t>
              </a:r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@gmail.com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89320-24F2-4274-A544-4A551CEE38F2}"/>
                </a:ext>
              </a:extLst>
            </p:cNvPr>
            <p:cNvSpPr txBox="1"/>
            <p:nvPr/>
          </p:nvSpPr>
          <p:spPr>
            <a:xfrm>
              <a:off x="9834288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KEVIN SHEEKEY 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ksheekey27@gmail.com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868A6-3773-4F2D-B2E8-797D7D94DCFC}"/>
                </a:ext>
              </a:extLst>
            </p:cNvPr>
            <p:cNvSpPr txBox="1"/>
            <p:nvPr/>
          </p:nvSpPr>
          <p:spPr>
            <a:xfrm>
              <a:off x="7398338" y="3844852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MERI FRANCO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francomeriane@gmail.com</a:t>
              </a:r>
              <a:endParaRPr lang="en-US" sz="14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15402FC-9527-4FC2-9C34-FCD6ABDA1D69}"/>
              </a:ext>
            </a:extLst>
          </p:cNvPr>
          <p:cNvSpPr txBox="1"/>
          <p:nvPr/>
        </p:nvSpPr>
        <p:spPr>
          <a:xfrm>
            <a:off x="304800" y="5155607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chemeClr val="accent1"/>
                </a:solidFill>
                <a:effectLst/>
                <a:latin typeface="montserrat"/>
              </a:rPr>
              <a:t>“Always dream and shoot higher than you know you can do. Don’t bother just to be better than your contemporaries or predecessors. Try to be better than yourself.” —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montserrat"/>
              </a:rPr>
              <a:t>William Faulkner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Support slides (only if needed)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99443-808C-49EA-B63D-BEF0D04C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F27FF-791D-4C45-941B-068B85A8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E55C-008D-400F-AE21-9B28A2870CF3}"/>
              </a:ext>
            </a:extLst>
          </p:cNvPr>
          <p:cNvSpPr txBox="1"/>
          <p:nvPr/>
        </p:nvSpPr>
        <p:spPr>
          <a:xfrm>
            <a:off x="1320800" y="1422400"/>
            <a:ext cx="939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highlight>
                  <a:srgbClr val="FFFF00"/>
                </a:highlight>
              </a:rPr>
              <a:t>ALL SLIDES AFTER THIS ONE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163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C7F646-3357-4B21-80A7-0DCA668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864648"/>
            <a:ext cx="8497036" cy="512870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2C24FB-37CB-4C88-8FA8-3E0CD31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C25F8-67BE-4755-B38C-8483C2C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D249F-9334-4AB2-8B3B-31980497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1" y="933233"/>
            <a:ext cx="8969517" cy="499153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7C8C-3AED-4A7A-9EDA-5C2EC29D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9B11-F1FE-4323-8C9A-F1E6EA2D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550C-7B39-45FF-95A9-2C5DC97E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52" y="1409525"/>
            <a:ext cx="9182896" cy="4038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6286-E721-4041-B0CF-5B43DFD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B0AB-973B-4CA3-8231-54BFD88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C66B3-DF25-4592-B9A7-F22BB3BB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93352"/>
            <a:ext cx="8931414" cy="38712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6A67-89C1-440E-ACE7-80EF6BF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3CEC-A0F6-4A4F-9AE3-15BFA31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9574E9-5A3C-4470-9E02-69D5223C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778"/>
              </p:ext>
            </p:extLst>
          </p:nvPr>
        </p:nvGraphicFramePr>
        <p:xfrm>
          <a:off x="2032000" y="719666"/>
          <a:ext cx="8128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89384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981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ANNIMATION – Business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to generate heat maps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Jobs salaries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862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0843-8E5D-4349-A7FC-553885C2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73CAB-ADEC-41D2-935D-7E98A6D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Motivation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0"/>
            <a:ext cx="11619719" cy="3405625"/>
            <a:chOff x="7792717" y="1260389"/>
            <a:chExt cx="4106922" cy="34056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</a:rPr>
                  <a:t>Is there a better place to go now?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2696244"/>
              <a:ext cx="41025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/>
                <a:t>No matter the current condition people have, </a:t>
              </a:r>
            </a:p>
            <a:p>
              <a:pPr algn="ctr"/>
              <a:r>
                <a:rPr lang="en-US" sz="3000" i="1" dirty="0"/>
                <a:t>there is always a search for BETTER.</a:t>
              </a:r>
            </a:p>
            <a:p>
              <a:pPr algn="ctr"/>
              <a:endParaRPr lang="en-US" sz="3000" dirty="0"/>
            </a:p>
            <a:p>
              <a:pPr algn="ctr"/>
              <a:r>
                <a:rPr lang="en-US" sz="3200" b="0" i="0" dirty="0">
                  <a:solidFill>
                    <a:srgbClr val="000000"/>
                  </a:solidFill>
                  <a:effectLst/>
                  <a:latin typeface="montserrat"/>
                </a:rPr>
                <a:t> </a:t>
              </a:r>
              <a:endParaRPr lang="en-US" sz="3000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33FDA-C332-48B2-98A5-40743372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080" y="4289882"/>
            <a:ext cx="2127996" cy="2022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52E129-B48D-4DF9-9B0C-CD21DA9D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289882"/>
            <a:ext cx="3021555" cy="19707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03014-39AA-4C3B-A153-5498DCBE7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122" y="4286570"/>
            <a:ext cx="2779413" cy="19740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621593-A0E7-4908-8B9D-5D109A4A1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82" y="4229667"/>
            <a:ext cx="3379348" cy="20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117EC-21EE-4BF5-B195-29029807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78" y="1448088"/>
            <a:ext cx="5311640" cy="458190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What does BETTER mean?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1"/>
            <a:ext cx="11619719" cy="4849955"/>
            <a:chOff x="7792717" y="1260389"/>
            <a:chExt cx="4106922" cy="92665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01017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8093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Economics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438BC60-3EE3-47E1-927E-9F482883C85B}"/>
              </a:ext>
            </a:extLst>
          </p:cNvPr>
          <p:cNvSpPr txBox="1"/>
          <p:nvPr/>
        </p:nvSpPr>
        <p:spPr>
          <a:xfrm>
            <a:off x="4221478" y="591361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Maslow's Pyramid of Human Needs</a:t>
            </a:r>
          </a:p>
        </p:txBody>
      </p:sp>
    </p:spTree>
    <p:extLst>
      <p:ext uri="{BB962C8B-B14F-4D97-AF65-F5344CB8AC3E}">
        <p14:creationId xmlns:p14="http://schemas.microsoft.com/office/powerpoint/2010/main" val="9778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needed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583478"/>
            <a:chOff x="7792717" y="1260389"/>
            <a:chExt cx="4106922" cy="88889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43180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Economics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opening vs closure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 &amp; salaries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Less crimes incidence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 algn="r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Source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427004"/>
            <a:chOff x="7792717" y="1260389"/>
            <a:chExt cx="4106922" cy="85855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8"/>
              <a:ext cx="4102525" cy="812834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Crime incidence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https://crime-data-explorer.fr.cloud.gov/api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Economics -Business opening vs closure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EconomicTracker/oi_tracker_data_dictionary.md at main · 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OpportunityInsights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· GitHub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Job Availability &amp; salaries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https://www.bls.gov/data/#unemployment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u="sng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6"/>
                </a:rPr>
                <a:t>https://www.bestplaces.net/housing/zip-code/new_jersey/edison/08820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>
                <a:lnSpc>
                  <a:spcPct val="107000"/>
                </a:lnSpc>
              </a:pPr>
              <a:endParaRPr lang="en-US" sz="16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Health system availability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BLS Modeled Wage Estimate (MWE): Expected $/</a:t>
            </a:r>
            <a:r>
              <a:rPr lang="en-US" sz="4000" dirty="0" err="1">
                <a:solidFill>
                  <a:srgbClr val="00B050"/>
                </a:solidFill>
              </a:rPr>
              <a:t>hr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853507" cy="4231301"/>
            <a:chOff x="7797113" y="1260389"/>
            <a:chExt cx="4102526" cy="42313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964989"/>
              <a:chOff x="7797113" y="1260389"/>
              <a:chExt cx="4102526" cy="96498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Modeled Wage Estimate Background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(https://www.bls.gov/mwe/)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167703"/>
              <a:ext cx="410252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15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rovide annual </a:t>
              </a:r>
              <a:r>
                <a:rPr lang="en-US" sz="1500" b="1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estimates of average hourly wages for</a:t>
              </a:r>
              <a:r>
                <a:rPr lang="en-US" sz="15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occupations by selected </a:t>
              </a:r>
              <a:r>
                <a:rPr lang="en-US" sz="1500" b="1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characteristics and within geographical location.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15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roduced using a statistical procedure that combines survey data collected by the National Compensation Survey (NCS) and the Occupational Employment Statistics (OES) programs.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recent data is from 2019</a:t>
              </a:r>
              <a:r>
                <a:rPr lang="en-US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but plenty of data and provides a good </a:t>
              </a:r>
              <a:r>
                <a:rPr lang="en-US" sz="15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 for data cleanup methods</a:t>
              </a:r>
              <a:r>
                <a:rPr lang="en-US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C7903-C3A1-45C3-AA38-BB54A56B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D113D-6C83-4636-8D15-BF725397D8C1}"/>
              </a:ext>
            </a:extLst>
          </p:cNvPr>
          <p:cNvSpPr txBox="1"/>
          <p:nvPr/>
        </p:nvSpPr>
        <p:spPr>
          <a:xfrm>
            <a:off x="292358" y="5625142"/>
            <a:ext cx="110614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GOAL: </a:t>
            </a:r>
            <a:r>
              <a:rPr lang="en-US" dirty="0"/>
              <a:t>Decode the BLS series to provide a table of MWE values for a trimmed list of 21 occupation types for every city in the GEO dataset.  Merge it with the main GEO city dataset by matching BLS region names to GEO city names.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B3D342-8E91-4B2C-91B7-01B0F047EBC0}"/>
              </a:ext>
            </a:extLst>
          </p:cNvPr>
          <p:cNvGrpSpPr/>
          <p:nvPr/>
        </p:nvGrpSpPr>
        <p:grpSpPr>
          <a:xfrm>
            <a:off x="6028734" y="1238200"/>
            <a:ext cx="5043762" cy="5160696"/>
            <a:chOff x="7797112" y="1197094"/>
            <a:chExt cx="4102526" cy="516069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50AB385-9B83-4EC7-BE74-315AE69FE2E9}"/>
                </a:ext>
              </a:extLst>
            </p:cNvPr>
            <p:cNvGrpSpPr/>
            <p:nvPr/>
          </p:nvGrpSpPr>
          <p:grpSpPr>
            <a:xfrm>
              <a:off x="7797112" y="1197094"/>
              <a:ext cx="4102525" cy="657213"/>
              <a:chOff x="7797112" y="1197094"/>
              <a:chExt cx="4102525" cy="65721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AF0C30-82BD-4635-9AC3-637FC8D525BD}"/>
                  </a:ext>
                </a:extLst>
              </p:cNvPr>
              <p:cNvSpPr/>
              <p:nvPr/>
            </p:nvSpPr>
            <p:spPr>
              <a:xfrm>
                <a:off x="7797112" y="1197094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4CA1C-2D02-49DC-BE65-9FC2D3A22BD8}"/>
                  </a:ext>
                </a:extLst>
              </p:cNvPr>
              <p:cNvSpPr txBox="1"/>
              <p:nvPr/>
            </p:nvSpPr>
            <p:spPr>
              <a:xfrm>
                <a:off x="7797112" y="1454197"/>
                <a:ext cx="4102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Concepts Employed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15926-B696-408E-83DE-31521B76737C}"/>
                </a:ext>
              </a:extLst>
            </p:cNvPr>
            <p:cNvSpPr txBox="1"/>
            <p:nvPr/>
          </p:nvSpPr>
          <p:spPr>
            <a:xfrm>
              <a:off x="7797113" y="1833475"/>
              <a:ext cx="410252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Encoded Series Names </a:t>
              </a:r>
              <a:r>
                <a:rPr lang="en-US" sz="1600" dirty="0"/>
                <a:t>where search parameters for the specific MWE are contained within the index name.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Obtaining Data from a Web Page </a:t>
              </a:r>
              <a:r>
                <a:rPr lang="en-US" sz="1600" dirty="0"/>
                <a:t>not API, not csv.</a:t>
              </a: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Dynamic Variable Name </a:t>
              </a:r>
              <a:r>
                <a:rPr lang="en-US" sz="1600" dirty="0"/>
                <a:t>creation using dictionaries to for use in decoding.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Augmenting Results </a:t>
              </a:r>
              <a:r>
                <a:rPr lang="en-US" sz="1600" dirty="0"/>
                <a:t>using wider search parameters whenever a value could not be found (even if the augmented value is just “Not Found”)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Providing a .csv Output </a:t>
              </a:r>
              <a:r>
                <a:rPr lang="en-US" sz="1600" dirty="0"/>
                <a:t>for other team members to use. That int</a:t>
              </a:r>
              <a:endParaRPr lang="en-US" sz="16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85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Encoded Series Names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7377322" y="945629"/>
            <a:ext cx="4102526" cy="2862128"/>
            <a:chOff x="7797113" y="1260389"/>
            <a:chExt cx="4102526" cy="28621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1937303"/>
              <a:ext cx="4102525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700" dirty="0"/>
                <a:t>Substrings at certain positions inform what the series represents.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700" dirty="0"/>
                <a:t>Documentation exists to help translate.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700" dirty="0"/>
                <a:t>Can the process of retrieving data and translating  using provided dictionaries be integrated/automated? YES!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7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7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9EBAC0-9CF9-48EE-94BF-A3AC95998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7" y="1026371"/>
            <a:ext cx="4673641" cy="1596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5A76FA-1ABF-4940-B180-BA046489E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9" y="2828333"/>
            <a:ext cx="5375970" cy="3462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E50F5B01-77AB-4D5C-AAD9-464DCBFF0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22" y="3396070"/>
            <a:ext cx="3843546" cy="29325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64E744-AD47-4CB1-AF4E-40A0F3406AC1}"/>
              </a:ext>
            </a:extLst>
          </p:cNvPr>
          <p:cNvCxnSpPr/>
          <p:nvPr/>
        </p:nvCxnSpPr>
        <p:spPr>
          <a:xfrm>
            <a:off x="2455293" y="2622471"/>
            <a:ext cx="0" cy="205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A1034-C4BE-4DDC-84AA-5ABC0355DBE9}"/>
              </a:ext>
            </a:extLst>
          </p:cNvPr>
          <p:cNvCxnSpPr>
            <a:cxnSpLocks/>
          </p:cNvCxnSpPr>
          <p:nvPr/>
        </p:nvCxnSpPr>
        <p:spPr>
          <a:xfrm>
            <a:off x="1600791" y="5875795"/>
            <a:ext cx="5768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A82539-E096-4DA6-932F-62E631DAEEAA}"/>
              </a:ext>
            </a:extLst>
          </p:cNvPr>
          <p:cNvSpPr txBox="1"/>
          <p:nvPr/>
        </p:nvSpPr>
        <p:spPr>
          <a:xfrm>
            <a:off x="4965998" y="1402787"/>
            <a:ext cx="9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44676A-3060-44A6-97F4-DED5BA879462}"/>
              </a:ext>
            </a:extLst>
          </p:cNvPr>
          <p:cNvSpPr txBox="1"/>
          <p:nvPr/>
        </p:nvSpPr>
        <p:spPr>
          <a:xfrm>
            <a:off x="5556844" y="3172683"/>
            <a:ext cx="13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Guide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DF78F-BE18-49A8-BEAC-41369E83D7BC}"/>
              </a:ext>
            </a:extLst>
          </p:cNvPr>
          <p:cNvSpPr txBox="1"/>
          <p:nvPr/>
        </p:nvSpPr>
        <p:spPr>
          <a:xfrm>
            <a:off x="6146569" y="5219578"/>
            <a:ext cx="125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Dictionary Data</a:t>
            </a:r>
          </a:p>
        </p:txBody>
      </p:sp>
    </p:spTree>
    <p:extLst>
      <p:ext uri="{BB962C8B-B14F-4D97-AF65-F5344CB8AC3E}">
        <p14:creationId xmlns:p14="http://schemas.microsoft.com/office/powerpoint/2010/main" val="420126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	Encoded Series Names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B050"/>
                </a:solidFill>
              </a:rPr>
              <a:t> Obtaining Data from  Webpage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 Dynamic Variable Name/Dictionaries</a:t>
            </a:r>
            <a:endParaRPr lang="en-US" sz="3200" dirty="0">
              <a:solidFill>
                <a:srgbClr val="00B05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7377322" y="1077219"/>
            <a:ext cx="4102526" cy="5835319"/>
            <a:chOff x="7797113" y="1317457"/>
            <a:chExt cx="4102526" cy="590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317457"/>
              <a:ext cx="4102526" cy="600123"/>
              <a:chOff x="7797113" y="1317457"/>
              <a:chExt cx="4102526" cy="60012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317457"/>
                <a:ext cx="4102525" cy="400089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1871162"/>
              <a:ext cx="4102525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Able to request from the URLs.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Custom code writes the data to dictionaries, for each URL.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 </a:t>
              </a:r>
              <a:r>
                <a:rPr lang="en-US" dirty="0" err="1"/>
                <a:t>dic_field</a:t>
              </a:r>
              <a:r>
                <a:rPr lang="en-US" dirty="0"/>
                <a:t> chooses which dictionary is getting looked at.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Based on which dictionary in </a:t>
              </a:r>
              <a:r>
                <a:rPr lang="en-US" dirty="0" err="1"/>
                <a:t>dic_field</a:t>
              </a:r>
              <a:r>
                <a:rPr lang="en-US" dirty="0"/>
                <a:t>, the for loop knows which substring to extract.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substring is fed to the dictionary as a key for a corresponding value.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To summarize, </a:t>
              </a:r>
              <a:r>
                <a:rPr lang="en-US" dirty="0" err="1"/>
                <a:t>series_dic</a:t>
              </a:r>
              <a:r>
                <a:rPr lang="en-US" dirty="0"/>
                <a:t>[</a:t>
              </a:r>
              <a:r>
                <a:rPr lang="en-US" dirty="0" err="1"/>
                <a:t>dic_field</a:t>
              </a:r>
              <a:r>
                <a:rPr lang="en-US" dirty="0"/>
                <a:t>][</a:t>
              </a:r>
              <a:r>
                <a:rPr lang="en-US" dirty="0" err="1"/>
                <a:t>series_subtring</a:t>
              </a:r>
              <a:r>
                <a:rPr lang="en-US" dirty="0"/>
                <a:t>] can lookup the piece of the series name in the corresponding dictionary that contains it!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F553EF0-3BC4-489F-903F-732F2DCB6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/>
          <a:stretch/>
        </p:blipFill>
        <p:spPr>
          <a:xfrm>
            <a:off x="292358" y="1077219"/>
            <a:ext cx="6784518" cy="49802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BF447-7D8B-41E4-AED5-061D419F26CB}"/>
              </a:ext>
            </a:extLst>
          </p:cNvPr>
          <p:cNvSpPr txBox="1"/>
          <p:nvPr/>
        </p:nvSpPr>
        <p:spPr>
          <a:xfrm>
            <a:off x="4593189" y="5384901"/>
            <a:ext cx="3038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Note:</a:t>
            </a:r>
          </a:p>
          <a:p>
            <a:pPr algn="ctr"/>
            <a:r>
              <a:rPr lang="en-US" sz="1400" dirty="0"/>
              <a:t>This region code combines two or more series which may pose a problem for unique row creation. (next slide)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302095-4383-402D-A1A2-3DA8C5B63645}"/>
              </a:ext>
            </a:extLst>
          </p:cNvPr>
          <p:cNvCxnSpPr/>
          <p:nvPr/>
        </p:nvCxnSpPr>
        <p:spPr>
          <a:xfrm flipH="1">
            <a:off x="4576860" y="5519055"/>
            <a:ext cx="12300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4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	BLS MWE: Augmenting Results (City Matches)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334693" y="4548214"/>
            <a:ext cx="11564945" cy="1885878"/>
            <a:chOff x="7797114" y="1260389"/>
            <a:chExt cx="4102525" cy="22687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D089C0-8DD6-4374-91D0-63AE07E6F6F1}"/>
                </a:ext>
              </a:extLst>
            </p:cNvPr>
            <p:cNvSpPr/>
            <p:nvPr/>
          </p:nvSpPr>
          <p:spPr>
            <a:xfrm>
              <a:off x="7797114" y="1260389"/>
              <a:ext cx="4102525" cy="457158"/>
            </a:xfrm>
            <a:prstGeom prst="rect">
              <a:avLst/>
            </a:prstGeom>
            <a:gradFill>
              <a:gsLst>
                <a:gs pos="26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4" y="1344595"/>
              <a:ext cx="4102525" cy="2184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Need to match regional dictionary values from the BLS to given cities in GEO.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 </a:t>
              </a:r>
              <a:r>
                <a:rPr lang="en-US" sz="1600" b="1" dirty="0"/>
                <a:t>direct match</a:t>
              </a:r>
              <a:r>
                <a:rPr lang="en-US" sz="1600" dirty="0"/>
                <a:t> means the city is listed as is, </a:t>
              </a:r>
              <a:r>
                <a:rPr lang="en-US" sz="1600" b="1" dirty="0"/>
                <a:t>best match </a:t>
              </a:r>
              <a:r>
                <a:rPr lang="en-US" sz="1600" dirty="0"/>
                <a:t>finds a BLS value that contains both city and state substrings. If those fail, the </a:t>
              </a:r>
              <a:r>
                <a:rPr lang="en-US" sz="1600" b="1" dirty="0"/>
                <a:t>state</a:t>
              </a:r>
              <a:r>
                <a:rPr lang="en-US" sz="1600" dirty="0"/>
                <a:t> was used (not actually invoked). If all else fails, </a:t>
              </a:r>
              <a:r>
                <a:rPr lang="en-US" sz="1600" b="1" dirty="0"/>
                <a:t>city could not be added </a:t>
              </a:r>
              <a:r>
                <a:rPr lang="en-US" sz="1600" dirty="0"/>
                <a:t>(not actually invoked).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Dallas, TX and Fort Worth, TX as well as San Francisco, CA and Oakland, CA were in single </a:t>
              </a:r>
              <a:r>
                <a:rPr lang="en-US" sz="1600" b="1" dirty="0"/>
                <a:t>BLS group code</a:t>
              </a:r>
              <a:r>
                <a:rPr lang="en-US" sz="1600" dirty="0"/>
                <a:t>. Since only one row was created for each pair, </a:t>
              </a:r>
              <a:r>
                <a:rPr lang="en-US" sz="1600" b="1" dirty="0"/>
                <a:t>one city from each pair may be missing in the final merged </a:t>
              </a:r>
              <a:r>
                <a:rPr lang="en-US" sz="1600" b="1" dirty="0" err="1"/>
                <a:t>dataframe</a:t>
              </a:r>
              <a:r>
                <a:rPr lang="en-US" sz="1600" b="1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</a:t>
              </a:r>
              <a:r>
                <a:rPr lang="en-US" sz="1600" b="1" dirty="0"/>
                <a:t>for-loop copies rows for paired city </a:t>
              </a:r>
              <a:r>
                <a:rPr lang="en-US" sz="1600" dirty="0"/>
                <a:t>from the </a:t>
              </a:r>
              <a:r>
                <a:rPr lang="en-US" sz="1600" dirty="0" err="1"/>
                <a:t>dataframe</a:t>
              </a:r>
              <a:r>
                <a:rPr lang="en-US" sz="1600" dirty="0"/>
                <a:t>, modifies city name to the missing city in the copy, and then adds the rows back to the original </a:t>
              </a:r>
              <a:r>
                <a:rPr lang="en-US" sz="1600" dirty="0" err="1"/>
                <a:t>dataframe</a:t>
              </a:r>
              <a:r>
                <a:rPr lang="en-US" sz="1600" dirty="0"/>
                <a:t> so that </a:t>
              </a:r>
              <a:r>
                <a:rPr lang="en-US" sz="1600" b="1" dirty="0"/>
                <a:t>the missing city is present with rows from the grouped code. 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04ACF28-1668-4E4A-AABB-11DBF7B0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393C53-E197-49EA-A846-3B6FBD1A0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987"/>
          <a:stretch/>
        </p:blipFill>
        <p:spPr>
          <a:xfrm>
            <a:off x="334693" y="1022941"/>
            <a:ext cx="8503440" cy="352527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9546C34-6176-4E07-A8B9-E5BC3705554A}"/>
              </a:ext>
            </a:extLst>
          </p:cNvPr>
          <p:cNvGrpSpPr/>
          <p:nvPr/>
        </p:nvGrpSpPr>
        <p:grpSpPr>
          <a:xfrm>
            <a:off x="5534871" y="1140607"/>
            <a:ext cx="6322436" cy="975709"/>
            <a:chOff x="5402859" y="1022941"/>
            <a:chExt cx="6322436" cy="9757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C949E44-8503-4AA9-B245-61A3E4692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3469" r="78431" b="45000"/>
            <a:stretch/>
          </p:blipFill>
          <p:spPr>
            <a:xfrm>
              <a:off x="5402859" y="1375047"/>
              <a:ext cx="6000876" cy="27147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9A5E13-F7FD-427E-BECC-07B7B47B4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3333" r="77217" b="45133"/>
            <a:stretch/>
          </p:blipFill>
          <p:spPr>
            <a:xfrm>
              <a:off x="5402859" y="1727178"/>
              <a:ext cx="6322436" cy="2714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7318E9-CBAE-49C6-9C72-7FBE85D5EF32}"/>
                </a:ext>
              </a:extLst>
            </p:cNvPr>
            <p:cNvSpPr txBox="1"/>
            <p:nvPr/>
          </p:nvSpPr>
          <p:spPr>
            <a:xfrm>
              <a:off x="5568043" y="1022941"/>
              <a:ext cx="60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B050"/>
                  </a:solidFill>
                </a:rPr>
                <a:t>BLS City Codes that </a:t>
              </a:r>
              <a:r>
                <a:rPr lang="en-US" dirty="0">
                  <a:solidFill>
                    <a:srgbClr val="00B050"/>
                  </a:solidFill>
                </a:rPr>
                <a:t>Handle 2 Cities Each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4832FC-1945-4737-9DA9-B266FD0B0413}"/>
              </a:ext>
            </a:extLst>
          </p:cNvPr>
          <p:cNvCxnSpPr/>
          <p:nvPr/>
        </p:nvCxnSpPr>
        <p:spPr>
          <a:xfrm>
            <a:off x="3788229" y="1998650"/>
            <a:ext cx="17798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9946E30-0D90-4022-A972-B4F10BCC6532}"/>
              </a:ext>
            </a:extLst>
          </p:cNvPr>
          <p:cNvCxnSpPr/>
          <p:nvPr/>
        </p:nvCxnSpPr>
        <p:spPr>
          <a:xfrm rot="10800000" flipV="1">
            <a:off x="8838134" y="2116315"/>
            <a:ext cx="1677467" cy="16229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C42C29-095A-4F8D-B0C5-DF90066EB2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8603" y="4260831"/>
            <a:ext cx="892627" cy="164212"/>
          </a:xfrm>
          <a:prstGeom prst="bentConnector3">
            <a:avLst>
              <a:gd name="adj1" fmla="val 6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2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1193</Words>
  <Application>Microsoft Office PowerPoint</Application>
  <PresentationFormat>Widescreen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Slack-Lato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Meriane Franco</dc:creator>
  <cp:lastModifiedBy>m b</cp:lastModifiedBy>
  <cp:revision>49</cp:revision>
  <dcterms:created xsi:type="dcterms:W3CDTF">2021-03-13T19:03:37Z</dcterms:created>
  <dcterms:modified xsi:type="dcterms:W3CDTF">2021-03-18T17:29:03Z</dcterms:modified>
</cp:coreProperties>
</file>