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15974" y="2040194"/>
            <a:ext cx="6560050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83C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3/21/2024</a:t>
            </a:r>
          </a:p>
          <a:p>
            <a:pPr marL="12700">
              <a:lnSpc>
                <a:spcPct val="100000"/>
              </a:lnSpc>
            </a:pPr>
            <a:r>
              <a:rPr dirty="0" b="1">
                <a:latin typeface="Trebuchet MS"/>
                <a:cs typeface="Trebuchet MS"/>
              </a:rPr>
              <a:t>Review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83C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3/21/2024</a:t>
            </a:r>
          </a:p>
          <a:p>
            <a:pPr marL="12700">
              <a:lnSpc>
                <a:spcPct val="100000"/>
              </a:lnSpc>
            </a:pPr>
            <a:r>
              <a:rPr dirty="0" b="1">
                <a:latin typeface="Trebuchet MS"/>
                <a:cs typeface="Trebuchet MS"/>
              </a:rPr>
              <a:t>Review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83C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3/21/2024</a:t>
            </a:r>
          </a:p>
          <a:p>
            <a:pPr marL="12700">
              <a:lnSpc>
                <a:spcPct val="100000"/>
              </a:lnSpc>
            </a:pPr>
            <a:r>
              <a:rPr dirty="0" b="1">
                <a:latin typeface="Trebuchet MS"/>
                <a:cs typeface="Trebuchet MS"/>
              </a:rPr>
              <a:t>Review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83C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3/21/2024</a:t>
            </a:r>
          </a:p>
          <a:p>
            <a:pPr marL="12700">
              <a:lnSpc>
                <a:spcPct val="100000"/>
              </a:lnSpc>
            </a:pPr>
            <a:r>
              <a:rPr dirty="0" b="1">
                <a:latin typeface="Trebuchet MS"/>
                <a:cs typeface="Trebuchet MS"/>
              </a:rPr>
              <a:t>Review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83C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3/21/2024</a:t>
            </a:r>
          </a:p>
          <a:p>
            <a:pPr marL="12700">
              <a:lnSpc>
                <a:spcPct val="100000"/>
              </a:lnSpc>
            </a:pPr>
            <a:r>
              <a:rPr dirty="0" b="1">
                <a:latin typeface="Trebuchet MS"/>
                <a:cs typeface="Trebuchet MS"/>
              </a:rPr>
              <a:t>Review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0835" y="7620"/>
            <a:ext cx="4742815" cy="6851650"/>
          </a:xfrm>
          <a:custGeom>
            <a:avLst/>
            <a:gdLst/>
            <a:ahLst/>
            <a:cxnLst/>
            <a:rect l="l" t="t" r="r" b="b"/>
            <a:pathLst>
              <a:path w="4742815" h="6851650">
                <a:moveTo>
                  <a:pt x="1929383" y="0"/>
                </a:moveTo>
                <a:lnTo>
                  <a:pt x="3145281" y="6851518"/>
                </a:lnTo>
              </a:path>
              <a:path w="4742815" h="6851650">
                <a:moveTo>
                  <a:pt x="4742560" y="3688079"/>
                </a:moveTo>
                <a:lnTo>
                  <a:pt x="0" y="6851433"/>
                </a:lnTo>
              </a:path>
            </a:pathLst>
          </a:custGeom>
          <a:ln w="9524">
            <a:solidFill>
              <a:srgbClr val="5FC9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183624" y="0"/>
            <a:ext cx="3008630" cy="6858000"/>
          </a:xfrm>
          <a:custGeom>
            <a:avLst/>
            <a:gdLst/>
            <a:ahLst/>
            <a:cxnLst/>
            <a:rect l="l" t="t" r="r" b="b"/>
            <a:pathLst>
              <a:path w="3008629" h="6858000">
                <a:moveTo>
                  <a:pt x="3008376" y="6857994"/>
                </a:moveTo>
                <a:lnTo>
                  <a:pt x="0" y="6857994"/>
                </a:lnTo>
                <a:lnTo>
                  <a:pt x="2043302" y="0"/>
                </a:lnTo>
                <a:lnTo>
                  <a:pt x="3008376" y="0"/>
                </a:lnTo>
                <a:lnTo>
                  <a:pt x="3008376" y="6857994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604247" y="0"/>
            <a:ext cx="2587625" cy="685800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371" y="6857994"/>
                </a:moveTo>
                <a:lnTo>
                  <a:pt x="1208024" y="6857994"/>
                </a:lnTo>
                <a:lnTo>
                  <a:pt x="0" y="0"/>
                </a:lnTo>
                <a:lnTo>
                  <a:pt x="2587371" y="0"/>
                </a:lnTo>
                <a:lnTo>
                  <a:pt x="2587371" y="6857994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933688" y="3048000"/>
            <a:ext cx="3258820" cy="3810000"/>
          </a:xfrm>
          <a:custGeom>
            <a:avLst/>
            <a:gdLst/>
            <a:ahLst/>
            <a:cxnLst/>
            <a:rect l="l" t="t" r="r" b="b"/>
            <a:pathLst>
              <a:path w="3258820" h="3810000">
                <a:moveTo>
                  <a:pt x="3258310" y="3809999"/>
                </a:moveTo>
                <a:lnTo>
                  <a:pt x="0" y="3809999"/>
                </a:lnTo>
                <a:lnTo>
                  <a:pt x="3258310" y="0"/>
                </a:lnTo>
                <a:lnTo>
                  <a:pt x="3258310" y="3809999"/>
                </a:lnTo>
                <a:close/>
              </a:path>
            </a:pathLst>
          </a:custGeom>
          <a:solidFill>
            <a:srgbClr val="17AEE1">
              <a:alpha val="6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339071" y="0"/>
            <a:ext cx="2853055" cy="6858000"/>
          </a:xfrm>
          <a:custGeom>
            <a:avLst/>
            <a:gdLst/>
            <a:ahLst/>
            <a:cxnLst/>
            <a:rect l="l" t="t" r="r" b="b"/>
            <a:pathLst>
              <a:path w="2853054" h="6858000">
                <a:moveTo>
                  <a:pt x="2852674" y="6857994"/>
                </a:moveTo>
                <a:lnTo>
                  <a:pt x="2468753" y="6857994"/>
                </a:lnTo>
                <a:lnTo>
                  <a:pt x="0" y="0"/>
                </a:lnTo>
                <a:lnTo>
                  <a:pt x="2852674" y="0"/>
                </a:lnTo>
                <a:lnTo>
                  <a:pt x="2852674" y="6857994"/>
                </a:lnTo>
                <a:close/>
              </a:path>
            </a:pathLst>
          </a:custGeom>
          <a:solidFill>
            <a:srgbClr val="17AEE1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6857994"/>
                </a:moveTo>
                <a:lnTo>
                  <a:pt x="0" y="6857994"/>
                </a:lnTo>
                <a:lnTo>
                  <a:pt x="1022475" y="0"/>
                </a:lnTo>
                <a:lnTo>
                  <a:pt x="1295399" y="0"/>
                </a:lnTo>
                <a:lnTo>
                  <a:pt x="1295399" y="6857994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936222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523" y="6857994"/>
                </a:moveTo>
                <a:lnTo>
                  <a:pt x="1114299" y="6857994"/>
                </a:lnTo>
                <a:lnTo>
                  <a:pt x="0" y="0"/>
                </a:lnTo>
                <a:lnTo>
                  <a:pt x="1255523" y="0"/>
                </a:lnTo>
                <a:lnTo>
                  <a:pt x="1255523" y="6857994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372343" y="3590544"/>
            <a:ext cx="1819910" cy="3267710"/>
          </a:xfrm>
          <a:custGeom>
            <a:avLst/>
            <a:gdLst/>
            <a:ahLst/>
            <a:cxnLst/>
            <a:rect l="l" t="t" r="r" b="b"/>
            <a:pathLst>
              <a:path w="1819909" h="3267709">
                <a:moveTo>
                  <a:pt x="1819656" y="3267455"/>
                </a:moveTo>
                <a:lnTo>
                  <a:pt x="0" y="3267455"/>
                </a:lnTo>
                <a:lnTo>
                  <a:pt x="1819656" y="0"/>
                </a:lnTo>
                <a:lnTo>
                  <a:pt x="1819656" y="3267455"/>
                </a:lnTo>
                <a:close/>
              </a:path>
            </a:pathLst>
          </a:custGeom>
          <a:solidFill>
            <a:srgbClr val="17AEE1">
              <a:alpha val="6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4011167"/>
            <a:ext cx="448309" cy="2847340"/>
          </a:xfrm>
          <a:custGeom>
            <a:avLst/>
            <a:gdLst/>
            <a:ahLst/>
            <a:cxnLst/>
            <a:rect l="l" t="t" r="r" b="b"/>
            <a:pathLst>
              <a:path w="448309" h="2847340">
                <a:moveTo>
                  <a:pt x="448055" y="2846830"/>
                </a:moveTo>
                <a:lnTo>
                  <a:pt x="0" y="2846830"/>
                </a:lnTo>
                <a:lnTo>
                  <a:pt x="0" y="0"/>
                </a:lnTo>
                <a:lnTo>
                  <a:pt x="448055" y="284683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6005" y="340436"/>
            <a:ext cx="10679989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26846" y="1351279"/>
            <a:ext cx="10738307" cy="3926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739546" y="6463400"/>
            <a:ext cx="684530" cy="355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83C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3/21/2024</a:t>
            </a:r>
          </a:p>
          <a:p>
            <a:pPr marL="12700">
              <a:lnSpc>
                <a:spcPct val="100000"/>
              </a:lnSpc>
            </a:pPr>
            <a:r>
              <a:rPr dirty="0" b="1">
                <a:latin typeface="Trebuchet MS"/>
                <a:cs typeface="Trebuchet MS"/>
              </a:rPr>
              <a:t>Review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357736" y="6463400"/>
            <a:ext cx="149859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hyperlink" Target="http://abc/" TargetMode="Externa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5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3712" y="1106424"/>
            <a:ext cx="1743710" cy="1332230"/>
            <a:chOff x="743712" y="1106424"/>
            <a:chExt cx="1743710" cy="1332230"/>
          </a:xfrm>
        </p:grpSpPr>
        <p:sp>
          <p:nvSpPr>
            <p:cNvPr id="3" name="object 3"/>
            <p:cNvSpPr/>
            <p:nvPr/>
          </p:nvSpPr>
          <p:spPr>
            <a:xfrm>
              <a:off x="743712" y="1380744"/>
              <a:ext cx="1228725" cy="1057910"/>
            </a:xfrm>
            <a:custGeom>
              <a:avLst/>
              <a:gdLst/>
              <a:ahLst/>
              <a:cxnLst/>
              <a:rect l="l" t="t" r="r" b="b"/>
              <a:pathLst>
                <a:path w="1228725" h="1057910">
                  <a:moveTo>
                    <a:pt x="964182" y="1057654"/>
                  </a:moveTo>
                  <a:lnTo>
                    <a:pt x="264235" y="1057654"/>
                  </a:lnTo>
                  <a:lnTo>
                    <a:pt x="0" y="528826"/>
                  </a:lnTo>
                  <a:lnTo>
                    <a:pt x="264235" y="0"/>
                  </a:lnTo>
                  <a:lnTo>
                    <a:pt x="964182" y="0"/>
                  </a:lnTo>
                  <a:lnTo>
                    <a:pt x="1228343" y="528826"/>
                  </a:lnTo>
                  <a:lnTo>
                    <a:pt x="964182" y="1057654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7943" y="1106424"/>
              <a:ext cx="649605" cy="561340"/>
            </a:xfrm>
            <a:custGeom>
              <a:avLst/>
              <a:gdLst/>
              <a:ahLst/>
              <a:cxnLst/>
              <a:rect l="l" t="t" r="r" b="b"/>
              <a:pathLst>
                <a:path w="649605" h="561339">
                  <a:moveTo>
                    <a:pt x="508380" y="560831"/>
                  </a:moveTo>
                  <a:lnTo>
                    <a:pt x="140842" y="560831"/>
                  </a:lnTo>
                  <a:lnTo>
                    <a:pt x="0" y="280415"/>
                  </a:lnTo>
                  <a:lnTo>
                    <a:pt x="140842" y="0"/>
                  </a:lnTo>
                  <a:lnTo>
                    <a:pt x="508380" y="0"/>
                  </a:lnTo>
                  <a:lnTo>
                    <a:pt x="649223" y="280415"/>
                  </a:lnTo>
                  <a:lnTo>
                    <a:pt x="508380" y="560831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088" y="1191766"/>
            <a:ext cx="1667510" cy="1438910"/>
          </a:xfrm>
          <a:custGeom>
            <a:avLst/>
            <a:gdLst/>
            <a:ahLst/>
            <a:cxnLst/>
            <a:rect l="l" t="t" r="r" b="b"/>
            <a:pathLst>
              <a:path w="1667510" h="1438910">
                <a:moveTo>
                  <a:pt x="1307590" y="1438655"/>
                </a:moveTo>
                <a:lnTo>
                  <a:pt x="359663" y="1438655"/>
                </a:lnTo>
                <a:lnTo>
                  <a:pt x="0" y="719200"/>
                </a:lnTo>
                <a:lnTo>
                  <a:pt x="359663" y="0"/>
                </a:lnTo>
                <a:lnTo>
                  <a:pt x="1307590" y="0"/>
                </a:lnTo>
                <a:lnTo>
                  <a:pt x="1667256" y="719200"/>
                </a:lnTo>
                <a:lnTo>
                  <a:pt x="1307590" y="1438655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854" y="5230367"/>
            <a:ext cx="722630" cy="619125"/>
          </a:xfrm>
          <a:custGeom>
            <a:avLst/>
            <a:gdLst/>
            <a:ahLst/>
            <a:cxnLst/>
            <a:rect l="l" t="t" r="r" b="b"/>
            <a:pathLst>
              <a:path w="722629" h="619125">
                <a:moveTo>
                  <a:pt x="567944" y="618742"/>
                </a:moveTo>
                <a:lnTo>
                  <a:pt x="154431" y="618742"/>
                </a:lnTo>
                <a:lnTo>
                  <a:pt x="0" y="309370"/>
                </a:lnTo>
                <a:lnTo>
                  <a:pt x="154431" y="0"/>
                </a:lnTo>
                <a:lnTo>
                  <a:pt x="567944" y="0"/>
                </a:lnTo>
                <a:lnTo>
                  <a:pt x="722376" y="309370"/>
                </a:lnTo>
                <a:lnTo>
                  <a:pt x="567944" y="618742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5814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Lakshmi</a:t>
            </a:r>
            <a:r>
              <a:rPr dirty="0" spc="-50"/>
              <a:t> </a:t>
            </a:r>
            <a:r>
              <a:rPr dirty="0" spc="-5"/>
              <a:t>kanth</a:t>
            </a:r>
            <a:r>
              <a:rPr dirty="0" spc="-45"/>
              <a:t> </a:t>
            </a:r>
            <a:r>
              <a:rPr dirty="0"/>
              <a:t>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485635" y="2798697"/>
            <a:ext cx="18605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2C926B"/>
                </a:solidFill>
                <a:latin typeface="Trebuchet MS"/>
                <a:cs typeface="Trebuchet MS"/>
              </a:rPr>
              <a:t>Final</a:t>
            </a:r>
            <a:r>
              <a:rPr dirty="0" sz="2400" spc="-85" b="1">
                <a:solidFill>
                  <a:srgbClr val="2C926B"/>
                </a:solidFill>
                <a:latin typeface="Trebuchet MS"/>
                <a:cs typeface="Trebuchet MS"/>
              </a:rPr>
              <a:t> </a:t>
            </a:r>
            <a:r>
              <a:rPr dirty="0" sz="2400" spc="-5" b="1">
                <a:solidFill>
                  <a:srgbClr val="2C92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079" y="6467855"/>
            <a:ext cx="76185" cy="178814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3/21/2024</a:t>
            </a:r>
          </a:p>
          <a:p>
            <a:pPr marL="12700">
              <a:lnSpc>
                <a:spcPct val="100000"/>
              </a:lnSpc>
            </a:pPr>
            <a:r>
              <a:rPr dirty="0" b="1">
                <a:latin typeface="Trebuchet MS"/>
                <a:cs typeface="Trebuchet MS"/>
              </a:rPr>
              <a:t>Review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41246" y="6463400"/>
            <a:ext cx="476884" cy="18796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100" spc="-5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4311" y="536143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354311" y="5894832"/>
            <a:ext cx="180340" cy="182880"/>
          </a:xfrm>
          <a:custGeom>
            <a:avLst/>
            <a:gdLst/>
            <a:ahLst/>
            <a:cxnLst/>
            <a:rect l="l" t="t" r="r" b="b"/>
            <a:pathLst>
              <a:path w="180340" h="182879">
                <a:moveTo>
                  <a:pt x="179831" y="182880"/>
                </a:moveTo>
                <a:lnTo>
                  <a:pt x="0" y="182880"/>
                </a:lnTo>
                <a:lnTo>
                  <a:pt x="0" y="0"/>
                </a:lnTo>
                <a:lnTo>
                  <a:pt x="179831" y="0"/>
                </a:lnTo>
                <a:lnTo>
                  <a:pt x="179831" y="18288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6467855"/>
            <a:ext cx="76199" cy="17678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6005" y="340436"/>
            <a:ext cx="244602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RESU</a:t>
            </a:r>
            <a:r>
              <a:rPr dirty="0" spc="-360"/>
              <a:t>L</a:t>
            </a:r>
            <a:r>
              <a:rPr dirty="0" spc="15"/>
              <a:t>T</a:t>
            </a:r>
            <a:r>
              <a:rPr dirty="0"/>
              <a:t>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39851" y="6469191"/>
            <a:ext cx="684530" cy="35560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100" spc="-5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18335" y="6469191"/>
            <a:ext cx="452120" cy="20066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baseline="-5050" sz="1650" spc="-705" b="1">
                <a:solidFill>
                  <a:srgbClr val="2C83C3"/>
                </a:solidFill>
                <a:latin typeface="Trebuchet MS"/>
                <a:cs typeface="Trebuchet MS"/>
              </a:rPr>
              <a:t>n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dirty="0" sz="1100" spc="-6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5" b="1">
                <a:solidFill>
                  <a:srgbClr val="2C83C3"/>
                </a:solidFill>
                <a:latin typeface="Trebuchet MS"/>
                <a:cs typeface="Trebuchet MS"/>
              </a:rPr>
              <a:t>nual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281536" y="6463400"/>
            <a:ext cx="222885" cy="18796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z="1100">
                <a:solidFill>
                  <a:srgbClr val="2C92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2853" y="6099225"/>
            <a:ext cx="121094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000" spc="-5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Trebuchet MS"/>
                <a:cs typeface="Trebuchet MS"/>
                <a:hlinkClick r:id="rId3"/>
              </a:rPr>
              <a:t>Demo</a:t>
            </a:r>
            <a:r>
              <a:rPr dirty="0" u="heavy" sz="2000" spc="-85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dirty="0" u="heavy" sz="2000" spc="-5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Trebuchet MS"/>
                <a:cs typeface="Trebuchet MS"/>
                <a:hlinkClick r:id="rId3"/>
              </a:rPr>
              <a:t>Link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98194" y="1464309"/>
            <a:ext cx="8075930" cy="1000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 MT"/>
                <a:cs typeface="Arial MT"/>
              </a:rPr>
              <a:t>The </a:t>
            </a:r>
            <a:r>
              <a:rPr dirty="0" sz="1600">
                <a:latin typeface="Arial MT"/>
                <a:cs typeface="Arial MT"/>
              </a:rPr>
              <a:t>result </a:t>
            </a:r>
            <a:r>
              <a:rPr dirty="0" sz="1600" spc="-5">
                <a:latin typeface="Arial MT"/>
                <a:cs typeface="Arial MT"/>
              </a:rPr>
              <a:t>of the project is an image to image translator which </a:t>
            </a:r>
            <a:r>
              <a:rPr dirty="0" sz="1600">
                <a:latin typeface="Arial MT"/>
                <a:cs typeface="Arial MT"/>
              </a:rPr>
              <a:t>can </a:t>
            </a:r>
            <a:r>
              <a:rPr dirty="0" sz="1600" spc="-5">
                <a:latin typeface="Arial MT"/>
                <a:cs typeface="Arial MT"/>
              </a:rPr>
              <a:t>produce </a:t>
            </a:r>
            <a:r>
              <a:rPr dirty="0" sz="1600">
                <a:latin typeface="Arial MT"/>
                <a:cs typeface="Arial MT"/>
              </a:rPr>
              <a:t>successive 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translated images for the given images which is useful to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i="1">
                <a:latin typeface="Arial"/>
                <a:cs typeface="Arial"/>
              </a:rPr>
              <a:t>researchers,artists,content </a:t>
            </a:r>
            <a:r>
              <a:rPr dirty="0" sz="1600" spc="5" i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creators,marketers,photographers,filmmakers,satellite</a:t>
            </a:r>
            <a:r>
              <a:rPr dirty="0" sz="1600" spc="5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and</a:t>
            </a:r>
            <a:r>
              <a:rPr dirty="0" sz="160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aerial</a:t>
            </a:r>
            <a:r>
              <a:rPr dirty="0" sz="160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imagery</a:t>
            </a:r>
            <a:r>
              <a:rPr dirty="0" sz="160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and</a:t>
            </a:r>
            <a:r>
              <a:rPr dirty="0" sz="160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fashion </a:t>
            </a:r>
            <a:r>
              <a:rPr dirty="0" sz="160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designers</a:t>
            </a:r>
            <a:r>
              <a:rPr dirty="0" sz="1600" spc="-1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in their own field of work.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446073" y="0"/>
            <a:ext cx="4752340" cy="6864350"/>
            <a:chOff x="7446073" y="0"/>
            <a:chExt cx="4752340" cy="6864350"/>
          </a:xfrm>
        </p:grpSpPr>
        <p:sp>
          <p:nvSpPr>
            <p:cNvPr id="4" name="object 4"/>
            <p:cNvSpPr/>
            <p:nvPr/>
          </p:nvSpPr>
          <p:spPr>
            <a:xfrm>
              <a:off x="7450835" y="7620"/>
              <a:ext cx="4742815" cy="6851650"/>
            </a:xfrm>
            <a:custGeom>
              <a:avLst/>
              <a:gdLst/>
              <a:ahLst/>
              <a:cxnLst/>
              <a:rect l="l" t="t" r="r" b="b"/>
              <a:pathLst>
                <a:path w="4742815" h="6851650">
                  <a:moveTo>
                    <a:pt x="1929383" y="0"/>
                  </a:moveTo>
                  <a:lnTo>
                    <a:pt x="3145281" y="6851518"/>
                  </a:lnTo>
                </a:path>
                <a:path w="4742815" h="6851650">
                  <a:moveTo>
                    <a:pt x="4742560" y="3688079"/>
                  </a:moveTo>
                  <a:lnTo>
                    <a:pt x="0" y="6851433"/>
                  </a:lnTo>
                </a:path>
              </a:pathLst>
            </a:custGeom>
            <a:ln w="9524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183624" y="0"/>
              <a:ext cx="3008630" cy="6858000"/>
            </a:xfrm>
            <a:custGeom>
              <a:avLst/>
              <a:gdLst/>
              <a:ahLst/>
              <a:cxnLst/>
              <a:rect l="l" t="t" r="r" b="b"/>
              <a:pathLst>
                <a:path w="3008629" h="6858000">
                  <a:moveTo>
                    <a:pt x="3008376" y="6857994"/>
                  </a:moveTo>
                  <a:lnTo>
                    <a:pt x="0" y="6857994"/>
                  </a:lnTo>
                  <a:lnTo>
                    <a:pt x="2043302" y="0"/>
                  </a:lnTo>
                  <a:lnTo>
                    <a:pt x="3008376" y="0"/>
                  </a:lnTo>
                  <a:lnTo>
                    <a:pt x="3008376" y="6857994"/>
                  </a:lnTo>
                  <a:close/>
                </a:path>
              </a:pathLst>
            </a:custGeom>
            <a:solidFill>
              <a:srgbClr val="5FC9ED">
                <a:alpha val="3568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604247" y="0"/>
              <a:ext cx="2587625" cy="6858000"/>
            </a:xfrm>
            <a:custGeom>
              <a:avLst/>
              <a:gdLst/>
              <a:ahLst/>
              <a:cxnLst/>
              <a:rect l="l" t="t" r="r" b="b"/>
              <a:pathLst>
                <a:path w="2587625" h="6858000">
                  <a:moveTo>
                    <a:pt x="2587371" y="6857994"/>
                  </a:moveTo>
                  <a:lnTo>
                    <a:pt x="1208024" y="6857994"/>
                  </a:lnTo>
                  <a:lnTo>
                    <a:pt x="0" y="0"/>
                  </a:lnTo>
                  <a:lnTo>
                    <a:pt x="2587371" y="0"/>
                  </a:lnTo>
                  <a:lnTo>
                    <a:pt x="2587371" y="6857994"/>
                  </a:lnTo>
                  <a:close/>
                </a:path>
              </a:pathLst>
            </a:custGeom>
            <a:solidFill>
              <a:srgbClr val="5FC9ED">
                <a:alpha val="1960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933688" y="3048000"/>
              <a:ext cx="3258820" cy="3810000"/>
            </a:xfrm>
            <a:custGeom>
              <a:avLst/>
              <a:gdLst/>
              <a:ahLst/>
              <a:cxnLst/>
              <a:rect l="l" t="t" r="r" b="b"/>
              <a:pathLst>
                <a:path w="3258820" h="3810000">
                  <a:moveTo>
                    <a:pt x="3258310" y="3809999"/>
                  </a:moveTo>
                  <a:lnTo>
                    <a:pt x="0" y="3809999"/>
                  </a:lnTo>
                  <a:lnTo>
                    <a:pt x="3258310" y="0"/>
                  </a:lnTo>
                  <a:lnTo>
                    <a:pt x="3258310" y="3809999"/>
                  </a:lnTo>
                  <a:close/>
                </a:path>
              </a:pathLst>
            </a:custGeom>
            <a:solidFill>
              <a:srgbClr val="17AEE1">
                <a:alpha val="6548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339071" y="0"/>
              <a:ext cx="2853055" cy="6858000"/>
            </a:xfrm>
            <a:custGeom>
              <a:avLst/>
              <a:gdLst/>
              <a:ahLst/>
              <a:cxnLst/>
              <a:rect l="l" t="t" r="r" b="b"/>
              <a:pathLst>
                <a:path w="2853054" h="6858000">
                  <a:moveTo>
                    <a:pt x="2852674" y="6857994"/>
                  </a:moveTo>
                  <a:lnTo>
                    <a:pt x="2468753" y="6857994"/>
                  </a:lnTo>
                  <a:lnTo>
                    <a:pt x="0" y="0"/>
                  </a:lnTo>
                  <a:lnTo>
                    <a:pt x="2852674" y="0"/>
                  </a:lnTo>
                  <a:lnTo>
                    <a:pt x="2852674" y="6857994"/>
                  </a:lnTo>
                  <a:close/>
                </a:path>
              </a:pathLst>
            </a:custGeom>
            <a:solidFill>
              <a:srgbClr val="17AEE1">
                <a:alpha val="49803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6857994"/>
                  </a:moveTo>
                  <a:lnTo>
                    <a:pt x="0" y="6857994"/>
                  </a:lnTo>
                  <a:lnTo>
                    <a:pt x="1022475" y="0"/>
                  </a:lnTo>
                  <a:lnTo>
                    <a:pt x="1295399" y="0"/>
                  </a:lnTo>
                  <a:lnTo>
                    <a:pt x="1295399" y="6857994"/>
                  </a:lnTo>
                  <a:close/>
                </a:path>
              </a:pathLst>
            </a:custGeom>
            <a:solidFill>
              <a:srgbClr val="2C83C3">
                <a:alpha val="6980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936222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523" y="6857994"/>
                  </a:moveTo>
                  <a:lnTo>
                    <a:pt x="1114299" y="6857994"/>
                  </a:lnTo>
                  <a:lnTo>
                    <a:pt x="0" y="0"/>
                  </a:lnTo>
                  <a:lnTo>
                    <a:pt x="1255523" y="0"/>
                  </a:lnTo>
                  <a:lnTo>
                    <a:pt x="1255523" y="6857994"/>
                  </a:lnTo>
                  <a:close/>
                </a:path>
              </a:pathLst>
            </a:custGeom>
            <a:solidFill>
              <a:srgbClr val="216092">
                <a:alpha val="79606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372343" y="3590544"/>
              <a:ext cx="1819910" cy="3267710"/>
            </a:xfrm>
            <a:custGeom>
              <a:avLst/>
              <a:gdLst/>
              <a:ahLst/>
              <a:cxnLst/>
              <a:rect l="l" t="t" r="r" b="b"/>
              <a:pathLst>
                <a:path w="1819909" h="3267709">
                  <a:moveTo>
                    <a:pt x="1819656" y="3267455"/>
                  </a:moveTo>
                  <a:lnTo>
                    <a:pt x="0" y="3267455"/>
                  </a:lnTo>
                  <a:lnTo>
                    <a:pt x="1819656" y="0"/>
                  </a:lnTo>
                  <a:lnTo>
                    <a:pt x="1819656" y="3267455"/>
                  </a:lnTo>
                  <a:close/>
                </a:path>
              </a:pathLst>
            </a:custGeom>
            <a:solidFill>
              <a:srgbClr val="17AEE1">
                <a:alpha val="6548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/>
          <p:nvPr/>
        </p:nvSpPr>
        <p:spPr>
          <a:xfrm>
            <a:off x="0" y="4011167"/>
            <a:ext cx="448309" cy="2847340"/>
          </a:xfrm>
          <a:custGeom>
            <a:avLst/>
            <a:gdLst/>
            <a:ahLst/>
            <a:cxnLst/>
            <a:rect l="l" t="t" r="r" b="b"/>
            <a:pathLst>
              <a:path w="448309" h="2847340">
                <a:moveTo>
                  <a:pt x="448055" y="2846830"/>
                </a:moveTo>
                <a:lnTo>
                  <a:pt x="0" y="2846830"/>
                </a:lnTo>
                <a:lnTo>
                  <a:pt x="0" y="0"/>
                </a:lnTo>
                <a:lnTo>
                  <a:pt x="448055" y="284683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354311" y="536143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4311" y="5894832"/>
            <a:ext cx="180340" cy="182880"/>
          </a:xfrm>
          <a:custGeom>
            <a:avLst/>
            <a:gdLst/>
            <a:ahLst/>
            <a:cxnLst/>
            <a:rect l="l" t="t" r="r" b="b"/>
            <a:pathLst>
              <a:path w="180340" h="182879">
                <a:moveTo>
                  <a:pt x="179831" y="182880"/>
                </a:moveTo>
                <a:lnTo>
                  <a:pt x="0" y="182880"/>
                </a:lnTo>
                <a:lnTo>
                  <a:pt x="0" y="0"/>
                </a:lnTo>
                <a:lnTo>
                  <a:pt x="179831" y="0"/>
                </a:lnTo>
                <a:lnTo>
                  <a:pt x="179831" y="18288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049171" y="804417"/>
            <a:ext cx="6744334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 b="0">
                <a:latin typeface="Trebuchet MS"/>
                <a:cs typeface="Trebuchet MS"/>
              </a:rPr>
              <a:t>IMAGE</a:t>
            </a:r>
            <a:r>
              <a:rPr dirty="0" sz="2800" spc="-70" b="0">
                <a:latin typeface="Trebuchet MS"/>
                <a:cs typeface="Trebuchet MS"/>
              </a:rPr>
              <a:t> </a:t>
            </a:r>
            <a:r>
              <a:rPr dirty="0" sz="2800" spc="-80" b="0">
                <a:latin typeface="Trebuchet MS"/>
                <a:cs typeface="Trebuchet MS"/>
              </a:rPr>
              <a:t>TO</a:t>
            </a:r>
            <a:r>
              <a:rPr dirty="0" sz="2800" spc="-25" b="0">
                <a:latin typeface="Trebuchet MS"/>
                <a:cs typeface="Trebuchet MS"/>
              </a:rPr>
              <a:t> </a:t>
            </a:r>
            <a:r>
              <a:rPr dirty="0" sz="2800" spc="-5" b="0">
                <a:latin typeface="Trebuchet MS"/>
                <a:cs typeface="Trebuchet MS"/>
              </a:rPr>
              <a:t>IMAGE</a:t>
            </a:r>
            <a:r>
              <a:rPr dirty="0" sz="2800" spc="-70" b="0">
                <a:latin typeface="Trebuchet MS"/>
                <a:cs typeface="Trebuchet MS"/>
              </a:rPr>
              <a:t> </a:t>
            </a:r>
            <a:r>
              <a:rPr dirty="0" sz="2800" spc="-30" b="0">
                <a:latin typeface="Trebuchet MS"/>
                <a:cs typeface="Trebuchet MS"/>
              </a:rPr>
              <a:t>TRANSLATION</a:t>
            </a:r>
            <a:r>
              <a:rPr dirty="0" sz="2800" spc="-20" b="0">
                <a:latin typeface="Trebuchet MS"/>
                <a:cs typeface="Trebuchet MS"/>
              </a:rPr>
              <a:t> </a:t>
            </a:r>
            <a:r>
              <a:rPr dirty="0" sz="2800" spc="-5" b="0">
                <a:latin typeface="Trebuchet MS"/>
                <a:cs typeface="Trebuchet MS"/>
              </a:rPr>
              <a:t>USING</a:t>
            </a:r>
            <a:r>
              <a:rPr dirty="0" sz="2800" spc="-20" b="0">
                <a:latin typeface="Trebuchet MS"/>
                <a:cs typeface="Trebuchet MS"/>
              </a:rPr>
              <a:t> </a:t>
            </a:r>
            <a:r>
              <a:rPr dirty="0" sz="2800" spc="-5" b="0">
                <a:latin typeface="Trebuchet MS"/>
                <a:cs typeface="Trebuchet MS"/>
              </a:rPr>
              <a:t>GAN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66344" y="6409944"/>
            <a:ext cx="3706495" cy="295910"/>
            <a:chOff x="466344" y="6409944"/>
            <a:chExt cx="3706495" cy="295910"/>
          </a:xfrm>
        </p:grpSpPr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656" y="6467855"/>
              <a:ext cx="2142743" cy="20116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344" y="6409944"/>
              <a:ext cx="3706366" cy="295655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518575" y="1922144"/>
            <a:ext cx="7714615" cy="18821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0000"/>
              </a:lnSpc>
              <a:spcBef>
                <a:spcPts val="100"/>
              </a:spcBef>
            </a:pPr>
            <a:r>
              <a:rPr dirty="0" sz="1450" spc="-5" i="1">
                <a:solidFill>
                  <a:srgbClr val="202214"/>
                </a:solidFill>
                <a:latin typeface="Arial"/>
                <a:cs typeface="Arial"/>
              </a:rPr>
              <a:t>Image-to-image translation</a:t>
            </a:r>
            <a:r>
              <a:rPr dirty="0" sz="1450" i="1">
                <a:solidFill>
                  <a:srgbClr val="202214"/>
                </a:solidFill>
                <a:latin typeface="Arial"/>
                <a:cs typeface="Arial"/>
              </a:rPr>
              <a:t> </a:t>
            </a:r>
            <a:r>
              <a:rPr dirty="0" sz="1450" spc="-5" i="1">
                <a:solidFill>
                  <a:srgbClr val="202214"/>
                </a:solidFill>
                <a:latin typeface="Arial"/>
                <a:cs typeface="Arial"/>
              </a:rPr>
              <a:t>is</a:t>
            </a:r>
            <a:r>
              <a:rPr dirty="0" sz="1450" i="1">
                <a:solidFill>
                  <a:srgbClr val="202214"/>
                </a:solidFill>
                <a:latin typeface="Arial"/>
                <a:cs typeface="Arial"/>
              </a:rPr>
              <a:t> a</a:t>
            </a:r>
            <a:r>
              <a:rPr dirty="0" sz="1450" spc="-5" i="1">
                <a:solidFill>
                  <a:srgbClr val="202214"/>
                </a:solidFill>
                <a:latin typeface="Arial"/>
                <a:cs typeface="Arial"/>
              </a:rPr>
              <a:t> fascinating</a:t>
            </a:r>
            <a:r>
              <a:rPr dirty="0" sz="1450" i="1">
                <a:solidFill>
                  <a:srgbClr val="202214"/>
                </a:solidFill>
                <a:latin typeface="Arial"/>
                <a:cs typeface="Arial"/>
              </a:rPr>
              <a:t> challenge </a:t>
            </a:r>
            <a:r>
              <a:rPr dirty="0" sz="1450" spc="-5" i="1">
                <a:solidFill>
                  <a:srgbClr val="202214"/>
                </a:solidFill>
                <a:latin typeface="Arial"/>
                <a:cs typeface="Arial"/>
              </a:rPr>
              <a:t>in the</a:t>
            </a:r>
            <a:r>
              <a:rPr dirty="0" sz="1450" i="1">
                <a:solidFill>
                  <a:srgbClr val="202214"/>
                </a:solidFill>
                <a:latin typeface="Arial"/>
                <a:cs typeface="Arial"/>
              </a:rPr>
              <a:t> realm </a:t>
            </a:r>
            <a:r>
              <a:rPr dirty="0" sz="1450" spc="-5" i="1">
                <a:solidFill>
                  <a:srgbClr val="202214"/>
                </a:solidFill>
                <a:latin typeface="Arial"/>
                <a:cs typeface="Arial"/>
              </a:rPr>
              <a:t>of </a:t>
            </a:r>
            <a:r>
              <a:rPr dirty="0" sz="1450" i="1">
                <a:solidFill>
                  <a:srgbClr val="202214"/>
                </a:solidFill>
                <a:latin typeface="Arial"/>
                <a:cs typeface="Arial"/>
              </a:rPr>
              <a:t>computer vision. </a:t>
            </a:r>
            <a:r>
              <a:rPr dirty="0" sz="1450" spc="-5" i="1">
                <a:solidFill>
                  <a:srgbClr val="202214"/>
                </a:solidFill>
                <a:latin typeface="Arial"/>
                <a:cs typeface="Arial"/>
              </a:rPr>
              <a:t>It </a:t>
            </a:r>
            <a:r>
              <a:rPr dirty="0" sz="1450" i="1">
                <a:solidFill>
                  <a:srgbClr val="202214"/>
                </a:solidFill>
                <a:latin typeface="Arial"/>
                <a:cs typeface="Arial"/>
              </a:rPr>
              <a:t> </a:t>
            </a:r>
            <a:r>
              <a:rPr dirty="0" sz="1450" spc="-5" i="1">
                <a:solidFill>
                  <a:srgbClr val="202214"/>
                </a:solidFill>
                <a:latin typeface="Arial"/>
                <a:cs typeface="Arial"/>
              </a:rPr>
              <a:t>involves </a:t>
            </a:r>
            <a:r>
              <a:rPr dirty="0" sz="1450" i="1">
                <a:solidFill>
                  <a:srgbClr val="202214"/>
                </a:solidFill>
                <a:latin typeface="Arial"/>
                <a:cs typeface="Arial"/>
              </a:rPr>
              <a:t>converting </a:t>
            </a:r>
            <a:r>
              <a:rPr dirty="0" sz="1450" spc="-5" i="1">
                <a:solidFill>
                  <a:srgbClr val="202214"/>
                </a:solidFill>
                <a:latin typeface="Arial"/>
                <a:cs typeface="Arial"/>
              </a:rPr>
              <a:t>an image from one </a:t>
            </a:r>
            <a:r>
              <a:rPr dirty="0" sz="1450" i="1">
                <a:solidFill>
                  <a:srgbClr val="202214"/>
                </a:solidFill>
                <a:latin typeface="Arial"/>
                <a:cs typeface="Arial"/>
              </a:rPr>
              <a:t>style, </a:t>
            </a:r>
            <a:r>
              <a:rPr dirty="0" sz="1450" spc="-5" i="1">
                <a:solidFill>
                  <a:srgbClr val="202214"/>
                </a:solidFill>
                <a:latin typeface="Arial"/>
                <a:cs typeface="Arial"/>
              </a:rPr>
              <a:t>domain, or </a:t>
            </a:r>
            <a:r>
              <a:rPr dirty="0" sz="1450" i="1">
                <a:solidFill>
                  <a:srgbClr val="202214"/>
                </a:solidFill>
                <a:latin typeface="Arial"/>
                <a:cs typeface="Arial"/>
              </a:rPr>
              <a:t>representation </a:t>
            </a:r>
            <a:r>
              <a:rPr dirty="0" sz="1450" spc="-5" i="1">
                <a:solidFill>
                  <a:srgbClr val="202214"/>
                </a:solidFill>
                <a:latin typeface="Arial"/>
                <a:cs typeface="Arial"/>
              </a:rPr>
              <a:t>to </a:t>
            </a:r>
            <a:r>
              <a:rPr dirty="0" sz="1450" spc="-15" i="1">
                <a:solidFill>
                  <a:srgbClr val="202214"/>
                </a:solidFill>
                <a:latin typeface="Arial"/>
                <a:cs typeface="Arial"/>
              </a:rPr>
              <a:t>another. </a:t>
            </a:r>
            <a:r>
              <a:rPr dirty="0" sz="1450" spc="-5" i="1">
                <a:solidFill>
                  <a:srgbClr val="202214"/>
                </a:solidFill>
                <a:latin typeface="Arial"/>
                <a:cs typeface="Arial"/>
              </a:rPr>
              <a:t>For </a:t>
            </a:r>
            <a:r>
              <a:rPr dirty="0" sz="1450" i="1">
                <a:solidFill>
                  <a:srgbClr val="202214"/>
                </a:solidFill>
                <a:latin typeface="Arial"/>
                <a:cs typeface="Arial"/>
              </a:rPr>
              <a:t> </a:t>
            </a:r>
            <a:r>
              <a:rPr dirty="0" sz="1450" spc="-5" i="1">
                <a:solidFill>
                  <a:srgbClr val="202214"/>
                </a:solidFill>
                <a:latin typeface="Arial"/>
                <a:cs typeface="Arial"/>
              </a:rPr>
              <a:t>instance, we </a:t>
            </a:r>
            <a:r>
              <a:rPr dirty="0" sz="1450" i="1">
                <a:solidFill>
                  <a:srgbClr val="202214"/>
                </a:solidFill>
                <a:latin typeface="Arial"/>
                <a:cs typeface="Arial"/>
              </a:rPr>
              <a:t>can </a:t>
            </a:r>
            <a:r>
              <a:rPr dirty="0" sz="1450" spc="-5" i="1">
                <a:solidFill>
                  <a:srgbClr val="202214"/>
                </a:solidFill>
                <a:latin typeface="Arial"/>
                <a:cs typeface="Arial"/>
              </a:rPr>
              <a:t>transform black-and-white </a:t>
            </a:r>
            <a:r>
              <a:rPr dirty="0" sz="1450" i="1">
                <a:solidFill>
                  <a:srgbClr val="202214"/>
                </a:solidFill>
                <a:latin typeface="Arial"/>
                <a:cs typeface="Arial"/>
              </a:rPr>
              <a:t>sketches </a:t>
            </a:r>
            <a:r>
              <a:rPr dirty="0" sz="1450" spc="-5" i="1">
                <a:solidFill>
                  <a:srgbClr val="202214"/>
                </a:solidFill>
                <a:latin typeface="Arial"/>
                <a:cs typeface="Arial"/>
              </a:rPr>
              <a:t>into </a:t>
            </a:r>
            <a:r>
              <a:rPr dirty="0" sz="1450" i="1">
                <a:solidFill>
                  <a:srgbClr val="202214"/>
                </a:solidFill>
                <a:latin typeface="Arial"/>
                <a:cs typeface="Arial"/>
              </a:rPr>
              <a:t>colorful </a:t>
            </a:r>
            <a:r>
              <a:rPr dirty="0" sz="1450" spc="-5" i="1">
                <a:solidFill>
                  <a:srgbClr val="202214"/>
                </a:solidFill>
                <a:latin typeface="Arial"/>
                <a:cs typeface="Arial"/>
              </a:rPr>
              <a:t>images, turn </a:t>
            </a:r>
            <a:r>
              <a:rPr dirty="0" sz="1450" i="1">
                <a:solidFill>
                  <a:srgbClr val="202214"/>
                </a:solidFill>
                <a:latin typeface="Arial"/>
                <a:cs typeface="Arial"/>
              </a:rPr>
              <a:t>satellite </a:t>
            </a:r>
            <a:r>
              <a:rPr dirty="0" sz="1450" spc="-5" i="1">
                <a:solidFill>
                  <a:srgbClr val="202214"/>
                </a:solidFill>
                <a:latin typeface="Arial"/>
                <a:cs typeface="Arial"/>
              </a:rPr>
              <a:t>images </a:t>
            </a:r>
            <a:r>
              <a:rPr dirty="0" sz="1450" spc="-390" i="1">
                <a:solidFill>
                  <a:srgbClr val="202214"/>
                </a:solidFill>
                <a:latin typeface="Arial"/>
                <a:cs typeface="Arial"/>
              </a:rPr>
              <a:t> </a:t>
            </a:r>
            <a:r>
              <a:rPr dirty="0" sz="1450" spc="-5" i="1">
                <a:solidFill>
                  <a:srgbClr val="202214"/>
                </a:solidFill>
                <a:latin typeface="Arial"/>
                <a:cs typeface="Arial"/>
              </a:rPr>
              <a:t>into </a:t>
            </a:r>
            <a:r>
              <a:rPr dirty="0" sz="1450" i="1">
                <a:solidFill>
                  <a:srgbClr val="202214"/>
                </a:solidFill>
                <a:latin typeface="Arial"/>
                <a:cs typeface="Arial"/>
              </a:rPr>
              <a:t>maps, </a:t>
            </a:r>
            <a:r>
              <a:rPr dirty="0" sz="1450" spc="-5" i="1">
                <a:solidFill>
                  <a:srgbClr val="202214"/>
                </a:solidFill>
                <a:latin typeface="Arial"/>
                <a:cs typeface="Arial"/>
              </a:rPr>
              <a:t>or </a:t>
            </a:r>
            <a:r>
              <a:rPr dirty="0" sz="1450" i="1">
                <a:solidFill>
                  <a:srgbClr val="202214"/>
                </a:solidFill>
                <a:latin typeface="Arial"/>
                <a:cs typeface="Arial"/>
              </a:rPr>
              <a:t>change summer </a:t>
            </a:r>
            <a:r>
              <a:rPr dirty="0" sz="1450" spc="-5" i="1">
                <a:solidFill>
                  <a:srgbClr val="202214"/>
                </a:solidFill>
                <a:latin typeface="Arial"/>
                <a:cs typeface="Arial"/>
              </a:rPr>
              <a:t>photos into winter </a:t>
            </a:r>
            <a:r>
              <a:rPr dirty="0" sz="1450" i="1">
                <a:solidFill>
                  <a:srgbClr val="202214"/>
                </a:solidFill>
                <a:latin typeface="Arial"/>
                <a:cs typeface="Arial"/>
              </a:rPr>
              <a:t>scenes. </a:t>
            </a:r>
            <a:r>
              <a:rPr dirty="0" sz="1450" spc="-5" i="1">
                <a:solidFill>
                  <a:srgbClr val="202214"/>
                </a:solidFill>
                <a:latin typeface="Arial"/>
                <a:cs typeface="Arial"/>
              </a:rPr>
              <a:t>Pix2Pix GANs have </a:t>
            </a:r>
            <a:r>
              <a:rPr dirty="0" sz="1450" i="1">
                <a:solidFill>
                  <a:srgbClr val="202214"/>
                </a:solidFill>
                <a:latin typeface="Arial"/>
                <a:cs typeface="Arial"/>
              </a:rPr>
              <a:t>shown </a:t>
            </a:r>
            <a:r>
              <a:rPr dirty="0" sz="1450" spc="5" i="1">
                <a:solidFill>
                  <a:srgbClr val="202214"/>
                </a:solidFill>
                <a:latin typeface="Arial"/>
                <a:cs typeface="Arial"/>
              </a:rPr>
              <a:t> </a:t>
            </a:r>
            <a:r>
              <a:rPr dirty="0" sz="1450" i="1">
                <a:solidFill>
                  <a:srgbClr val="202214"/>
                </a:solidFill>
                <a:latin typeface="Arial"/>
                <a:cs typeface="Arial"/>
              </a:rPr>
              <a:t>remarkable capabilities </a:t>
            </a:r>
            <a:r>
              <a:rPr dirty="0" sz="1450" spc="-5" i="1">
                <a:solidFill>
                  <a:srgbClr val="202214"/>
                </a:solidFill>
                <a:latin typeface="Arial"/>
                <a:cs typeface="Arial"/>
              </a:rPr>
              <a:t>in </a:t>
            </a:r>
            <a:r>
              <a:rPr dirty="0" sz="1450" i="1">
                <a:solidFill>
                  <a:srgbClr val="202214"/>
                </a:solidFill>
                <a:latin typeface="Arial"/>
                <a:cs typeface="Arial"/>
              </a:rPr>
              <a:t>solving </a:t>
            </a:r>
            <a:r>
              <a:rPr dirty="0" sz="1450" spc="-5" i="1">
                <a:solidFill>
                  <a:srgbClr val="202214"/>
                </a:solidFill>
                <a:latin typeface="Arial"/>
                <a:cs typeface="Arial"/>
              </a:rPr>
              <a:t>these problems by learning the </a:t>
            </a:r>
            <a:r>
              <a:rPr dirty="0" sz="1450" i="1">
                <a:solidFill>
                  <a:srgbClr val="202214"/>
                </a:solidFill>
                <a:latin typeface="Arial"/>
                <a:cs typeface="Arial"/>
              </a:rPr>
              <a:t>mapping </a:t>
            </a:r>
            <a:r>
              <a:rPr dirty="0" sz="1450" spc="-5" i="1">
                <a:solidFill>
                  <a:srgbClr val="202214"/>
                </a:solidFill>
                <a:latin typeface="Arial"/>
                <a:cs typeface="Arial"/>
              </a:rPr>
              <a:t>between input and </a:t>
            </a:r>
            <a:r>
              <a:rPr dirty="0" sz="1450" i="1">
                <a:solidFill>
                  <a:srgbClr val="202214"/>
                </a:solidFill>
                <a:latin typeface="Arial"/>
                <a:cs typeface="Arial"/>
              </a:rPr>
              <a:t> </a:t>
            </a:r>
            <a:r>
              <a:rPr dirty="0" sz="1450" spc="-5" i="1">
                <a:solidFill>
                  <a:srgbClr val="202214"/>
                </a:solidFill>
                <a:latin typeface="Arial"/>
                <a:cs typeface="Arial"/>
              </a:rPr>
              <a:t>output</a:t>
            </a:r>
            <a:r>
              <a:rPr dirty="0" sz="1450" spc="-10" i="1">
                <a:solidFill>
                  <a:srgbClr val="202214"/>
                </a:solidFill>
                <a:latin typeface="Arial"/>
                <a:cs typeface="Arial"/>
              </a:rPr>
              <a:t> </a:t>
            </a:r>
            <a:r>
              <a:rPr dirty="0" sz="1450" spc="-5" i="1">
                <a:solidFill>
                  <a:srgbClr val="202214"/>
                </a:solidFill>
                <a:latin typeface="Arial"/>
                <a:cs typeface="Arial"/>
              </a:rPr>
              <a:t>domains.</a:t>
            </a:r>
            <a:endParaRPr sz="145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3/21/2024</a:t>
            </a:r>
          </a:p>
          <a:p>
            <a:pPr marL="12700">
              <a:lnSpc>
                <a:spcPct val="100000"/>
              </a:lnSpc>
            </a:pPr>
            <a:r>
              <a:rPr dirty="0" b="1">
                <a:latin typeface="Trebuchet MS"/>
                <a:cs typeface="Trebuchet MS"/>
              </a:rPr>
              <a:t>Review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641246" y="6463400"/>
            <a:ext cx="476884" cy="18796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100" spc="-5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8350" cy="6864350"/>
            <a:chOff x="0" y="0"/>
            <a:chExt cx="12198350" cy="6864350"/>
          </a:xfrm>
        </p:grpSpPr>
        <p:sp>
          <p:nvSpPr>
            <p:cNvPr id="3" name="object 3"/>
            <p:cNvSpPr/>
            <p:nvPr/>
          </p:nvSpPr>
          <p:spPr>
            <a:xfrm>
              <a:off x="6094" y="0"/>
              <a:ext cx="12186285" cy="6812280"/>
            </a:xfrm>
            <a:custGeom>
              <a:avLst/>
              <a:gdLst/>
              <a:ahLst/>
              <a:cxnLst/>
              <a:rect l="l" t="t" r="r" b="b"/>
              <a:pathLst>
                <a:path w="12186285" h="6812280">
                  <a:moveTo>
                    <a:pt x="12185904" y="6812279"/>
                  </a:moveTo>
                  <a:lnTo>
                    <a:pt x="0" y="6812279"/>
                  </a:lnTo>
                  <a:lnTo>
                    <a:pt x="0" y="0"/>
                  </a:lnTo>
                  <a:lnTo>
                    <a:pt x="12185904" y="0"/>
                  </a:lnTo>
                  <a:lnTo>
                    <a:pt x="12185904" y="6812279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450835" y="7620"/>
              <a:ext cx="4742815" cy="6851650"/>
            </a:xfrm>
            <a:custGeom>
              <a:avLst/>
              <a:gdLst/>
              <a:ahLst/>
              <a:cxnLst/>
              <a:rect l="l" t="t" r="r" b="b"/>
              <a:pathLst>
                <a:path w="4742815" h="6851650">
                  <a:moveTo>
                    <a:pt x="1929383" y="0"/>
                  </a:moveTo>
                  <a:lnTo>
                    <a:pt x="3145281" y="6851518"/>
                  </a:lnTo>
                </a:path>
                <a:path w="4742815" h="6851650">
                  <a:moveTo>
                    <a:pt x="4742560" y="3688079"/>
                  </a:moveTo>
                  <a:lnTo>
                    <a:pt x="0" y="6851433"/>
                  </a:lnTo>
                </a:path>
              </a:pathLst>
            </a:custGeom>
            <a:ln w="9524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183623" y="0"/>
              <a:ext cx="3008630" cy="6858000"/>
            </a:xfrm>
            <a:custGeom>
              <a:avLst/>
              <a:gdLst/>
              <a:ahLst/>
              <a:cxnLst/>
              <a:rect l="l" t="t" r="r" b="b"/>
              <a:pathLst>
                <a:path w="3008629" h="6858000">
                  <a:moveTo>
                    <a:pt x="3008376" y="6857994"/>
                  </a:moveTo>
                  <a:lnTo>
                    <a:pt x="0" y="6857994"/>
                  </a:lnTo>
                  <a:lnTo>
                    <a:pt x="2043302" y="0"/>
                  </a:lnTo>
                  <a:lnTo>
                    <a:pt x="3008376" y="0"/>
                  </a:lnTo>
                  <a:lnTo>
                    <a:pt x="3008376" y="6857994"/>
                  </a:lnTo>
                  <a:close/>
                </a:path>
              </a:pathLst>
            </a:custGeom>
            <a:solidFill>
              <a:srgbClr val="5FC9ED">
                <a:alpha val="3568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604247" y="0"/>
              <a:ext cx="2587625" cy="6858000"/>
            </a:xfrm>
            <a:custGeom>
              <a:avLst/>
              <a:gdLst/>
              <a:ahLst/>
              <a:cxnLst/>
              <a:rect l="l" t="t" r="r" b="b"/>
              <a:pathLst>
                <a:path w="2587625" h="6858000">
                  <a:moveTo>
                    <a:pt x="2587371" y="6857994"/>
                  </a:moveTo>
                  <a:lnTo>
                    <a:pt x="1208024" y="6857994"/>
                  </a:lnTo>
                  <a:lnTo>
                    <a:pt x="0" y="0"/>
                  </a:lnTo>
                  <a:lnTo>
                    <a:pt x="2587371" y="0"/>
                  </a:lnTo>
                  <a:lnTo>
                    <a:pt x="2587371" y="6857994"/>
                  </a:lnTo>
                  <a:close/>
                </a:path>
              </a:pathLst>
            </a:custGeom>
            <a:solidFill>
              <a:srgbClr val="5FC9ED">
                <a:alpha val="1960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933688" y="3048000"/>
              <a:ext cx="3258820" cy="3810000"/>
            </a:xfrm>
            <a:custGeom>
              <a:avLst/>
              <a:gdLst/>
              <a:ahLst/>
              <a:cxnLst/>
              <a:rect l="l" t="t" r="r" b="b"/>
              <a:pathLst>
                <a:path w="3258820" h="3810000">
                  <a:moveTo>
                    <a:pt x="3258310" y="3809999"/>
                  </a:moveTo>
                  <a:lnTo>
                    <a:pt x="0" y="3809999"/>
                  </a:lnTo>
                  <a:lnTo>
                    <a:pt x="3258310" y="0"/>
                  </a:lnTo>
                  <a:lnTo>
                    <a:pt x="3258310" y="3809999"/>
                  </a:lnTo>
                  <a:close/>
                </a:path>
              </a:pathLst>
            </a:custGeom>
            <a:solidFill>
              <a:srgbClr val="17AEE1">
                <a:alpha val="6548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339071" y="0"/>
              <a:ext cx="2853055" cy="6858000"/>
            </a:xfrm>
            <a:custGeom>
              <a:avLst/>
              <a:gdLst/>
              <a:ahLst/>
              <a:cxnLst/>
              <a:rect l="l" t="t" r="r" b="b"/>
              <a:pathLst>
                <a:path w="2853054" h="6858000">
                  <a:moveTo>
                    <a:pt x="2852674" y="6857994"/>
                  </a:moveTo>
                  <a:lnTo>
                    <a:pt x="2468753" y="6857994"/>
                  </a:lnTo>
                  <a:lnTo>
                    <a:pt x="0" y="0"/>
                  </a:lnTo>
                  <a:lnTo>
                    <a:pt x="2852674" y="0"/>
                  </a:lnTo>
                  <a:lnTo>
                    <a:pt x="2852674" y="6857994"/>
                  </a:lnTo>
                  <a:close/>
                </a:path>
              </a:pathLst>
            </a:custGeom>
            <a:solidFill>
              <a:srgbClr val="17AEE1">
                <a:alpha val="49803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6857994"/>
                  </a:moveTo>
                  <a:lnTo>
                    <a:pt x="0" y="6857994"/>
                  </a:lnTo>
                  <a:lnTo>
                    <a:pt x="1022475" y="0"/>
                  </a:lnTo>
                  <a:lnTo>
                    <a:pt x="1295399" y="0"/>
                  </a:lnTo>
                  <a:lnTo>
                    <a:pt x="1295399" y="6857994"/>
                  </a:lnTo>
                  <a:close/>
                </a:path>
              </a:pathLst>
            </a:custGeom>
            <a:solidFill>
              <a:srgbClr val="2C83C3">
                <a:alpha val="6980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936222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523" y="6857994"/>
                  </a:moveTo>
                  <a:lnTo>
                    <a:pt x="1114299" y="6857994"/>
                  </a:lnTo>
                  <a:lnTo>
                    <a:pt x="0" y="0"/>
                  </a:lnTo>
                  <a:lnTo>
                    <a:pt x="1255523" y="0"/>
                  </a:lnTo>
                  <a:lnTo>
                    <a:pt x="1255523" y="6857994"/>
                  </a:lnTo>
                  <a:close/>
                </a:path>
              </a:pathLst>
            </a:custGeom>
            <a:solidFill>
              <a:srgbClr val="216092">
                <a:alpha val="79606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372343" y="3590544"/>
              <a:ext cx="1819910" cy="3267710"/>
            </a:xfrm>
            <a:custGeom>
              <a:avLst/>
              <a:gdLst/>
              <a:ahLst/>
              <a:cxnLst/>
              <a:rect l="l" t="t" r="r" b="b"/>
              <a:pathLst>
                <a:path w="1819909" h="3267709">
                  <a:moveTo>
                    <a:pt x="1819656" y="3267455"/>
                  </a:moveTo>
                  <a:lnTo>
                    <a:pt x="0" y="3267455"/>
                  </a:lnTo>
                  <a:lnTo>
                    <a:pt x="1819656" y="0"/>
                  </a:lnTo>
                  <a:lnTo>
                    <a:pt x="1819656" y="3267455"/>
                  </a:lnTo>
                  <a:close/>
                </a:path>
              </a:pathLst>
            </a:custGeom>
            <a:solidFill>
              <a:srgbClr val="17AEE1">
                <a:alpha val="6548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0" y="4011167"/>
              <a:ext cx="448309" cy="2847340"/>
            </a:xfrm>
            <a:custGeom>
              <a:avLst/>
              <a:gdLst/>
              <a:ahLst/>
              <a:cxnLst/>
              <a:rect l="l" t="t" r="r" b="b"/>
              <a:pathLst>
                <a:path w="448309" h="2847340">
                  <a:moveTo>
                    <a:pt x="448055" y="2846830"/>
                  </a:moveTo>
                  <a:lnTo>
                    <a:pt x="0" y="2846830"/>
                  </a:lnTo>
                  <a:lnTo>
                    <a:pt x="0" y="0"/>
                  </a:lnTo>
                  <a:lnTo>
                    <a:pt x="448055" y="2846830"/>
                  </a:lnTo>
                  <a:close/>
                </a:path>
              </a:pathLst>
            </a:custGeom>
            <a:solidFill>
              <a:srgbClr val="5FC9ED">
                <a:alpha val="69802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752551" y="6494591"/>
            <a:ext cx="1365885" cy="162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  <a:tabLst>
                <a:tab pos="913765" algn="l"/>
              </a:tabLst>
            </a:pPr>
            <a:r>
              <a:rPr dirty="0" sz="1100" spc="-5">
                <a:solidFill>
                  <a:srgbClr val="2C83C3"/>
                </a:solidFill>
                <a:latin typeface="Trebuchet MS"/>
                <a:cs typeface="Trebuchet MS"/>
              </a:rPr>
              <a:t>3/21/202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4	</a:t>
            </a:r>
            <a:r>
              <a:rPr dirty="0" sz="1100" spc="-5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2551" y="6685853"/>
            <a:ext cx="474980" cy="162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100" spc="-5" b="1">
                <a:solidFill>
                  <a:srgbClr val="2C83C3"/>
                </a:solidFill>
                <a:latin typeface="Trebuchet MS"/>
                <a:cs typeface="Trebuchet MS"/>
              </a:rPr>
              <a:t>Re</a:t>
            </a:r>
            <a:r>
              <a:rPr dirty="0" sz="1100" spc="30" b="1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dirty="0" sz="1100" spc="-5" b="1">
                <a:solidFill>
                  <a:srgbClr val="2C83C3"/>
                </a:solidFill>
                <a:latin typeface="Trebuchet MS"/>
                <a:cs typeface="Trebuchet MS"/>
              </a:rPr>
              <a:t>iew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8767" y="448055"/>
            <a:ext cx="11610340" cy="6383020"/>
            <a:chOff x="48767" y="448055"/>
            <a:chExt cx="11610340" cy="6383020"/>
          </a:xfrm>
        </p:grpSpPr>
        <p:sp>
          <p:nvSpPr>
            <p:cNvPr id="16" name="object 16"/>
            <p:cNvSpPr/>
            <p:nvPr/>
          </p:nvSpPr>
          <p:spPr>
            <a:xfrm>
              <a:off x="7363967" y="448055"/>
              <a:ext cx="360045" cy="363220"/>
            </a:xfrm>
            <a:custGeom>
              <a:avLst/>
              <a:gdLst/>
              <a:ahLst/>
              <a:cxnLst/>
              <a:rect l="l" t="t" r="r" b="b"/>
              <a:pathLst>
                <a:path w="360045" h="363220">
                  <a:moveTo>
                    <a:pt x="179831" y="362711"/>
                  </a:moveTo>
                  <a:lnTo>
                    <a:pt x="132078" y="356234"/>
                  </a:lnTo>
                  <a:lnTo>
                    <a:pt x="89025" y="337946"/>
                  </a:lnTo>
                  <a:lnTo>
                    <a:pt x="52703" y="309625"/>
                  </a:lnTo>
                  <a:lnTo>
                    <a:pt x="24509" y="272922"/>
                  </a:lnTo>
                  <a:lnTo>
                    <a:pt x="6475" y="229615"/>
                  </a:lnTo>
                  <a:lnTo>
                    <a:pt x="0" y="181355"/>
                  </a:lnTo>
                  <a:lnTo>
                    <a:pt x="6475" y="133095"/>
                  </a:lnTo>
                  <a:lnTo>
                    <a:pt x="24509" y="89788"/>
                  </a:lnTo>
                  <a:lnTo>
                    <a:pt x="52703" y="53085"/>
                  </a:lnTo>
                  <a:lnTo>
                    <a:pt x="89025" y="24764"/>
                  </a:lnTo>
                  <a:lnTo>
                    <a:pt x="132078" y="6476"/>
                  </a:lnTo>
                  <a:lnTo>
                    <a:pt x="179831" y="0"/>
                  </a:lnTo>
                  <a:lnTo>
                    <a:pt x="227582" y="6476"/>
                  </a:lnTo>
                  <a:lnTo>
                    <a:pt x="270635" y="24764"/>
                  </a:lnTo>
                  <a:lnTo>
                    <a:pt x="306957" y="53085"/>
                  </a:lnTo>
                  <a:lnTo>
                    <a:pt x="335151" y="89788"/>
                  </a:lnTo>
                  <a:lnTo>
                    <a:pt x="353185" y="133095"/>
                  </a:lnTo>
                  <a:lnTo>
                    <a:pt x="359663" y="181355"/>
                  </a:lnTo>
                  <a:lnTo>
                    <a:pt x="353185" y="229615"/>
                  </a:lnTo>
                  <a:lnTo>
                    <a:pt x="335151" y="272922"/>
                  </a:lnTo>
                  <a:lnTo>
                    <a:pt x="306957" y="309625"/>
                  </a:lnTo>
                  <a:lnTo>
                    <a:pt x="270635" y="337946"/>
                  </a:lnTo>
                  <a:lnTo>
                    <a:pt x="227582" y="356234"/>
                  </a:lnTo>
                  <a:lnTo>
                    <a:pt x="179831" y="362711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1012422" y="5611367"/>
              <a:ext cx="646430" cy="646430"/>
            </a:xfrm>
            <a:custGeom>
              <a:avLst/>
              <a:gdLst/>
              <a:ahLst/>
              <a:cxnLst/>
              <a:rect l="l" t="t" r="r" b="b"/>
              <a:pathLst>
                <a:path w="646429" h="646429">
                  <a:moveTo>
                    <a:pt x="323087" y="646175"/>
                  </a:moveTo>
                  <a:lnTo>
                    <a:pt x="275335" y="642670"/>
                  </a:lnTo>
                  <a:lnTo>
                    <a:pt x="229743" y="632498"/>
                  </a:lnTo>
                  <a:lnTo>
                    <a:pt x="186944" y="616140"/>
                  </a:lnTo>
                  <a:lnTo>
                    <a:pt x="147193" y="594118"/>
                  </a:lnTo>
                  <a:lnTo>
                    <a:pt x="111125" y="566927"/>
                  </a:lnTo>
                  <a:lnTo>
                    <a:pt x="79248" y="535050"/>
                  </a:lnTo>
                  <a:lnTo>
                    <a:pt x="52070" y="499008"/>
                  </a:lnTo>
                  <a:lnTo>
                    <a:pt x="29972" y="459295"/>
                  </a:lnTo>
                  <a:lnTo>
                    <a:pt x="13716" y="416394"/>
                  </a:lnTo>
                  <a:lnTo>
                    <a:pt x="3555" y="370827"/>
                  </a:lnTo>
                  <a:lnTo>
                    <a:pt x="0" y="323087"/>
                  </a:lnTo>
                  <a:lnTo>
                    <a:pt x="3555" y="275347"/>
                  </a:lnTo>
                  <a:lnTo>
                    <a:pt x="13716" y="229781"/>
                  </a:lnTo>
                  <a:lnTo>
                    <a:pt x="29972" y="186879"/>
                  </a:lnTo>
                  <a:lnTo>
                    <a:pt x="52070" y="147167"/>
                  </a:lnTo>
                  <a:lnTo>
                    <a:pt x="79248" y="111111"/>
                  </a:lnTo>
                  <a:lnTo>
                    <a:pt x="111125" y="79246"/>
                  </a:lnTo>
                  <a:lnTo>
                    <a:pt x="147193" y="52056"/>
                  </a:lnTo>
                  <a:lnTo>
                    <a:pt x="186944" y="30021"/>
                  </a:lnTo>
                  <a:lnTo>
                    <a:pt x="229743" y="13676"/>
                  </a:lnTo>
                  <a:lnTo>
                    <a:pt x="275335" y="3504"/>
                  </a:lnTo>
                  <a:lnTo>
                    <a:pt x="323087" y="0"/>
                  </a:lnTo>
                  <a:lnTo>
                    <a:pt x="370840" y="3504"/>
                  </a:lnTo>
                  <a:lnTo>
                    <a:pt x="416432" y="13676"/>
                  </a:lnTo>
                  <a:lnTo>
                    <a:pt x="459232" y="30021"/>
                  </a:lnTo>
                  <a:lnTo>
                    <a:pt x="498982" y="52056"/>
                  </a:lnTo>
                  <a:lnTo>
                    <a:pt x="535052" y="79246"/>
                  </a:lnTo>
                  <a:lnTo>
                    <a:pt x="566928" y="111111"/>
                  </a:lnTo>
                  <a:lnTo>
                    <a:pt x="594106" y="147167"/>
                  </a:lnTo>
                  <a:lnTo>
                    <a:pt x="616077" y="186879"/>
                  </a:lnTo>
                  <a:lnTo>
                    <a:pt x="632459" y="229781"/>
                  </a:lnTo>
                  <a:lnTo>
                    <a:pt x="642621" y="275347"/>
                  </a:lnTo>
                  <a:lnTo>
                    <a:pt x="646177" y="323087"/>
                  </a:lnTo>
                  <a:lnTo>
                    <a:pt x="642621" y="370827"/>
                  </a:lnTo>
                  <a:lnTo>
                    <a:pt x="632459" y="416394"/>
                  </a:lnTo>
                  <a:lnTo>
                    <a:pt x="616077" y="459295"/>
                  </a:lnTo>
                  <a:lnTo>
                    <a:pt x="594106" y="499008"/>
                  </a:lnTo>
                  <a:lnTo>
                    <a:pt x="566928" y="535050"/>
                  </a:lnTo>
                  <a:lnTo>
                    <a:pt x="535052" y="566927"/>
                  </a:lnTo>
                  <a:lnTo>
                    <a:pt x="498982" y="594118"/>
                  </a:lnTo>
                  <a:lnTo>
                    <a:pt x="459232" y="616140"/>
                  </a:lnTo>
                  <a:lnTo>
                    <a:pt x="416432" y="632498"/>
                  </a:lnTo>
                  <a:lnTo>
                    <a:pt x="370840" y="642670"/>
                  </a:lnTo>
                  <a:lnTo>
                    <a:pt x="323087" y="646175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86288" y="6135623"/>
              <a:ext cx="249933" cy="24688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344" y="6409944"/>
              <a:ext cx="3706366" cy="29565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767" y="3819142"/>
              <a:ext cx="1731263" cy="3011423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40130" y="398348"/>
            <a:ext cx="235140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AGENDA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1383136" y="6454874"/>
            <a:ext cx="9906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2C926B"/>
                </a:solidFill>
                <a:latin typeface="Trebuchet MS"/>
                <a:cs typeface="Trebuchet MS"/>
              </a:rPr>
              <a:t>3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42215" y="1691894"/>
            <a:ext cx="3204845" cy="2220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33070" indent="-42100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33070" algn="l"/>
                <a:tab pos="433705" algn="l"/>
              </a:tabLst>
            </a:pPr>
            <a:r>
              <a:rPr dirty="0" sz="1800" spc="-5" i="1">
                <a:latin typeface="Arial"/>
                <a:cs typeface="Arial"/>
              </a:rPr>
              <a:t>Problem</a:t>
            </a:r>
            <a:r>
              <a:rPr dirty="0" sz="1800" spc="-55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Statement</a:t>
            </a:r>
            <a:endParaRPr sz="1800">
              <a:latin typeface="Arial"/>
              <a:cs typeface="Arial"/>
            </a:endParaRPr>
          </a:p>
          <a:p>
            <a:pPr marL="433070" indent="-421005">
              <a:lnSpc>
                <a:spcPct val="100000"/>
              </a:lnSpc>
              <a:buAutoNum type="arabicPeriod"/>
              <a:tabLst>
                <a:tab pos="433070" algn="l"/>
                <a:tab pos="433705" algn="l"/>
              </a:tabLst>
            </a:pPr>
            <a:r>
              <a:rPr dirty="0" sz="1800" spc="-5" i="1">
                <a:latin typeface="Arial"/>
                <a:cs typeface="Arial"/>
              </a:rPr>
              <a:t>Project</a:t>
            </a:r>
            <a:r>
              <a:rPr dirty="0" sz="1800" spc="-55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Overview</a:t>
            </a:r>
            <a:endParaRPr sz="1800">
              <a:latin typeface="Arial"/>
              <a:cs typeface="Arial"/>
            </a:endParaRPr>
          </a:p>
          <a:p>
            <a:pPr marL="433070" indent="-421005">
              <a:lnSpc>
                <a:spcPct val="100000"/>
              </a:lnSpc>
              <a:buAutoNum type="arabicPeriod"/>
              <a:tabLst>
                <a:tab pos="433070" algn="l"/>
                <a:tab pos="433705" algn="l"/>
              </a:tabLst>
            </a:pPr>
            <a:r>
              <a:rPr dirty="0" sz="1800" spc="-5" i="1">
                <a:latin typeface="Arial"/>
                <a:cs typeface="Arial"/>
              </a:rPr>
              <a:t>Who</a:t>
            </a:r>
            <a:r>
              <a:rPr dirty="0" sz="1800" spc="-90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Are</a:t>
            </a:r>
            <a:r>
              <a:rPr dirty="0" sz="1800" spc="-25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The</a:t>
            </a:r>
            <a:r>
              <a:rPr dirty="0" sz="1800" spc="-25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End</a:t>
            </a:r>
            <a:r>
              <a:rPr dirty="0" sz="1800" spc="-25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Users?</a:t>
            </a:r>
            <a:endParaRPr sz="1800">
              <a:latin typeface="Arial"/>
              <a:cs typeface="Arial"/>
            </a:endParaRPr>
          </a:p>
          <a:p>
            <a:pPr marL="433070" marR="5080" indent="-421005">
              <a:lnSpc>
                <a:spcPct val="100000"/>
              </a:lnSpc>
              <a:buAutoNum type="arabicPeriod"/>
              <a:tabLst>
                <a:tab pos="433070" algn="l"/>
                <a:tab pos="433705" algn="l"/>
              </a:tabLst>
            </a:pPr>
            <a:r>
              <a:rPr dirty="0" sz="1800" spc="-30" i="1">
                <a:latin typeface="Arial"/>
                <a:cs typeface="Arial"/>
              </a:rPr>
              <a:t>Your</a:t>
            </a:r>
            <a:r>
              <a:rPr dirty="0" sz="1800" spc="-25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Solution</a:t>
            </a:r>
            <a:r>
              <a:rPr dirty="0" sz="1800" spc="-90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And</a:t>
            </a:r>
            <a:r>
              <a:rPr dirty="0" sz="1800" spc="-25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Its</a:t>
            </a:r>
            <a:r>
              <a:rPr dirty="0" sz="1800" spc="-25" i="1">
                <a:latin typeface="Arial"/>
                <a:cs typeface="Arial"/>
              </a:rPr>
              <a:t> </a:t>
            </a:r>
            <a:r>
              <a:rPr dirty="0" sz="1800" spc="-20" i="1">
                <a:latin typeface="Arial"/>
                <a:cs typeface="Arial"/>
              </a:rPr>
              <a:t>Value </a:t>
            </a:r>
            <a:r>
              <a:rPr dirty="0" sz="1800" spc="-484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Proposition</a:t>
            </a:r>
            <a:endParaRPr sz="1800">
              <a:latin typeface="Arial"/>
              <a:cs typeface="Arial"/>
            </a:endParaRPr>
          </a:p>
          <a:p>
            <a:pPr marL="433070" indent="-42100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33070" algn="l"/>
                <a:tab pos="433705" algn="l"/>
              </a:tabLst>
            </a:pPr>
            <a:r>
              <a:rPr dirty="0" sz="1800" spc="-5" i="1">
                <a:latin typeface="Arial"/>
                <a:cs typeface="Arial"/>
              </a:rPr>
              <a:t>The</a:t>
            </a:r>
            <a:r>
              <a:rPr dirty="0" sz="1800" spc="-25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Wow</a:t>
            </a:r>
            <a:r>
              <a:rPr dirty="0" sz="1800" spc="-20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In</a:t>
            </a:r>
            <a:r>
              <a:rPr dirty="0" sz="1800" spc="-55" i="1">
                <a:latin typeface="Arial"/>
                <a:cs typeface="Arial"/>
              </a:rPr>
              <a:t> </a:t>
            </a:r>
            <a:r>
              <a:rPr dirty="0" sz="1800" spc="-30" i="1">
                <a:latin typeface="Arial"/>
                <a:cs typeface="Arial"/>
              </a:rPr>
              <a:t>Your</a:t>
            </a:r>
            <a:r>
              <a:rPr dirty="0" sz="1800" spc="-20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Solution</a:t>
            </a:r>
            <a:endParaRPr sz="1800">
              <a:latin typeface="Arial"/>
              <a:cs typeface="Arial"/>
            </a:endParaRPr>
          </a:p>
          <a:p>
            <a:pPr marL="433070" indent="-421005">
              <a:lnSpc>
                <a:spcPct val="100000"/>
              </a:lnSpc>
              <a:buAutoNum type="arabicPeriod"/>
              <a:tabLst>
                <a:tab pos="433070" algn="l"/>
                <a:tab pos="433705" algn="l"/>
              </a:tabLst>
            </a:pPr>
            <a:r>
              <a:rPr dirty="0" sz="1800" i="1">
                <a:latin typeface="Arial"/>
                <a:cs typeface="Arial"/>
              </a:rPr>
              <a:t>Modeling</a:t>
            </a:r>
            <a:endParaRPr sz="1800">
              <a:latin typeface="Arial"/>
              <a:cs typeface="Arial"/>
            </a:endParaRPr>
          </a:p>
          <a:p>
            <a:pPr marL="433070" indent="-421005">
              <a:lnSpc>
                <a:spcPct val="100000"/>
              </a:lnSpc>
              <a:buAutoNum type="arabicPeriod"/>
              <a:tabLst>
                <a:tab pos="433070" algn="l"/>
                <a:tab pos="433705" algn="l"/>
              </a:tabLst>
            </a:pPr>
            <a:r>
              <a:rPr dirty="0" sz="1800" spc="-5" i="1">
                <a:latin typeface="Arial"/>
                <a:cs typeface="Arial"/>
              </a:rPr>
              <a:t>Result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4311" y="536143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991856" y="2935223"/>
            <a:ext cx="2761615" cy="3255645"/>
            <a:chOff x="7991856" y="2935223"/>
            <a:chExt cx="2761615" cy="3255645"/>
          </a:xfrm>
        </p:grpSpPr>
        <p:sp>
          <p:nvSpPr>
            <p:cNvPr id="4" name="object 4"/>
            <p:cNvSpPr/>
            <p:nvPr/>
          </p:nvSpPr>
          <p:spPr>
            <a:xfrm>
              <a:off x="9354311" y="5894832"/>
              <a:ext cx="180340" cy="182880"/>
            </a:xfrm>
            <a:custGeom>
              <a:avLst/>
              <a:gdLst/>
              <a:ahLst/>
              <a:cxnLst/>
              <a:rect l="l" t="t" r="r" b="b"/>
              <a:pathLst>
                <a:path w="180340" h="182879">
                  <a:moveTo>
                    <a:pt x="179831" y="182880"/>
                  </a:moveTo>
                  <a:lnTo>
                    <a:pt x="0" y="182880"/>
                  </a:lnTo>
                  <a:lnTo>
                    <a:pt x="0" y="0"/>
                  </a:lnTo>
                  <a:lnTo>
                    <a:pt x="179831" y="0"/>
                  </a:lnTo>
                  <a:lnTo>
                    <a:pt x="179831" y="18288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856" y="2935223"/>
              <a:ext cx="2761487" cy="3255263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33728" y="539496"/>
            <a:ext cx="2376805" cy="6731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50" spc="-5"/>
              <a:t>PROBLEM</a:t>
            </a:r>
            <a:endParaRPr sz="4250"/>
          </a:p>
        </p:txBody>
      </p:sp>
      <p:sp>
        <p:nvSpPr>
          <p:cNvPr id="7" name="object 7"/>
          <p:cNvSpPr txBox="1"/>
          <p:nvPr/>
        </p:nvSpPr>
        <p:spPr>
          <a:xfrm>
            <a:off x="821028" y="1277780"/>
            <a:ext cx="6824345" cy="2805430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424815" marR="502284" indent="-400050">
              <a:lnSpc>
                <a:spcPct val="89800"/>
              </a:lnSpc>
              <a:spcBef>
                <a:spcPts val="620"/>
              </a:spcBef>
            </a:pPr>
            <a:r>
              <a:rPr dirty="0" baseline="9150" sz="6375" spc="-7" b="1">
                <a:latin typeface="Trebuchet MS"/>
                <a:cs typeface="Trebuchet MS"/>
              </a:rPr>
              <a:t>S</a:t>
            </a:r>
            <a:r>
              <a:rPr dirty="0" baseline="9150" sz="6375" spc="-2437" b="1">
                <a:latin typeface="Trebuchet MS"/>
                <a:cs typeface="Trebuchet MS"/>
              </a:rPr>
              <a:t>T</a:t>
            </a:r>
            <a:r>
              <a:rPr dirty="0" sz="1800" spc="-5" i="1">
                <a:latin typeface="Trebuchet MS"/>
                <a:cs typeface="Trebuchet MS"/>
              </a:rPr>
              <a:t>I</a:t>
            </a:r>
            <a:r>
              <a:rPr dirty="0" sz="1800" spc="-775" i="1">
                <a:latin typeface="Trebuchet MS"/>
                <a:cs typeface="Trebuchet MS"/>
              </a:rPr>
              <a:t>m</a:t>
            </a:r>
            <a:r>
              <a:rPr dirty="0" baseline="9150" sz="6375" spc="-2887" b="1">
                <a:latin typeface="Trebuchet MS"/>
                <a:cs typeface="Trebuchet MS"/>
              </a:rPr>
              <a:t>A</a:t>
            </a:r>
            <a:r>
              <a:rPr dirty="0" sz="1800" spc="-5" i="1">
                <a:latin typeface="Trebuchet MS"/>
                <a:cs typeface="Trebuchet MS"/>
              </a:rPr>
              <a:t>a</a:t>
            </a:r>
            <a:r>
              <a:rPr dirty="0" sz="1800" spc="-330" i="1">
                <a:latin typeface="Trebuchet MS"/>
                <a:cs typeface="Trebuchet MS"/>
              </a:rPr>
              <a:t>g</a:t>
            </a:r>
            <a:r>
              <a:rPr dirty="0" baseline="9150" sz="6375" spc="-3412" b="1">
                <a:latin typeface="Trebuchet MS"/>
                <a:cs typeface="Trebuchet MS"/>
              </a:rPr>
              <a:t>T</a:t>
            </a:r>
            <a:r>
              <a:rPr dirty="0" sz="1800" spc="-5" i="1">
                <a:latin typeface="Trebuchet MS"/>
                <a:cs typeface="Trebuchet MS"/>
              </a:rPr>
              <a:t>e-</a:t>
            </a:r>
            <a:r>
              <a:rPr dirty="0" sz="1800" spc="-114" i="1">
                <a:latin typeface="Trebuchet MS"/>
                <a:cs typeface="Trebuchet MS"/>
              </a:rPr>
              <a:t>t</a:t>
            </a:r>
            <a:r>
              <a:rPr dirty="0" baseline="9150" sz="6375" spc="-3465" b="1">
                <a:latin typeface="Trebuchet MS"/>
                <a:cs typeface="Trebuchet MS"/>
              </a:rPr>
              <a:t>E</a:t>
            </a:r>
            <a:r>
              <a:rPr dirty="0" sz="1800" spc="-5" i="1">
                <a:latin typeface="Trebuchet MS"/>
                <a:cs typeface="Trebuchet MS"/>
              </a:rPr>
              <a:t>o-i</a:t>
            </a:r>
            <a:r>
              <a:rPr dirty="0" sz="1800" spc="-1370" i="1">
                <a:latin typeface="Trebuchet MS"/>
                <a:cs typeface="Trebuchet MS"/>
              </a:rPr>
              <a:t>m</a:t>
            </a:r>
            <a:r>
              <a:rPr dirty="0" baseline="9150" sz="6375" spc="-2707" b="1">
                <a:latin typeface="Trebuchet MS"/>
                <a:cs typeface="Trebuchet MS"/>
              </a:rPr>
              <a:t>M</a:t>
            </a:r>
            <a:r>
              <a:rPr dirty="0" sz="1800" spc="-5" i="1">
                <a:latin typeface="Trebuchet MS"/>
                <a:cs typeface="Trebuchet MS"/>
              </a:rPr>
              <a:t>a</a:t>
            </a:r>
            <a:r>
              <a:rPr dirty="0" sz="1800" spc="-50" i="1">
                <a:latin typeface="Trebuchet MS"/>
                <a:cs typeface="Trebuchet MS"/>
              </a:rPr>
              <a:t>g</a:t>
            </a:r>
            <a:r>
              <a:rPr dirty="0" baseline="9150" sz="6375" spc="-3554" b="1">
                <a:latin typeface="Trebuchet MS"/>
                <a:cs typeface="Trebuchet MS"/>
              </a:rPr>
              <a:t>E</a:t>
            </a:r>
            <a:r>
              <a:rPr dirty="0" sz="1800" i="1">
                <a:latin typeface="Trebuchet MS"/>
                <a:cs typeface="Trebuchet MS"/>
              </a:rPr>
              <a:t>e</a:t>
            </a:r>
            <a:r>
              <a:rPr dirty="0" sz="1800" spc="-5" i="1">
                <a:latin typeface="Trebuchet MS"/>
                <a:cs typeface="Trebuchet MS"/>
              </a:rPr>
              <a:t> t</a:t>
            </a:r>
            <a:r>
              <a:rPr dirty="0" sz="1800" spc="-645" i="1">
                <a:latin typeface="Trebuchet MS"/>
                <a:cs typeface="Trebuchet MS"/>
              </a:rPr>
              <a:t>r</a:t>
            </a:r>
            <a:r>
              <a:rPr dirty="0" baseline="9150" sz="6375" spc="-3300" b="1">
                <a:latin typeface="Trebuchet MS"/>
                <a:cs typeface="Trebuchet MS"/>
              </a:rPr>
              <a:t>N</a:t>
            </a:r>
            <a:r>
              <a:rPr dirty="0" sz="1800" spc="-5" i="1">
                <a:latin typeface="Trebuchet MS"/>
                <a:cs typeface="Trebuchet MS"/>
              </a:rPr>
              <a:t>an</a:t>
            </a:r>
            <a:r>
              <a:rPr dirty="0" sz="1800" spc="-459" i="1">
                <a:latin typeface="Trebuchet MS"/>
                <a:cs typeface="Trebuchet MS"/>
              </a:rPr>
              <a:t>s</a:t>
            </a:r>
            <a:r>
              <a:rPr dirty="0" baseline="9150" sz="6375" spc="-3225" b="1">
                <a:latin typeface="Trebuchet MS"/>
                <a:cs typeface="Trebuchet MS"/>
              </a:rPr>
              <a:t>T</a:t>
            </a:r>
            <a:r>
              <a:rPr dirty="0" sz="1800" spc="-5" i="1">
                <a:latin typeface="Trebuchet MS"/>
                <a:cs typeface="Trebuchet MS"/>
              </a:rPr>
              <a:t>latio</a:t>
            </a:r>
            <a:r>
              <a:rPr dirty="0" sz="1800" i="1">
                <a:latin typeface="Trebuchet MS"/>
                <a:cs typeface="Trebuchet MS"/>
              </a:rPr>
              <a:t>n</a:t>
            </a:r>
            <a:r>
              <a:rPr dirty="0" sz="1800" spc="-5" i="1">
                <a:latin typeface="Trebuchet MS"/>
                <a:cs typeface="Trebuchet MS"/>
              </a:rPr>
              <a:t> involve</a:t>
            </a:r>
            <a:r>
              <a:rPr dirty="0" sz="1800" i="1">
                <a:latin typeface="Trebuchet MS"/>
                <a:cs typeface="Trebuchet MS"/>
              </a:rPr>
              <a:t>s</a:t>
            </a:r>
            <a:r>
              <a:rPr dirty="0" sz="1800" spc="-5" i="1">
                <a:latin typeface="Trebuchet MS"/>
                <a:cs typeface="Trebuchet MS"/>
              </a:rPr>
              <a:t> transformin</a:t>
            </a:r>
            <a:r>
              <a:rPr dirty="0" sz="1800" i="1">
                <a:latin typeface="Trebuchet MS"/>
                <a:cs typeface="Trebuchet MS"/>
              </a:rPr>
              <a:t>g</a:t>
            </a:r>
            <a:r>
              <a:rPr dirty="0" sz="1800" spc="-5" i="1">
                <a:latin typeface="Trebuchet MS"/>
                <a:cs typeface="Trebuchet MS"/>
              </a:rPr>
              <a:t> images  </a:t>
            </a:r>
            <a:r>
              <a:rPr dirty="0" sz="1800" spc="-5" i="1">
                <a:latin typeface="Trebuchet MS"/>
                <a:cs typeface="Trebuchet MS"/>
              </a:rPr>
              <a:t>from one domain to another while preserving semantic </a:t>
            </a:r>
            <a:r>
              <a:rPr dirty="0" sz="1800" i="1">
                <a:latin typeface="Trebuchet MS"/>
                <a:cs typeface="Trebuchet MS"/>
              </a:rPr>
              <a:t> </a:t>
            </a:r>
            <a:r>
              <a:rPr dirty="0" sz="1800" spc="-5" i="1">
                <a:latin typeface="Trebuchet MS"/>
                <a:cs typeface="Trebuchet MS"/>
              </a:rPr>
              <a:t>content.Our</a:t>
            </a:r>
            <a:r>
              <a:rPr dirty="0" sz="1800" spc="-15" i="1">
                <a:latin typeface="Trebuchet MS"/>
                <a:cs typeface="Trebuchet MS"/>
              </a:rPr>
              <a:t> </a:t>
            </a:r>
            <a:r>
              <a:rPr dirty="0" sz="1800" spc="-5" i="1">
                <a:latin typeface="Trebuchet MS"/>
                <a:cs typeface="Trebuchet MS"/>
              </a:rPr>
              <a:t>goal</a:t>
            </a:r>
            <a:r>
              <a:rPr dirty="0" sz="1800" spc="-10" i="1">
                <a:latin typeface="Trebuchet MS"/>
                <a:cs typeface="Trebuchet MS"/>
              </a:rPr>
              <a:t> </a:t>
            </a:r>
            <a:r>
              <a:rPr dirty="0" sz="1800" spc="-5" i="1">
                <a:latin typeface="Trebuchet MS"/>
                <a:cs typeface="Trebuchet MS"/>
              </a:rPr>
              <a:t>is</a:t>
            </a:r>
            <a:r>
              <a:rPr dirty="0" sz="1800" spc="-10" i="1">
                <a:latin typeface="Trebuchet MS"/>
                <a:cs typeface="Trebuchet MS"/>
              </a:rPr>
              <a:t> </a:t>
            </a:r>
            <a:r>
              <a:rPr dirty="0" sz="1800" spc="-5" i="1">
                <a:latin typeface="Trebuchet MS"/>
                <a:cs typeface="Trebuchet MS"/>
              </a:rPr>
              <a:t>to</a:t>
            </a:r>
            <a:r>
              <a:rPr dirty="0" sz="1800" spc="-15" i="1">
                <a:latin typeface="Trebuchet MS"/>
                <a:cs typeface="Trebuchet MS"/>
              </a:rPr>
              <a:t> </a:t>
            </a:r>
            <a:r>
              <a:rPr dirty="0" sz="1800" spc="-5" i="1">
                <a:latin typeface="Trebuchet MS"/>
                <a:cs typeface="Trebuchet MS"/>
              </a:rPr>
              <a:t>develop</a:t>
            </a:r>
            <a:r>
              <a:rPr dirty="0" sz="1800" spc="-10" i="1">
                <a:latin typeface="Trebuchet MS"/>
                <a:cs typeface="Trebuchet MS"/>
              </a:rPr>
              <a:t> </a:t>
            </a:r>
            <a:r>
              <a:rPr dirty="0" sz="1800" spc="-5" i="1">
                <a:latin typeface="Trebuchet MS"/>
                <a:cs typeface="Trebuchet MS"/>
              </a:rPr>
              <a:t>an</a:t>
            </a:r>
            <a:r>
              <a:rPr dirty="0" sz="1800" spc="-10" i="1">
                <a:latin typeface="Trebuchet MS"/>
                <a:cs typeface="Trebuchet MS"/>
              </a:rPr>
              <a:t> </a:t>
            </a:r>
            <a:r>
              <a:rPr dirty="0" sz="1800" spc="-5" i="1">
                <a:latin typeface="Trebuchet MS"/>
                <a:cs typeface="Trebuchet MS"/>
              </a:rPr>
              <a:t>efficient</a:t>
            </a:r>
            <a:r>
              <a:rPr dirty="0" sz="1800" spc="-10" i="1">
                <a:latin typeface="Trebuchet MS"/>
                <a:cs typeface="Trebuchet MS"/>
              </a:rPr>
              <a:t> </a:t>
            </a:r>
            <a:r>
              <a:rPr dirty="0" sz="1800" spc="-5" i="1">
                <a:latin typeface="Trebuchet MS"/>
                <a:cs typeface="Trebuchet MS"/>
              </a:rPr>
              <a:t>and</a:t>
            </a:r>
            <a:r>
              <a:rPr dirty="0" sz="1800" spc="-15" i="1">
                <a:latin typeface="Trebuchet MS"/>
                <a:cs typeface="Trebuchet MS"/>
              </a:rPr>
              <a:t> </a:t>
            </a:r>
            <a:r>
              <a:rPr dirty="0" sz="1800" spc="-5" i="1">
                <a:latin typeface="Trebuchet MS"/>
                <a:cs typeface="Trebuchet MS"/>
              </a:rPr>
              <a:t>accurate</a:t>
            </a:r>
            <a:endParaRPr sz="1800">
              <a:latin typeface="Trebuchet MS"/>
              <a:cs typeface="Trebuchet MS"/>
            </a:endParaRPr>
          </a:p>
          <a:p>
            <a:pPr marL="424815" marR="17780">
              <a:lnSpc>
                <a:spcPct val="100000"/>
              </a:lnSpc>
            </a:pPr>
            <a:r>
              <a:rPr dirty="0" sz="1800" spc="-5" i="1">
                <a:latin typeface="Trebuchet MS"/>
                <a:cs typeface="Trebuchet MS"/>
              </a:rPr>
              <a:t>system that can convert images seamlessly between different </a:t>
            </a:r>
            <a:r>
              <a:rPr dirty="0" sz="1800" spc="-530" i="1">
                <a:latin typeface="Trebuchet MS"/>
                <a:cs typeface="Trebuchet MS"/>
              </a:rPr>
              <a:t> </a:t>
            </a:r>
            <a:r>
              <a:rPr dirty="0" sz="1800" spc="-5" i="1">
                <a:latin typeface="Trebuchet MS"/>
                <a:cs typeface="Trebuchet MS"/>
              </a:rPr>
              <a:t>domains, such as facades to buildings, Google Maps to Google </a:t>
            </a:r>
            <a:r>
              <a:rPr dirty="0" sz="1800" spc="-530" i="1">
                <a:latin typeface="Trebuchet MS"/>
                <a:cs typeface="Trebuchet MS"/>
              </a:rPr>
              <a:t> </a:t>
            </a:r>
            <a:r>
              <a:rPr dirty="0" sz="1800" spc="-5" i="1">
                <a:latin typeface="Trebuchet MS"/>
                <a:cs typeface="Trebuchet MS"/>
              </a:rPr>
              <a:t>Earth,</a:t>
            </a:r>
            <a:r>
              <a:rPr dirty="0" sz="1800" spc="-10" i="1">
                <a:latin typeface="Trebuchet MS"/>
                <a:cs typeface="Trebuchet MS"/>
              </a:rPr>
              <a:t> </a:t>
            </a:r>
            <a:r>
              <a:rPr dirty="0" sz="1800" spc="-5" i="1">
                <a:latin typeface="Trebuchet MS"/>
                <a:cs typeface="Trebuchet MS"/>
              </a:rPr>
              <a:t>and</a:t>
            </a:r>
            <a:r>
              <a:rPr dirty="0" sz="1800" spc="-10" i="1">
                <a:latin typeface="Trebuchet MS"/>
                <a:cs typeface="Trebuchet MS"/>
              </a:rPr>
              <a:t> </a:t>
            </a:r>
            <a:r>
              <a:rPr dirty="0" sz="1800" spc="-5" i="1">
                <a:latin typeface="Trebuchet MS"/>
                <a:cs typeface="Trebuchet MS"/>
              </a:rPr>
              <a:t>more.</a:t>
            </a:r>
            <a:r>
              <a:rPr dirty="0" sz="1800" spc="-10" i="1">
                <a:latin typeface="Trebuchet MS"/>
                <a:cs typeface="Trebuchet MS"/>
              </a:rPr>
              <a:t> </a:t>
            </a:r>
            <a:r>
              <a:rPr dirty="0" sz="1800" spc="-60" i="1">
                <a:latin typeface="Trebuchet MS"/>
                <a:cs typeface="Trebuchet MS"/>
              </a:rPr>
              <a:t>We</a:t>
            </a:r>
            <a:r>
              <a:rPr dirty="0" sz="1800" spc="-10" i="1">
                <a:latin typeface="Trebuchet MS"/>
                <a:cs typeface="Trebuchet MS"/>
              </a:rPr>
              <a:t> </a:t>
            </a:r>
            <a:r>
              <a:rPr dirty="0" sz="1800" spc="-5" i="1">
                <a:latin typeface="Trebuchet MS"/>
                <a:cs typeface="Trebuchet MS"/>
              </a:rPr>
              <a:t>aim</a:t>
            </a:r>
            <a:r>
              <a:rPr dirty="0" sz="1800" spc="-10" i="1">
                <a:latin typeface="Trebuchet MS"/>
                <a:cs typeface="Trebuchet MS"/>
              </a:rPr>
              <a:t> </a:t>
            </a:r>
            <a:r>
              <a:rPr dirty="0" sz="1800" spc="-5" i="1">
                <a:latin typeface="Trebuchet MS"/>
                <a:cs typeface="Trebuchet MS"/>
              </a:rPr>
              <a:t>to</a:t>
            </a:r>
            <a:r>
              <a:rPr dirty="0" sz="1800" spc="-10" i="1">
                <a:latin typeface="Trebuchet MS"/>
                <a:cs typeface="Trebuchet MS"/>
              </a:rPr>
              <a:t> </a:t>
            </a:r>
            <a:r>
              <a:rPr dirty="0" sz="1800" spc="-5" i="1">
                <a:latin typeface="Trebuchet MS"/>
                <a:cs typeface="Trebuchet MS"/>
              </a:rPr>
              <a:t>create </a:t>
            </a:r>
            <a:r>
              <a:rPr dirty="0" sz="1800" i="1">
                <a:latin typeface="Trebuchet MS"/>
                <a:cs typeface="Trebuchet MS"/>
              </a:rPr>
              <a:t>a</a:t>
            </a:r>
            <a:r>
              <a:rPr dirty="0" sz="1800" spc="-10" i="1">
                <a:latin typeface="Trebuchet MS"/>
                <a:cs typeface="Trebuchet MS"/>
              </a:rPr>
              <a:t> </a:t>
            </a:r>
            <a:r>
              <a:rPr dirty="0" sz="1800" spc="-5" i="1">
                <a:latin typeface="Trebuchet MS"/>
                <a:cs typeface="Trebuchet MS"/>
              </a:rPr>
              <a:t>model</a:t>
            </a:r>
            <a:r>
              <a:rPr dirty="0" sz="1800" spc="-10" i="1">
                <a:latin typeface="Trebuchet MS"/>
                <a:cs typeface="Trebuchet MS"/>
              </a:rPr>
              <a:t> </a:t>
            </a:r>
            <a:r>
              <a:rPr dirty="0" sz="1800" spc="-5" i="1">
                <a:latin typeface="Trebuchet MS"/>
                <a:cs typeface="Trebuchet MS"/>
              </a:rPr>
              <a:t>that</a:t>
            </a:r>
            <a:r>
              <a:rPr dirty="0" sz="1800" spc="-10" i="1">
                <a:latin typeface="Trebuchet MS"/>
                <a:cs typeface="Trebuchet MS"/>
              </a:rPr>
              <a:t> </a:t>
            </a:r>
            <a:r>
              <a:rPr dirty="0" sz="1800" spc="-5" i="1">
                <a:latin typeface="Trebuchet MS"/>
                <a:cs typeface="Trebuchet MS"/>
              </a:rPr>
              <a:t>adapts</a:t>
            </a:r>
            <a:r>
              <a:rPr dirty="0" sz="1800" spc="-10" i="1">
                <a:latin typeface="Trebuchet MS"/>
                <a:cs typeface="Trebuchet MS"/>
              </a:rPr>
              <a:t> </a:t>
            </a:r>
            <a:r>
              <a:rPr dirty="0" sz="1800" spc="-5" i="1">
                <a:latin typeface="Trebuchet MS"/>
                <a:cs typeface="Trebuchet MS"/>
              </a:rPr>
              <a:t>well </a:t>
            </a:r>
            <a:r>
              <a:rPr dirty="0" sz="1800" i="1">
                <a:latin typeface="Trebuchet MS"/>
                <a:cs typeface="Trebuchet MS"/>
              </a:rPr>
              <a:t> </a:t>
            </a:r>
            <a:r>
              <a:rPr dirty="0" sz="1800" spc="-5" i="1">
                <a:latin typeface="Trebuchet MS"/>
                <a:cs typeface="Trebuchet MS"/>
              </a:rPr>
              <a:t>to specific image translation tasks. Whether </a:t>
            </a:r>
            <a:r>
              <a:rPr dirty="0" sz="1800" spc="-35" i="1">
                <a:latin typeface="Trebuchet MS"/>
                <a:cs typeface="Trebuchet MS"/>
              </a:rPr>
              <a:t>it’s </a:t>
            </a:r>
            <a:r>
              <a:rPr dirty="0" sz="1800" spc="-5" i="1">
                <a:latin typeface="Trebuchet MS"/>
                <a:cs typeface="Trebuchet MS"/>
              </a:rPr>
              <a:t>converting </a:t>
            </a:r>
            <a:r>
              <a:rPr dirty="0" sz="1800" i="1">
                <a:latin typeface="Trebuchet MS"/>
                <a:cs typeface="Trebuchet MS"/>
              </a:rPr>
              <a:t> </a:t>
            </a:r>
            <a:r>
              <a:rPr dirty="0" sz="1800" spc="-5" i="1">
                <a:latin typeface="Trebuchet MS"/>
                <a:cs typeface="Trebuchet MS"/>
              </a:rPr>
              <a:t>satellite photos to Google Maps format or vice versa, our </a:t>
            </a:r>
            <a:r>
              <a:rPr dirty="0" sz="1800" i="1">
                <a:latin typeface="Trebuchet MS"/>
                <a:cs typeface="Trebuchet MS"/>
              </a:rPr>
              <a:t> </a:t>
            </a:r>
            <a:r>
              <a:rPr dirty="0" sz="1800" spc="-5" i="1">
                <a:latin typeface="Trebuchet MS"/>
                <a:cs typeface="Trebuchet MS"/>
              </a:rPr>
              <a:t>system</a:t>
            </a:r>
            <a:r>
              <a:rPr dirty="0" sz="1800" spc="-10" i="1">
                <a:latin typeface="Trebuchet MS"/>
                <a:cs typeface="Trebuchet MS"/>
              </a:rPr>
              <a:t> </a:t>
            </a:r>
            <a:r>
              <a:rPr dirty="0" sz="1800" spc="-5" i="1">
                <a:latin typeface="Trebuchet MS"/>
                <a:cs typeface="Trebuchet MS"/>
              </a:rPr>
              <a:t>should handle diverse</a:t>
            </a:r>
            <a:r>
              <a:rPr dirty="0" sz="1800" spc="-10" i="1">
                <a:latin typeface="Trebuchet MS"/>
                <a:cs typeface="Trebuchet MS"/>
              </a:rPr>
              <a:t> </a:t>
            </a:r>
            <a:r>
              <a:rPr dirty="0" sz="1800" spc="-5" i="1">
                <a:latin typeface="Trebuchet MS"/>
                <a:cs typeface="Trebuchet MS"/>
              </a:rPr>
              <a:t>domains </a:t>
            </a:r>
            <a:r>
              <a:rPr dirty="0" sz="1800" spc="-25" i="1">
                <a:latin typeface="Trebuchet MS"/>
                <a:cs typeface="Trebuchet MS"/>
              </a:rPr>
              <a:t>effectively.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079" y="6467855"/>
            <a:ext cx="76185" cy="178814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3/21/2024</a:t>
            </a:r>
          </a:p>
          <a:p>
            <a:pPr marL="12700">
              <a:lnSpc>
                <a:spcPct val="100000"/>
              </a:lnSpc>
            </a:pPr>
            <a:r>
              <a:rPr dirty="0" b="1">
                <a:latin typeface="Trebuchet MS"/>
                <a:cs typeface="Trebuchet MS"/>
              </a:rPr>
              <a:t>Review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41246" y="6463400"/>
            <a:ext cx="476884" cy="18796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100" spc="-5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t>4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4311" y="536143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8659368" y="2648711"/>
            <a:ext cx="3533140" cy="3810000"/>
            <a:chOff x="8659368" y="2648711"/>
            <a:chExt cx="3533140" cy="3810000"/>
          </a:xfrm>
        </p:grpSpPr>
        <p:sp>
          <p:nvSpPr>
            <p:cNvPr id="4" name="object 4"/>
            <p:cNvSpPr/>
            <p:nvPr/>
          </p:nvSpPr>
          <p:spPr>
            <a:xfrm>
              <a:off x="9354311" y="5894831"/>
              <a:ext cx="180340" cy="182880"/>
            </a:xfrm>
            <a:custGeom>
              <a:avLst/>
              <a:gdLst/>
              <a:ahLst/>
              <a:cxnLst/>
              <a:rect l="l" t="t" r="r" b="b"/>
              <a:pathLst>
                <a:path w="180340" h="182879">
                  <a:moveTo>
                    <a:pt x="179831" y="182880"/>
                  </a:moveTo>
                  <a:lnTo>
                    <a:pt x="0" y="182880"/>
                  </a:lnTo>
                  <a:lnTo>
                    <a:pt x="0" y="0"/>
                  </a:lnTo>
                  <a:lnTo>
                    <a:pt x="179831" y="0"/>
                  </a:lnTo>
                  <a:lnTo>
                    <a:pt x="179831" y="18288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9368" y="2648711"/>
              <a:ext cx="3532630" cy="380999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39546" y="793699"/>
            <a:ext cx="2626360" cy="1320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4250" spc="-5"/>
              <a:t>PROJECT </a:t>
            </a:r>
            <a:r>
              <a:rPr dirty="0" sz="4250"/>
              <a:t> </a:t>
            </a:r>
            <a:r>
              <a:rPr dirty="0" sz="4250" spc="-5"/>
              <a:t>OVE</a:t>
            </a:r>
            <a:r>
              <a:rPr dirty="0" sz="4250" spc="-155"/>
              <a:t>R</a:t>
            </a:r>
            <a:r>
              <a:rPr dirty="0" sz="4250" spc="-5"/>
              <a:t>VIEW</a:t>
            </a:r>
            <a:endParaRPr sz="425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079" y="6467855"/>
            <a:ext cx="76185" cy="17881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98200" y="2494920"/>
            <a:ext cx="6024245" cy="1244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600" spc="-5" i="1">
                <a:latin typeface="Arial"/>
                <a:cs typeface="Arial"/>
              </a:rPr>
              <a:t>Image-to-image translation </a:t>
            </a:r>
            <a:r>
              <a:rPr dirty="0" sz="1600" i="1">
                <a:latin typeface="Arial"/>
                <a:cs typeface="Arial"/>
              </a:rPr>
              <a:t>(I2I) </a:t>
            </a:r>
            <a:r>
              <a:rPr dirty="0" sz="1600" spc="-5" i="1">
                <a:latin typeface="Arial"/>
                <a:cs typeface="Arial"/>
              </a:rPr>
              <a:t>aims to transfer images from </a:t>
            </a:r>
            <a:r>
              <a:rPr dirty="0" sz="1600" i="1">
                <a:latin typeface="Arial"/>
                <a:cs typeface="Arial"/>
              </a:rPr>
              <a:t>a </a:t>
            </a:r>
            <a:r>
              <a:rPr dirty="0" sz="1600" spc="5" i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source</a:t>
            </a:r>
            <a:r>
              <a:rPr dirty="0" sz="1600" spc="5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domain</a:t>
            </a:r>
            <a:r>
              <a:rPr dirty="0" sz="160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to</a:t>
            </a:r>
            <a:r>
              <a:rPr dirty="0" sz="1600" i="1">
                <a:latin typeface="Arial"/>
                <a:cs typeface="Arial"/>
              </a:rPr>
              <a:t> a</a:t>
            </a:r>
            <a:r>
              <a:rPr dirty="0" sz="1600" spc="5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target</a:t>
            </a:r>
            <a:r>
              <a:rPr dirty="0" sz="160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domain</a:t>
            </a:r>
            <a:r>
              <a:rPr dirty="0" sz="160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while</a:t>
            </a:r>
            <a:r>
              <a:rPr dirty="0" sz="160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preserving</a:t>
            </a:r>
            <a:r>
              <a:rPr dirty="0" sz="1600" i="1">
                <a:latin typeface="Arial"/>
                <a:cs typeface="Arial"/>
              </a:rPr>
              <a:t> content </a:t>
            </a:r>
            <a:r>
              <a:rPr dirty="0" sz="1600" spc="5" i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representations. </a:t>
            </a:r>
            <a:r>
              <a:rPr dirty="0" sz="1600" spc="-5" i="1">
                <a:latin typeface="Arial"/>
                <a:cs typeface="Arial"/>
              </a:rPr>
              <a:t>It has gained attention due to its applications in </a:t>
            </a:r>
            <a:r>
              <a:rPr dirty="0" sz="1600" i="1">
                <a:latin typeface="Arial"/>
                <a:cs typeface="Arial"/>
              </a:rPr>
              <a:t> computer vision </a:t>
            </a:r>
            <a:r>
              <a:rPr dirty="0" sz="1600" spc="-5" i="1">
                <a:latin typeface="Arial"/>
                <a:cs typeface="Arial"/>
              </a:rPr>
              <a:t>and image processing, including image </a:t>
            </a:r>
            <a:r>
              <a:rPr dirty="0" sz="1600" i="1">
                <a:latin typeface="Arial"/>
                <a:cs typeface="Arial"/>
              </a:rPr>
              <a:t>synthesis, </a:t>
            </a:r>
            <a:r>
              <a:rPr dirty="0" sz="1600" spc="5" i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segmentation,</a:t>
            </a:r>
            <a:r>
              <a:rPr dirty="0" sz="1600" spc="-15" i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style</a:t>
            </a:r>
            <a:r>
              <a:rPr dirty="0" sz="1600" spc="-10" i="1">
                <a:latin typeface="Arial"/>
                <a:cs typeface="Arial"/>
              </a:rPr>
              <a:t> </a:t>
            </a:r>
            <a:r>
              <a:rPr dirty="0" sz="1600" spc="-15" i="1">
                <a:latin typeface="Arial"/>
                <a:cs typeface="Arial"/>
              </a:rPr>
              <a:t>transfer,</a:t>
            </a:r>
            <a:r>
              <a:rPr dirty="0" sz="1600" spc="-10" i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restoration,</a:t>
            </a:r>
            <a:r>
              <a:rPr dirty="0" sz="1600" spc="-1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and</a:t>
            </a:r>
            <a:r>
              <a:rPr dirty="0" sz="1600" spc="-1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pose</a:t>
            </a:r>
            <a:r>
              <a:rPr dirty="0" sz="1600" spc="-1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estimation.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3/21/2024</a:t>
            </a:r>
          </a:p>
          <a:p>
            <a:pPr marL="12700">
              <a:lnSpc>
                <a:spcPct val="100000"/>
              </a:lnSpc>
            </a:pPr>
            <a:r>
              <a:rPr dirty="0" b="1">
                <a:latin typeface="Trebuchet MS"/>
                <a:cs typeface="Trebuchet MS"/>
              </a:rPr>
              <a:t>Review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41246" y="6463400"/>
            <a:ext cx="476884" cy="18796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100" spc="-5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t>4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4311" y="536143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354311" y="5894832"/>
            <a:ext cx="180340" cy="182880"/>
          </a:xfrm>
          <a:custGeom>
            <a:avLst/>
            <a:gdLst/>
            <a:ahLst/>
            <a:cxnLst/>
            <a:rect l="l" t="t" r="r" b="b"/>
            <a:pathLst>
              <a:path w="180340" h="182879">
                <a:moveTo>
                  <a:pt x="179831" y="182880"/>
                </a:moveTo>
                <a:lnTo>
                  <a:pt x="0" y="182880"/>
                </a:lnTo>
                <a:lnTo>
                  <a:pt x="0" y="0"/>
                </a:lnTo>
                <a:lnTo>
                  <a:pt x="179831" y="0"/>
                </a:lnTo>
                <a:lnTo>
                  <a:pt x="179831" y="18288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97584" y="863675"/>
            <a:ext cx="500570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10" b="1">
                <a:latin typeface="Trebuchet MS"/>
                <a:cs typeface="Trebuchet MS"/>
              </a:rPr>
              <a:t>WHO</a:t>
            </a:r>
            <a:r>
              <a:rPr dirty="0" sz="3200" spc="-200" b="1">
                <a:latin typeface="Trebuchet MS"/>
                <a:cs typeface="Trebuchet MS"/>
              </a:rPr>
              <a:t> </a:t>
            </a:r>
            <a:r>
              <a:rPr dirty="0" sz="3200" spc="-5" b="1">
                <a:latin typeface="Trebuchet MS"/>
                <a:cs typeface="Trebuchet MS"/>
              </a:rPr>
              <a:t>ARE</a:t>
            </a:r>
            <a:r>
              <a:rPr dirty="0" sz="3200" spc="-80" b="1">
                <a:latin typeface="Trebuchet MS"/>
                <a:cs typeface="Trebuchet MS"/>
              </a:rPr>
              <a:t> </a:t>
            </a:r>
            <a:r>
              <a:rPr dirty="0" sz="3200" spc="-10" b="1">
                <a:latin typeface="Trebuchet MS"/>
                <a:cs typeface="Trebuchet MS"/>
              </a:rPr>
              <a:t>THE</a:t>
            </a:r>
            <a:r>
              <a:rPr dirty="0" sz="3200" spc="-30" b="1">
                <a:latin typeface="Trebuchet MS"/>
                <a:cs typeface="Trebuchet MS"/>
              </a:rPr>
              <a:t> </a:t>
            </a:r>
            <a:r>
              <a:rPr dirty="0" sz="3200" spc="-10" b="1">
                <a:latin typeface="Trebuchet MS"/>
                <a:cs typeface="Trebuchet MS"/>
              </a:rPr>
              <a:t>END</a:t>
            </a:r>
            <a:r>
              <a:rPr dirty="0" sz="3200" spc="-25" b="1">
                <a:latin typeface="Trebuchet MS"/>
                <a:cs typeface="Trebuchet MS"/>
              </a:rPr>
              <a:t> </a:t>
            </a:r>
            <a:r>
              <a:rPr dirty="0" sz="3200" spc="-5" b="1">
                <a:latin typeface="Trebuchet MS"/>
                <a:cs typeface="Trebuchet MS"/>
              </a:rPr>
              <a:t>USERS?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5423" y="6172200"/>
            <a:ext cx="2179319" cy="48463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344300" y="1907197"/>
            <a:ext cx="801497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600" spc="-5" i="1">
                <a:latin typeface="Arial"/>
                <a:cs typeface="Arial"/>
              </a:rPr>
              <a:t>The</a:t>
            </a:r>
            <a:r>
              <a:rPr dirty="0" sz="160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end</a:t>
            </a:r>
            <a:r>
              <a:rPr dirty="0" sz="160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users</a:t>
            </a:r>
            <a:r>
              <a:rPr dirty="0" sz="160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of</a:t>
            </a:r>
            <a:r>
              <a:rPr dirty="0" sz="160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image</a:t>
            </a:r>
            <a:r>
              <a:rPr dirty="0" sz="160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to</a:t>
            </a:r>
            <a:r>
              <a:rPr dirty="0" sz="160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image</a:t>
            </a:r>
            <a:r>
              <a:rPr dirty="0" sz="160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translation</a:t>
            </a:r>
            <a:r>
              <a:rPr dirty="0" sz="160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are</a:t>
            </a:r>
            <a:r>
              <a:rPr dirty="0" sz="1600" i="1">
                <a:latin typeface="Arial"/>
                <a:cs typeface="Arial"/>
              </a:rPr>
              <a:t> researchers,artists,content </a:t>
            </a:r>
            <a:r>
              <a:rPr dirty="0" sz="1600" spc="5" i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creators,marketers,photographers,filmmakers,satellite</a:t>
            </a:r>
            <a:r>
              <a:rPr dirty="0" sz="1600" spc="5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and</a:t>
            </a:r>
            <a:r>
              <a:rPr dirty="0" sz="160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aerial</a:t>
            </a:r>
            <a:r>
              <a:rPr dirty="0" sz="160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imagery</a:t>
            </a:r>
            <a:r>
              <a:rPr dirty="0" sz="160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and</a:t>
            </a:r>
            <a:r>
              <a:rPr dirty="0" sz="160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fashion </a:t>
            </a:r>
            <a:r>
              <a:rPr dirty="0" sz="1600" spc="-43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designers.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3/21/2024</a:t>
            </a:r>
          </a:p>
          <a:p>
            <a:pPr marL="12700">
              <a:lnSpc>
                <a:spcPct val="100000"/>
              </a:lnSpc>
            </a:pPr>
            <a:r>
              <a:rPr dirty="0" b="1">
                <a:latin typeface="Trebuchet MS"/>
                <a:cs typeface="Trebuchet MS"/>
              </a:rPr>
              <a:t>Review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41246" y="6463400"/>
            <a:ext cx="476884" cy="18796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100" spc="-5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t>4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200" y="2112244"/>
            <a:ext cx="2694431" cy="324916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4311" y="536143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4311" y="5894832"/>
            <a:ext cx="180340" cy="182880"/>
          </a:xfrm>
          <a:custGeom>
            <a:avLst/>
            <a:gdLst/>
            <a:ahLst/>
            <a:cxnLst/>
            <a:rect l="l" t="t" r="r" b="b"/>
            <a:pathLst>
              <a:path w="180340" h="182879">
                <a:moveTo>
                  <a:pt x="179831" y="182880"/>
                </a:moveTo>
                <a:lnTo>
                  <a:pt x="0" y="182880"/>
                </a:lnTo>
                <a:lnTo>
                  <a:pt x="0" y="0"/>
                </a:lnTo>
                <a:lnTo>
                  <a:pt x="179831" y="0"/>
                </a:lnTo>
                <a:lnTo>
                  <a:pt x="179831" y="18288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7884" y="823543"/>
            <a:ext cx="6779259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YOUR</a:t>
            </a:r>
            <a:r>
              <a:rPr dirty="0" sz="3600" spc="-25"/>
              <a:t> </a:t>
            </a:r>
            <a:r>
              <a:rPr dirty="0" sz="3600" spc="-5"/>
              <a:t>SOLUTION</a:t>
            </a:r>
            <a:r>
              <a:rPr dirty="0" sz="3600" spc="-220"/>
              <a:t> </a:t>
            </a:r>
            <a:r>
              <a:rPr dirty="0" sz="3600" spc="-5"/>
              <a:t>AND</a:t>
            </a:r>
            <a:r>
              <a:rPr dirty="0" sz="3600" spc="-25"/>
              <a:t> </a:t>
            </a:r>
            <a:r>
              <a:rPr dirty="0" sz="3600" spc="-5"/>
              <a:t>ITS</a:t>
            </a:r>
            <a:r>
              <a:rPr dirty="0" sz="3600" spc="-20"/>
              <a:t> </a:t>
            </a:r>
            <a:r>
              <a:rPr dirty="0" sz="3600" spc="-60"/>
              <a:t>VALUE </a:t>
            </a:r>
            <a:r>
              <a:rPr dirty="0" sz="3600" spc="-1070"/>
              <a:t> </a:t>
            </a:r>
            <a:r>
              <a:rPr dirty="0" sz="3600" spc="-5"/>
              <a:t>PROPOSITION</a:t>
            </a:r>
            <a:endParaRPr sz="36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079" y="6467855"/>
            <a:ext cx="76185" cy="17881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347925" y="2615317"/>
            <a:ext cx="6108065" cy="2463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600" spc="-5" i="1">
                <a:latin typeface="Arial"/>
                <a:cs typeface="Arial"/>
              </a:rPr>
              <a:t>Image-to-image</a:t>
            </a:r>
            <a:r>
              <a:rPr dirty="0" sz="160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translation</a:t>
            </a:r>
            <a:r>
              <a:rPr dirty="0" sz="1600" i="1">
                <a:latin typeface="Arial"/>
                <a:cs typeface="Arial"/>
              </a:rPr>
              <a:t> (I2I)</a:t>
            </a:r>
            <a:r>
              <a:rPr dirty="0" sz="1600" spc="5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aims</a:t>
            </a:r>
            <a:r>
              <a:rPr dirty="0" sz="160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to</a:t>
            </a:r>
            <a:r>
              <a:rPr dirty="0" sz="160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transfer</a:t>
            </a:r>
            <a:r>
              <a:rPr dirty="0" sz="160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images</a:t>
            </a:r>
            <a:r>
              <a:rPr dirty="0" sz="160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from</a:t>
            </a:r>
            <a:r>
              <a:rPr dirty="0" sz="1600" i="1">
                <a:latin typeface="Arial"/>
                <a:cs typeface="Arial"/>
              </a:rPr>
              <a:t> a </a:t>
            </a:r>
            <a:r>
              <a:rPr dirty="0" sz="1600" spc="-430" i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source</a:t>
            </a:r>
            <a:r>
              <a:rPr dirty="0" sz="1600" spc="5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domain</a:t>
            </a:r>
            <a:r>
              <a:rPr dirty="0" sz="160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to</a:t>
            </a:r>
            <a:r>
              <a:rPr dirty="0" sz="1600" i="1">
                <a:latin typeface="Arial"/>
                <a:cs typeface="Arial"/>
              </a:rPr>
              <a:t> a</a:t>
            </a:r>
            <a:r>
              <a:rPr dirty="0" sz="1600" spc="5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target</a:t>
            </a:r>
            <a:r>
              <a:rPr dirty="0" sz="160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domain</a:t>
            </a:r>
            <a:r>
              <a:rPr dirty="0" sz="160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while</a:t>
            </a:r>
            <a:r>
              <a:rPr dirty="0" sz="160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preserving</a:t>
            </a:r>
            <a:r>
              <a:rPr dirty="0" sz="1600" i="1">
                <a:latin typeface="Arial"/>
                <a:cs typeface="Arial"/>
              </a:rPr>
              <a:t> content </a:t>
            </a:r>
            <a:r>
              <a:rPr dirty="0" sz="1600" spc="5" i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representations.</a:t>
            </a:r>
            <a:r>
              <a:rPr dirty="0" sz="1600" spc="5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It</a:t>
            </a:r>
            <a:r>
              <a:rPr dirty="0" sz="160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has</a:t>
            </a:r>
            <a:r>
              <a:rPr dirty="0" sz="160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drawn</a:t>
            </a:r>
            <a:r>
              <a:rPr dirty="0" sz="160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increasing</a:t>
            </a:r>
            <a:r>
              <a:rPr dirty="0" sz="160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attention</a:t>
            </a:r>
            <a:r>
              <a:rPr dirty="0" sz="160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and</a:t>
            </a:r>
            <a:r>
              <a:rPr dirty="0" sz="1600" i="1">
                <a:latin typeface="Arial"/>
                <a:cs typeface="Arial"/>
              </a:rPr>
              <a:t> made </a:t>
            </a:r>
            <a:r>
              <a:rPr dirty="0" sz="1600" spc="5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tremendous</a:t>
            </a:r>
            <a:r>
              <a:rPr dirty="0" sz="160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progress</a:t>
            </a:r>
            <a:r>
              <a:rPr dirty="0" sz="160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in</a:t>
            </a:r>
            <a:r>
              <a:rPr dirty="0" sz="1600" i="1">
                <a:latin typeface="Arial"/>
                <a:cs typeface="Arial"/>
              </a:rPr>
              <a:t> recent</a:t>
            </a:r>
            <a:r>
              <a:rPr dirty="0" sz="1600" spc="5" i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years</a:t>
            </a:r>
            <a:r>
              <a:rPr dirty="0" sz="1600" spc="5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due</a:t>
            </a:r>
            <a:r>
              <a:rPr dirty="0" sz="160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to</a:t>
            </a:r>
            <a:r>
              <a:rPr dirty="0" sz="160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its</a:t>
            </a:r>
            <a:r>
              <a:rPr dirty="0" sz="160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wide</a:t>
            </a:r>
            <a:r>
              <a:rPr dirty="0" sz="1600" i="1">
                <a:latin typeface="Arial"/>
                <a:cs typeface="Arial"/>
              </a:rPr>
              <a:t> range</a:t>
            </a:r>
            <a:r>
              <a:rPr dirty="0" sz="1600" spc="5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of </a:t>
            </a:r>
            <a:r>
              <a:rPr dirty="0" sz="160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applications in </a:t>
            </a:r>
            <a:r>
              <a:rPr dirty="0" sz="1600" i="1">
                <a:latin typeface="Arial"/>
                <a:cs typeface="Arial"/>
              </a:rPr>
              <a:t>computer vision </a:t>
            </a:r>
            <a:r>
              <a:rPr dirty="0" sz="1600" spc="-5" i="1">
                <a:latin typeface="Arial"/>
                <a:cs typeface="Arial"/>
              </a:rPr>
              <a:t>and image processingBy enabling </a:t>
            </a:r>
            <a:r>
              <a:rPr dirty="0" sz="1600" i="1">
                <a:latin typeface="Arial"/>
                <a:cs typeface="Arial"/>
              </a:rPr>
              <a:t> seamless</a:t>
            </a:r>
            <a:r>
              <a:rPr dirty="0" sz="1600" spc="5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transformations</a:t>
            </a:r>
            <a:r>
              <a:rPr dirty="0" sz="160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between</a:t>
            </a:r>
            <a:r>
              <a:rPr dirty="0" sz="160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different</a:t>
            </a:r>
            <a:r>
              <a:rPr dirty="0" sz="1600" i="1">
                <a:latin typeface="Arial"/>
                <a:cs typeface="Arial"/>
              </a:rPr>
              <a:t> visual</a:t>
            </a:r>
            <a:r>
              <a:rPr dirty="0" sz="1600" spc="5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domains,</a:t>
            </a:r>
            <a:r>
              <a:rPr dirty="0" sz="160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I2I </a:t>
            </a:r>
            <a:r>
              <a:rPr dirty="0" sz="160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enhances</a:t>
            </a:r>
            <a:r>
              <a:rPr dirty="0" sz="1600" i="1">
                <a:latin typeface="Arial"/>
                <a:cs typeface="Arial"/>
              </a:rPr>
              <a:t> </a:t>
            </a:r>
            <a:r>
              <a:rPr dirty="0" sz="1600" spc="-15" i="1">
                <a:latin typeface="Arial"/>
                <a:cs typeface="Arial"/>
              </a:rPr>
              <a:t>creativity,</a:t>
            </a:r>
            <a:r>
              <a:rPr dirty="0" sz="1600" spc="-1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data</a:t>
            </a:r>
            <a:r>
              <a:rPr dirty="0" sz="160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augmentation,</a:t>
            </a:r>
            <a:r>
              <a:rPr dirty="0" sz="160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and</a:t>
            </a:r>
            <a:r>
              <a:rPr dirty="0" sz="1600" i="1">
                <a:latin typeface="Arial"/>
                <a:cs typeface="Arial"/>
              </a:rPr>
              <a:t> cross-domain </a:t>
            </a:r>
            <a:r>
              <a:rPr dirty="0" sz="1600" spc="5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adaptation</a:t>
            </a:r>
            <a:r>
              <a:rPr dirty="0" sz="1600" spc="-1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in </a:t>
            </a:r>
            <a:r>
              <a:rPr dirty="0" sz="1600" i="1">
                <a:latin typeface="Arial"/>
                <a:cs typeface="Arial"/>
              </a:rPr>
              <a:t>various</a:t>
            </a:r>
            <a:r>
              <a:rPr dirty="0" sz="1600" spc="-5" i="1">
                <a:latin typeface="Arial"/>
                <a:cs typeface="Arial"/>
              </a:rPr>
              <a:t> applications.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600" i="1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3/21/2024</a:t>
            </a:r>
          </a:p>
          <a:p>
            <a:pPr marL="12700">
              <a:lnSpc>
                <a:spcPct val="100000"/>
              </a:lnSpc>
            </a:pPr>
            <a:r>
              <a:rPr dirty="0" b="1">
                <a:latin typeface="Trebuchet MS"/>
                <a:cs typeface="Trebuchet MS"/>
              </a:rPr>
              <a:t>Review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41246" y="6463400"/>
            <a:ext cx="476884" cy="18796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100" spc="-5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t>4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" y="3241905"/>
            <a:ext cx="2465831" cy="341985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4311" y="536143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4311" y="5894832"/>
            <a:ext cx="180340" cy="182880"/>
          </a:xfrm>
          <a:custGeom>
            <a:avLst/>
            <a:gdLst/>
            <a:ahLst/>
            <a:cxnLst/>
            <a:rect l="l" t="t" r="r" b="b"/>
            <a:pathLst>
              <a:path w="180340" h="182879">
                <a:moveTo>
                  <a:pt x="179831" y="182880"/>
                </a:moveTo>
                <a:lnTo>
                  <a:pt x="0" y="182880"/>
                </a:lnTo>
                <a:lnTo>
                  <a:pt x="0" y="0"/>
                </a:lnTo>
                <a:lnTo>
                  <a:pt x="179831" y="0"/>
                </a:lnTo>
                <a:lnTo>
                  <a:pt x="179831" y="18288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0130" y="620217"/>
            <a:ext cx="7453630" cy="6731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50" spc="-10"/>
              <a:t>THE</a:t>
            </a:r>
            <a:r>
              <a:rPr dirty="0" sz="4250" spc="-30"/>
              <a:t> </a:t>
            </a:r>
            <a:r>
              <a:rPr dirty="0" sz="4250" spc="-10"/>
              <a:t>WOW</a:t>
            </a:r>
            <a:r>
              <a:rPr dirty="0" sz="4250" spc="-25"/>
              <a:t> </a:t>
            </a:r>
            <a:r>
              <a:rPr dirty="0" sz="4250" spc="-5"/>
              <a:t>IN</a:t>
            </a:r>
            <a:r>
              <a:rPr dirty="0" sz="4250" spc="-105"/>
              <a:t> </a:t>
            </a:r>
            <a:r>
              <a:rPr dirty="0" sz="4250" spc="-5"/>
              <a:t>YOUR</a:t>
            </a:r>
            <a:r>
              <a:rPr dirty="0" sz="4250" spc="-20"/>
              <a:t> </a:t>
            </a:r>
            <a:r>
              <a:rPr dirty="0" sz="4250" spc="-5"/>
              <a:t>SOLUTION</a:t>
            </a:r>
            <a:endParaRPr sz="4250"/>
          </a:p>
        </p:txBody>
      </p:sp>
      <p:sp>
        <p:nvSpPr>
          <p:cNvPr id="7" name="object 7"/>
          <p:cNvSpPr txBox="1"/>
          <p:nvPr/>
        </p:nvSpPr>
        <p:spPr>
          <a:xfrm>
            <a:off x="752551" y="6494591"/>
            <a:ext cx="1365885" cy="162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  <a:tabLst>
                <a:tab pos="913765" algn="l"/>
              </a:tabLst>
            </a:pPr>
            <a:r>
              <a:rPr dirty="0" sz="1100" spc="-5">
                <a:solidFill>
                  <a:srgbClr val="2C83C3"/>
                </a:solidFill>
                <a:latin typeface="Trebuchet MS"/>
                <a:cs typeface="Trebuchet MS"/>
              </a:rPr>
              <a:t>3/21/202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4	</a:t>
            </a:r>
            <a:r>
              <a:rPr dirty="0" sz="1100" spc="-5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81536" y="6463400"/>
            <a:ext cx="149860" cy="18796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z="1100">
                <a:solidFill>
                  <a:srgbClr val="2C92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9851" y="6673153"/>
            <a:ext cx="500380" cy="18796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100" spc="-5" b="1">
                <a:solidFill>
                  <a:srgbClr val="2C83C3"/>
                </a:solidFill>
                <a:latin typeface="Trebuchet MS"/>
                <a:cs typeface="Trebuchet MS"/>
              </a:rPr>
              <a:t>Re</a:t>
            </a:r>
            <a:r>
              <a:rPr dirty="0" sz="1100" spc="30" b="1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dirty="0" sz="1100" spc="-5" b="1">
                <a:solidFill>
                  <a:srgbClr val="2C83C3"/>
                </a:solidFill>
                <a:latin typeface="Trebuchet MS"/>
                <a:cs typeface="Trebuchet MS"/>
              </a:rPr>
              <a:t>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53150" y="1480896"/>
            <a:ext cx="6394450" cy="4902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21920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latin typeface="Arial"/>
                <a:cs typeface="Arial"/>
              </a:rPr>
              <a:t>Instant </a:t>
            </a:r>
            <a:r>
              <a:rPr dirty="0" sz="1600" b="1">
                <a:latin typeface="Arial"/>
                <a:cs typeface="Arial"/>
              </a:rPr>
              <a:t>Multilingual </a:t>
            </a:r>
            <a:r>
              <a:rPr dirty="0" sz="1600" spc="-5" b="1">
                <a:latin typeface="Arial"/>
                <a:cs typeface="Arial"/>
              </a:rPr>
              <a:t>Understanding:</a:t>
            </a:r>
            <a:r>
              <a:rPr dirty="0" sz="1600" b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Imagine </a:t>
            </a:r>
            <a:r>
              <a:rPr dirty="0" sz="1600" i="1">
                <a:latin typeface="Arial"/>
                <a:cs typeface="Arial"/>
              </a:rPr>
              <a:t>capturing a signboard </a:t>
            </a:r>
            <a:r>
              <a:rPr dirty="0" sz="1600" spc="-43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in </a:t>
            </a:r>
            <a:r>
              <a:rPr dirty="0" sz="1600" i="1">
                <a:latin typeface="Arial"/>
                <a:cs typeface="Arial"/>
              </a:rPr>
              <a:t>a </a:t>
            </a:r>
            <a:r>
              <a:rPr dirty="0" sz="1600" spc="-5" i="1">
                <a:latin typeface="Arial"/>
                <a:cs typeface="Arial"/>
              </a:rPr>
              <a:t>foreign language using </a:t>
            </a:r>
            <a:r>
              <a:rPr dirty="0" sz="1600" i="1">
                <a:latin typeface="Arial"/>
                <a:cs typeface="Arial"/>
              </a:rPr>
              <a:t>your smartphone. </a:t>
            </a:r>
            <a:r>
              <a:rPr dirty="0" sz="1600" spc="-10" i="1">
                <a:latin typeface="Arial"/>
                <a:cs typeface="Arial"/>
              </a:rPr>
              <a:t>With </a:t>
            </a:r>
            <a:r>
              <a:rPr dirty="0" sz="1600" spc="-5" i="1">
                <a:latin typeface="Arial"/>
                <a:cs typeface="Arial"/>
              </a:rPr>
              <a:t>image-to-image </a:t>
            </a:r>
            <a:r>
              <a:rPr dirty="0" sz="160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translation, </a:t>
            </a:r>
            <a:r>
              <a:rPr dirty="0" sz="1600" i="1">
                <a:latin typeface="Arial"/>
                <a:cs typeface="Arial"/>
              </a:rPr>
              <a:t>you can </a:t>
            </a:r>
            <a:r>
              <a:rPr dirty="0" sz="1600" spc="-5" i="1">
                <a:latin typeface="Arial"/>
                <a:cs typeface="Arial"/>
              </a:rPr>
              <a:t>instantly </a:t>
            </a:r>
            <a:r>
              <a:rPr dirty="0" sz="1600" i="1">
                <a:latin typeface="Arial"/>
                <a:cs typeface="Arial"/>
              </a:rPr>
              <a:t>see </a:t>
            </a:r>
            <a:r>
              <a:rPr dirty="0" sz="1600" spc="-5" i="1">
                <a:latin typeface="Arial"/>
                <a:cs typeface="Arial"/>
              </a:rPr>
              <a:t>the translated text overlaid on the </a:t>
            </a:r>
            <a:r>
              <a:rPr dirty="0" sz="160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image. </a:t>
            </a:r>
            <a:r>
              <a:rPr dirty="0" sz="1600" spc="-15" i="1">
                <a:latin typeface="Arial"/>
                <a:cs typeface="Arial"/>
              </a:rPr>
              <a:t>It’s </a:t>
            </a:r>
            <a:r>
              <a:rPr dirty="0" sz="1600" spc="-5" i="1">
                <a:latin typeface="Arial"/>
                <a:cs typeface="Arial"/>
              </a:rPr>
              <a:t>like having </a:t>
            </a:r>
            <a:r>
              <a:rPr dirty="0" sz="1600" i="1">
                <a:latin typeface="Arial"/>
                <a:cs typeface="Arial"/>
              </a:rPr>
              <a:t>a </a:t>
            </a:r>
            <a:r>
              <a:rPr dirty="0" sz="1600" spc="-5" i="1">
                <a:latin typeface="Arial"/>
                <a:cs typeface="Arial"/>
              </a:rPr>
              <a:t>personal language interpreter </a:t>
            </a:r>
            <a:r>
              <a:rPr dirty="0" sz="1600" i="1">
                <a:latin typeface="Arial"/>
                <a:cs typeface="Arial"/>
              </a:rPr>
              <a:t>right </a:t>
            </a:r>
            <a:r>
              <a:rPr dirty="0" sz="1600" spc="-5" i="1">
                <a:latin typeface="Arial"/>
                <a:cs typeface="Arial"/>
              </a:rPr>
              <a:t>in </a:t>
            </a:r>
            <a:r>
              <a:rPr dirty="0" sz="1600" i="1">
                <a:latin typeface="Arial"/>
                <a:cs typeface="Arial"/>
              </a:rPr>
              <a:t>your </a:t>
            </a:r>
            <a:r>
              <a:rPr dirty="0" sz="1600" spc="5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pocket.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1600" spc="-5" b="1">
                <a:latin typeface="Arial"/>
                <a:cs typeface="Arial"/>
              </a:rPr>
              <a:t>Artistic Alchemy:</a:t>
            </a:r>
            <a:r>
              <a:rPr dirty="0" sz="1600" b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Art enthusiasts and </a:t>
            </a:r>
            <a:r>
              <a:rPr dirty="0" sz="1600" i="1">
                <a:latin typeface="Arial"/>
                <a:cs typeface="Arial"/>
              </a:rPr>
              <a:t>creators revel </a:t>
            </a:r>
            <a:r>
              <a:rPr dirty="0" sz="1600" spc="-5" i="1">
                <a:latin typeface="Arial"/>
                <a:cs typeface="Arial"/>
              </a:rPr>
              <a:t>in the </a:t>
            </a:r>
            <a:r>
              <a:rPr dirty="0" sz="1600" i="1">
                <a:latin typeface="Arial"/>
                <a:cs typeface="Arial"/>
              </a:rPr>
              <a:t>magic </a:t>
            </a:r>
            <a:r>
              <a:rPr dirty="0" sz="1600" spc="-5" i="1">
                <a:latin typeface="Arial"/>
                <a:cs typeface="Arial"/>
              </a:rPr>
              <a:t>of </a:t>
            </a:r>
            <a:r>
              <a:rPr dirty="0" sz="1600" i="1">
                <a:latin typeface="Arial"/>
                <a:cs typeface="Arial"/>
              </a:rPr>
              <a:t> style </a:t>
            </a:r>
            <a:r>
              <a:rPr dirty="0" sz="1600" spc="-15" i="1">
                <a:latin typeface="Arial"/>
                <a:cs typeface="Arial"/>
              </a:rPr>
              <a:t>transfer. </a:t>
            </a:r>
            <a:r>
              <a:rPr dirty="0" sz="1600" spc="-5" i="1">
                <a:latin typeface="Arial"/>
                <a:cs typeface="Arial"/>
              </a:rPr>
              <a:t>Convert </a:t>
            </a:r>
            <a:r>
              <a:rPr dirty="0" sz="1600" i="1">
                <a:latin typeface="Arial"/>
                <a:cs typeface="Arial"/>
              </a:rPr>
              <a:t>a mundane </a:t>
            </a:r>
            <a:r>
              <a:rPr dirty="0" sz="1600" spc="-5" i="1">
                <a:latin typeface="Arial"/>
                <a:cs typeface="Arial"/>
              </a:rPr>
              <a:t>photo into </a:t>
            </a:r>
            <a:r>
              <a:rPr dirty="0" sz="1600" i="1">
                <a:latin typeface="Arial"/>
                <a:cs typeface="Arial"/>
              </a:rPr>
              <a:t>a masterpiece </a:t>
            </a:r>
            <a:r>
              <a:rPr dirty="0" sz="1600" spc="-5" i="1">
                <a:latin typeface="Arial"/>
                <a:cs typeface="Arial"/>
              </a:rPr>
              <a:t>inspired by </a:t>
            </a:r>
            <a:r>
              <a:rPr dirty="0" sz="1600" spc="-430" i="1">
                <a:latin typeface="Arial"/>
                <a:cs typeface="Arial"/>
              </a:rPr>
              <a:t> </a:t>
            </a:r>
            <a:r>
              <a:rPr dirty="0" sz="1600" spc="-25" i="1">
                <a:latin typeface="Arial"/>
                <a:cs typeface="Arial"/>
              </a:rPr>
              <a:t>Van</a:t>
            </a:r>
            <a:r>
              <a:rPr dirty="0" sz="1600" spc="4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Gogh</a:t>
            </a:r>
            <a:r>
              <a:rPr dirty="0" sz="1600" spc="4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or</a:t>
            </a:r>
            <a:r>
              <a:rPr dirty="0" sz="1600" spc="4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Picasso.</a:t>
            </a:r>
            <a:r>
              <a:rPr dirty="0" sz="1600" spc="4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The</a:t>
            </a:r>
            <a:r>
              <a:rPr dirty="0" sz="1600" spc="4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ability</a:t>
            </a:r>
            <a:r>
              <a:rPr dirty="0" sz="1600" spc="4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to</a:t>
            </a:r>
            <a:r>
              <a:rPr dirty="0" sz="1600" spc="40" i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morph</a:t>
            </a:r>
            <a:r>
              <a:rPr dirty="0" sz="1600" spc="4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images</a:t>
            </a:r>
            <a:r>
              <a:rPr dirty="0" sz="1600" spc="40" i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seamlessly </a:t>
            </a:r>
            <a:r>
              <a:rPr dirty="0" sz="1600" spc="5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between</a:t>
            </a:r>
            <a:r>
              <a:rPr dirty="0" sz="1600" spc="-1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artistic </a:t>
            </a:r>
            <a:r>
              <a:rPr dirty="0" sz="1600" i="1">
                <a:latin typeface="Arial"/>
                <a:cs typeface="Arial"/>
              </a:rPr>
              <a:t>styles</a:t>
            </a:r>
            <a:r>
              <a:rPr dirty="0" sz="1600" spc="-5" i="1">
                <a:latin typeface="Arial"/>
                <a:cs typeface="Arial"/>
              </a:rPr>
              <a:t> is</a:t>
            </a:r>
            <a:r>
              <a:rPr dirty="0" sz="1600" spc="-1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nothing </a:t>
            </a:r>
            <a:r>
              <a:rPr dirty="0" sz="1600" i="1">
                <a:latin typeface="Arial"/>
                <a:cs typeface="Arial"/>
              </a:rPr>
              <a:t>short</a:t>
            </a:r>
            <a:r>
              <a:rPr dirty="0" sz="1600" spc="-5" i="1">
                <a:latin typeface="Arial"/>
                <a:cs typeface="Arial"/>
              </a:rPr>
              <a:t> of enchanting</a:t>
            </a:r>
            <a:r>
              <a:rPr dirty="0" sz="1600" spc="-5" b="1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Arial"/>
              <a:cs typeface="Arial"/>
            </a:endParaRPr>
          </a:p>
          <a:p>
            <a:pPr marL="12700" marR="48260">
              <a:lnSpc>
                <a:spcPct val="100000"/>
              </a:lnSpc>
            </a:pPr>
            <a:r>
              <a:rPr dirty="0" sz="1600" spc="-5" b="1">
                <a:latin typeface="Arial"/>
                <a:cs typeface="Arial"/>
              </a:rPr>
              <a:t>Architectural Dreams Realized:</a:t>
            </a:r>
            <a:r>
              <a:rPr dirty="0" sz="1600" b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Urban planners and architects </a:t>
            </a:r>
            <a:r>
              <a:rPr dirty="0" sz="1600" i="1">
                <a:latin typeface="Arial"/>
                <a:cs typeface="Arial"/>
              </a:rPr>
              <a:t> visualize </a:t>
            </a:r>
            <a:r>
              <a:rPr dirty="0" sz="1600" spc="-5" i="1">
                <a:latin typeface="Arial"/>
                <a:cs typeface="Arial"/>
              </a:rPr>
              <a:t>their designs </a:t>
            </a:r>
            <a:r>
              <a:rPr dirty="0" sz="1600" spc="-15" i="1">
                <a:latin typeface="Arial"/>
                <a:cs typeface="Arial"/>
              </a:rPr>
              <a:t>effortlessly. </a:t>
            </a:r>
            <a:r>
              <a:rPr dirty="0" sz="1600" spc="-5" i="1">
                <a:latin typeface="Arial"/>
                <a:cs typeface="Arial"/>
              </a:rPr>
              <a:t>Convert </a:t>
            </a:r>
            <a:r>
              <a:rPr dirty="0" sz="1600" i="1">
                <a:latin typeface="Arial"/>
                <a:cs typeface="Arial"/>
              </a:rPr>
              <a:t>a simple </a:t>
            </a:r>
            <a:r>
              <a:rPr dirty="0" sz="1600" spc="-5" i="1">
                <a:latin typeface="Arial"/>
                <a:cs typeface="Arial"/>
              </a:rPr>
              <a:t>facade </a:t>
            </a:r>
            <a:r>
              <a:rPr dirty="0" sz="1600" i="1">
                <a:latin typeface="Arial"/>
                <a:cs typeface="Arial"/>
              </a:rPr>
              <a:t>sketch </a:t>
            </a:r>
            <a:r>
              <a:rPr dirty="0" sz="1600" spc="-5" i="1">
                <a:latin typeface="Arial"/>
                <a:cs typeface="Arial"/>
              </a:rPr>
              <a:t>into </a:t>
            </a:r>
            <a:r>
              <a:rPr dirty="0" sz="1600" spc="-430" i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a </a:t>
            </a:r>
            <a:r>
              <a:rPr dirty="0" sz="1600" spc="-5" i="1">
                <a:latin typeface="Arial"/>
                <a:cs typeface="Arial"/>
              </a:rPr>
              <a:t>photorealistic building. The transformation from blueprint to </a:t>
            </a:r>
            <a:r>
              <a:rPr dirty="0" sz="1600" i="1">
                <a:latin typeface="Arial"/>
                <a:cs typeface="Arial"/>
              </a:rPr>
              <a:t>reality </a:t>
            </a:r>
            <a:r>
              <a:rPr dirty="0" sz="1600" spc="-5" i="1">
                <a:latin typeface="Arial"/>
                <a:cs typeface="Arial"/>
              </a:rPr>
              <a:t>is </a:t>
            </a:r>
            <a:r>
              <a:rPr dirty="0" sz="160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awe-inspiring.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Arial"/>
              <a:cs typeface="Arial"/>
            </a:endParaRPr>
          </a:p>
          <a:p>
            <a:pPr marL="12700" marR="45085">
              <a:lnSpc>
                <a:spcPct val="100000"/>
              </a:lnSpc>
            </a:pPr>
            <a:r>
              <a:rPr dirty="0" sz="1600" b="1">
                <a:latin typeface="Arial"/>
                <a:cs typeface="Arial"/>
              </a:rPr>
              <a:t>Medical Marvels:</a:t>
            </a:r>
            <a:r>
              <a:rPr dirty="0" sz="1600" spc="5" b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Doctors analyze X-rays, CT </a:t>
            </a:r>
            <a:r>
              <a:rPr dirty="0" sz="1600" i="1">
                <a:latin typeface="Arial"/>
                <a:cs typeface="Arial"/>
              </a:rPr>
              <a:t>scans, </a:t>
            </a:r>
            <a:r>
              <a:rPr dirty="0" sz="1600" spc="-5" i="1">
                <a:latin typeface="Arial"/>
                <a:cs typeface="Arial"/>
              </a:rPr>
              <a:t>and </a:t>
            </a:r>
            <a:r>
              <a:rPr dirty="0" sz="1600" i="1">
                <a:latin typeface="Arial"/>
                <a:cs typeface="Arial"/>
              </a:rPr>
              <a:t>MRIs </a:t>
            </a:r>
            <a:r>
              <a:rPr dirty="0" sz="1600" spc="-5" i="1">
                <a:latin typeface="Arial"/>
                <a:cs typeface="Arial"/>
              </a:rPr>
              <a:t>with </a:t>
            </a:r>
            <a:r>
              <a:rPr dirty="0" sz="160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precision. Image-to-image translation enhances </a:t>
            </a:r>
            <a:r>
              <a:rPr dirty="0" sz="1600" i="1">
                <a:latin typeface="Arial"/>
                <a:cs typeface="Arial"/>
              </a:rPr>
              <a:t>medical </a:t>
            </a:r>
            <a:r>
              <a:rPr dirty="0" sz="1600" spc="-5" i="1">
                <a:latin typeface="Arial"/>
                <a:cs typeface="Arial"/>
              </a:rPr>
              <a:t>imaging, </a:t>
            </a:r>
            <a:r>
              <a:rPr dirty="0" sz="1600" i="1">
                <a:latin typeface="Arial"/>
                <a:cs typeface="Arial"/>
              </a:rPr>
              <a:t> revealing </a:t>
            </a:r>
            <a:r>
              <a:rPr dirty="0" sz="1600" spc="-5" i="1">
                <a:latin typeface="Arial"/>
                <a:cs typeface="Arial"/>
              </a:rPr>
              <a:t>hidden details and aiding accurate diagnoses. </a:t>
            </a:r>
            <a:r>
              <a:rPr dirty="0" sz="1600" spc="-15" i="1">
                <a:latin typeface="Arial"/>
                <a:cs typeface="Arial"/>
              </a:rPr>
              <a:t>It’s </a:t>
            </a:r>
            <a:r>
              <a:rPr dirty="0" sz="1600" spc="-5" i="1">
                <a:latin typeface="Arial"/>
                <a:cs typeface="Arial"/>
              </a:rPr>
              <a:t>like having </a:t>
            </a:r>
            <a:r>
              <a:rPr dirty="0" sz="1600" spc="-43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X-ray</a:t>
            </a:r>
            <a:r>
              <a:rPr dirty="0" sz="1600" spc="-10" i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vision</a:t>
            </a:r>
            <a:r>
              <a:rPr dirty="0" sz="1600" b="1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4311" y="536143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354311" y="5894832"/>
            <a:ext cx="180340" cy="182880"/>
          </a:xfrm>
          <a:custGeom>
            <a:avLst/>
            <a:gdLst/>
            <a:ahLst/>
            <a:cxnLst/>
            <a:rect l="l" t="t" r="r" b="b"/>
            <a:pathLst>
              <a:path w="180340" h="182879">
                <a:moveTo>
                  <a:pt x="179831" y="182880"/>
                </a:moveTo>
                <a:lnTo>
                  <a:pt x="0" y="182880"/>
                </a:lnTo>
                <a:lnTo>
                  <a:pt x="0" y="0"/>
                </a:lnTo>
                <a:lnTo>
                  <a:pt x="179831" y="0"/>
                </a:lnTo>
                <a:lnTo>
                  <a:pt x="179831" y="18288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6467855"/>
            <a:ext cx="76199" cy="17678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26846" y="1351279"/>
            <a:ext cx="8006080" cy="3926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 MT"/>
                <a:cs typeface="Arial MT"/>
              </a:rPr>
              <a:t>The </a:t>
            </a:r>
            <a:r>
              <a:rPr dirty="0" sz="1600">
                <a:latin typeface="Arial MT"/>
                <a:cs typeface="Arial MT"/>
              </a:rPr>
              <a:t>key </a:t>
            </a:r>
            <a:r>
              <a:rPr dirty="0" sz="1600" spc="-5">
                <a:latin typeface="Arial MT"/>
                <a:cs typeface="Arial MT"/>
              </a:rPr>
              <a:t>idea behind Pix2Pix is to learn </a:t>
            </a:r>
            <a:r>
              <a:rPr dirty="0" sz="1600">
                <a:latin typeface="Arial MT"/>
                <a:cs typeface="Arial MT"/>
              </a:rPr>
              <a:t>a mapping </a:t>
            </a:r>
            <a:r>
              <a:rPr dirty="0" sz="1600" spc="-5">
                <a:latin typeface="Arial MT"/>
                <a:cs typeface="Arial MT"/>
              </a:rPr>
              <a:t>from an input image in one domain to 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an output image in another domain, given paired examples of </a:t>
            </a:r>
            <a:r>
              <a:rPr dirty="0" sz="1600">
                <a:latin typeface="Arial MT"/>
                <a:cs typeface="Arial MT"/>
              </a:rPr>
              <a:t>corresponding </a:t>
            </a:r>
            <a:r>
              <a:rPr dirty="0" sz="1600" spc="-5">
                <a:latin typeface="Arial MT"/>
                <a:cs typeface="Arial MT"/>
              </a:rPr>
              <a:t>input-output </a:t>
            </a:r>
            <a:r>
              <a:rPr dirty="0" sz="1600" spc="-43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images during training. The </a:t>
            </a:r>
            <a:r>
              <a:rPr dirty="0" sz="1600">
                <a:latin typeface="Arial MT"/>
                <a:cs typeface="Arial MT"/>
              </a:rPr>
              <a:t>model </a:t>
            </a:r>
            <a:r>
              <a:rPr dirty="0" sz="1600" spc="-5">
                <a:latin typeface="Arial MT"/>
                <a:cs typeface="Arial MT"/>
              </a:rPr>
              <a:t>is based on </a:t>
            </a:r>
            <a:r>
              <a:rPr dirty="0" sz="1600">
                <a:latin typeface="Arial MT"/>
                <a:cs typeface="Arial MT"/>
              </a:rPr>
              <a:t>conditional </a:t>
            </a:r>
            <a:r>
              <a:rPr dirty="0" sz="1600" spc="-5">
                <a:latin typeface="Arial MT"/>
                <a:cs typeface="Arial MT"/>
              </a:rPr>
              <a:t>generative adversarial 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networks </a:t>
            </a:r>
            <a:r>
              <a:rPr dirty="0" sz="1600">
                <a:latin typeface="Arial MT"/>
                <a:cs typeface="Arial MT"/>
              </a:rPr>
              <a:t>(cGANs), </a:t>
            </a:r>
            <a:r>
              <a:rPr dirty="0" sz="1600" spc="-5">
                <a:latin typeface="Arial MT"/>
                <a:cs typeface="Arial MT"/>
              </a:rPr>
              <a:t>which </a:t>
            </a:r>
            <a:r>
              <a:rPr dirty="0" sz="1600">
                <a:latin typeface="Arial MT"/>
                <a:cs typeface="Arial MT"/>
              </a:rPr>
              <a:t>means </a:t>
            </a:r>
            <a:r>
              <a:rPr dirty="0" sz="1600" spc="-5">
                <a:latin typeface="Arial MT"/>
                <a:cs typeface="Arial MT"/>
              </a:rPr>
              <a:t>it </a:t>
            </a:r>
            <a:r>
              <a:rPr dirty="0" sz="1600">
                <a:latin typeface="Arial MT"/>
                <a:cs typeface="Arial MT"/>
              </a:rPr>
              <a:t>conditions </a:t>
            </a:r>
            <a:r>
              <a:rPr dirty="0" sz="1600" spc="-5">
                <a:latin typeface="Arial MT"/>
                <a:cs typeface="Arial MT"/>
              </a:rPr>
              <a:t>the image generation process on both the 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input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and output images.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latin typeface="Arial MT"/>
                <a:cs typeface="Arial MT"/>
              </a:rPr>
              <a:t>Here's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basic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overview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of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Pix2Pix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architecture:</a:t>
            </a:r>
            <a:endParaRPr sz="1600">
              <a:latin typeface="Arial MT"/>
              <a:cs typeface="Arial MT"/>
            </a:endParaRPr>
          </a:p>
          <a:p>
            <a:pPr marL="12700" marR="306705" indent="451484">
              <a:lnSpc>
                <a:spcPct val="100000"/>
              </a:lnSpc>
            </a:pPr>
            <a:r>
              <a:rPr dirty="0" sz="1600" spc="-5" b="1">
                <a:latin typeface="Arial"/>
                <a:cs typeface="Arial"/>
              </a:rPr>
              <a:t>Generator </a:t>
            </a:r>
            <a:r>
              <a:rPr dirty="0" sz="1600" b="1">
                <a:latin typeface="Arial"/>
                <a:cs typeface="Arial"/>
              </a:rPr>
              <a:t>(G): </a:t>
            </a:r>
            <a:r>
              <a:rPr dirty="0" sz="1600" spc="-5">
                <a:latin typeface="Arial MT"/>
                <a:cs typeface="Arial MT"/>
              </a:rPr>
              <a:t>The generator takes an input image from the </a:t>
            </a:r>
            <a:r>
              <a:rPr dirty="0" sz="1600">
                <a:latin typeface="Arial MT"/>
                <a:cs typeface="Arial MT"/>
              </a:rPr>
              <a:t>source </a:t>
            </a:r>
            <a:r>
              <a:rPr dirty="0" sz="1600" spc="-5">
                <a:latin typeface="Arial MT"/>
                <a:cs typeface="Arial MT"/>
              </a:rPr>
              <a:t>domain and </a:t>
            </a:r>
            <a:r>
              <a:rPr dirty="0" sz="1600" spc="-43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attempts to generate </a:t>
            </a:r>
            <a:r>
              <a:rPr dirty="0" sz="1600">
                <a:latin typeface="Arial MT"/>
                <a:cs typeface="Arial MT"/>
              </a:rPr>
              <a:t>a corresponding </a:t>
            </a:r>
            <a:r>
              <a:rPr dirty="0" sz="1600" spc="-5">
                <a:latin typeface="Arial MT"/>
                <a:cs typeface="Arial MT"/>
              </a:rPr>
              <a:t>output image in the target domain. It typically </a:t>
            </a:r>
            <a:r>
              <a:rPr dirty="0" sz="1600">
                <a:latin typeface="Arial MT"/>
                <a:cs typeface="Arial MT"/>
              </a:rPr>
              <a:t> consists </a:t>
            </a:r>
            <a:r>
              <a:rPr dirty="0" sz="1600" spc="-5">
                <a:latin typeface="Arial MT"/>
                <a:cs typeface="Arial MT"/>
              </a:rPr>
              <a:t>of an encoder-decoder architecture, where the encoder encodes the input 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image into </a:t>
            </a:r>
            <a:r>
              <a:rPr dirty="0" sz="1600">
                <a:latin typeface="Arial MT"/>
                <a:cs typeface="Arial MT"/>
              </a:rPr>
              <a:t>a </a:t>
            </a:r>
            <a:r>
              <a:rPr dirty="0" sz="1600" spc="-5">
                <a:latin typeface="Arial MT"/>
                <a:cs typeface="Arial MT"/>
              </a:rPr>
              <a:t>latent </a:t>
            </a:r>
            <a:r>
              <a:rPr dirty="0" sz="1600">
                <a:latin typeface="Arial MT"/>
                <a:cs typeface="Arial MT"/>
              </a:rPr>
              <a:t>representation, </a:t>
            </a:r>
            <a:r>
              <a:rPr dirty="0" sz="1600" spc="-5">
                <a:latin typeface="Arial MT"/>
                <a:cs typeface="Arial MT"/>
              </a:rPr>
              <a:t>and the decoder decodes this </a:t>
            </a:r>
            <a:r>
              <a:rPr dirty="0" sz="1600">
                <a:latin typeface="Arial MT"/>
                <a:cs typeface="Arial MT"/>
              </a:rPr>
              <a:t>representation </a:t>
            </a:r>
            <a:r>
              <a:rPr dirty="0" sz="1600" spc="-5">
                <a:latin typeface="Arial MT"/>
                <a:cs typeface="Arial MT"/>
              </a:rPr>
              <a:t>to 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generate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the output image.</a:t>
            </a:r>
            <a:endParaRPr sz="1600">
              <a:latin typeface="Arial MT"/>
              <a:cs typeface="Arial MT"/>
            </a:endParaRPr>
          </a:p>
          <a:p>
            <a:pPr marL="12700" marR="45085" indent="563880">
              <a:lnSpc>
                <a:spcPct val="100000"/>
              </a:lnSpc>
            </a:pPr>
            <a:r>
              <a:rPr dirty="0" sz="1600" spc="-5" b="1">
                <a:latin typeface="Arial"/>
                <a:cs typeface="Arial"/>
              </a:rPr>
              <a:t>Discriminator </a:t>
            </a:r>
            <a:r>
              <a:rPr dirty="0" sz="1600" b="1">
                <a:latin typeface="Arial"/>
                <a:cs typeface="Arial"/>
              </a:rPr>
              <a:t>(D): </a:t>
            </a:r>
            <a:r>
              <a:rPr dirty="0" sz="1600" spc="-5">
                <a:latin typeface="Arial MT"/>
                <a:cs typeface="Arial MT"/>
              </a:rPr>
              <a:t>The discriminator is </a:t>
            </a:r>
            <a:r>
              <a:rPr dirty="0" sz="1600">
                <a:latin typeface="Arial MT"/>
                <a:cs typeface="Arial MT"/>
              </a:rPr>
              <a:t>a </a:t>
            </a:r>
            <a:r>
              <a:rPr dirty="0" sz="1600" spc="-5">
                <a:latin typeface="Arial MT"/>
                <a:cs typeface="Arial MT"/>
              </a:rPr>
              <a:t>binary </a:t>
            </a:r>
            <a:r>
              <a:rPr dirty="0" sz="1600">
                <a:latin typeface="Arial MT"/>
                <a:cs typeface="Arial MT"/>
              </a:rPr>
              <a:t>classifier </a:t>
            </a:r>
            <a:r>
              <a:rPr dirty="0" sz="1600" spc="-5">
                <a:latin typeface="Arial MT"/>
                <a:cs typeface="Arial MT"/>
              </a:rPr>
              <a:t>that tries to distinguish 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between </a:t>
            </a:r>
            <a:r>
              <a:rPr dirty="0" sz="1600">
                <a:latin typeface="Arial MT"/>
                <a:cs typeface="Arial MT"/>
              </a:rPr>
              <a:t>real </a:t>
            </a:r>
            <a:r>
              <a:rPr dirty="0" sz="1600" spc="-5">
                <a:latin typeface="Arial MT"/>
                <a:cs typeface="Arial MT"/>
              </a:rPr>
              <a:t>target images </a:t>
            </a:r>
            <a:r>
              <a:rPr dirty="0" sz="1600">
                <a:latin typeface="Arial MT"/>
                <a:cs typeface="Arial MT"/>
              </a:rPr>
              <a:t>(from </a:t>
            </a:r>
            <a:r>
              <a:rPr dirty="0" sz="1600" spc="-5">
                <a:latin typeface="Arial MT"/>
                <a:cs typeface="Arial MT"/>
              </a:rPr>
              <a:t>the dataset) and fake target images generated by the 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15">
                <a:latin typeface="Arial MT"/>
                <a:cs typeface="Arial MT"/>
              </a:rPr>
              <a:t>generator. </a:t>
            </a:r>
            <a:r>
              <a:rPr dirty="0" sz="1600" spc="-5">
                <a:latin typeface="Arial MT"/>
                <a:cs typeface="Arial MT"/>
              </a:rPr>
              <a:t>It takes both the input image and the generated </a:t>
            </a:r>
            <a:r>
              <a:rPr dirty="0" sz="1600">
                <a:latin typeface="Arial MT"/>
                <a:cs typeface="Arial MT"/>
              </a:rPr>
              <a:t>(or real) </a:t>
            </a:r>
            <a:r>
              <a:rPr dirty="0" sz="1600" spc="-5">
                <a:latin typeface="Arial MT"/>
                <a:cs typeface="Arial MT"/>
              </a:rPr>
              <a:t>target image as input </a:t>
            </a:r>
            <a:r>
              <a:rPr dirty="0" sz="1600" spc="-43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and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outputs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5">
                <a:latin typeface="Arial MT"/>
                <a:cs typeface="Arial MT"/>
              </a:rPr>
              <a:t> probability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indicating the likelihood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that the target image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is </a:t>
            </a:r>
            <a:r>
              <a:rPr dirty="0" sz="1600">
                <a:latin typeface="Arial MT"/>
                <a:cs typeface="Arial MT"/>
              </a:rPr>
              <a:t>real.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851" y="6469191"/>
            <a:ext cx="684530" cy="35560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100" spc="-5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18335" y="6469191"/>
            <a:ext cx="452120" cy="20066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baseline="-5050" sz="1650" spc="-705" b="1">
                <a:solidFill>
                  <a:srgbClr val="2C83C3"/>
                </a:solidFill>
                <a:latin typeface="Trebuchet MS"/>
                <a:cs typeface="Trebuchet MS"/>
              </a:rPr>
              <a:t>n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dirty="0" sz="1100" spc="-6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5" b="1">
                <a:solidFill>
                  <a:srgbClr val="2C83C3"/>
                </a:solidFill>
                <a:latin typeface="Trebuchet MS"/>
                <a:cs typeface="Trebuchet MS"/>
              </a:rPr>
              <a:t>nual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81536" y="6463400"/>
            <a:ext cx="222885" cy="18796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z="1100">
                <a:solidFill>
                  <a:srgbClr val="2C92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39546" y="245948"/>
            <a:ext cx="296926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MODELING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E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Template_Presentation_NM</dc:title>
  <dcterms:created xsi:type="dcterms:W3CDTF">2024-04-01T05:40:59Z</dcterms:created>
  <dcterms:modified xsi:type="dcterms:W3CDTF">2024-04-01T05:40:59Z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