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1" r:id="rId18"/>
    <p:sldId id="272" r:id="rId19"/>
    <p:sldId id="273" r:id="rId20"/>
    <p:sldId id="275" r:id="rId21"/>
    <p:sldId id="270" r:id="rId22"/>
  </p:sldIdLst>
  <p:sldSz cx="9144000" cy="6858000" type="screen4x3"/>
  <p:notesSz cx="6858000" cy="9144000"/>
  <p:embeddedFontLst>
    <p:embeddedFont>
      <p:font typeface="Bookman Old Style" panose="020506040505050202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Geo" panose="020B0604020202020204"/>
      <p:regular r:id="rId32"/>
      <p: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0+1O8D3e6Olmj3kzlr7y/Ktsz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9C927-305B-4D8F-A8E0-5D767FA3F3D3}">
  <a:tblStyle styleId="{45B9C927-305B-4D8F-A8E0-5D767FA3F3D3}"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1E8"/>
          </a:solidFill>
        </a:fill>
      </a:tcStyle>
    </a:wholeTbl>
    <a:band1H>
      <a:tcTxStyle b="off" i="off"/>
      <a:tcStyle>
        <a:tcBdr/>
        <a:fill>
          <a:solidFill>
            <a:srgbClr val="FFE2CD"/>
          </a:solidFill>
        </a:fill>
      </a:tcStyle>
    </a:band1H>
    <a:band2H>
      <a:tcTxStyle b="off" i="off"/>
      <a:tcStyle>
        <a:tcBdr/>
      </a:tcStyle>
    </a:band2H>
    <a:band1V>
      <a:tcTxStyle b="off" i="off"/>
      <a:tcStyle>
        <a:tcBdr/>
        <a:fill>
          <a:solidFill>
            <a:srgbClr val="FFE2CD"/>
          </a:solidFill>
        </a:fill>
      </a:tcStyle>
    </a:band1V>
    <a:band2V>
      <a:tcTxStyle b="off" i="off"/>
      <a:tcStyle>
        <a:tcBdr/>
      </a:tcStyle>
    </a:band2V>
    <a:lastCol>
      <a:tcTxStyle b="on" i="off">
        <a:font>
          <a:latin typeface="Arial"/>
          <a:ea typeface="Arial"/>
          <a:cs typeface="Arial"/>
        </a:font>
        <a:srgbClr val="FFFFFF"/>
      </a:tcTxStyle>
      <a:tcStyle>
        <a:tcBdr/>
        <a:fill>
          <a:solidFill>
            <a:srgbClr val="FFAB40"/>
          </a:solidFill>
        </a:fill>
      </a:tcStyle>
    </a:lastCol>
    <a:firstCol>
      <a:tcTxStyle b="on" i="off">
        <a:font>
          <a:latin typeface="Arial"/>
          <a:ea typeface="Arial"/>
          <a:cs typeface="Arial"/>
        </a:font>
        <a:srgbClr val="FFFFFF"/>
      </a:tcTxStyle>
      <a:tcStyle>
        <a:tcBdr/>
        <a:fill>
          <a:solidFill>
            <a:srgbClr val="FFAB40"/>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AB40"/>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AB4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7"/>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12" name="Google Shape;12;p17"/>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2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8"/>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28"/>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28"/>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5" name="Google Shape;45;p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29"/>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2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0"/>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0"/>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20"/>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9" name="Google Shape;59;p20"/>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0" name="Google Shape;60;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3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6" name="Google Shape;66;p32"/>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7" name="Google Shape;67;p3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3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3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5"/>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35"/>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Google Shape;76;p35"/>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3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36"/>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0" name="Google Shape;80;p3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37"/>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3" name="Google Shape;83;p37"/>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4" name="Google Shape;84;p3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3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7"/>
        <p:cNvGrpSpPr/>
        <p:nvPr/>
      </p:nvGrpSpPr>
      <p:grpSpPr>
        <a:xfrm>
          <a:off x="0" y="0"/>
          <a:ext cx="0" cy="0"/>
          <a:chOff x="0" y="0"/>
          <a:chExt cx="0" cy="0"/>
        </a:xfrm>
      </p:grpSpPr>
      <p:sp>
        <p:nvSpPr>
          <p:cNvPr id="88" name="Google Shape;88;p39"/>
          <p:cNvSpPr txBox="1">
            <a:spLocks noGrp="1"/>
          </p:cNvSpPr>
          <p:nvPr>
            <p:ph type="title"/>
          </p:nvPr>
        </p:nvSpPr>
        <p:spPr>
          <a:xfrm>
            <a:off x="856060" y="618518"/>
            <a:ext cx="7429500" cy="1478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p39"/>
          <p:cNvSpPr txBox="1">
            <a:spLocks noGrp="1"/>
          </p:cNvSpPr>
          <p:nvPr>
            <p:ph type="body" idx="1"/>
          </p:nvPr>
        </p:nvSpPr>
        <p:spPr>
          <a:xfrm>
            <a:off x="856059" y="2249487"/>
            <a:ext cx="7429500" cy="35418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1600"/>
              </a:spcBef>
              <a:spcAft>
                <a:spcPts val="0"/>
              </a:spcAft>
              <a:buClr>
                <a:schemeClr val="lt1"/>
              </a:buClr>
              <a:buSzPts val="2250"/>
              <a:buChar char="○"/>
              <a:defRPr/>
            </a:lvl2pPr>
            <a:lvl3pPr marL="1371600" lvl="2" indent="-371475" algn="l">
              <a:lnSpc>
                <a:spcPct val="120000"/>
              </a:lnSpc>
              <a:spcBef>
                <a:spcPts val="1600"/>
              </a:spcBef>
              <a:spcAft>
                <a:spcPts val="0"/>
              </a:spcAft>
              <a:buClr>
                <a:schemeClr val="lt1"/>
              </a:buClr>
              <a:buSzPts val="2250"/>
              <a:buChar char="■"/>
              <a:defRPr/>
            </a:lvl3pPr>
            <a:lvl4pPr marL="1828800" lvl="3" indent="-371475" algn="l">
              <a:lnSpc>
                <a:spcPct val="120000"/>
              </a:lnSpc>
              <a:spcBef>
                <a:spcPts val="1600"/>
              </a:spcBef>
              <a:spcAft>
                <a:spcPts val="0"/>
              </a:spcAft>
              <a:buClr>
                <a:schemeClr val="lt1"/>
              </a:buClr>
              <a:buSzPts val="2250"/>
              <a:buChar char="●"/>
              <a:defRPr/>
            </a:lvl4pPr>
            <a:lvl5pPr marL="2286000" lvl="4" indent="-371475" algn="l">
              <a:lnSpc>
                <a:spcPct val="120000"/>
              </a:lnSpc>
              <a:spcBef>
                <a:spcPts val="1600"/>
              </a:spcBef>
              <a:spcAft>
                <a:spcPts val="0"/>
              </a:spcAft>
              <a:buClr>
                <a:schemeClr val="lt1"/>
              </a:buClr>
              <a:buSzPts val="2250"/>
              <a:buChar char="○"/>
              <a:defRPr/>
            </a:lvl5pPr>
            <a:lvl6pPr marL="2743200" lvl="5" indent="-371475" algn="l">
              <a:lnSpc>
                <a:spcPct val="120000"/>
              </a:lnSpc>
              <a:spcBef>
                <a:spcPts val="1600"/>
              </a:spcBef>
              <a:spcAft>
                <a:spcPts val="0"/>
              </a:spcAft>
              <a:buClr>
                <a:schemeClr val="lt1"/>
              </a:buClr>
              <a:buSzPts val="2250"/>
              <a:buChar char="■"/>
              <a:defRPr/>
            </a:lvl6pPr>
            <a:lvl7pPr marL="3200400" lvl="6" indent="-371475" algn="l">
              <a:lnSpc>
                <a:spcPct val="120000"/>
              </a:lnSpc>
              <a:spcBef>
                <a:spcPts val="1600"/>
              </a:spcBef>
              <a:spcAft>
                <a:spcPts val="0"/>
              </a:spcAft>
              <a:buClr>
                <a:schemeClr val="lt1"/>
              </a:buClr>
              <a:buSzPts val="2250"/>
              <a:buChar char="●"/>
              <a:defRPr/>
            </a:lvl7pPr>
            <a:lvl8pPr marL="3657600" lvl="7" indent="-371475" algn="l">
              <a:lnSpc>
                <a:spcPct val="120000"/>
              </a:lnSpc>
              <a:spcBef>
                <a:spcPts val="1600"/>
              </a:spcBef>
              <a:spcAft>
                <a:spcPts val="0"/>
              </a:spcAft>
              <a:buClr>
                <a:schemeClr val="lt1"/>
              </a:buClr>
              <a:buSzPts val="2250"/>
              <a:buChar char="○"/>
              <a:defRPr/>
            </a:lvl8pPr>
            <a:lvl9pPr marL="4114800" lvl="8" indent="-371475" algn="l">
              <a:lnSpc>
                <a:spcPct val="120000"/>
              </a:lnSpc>
              <a:spcBef>
                <a:spcPts val="1600"/>
              </a:spcBef>
              <a:spcAft>
                <a:spcPts val="1600"/>
              </a:spcAft>
              <a:buClr>
                <a:schemeClr val="lt1"/>
              </a:buClr>
              <a:buSzPts val="2250"/>
              <a:buChar char="■"/>
              <a:defRPr/>
            </a:lvl9pPr>
          </a:lstStyle>
          <a:p>
            <a:endParaRPr/>
          </a:p>
        </p:txBody>
      </p:sp>
      <p:sp>
        <p:nvSpPr>
          <p:cNvPr id="90" name="Google Shape;90;p39"/>
          <p:cNvSpPr txBox="1">
            <a:spLocks noGrp="1"/>
          </p:cNvSpPr>
          <p:nvPr>
            <p:ph type="dt" idx="10"/>
          </p:nvPr>
        </p:nvSpPr>
        <p:spPr>
          <a:xfrm>
            <a:off x="5592691" y="5883276"/>
            <a:ext cx="20574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 name="Google Shape;91;p39"/>
          <p:cNvSpPr txBox="1">
            <a:spLocks noGrp="1"/>
          </p:cNvSpPr>
          <p:nvPr>
            <p:ph type="ftr" idx="11"/>
          </p:nvPr>
        </p:nvSpPr>
        <p:spPr>
          <a:xfrm>
            <a:off x="856058" y="5883275"/>
            <a:ext cx="4679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39"/>
          <p:cNvSpPr txBox="1">
            <a:spLocks noGrp="1"/>
          </p:cNvSpPr>
          <p:nvPr>
            <p:ph type="sldNum" idx="12"/>
          </p:nvPr>
        </p:nvSpPr>
        <p:spPr>
          <a:xfrm>
            <a:off x="7707241" y="5883274"/>
            <a:ext cx="578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21"/>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2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23"/>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3"/>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25"/>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2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3.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 name="Google Shape;55;p1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6" name="Google Shape;5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98" name="Google Shape;98;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99" name="Google Shape;99;p1"/>
          <p:cNvPicPr preferRelativeResize="0"/>
          <p:nvPr/>
        </p:nvPicPr>
        <p:blipFill rotWithShape="1">
          <a:blip r:embed="rId3">
            <a:alphaModFix/>
          </a:blip>
          <a:srcRect/>
          <a:stretch/>
        </p:blipFill>
        <p:spPr>
          <a:xfrm>
            <a:off x="0" y="0"/>
            <a:ext cx="9144000" cy="6858005"/>
          </a:xfrm>
          <a:prstGeom prst="rect">
            <a:avLst/>
          </a:prstGeom>
          <a:noFill/>
          <a:ln>
            <a:noFill/>
          </a:ln>
        </p:spPr>
      </p:pic>
      <p:sp>
        <p:nvSpPr>
          <p:cNvPr id="100" name="Google Shape;100;p1"/>
          <p:cNvSpPr txBox="1"/>
          <p:nvPr/>
        </p:nvSpPr>
        <p:spPr>
          <a:xfrm>
            <a:off x="694900" y="402907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Roboto"/>
                <a:ea typeface="Roboto"/>
                <a:cs typeface="Roboto"/>
                <a:sym typeface="Roboto"/>
              </a:rPr>
              <a:t>II</a:t>
            </a:r>
            <a:endParaRPr sz="2400" b="1" i="0" u="none" strike="noStrike" cap="none">
              <a:solidFill>
                <a:srgbClr val="FF0000"/>
              </a:solidFill>
              <a:latin typeface="Roboto"/>
              <a:ea typeface="Roboto"/>
              <a:cs typeface="Roboto"/>
              <a:sym typeface="Roboto"/>
            </a:endParaRPr>
          </a:p>
        </p:txBody>
      </p:sp>
      <p:sp>
        <p:nvSpPr>
          <p:cNvPr id="101" name="Google Shape;101;p1"/>
          <p:cNvSpPr txBox="1"/>
          <p:nvPr/>
        </p:nvSpPr>
        <p:spPr>
          <a:xfrm>
            <a:off x="1352125" y="4038600"/>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Roboto"/>
                <a:ea typeface="Roboto"/>
                <a:cs typeface="Roboto"/>
                <a:sym typeface="Roboto"/>
              </a:rPr>
              <a:t>III</a:t>
            </a:r>
            <a:endParaRPr sz="2400" b="1" i="0" u="none" strike="noStrike" cap="none">
              <a:solidFill>
                <a:srgbClr val="FF0000"/>
              </a:solidFill>
              <a:latin typeface="Roboto"/>
              <a:ea typeface="Roboto"/>
              <a:cs typeface="Roboto"/>
              <a:sym typeface="Roboto"/>
            </a:endParaRPr>
          </a:p>
        </p:txBody>
      </p:sp>
      <p:sp>
        <p:nvSpPr>
          <p:cNvPr id="102" name="Google Shape;102;p1"/>
          <p:cNvSpPr txBox="1"/>
          <p:nvPr/>
        </p:nvSpPr>
        <p:spPr>
          <a:xfrm>
            <a:off x="599650" y="4438575"/>
            <a:ext cx="1772100" cy="95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300" b="0" i="0" u="none" strike="noStrike" cap="none">
                <a:solidFill>
                  <a:schemeClr val="lt1"/>
                </a:solidFill>
                <a:latin typeface="Arial"/>
                <a:ea typeface="Arial"/>
                <a:cs typeface="Arial"/>
                <a:sym typeface="Arial"/>
              </a:rPr>
              <a:t>20ITTE301- LIVE IN LAB</a:t>
            </a:r>
            <a:endParaRPr sz="1300" b="0" i="0" u="none" strike="noStrike" cap="none">
              <a:solidFill>
                <a:schemeClr val="lt1"/>
              </a:solidFill>
              <a:latin typeface="Roboto"/>
              <a:ea typeface="Roboto"/>
              <a:cs typeface="Roboto"/>
              <a:sym typeface="Roboto"/>
            </a:endParaRPr>
          </a:p>
        </p:txBody>
      </p:sp>
      <p:sp>
        <p:nvSpPr>
          <p:cNvPr id="103" name="Google Shape;103;p1"/>
          <p:cNvSpPr txBox="1"/>
          <p:nvPr/>
        </p:nvSpPr>
        <p:spPr>
          <a:xfrm>
            <a:off x="561975" y="5067450"/>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Roboto"/>
              <a:ea typeface="Roboto"/>
              <a:cs typeface="Roboto"/>
              <a:sym typeface="Roboto"/>
            </a:endParaRPr>
          </a:p>
        </p:txBody>
      </p:sp>
      <p:sp>
        <p:nvSpPr>
          <p:cNvPr id="104" name="Google Shape;104;p1"/>
          <p:cNvSpPr txBox="1"/>
          <p:nvPr/>
        </p:nvSpPr>
        <p:spPr>
          <a:xfrm>
            <a:off x="4236125" y="1933000"/>
            <a:ext cx="4855800" cy="176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700" b="1" i="0" u="none" strike="noStrike" cap="none">
                <a:solidFill>
                  <a:srgbClr val="FFFFFF"/>
                </a:solidFill>
                <a:latin typeface="Times New Roman"/>
                <a:ea typeface="Times New Roman"/>
                <a:cs typeface="Times New Roman"/>
                <a:sym typeface="Times New Roman"/>
              </a:rPr>
              <a:t>PREVENTING POISONING ATTACKS IN ML USING CYBER SECURITY APPLICATIONS </a:t>
            </a:r>
            <a:endParaRPr sz="1700" b="1" i="0" u="none" strike="noStrike" cap="none">
              <a:solidFill>
                <a:srgbClr val="FFFFFF"/>
              </a:solidFill>
              <a:latin typeface="Times New Roman"/>
              <a:ea typeface="Times New Roman"/>
              <a:cs typeface="Times New Roman"/>
              <a:sym typeface="Times New Roman"/>
            </a:endParaRPr>
          </a:p>
        </p:txBody>
      </p:sp>
      <p:sp>
        <p:nvSpPr>
          <p:cNvPr id="105" name="Google Shape;105;p1"/>
          <p:cNvSpPr txBox="1"/>
          <p:nvPr/>
        </p:nvSpPr>
        <p:spPr>
          <a:xfrm>
            <a:off x="4581375" y="3066900"/>
            <a:ext cx="4519800" cy="3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b="1" i="0" u="none" strike="noStrike" cap="none">
                <a:solidFill>
                  <a:schemeClr val="lt1"/>
                </a:solidFill>
                <a:latin typeface="Times New Roman"/>
                <a:ea typeface="Times New Roman"/>
                <a:cs typeface="Times New Roman"/>
                <a:sym typeface="Times New Roman"/>
              </a:rPr>
              <a:t>DATE: 15.11.2021</a:t>
            </a:r>
            <a:endParaRPr sz="15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600" b="1" i="0" u="none" strike="noStrike" cap="none">
              <a:solidFill>
                <a:srgbClr val="FFFFFF"/>
              </a:solidFill>
              <a:latin typeface="Roboto"/>
              <a:ea typeface="Roboto"/>
              <a:cs typeface="Roboto"/>
              <a:sym typeface="Roboto"/>
            </a:endParaRPr>
          </a:p>
        </p:txBody>
      </p:sp>
      <p:sp>
        <p:nvSpPr>
          <p:cNvPr id="106" name="Google Shape;106;p1"/>
          <p:cNvSpPr txBox="1"/>
          <p:nvPr/>
        </p:nvSpPr>
        <p:spPr>
          <a:xfrm>
            <a:off x="4205175" y="3429000"/>
            <a:ext cx="4855800" cy="1545600"/>
          </a:xfrm>
          <a:prstGeom prst="rect">
            <a:avLst/>
          </a:prstGeom>
          <a:noFill/>
          <a:ln>
            <a:noFill/>
          </a:ln>
        </p:spPr>
        <p:txBody>
          <a:bodyPr spcFirstLastPara="1" wrap="square" lIns="171450" tIns="91425" rIns="91425" bIns="91425" anchor="t" anchorCtr="0">
            <a:noAutofit/>
          </a:bodyPr>
          <a:lstStyle/>
          <a:p>
            <a:pPr marL="0" marR="0" lvl="0" indent="0" algn="l" rtl="0">
              <a:lnSpc>
                <a:spcPct val="125000"/>
              </a:lnSpc>
              <a:spcBef>
                <a:spcPts val="0"/>
              </a:spcBef>
              <a:spcAft>
                <a:spcPts val="0"/>
              </a:spcAft>
              <a:buClr>
                <a:srgbClr val="000000"/>
              </a:buClr>
              <a:buSzPts val="1400"/>
              <a:buFont typeface="Arial"/>
              <a:buNone/>
            </a:pPr>
            <a:r>
              <a:rPr lang="en-US" sz="1300" b="1" i="0" u="none" strike="noStrike" cap="none" dirty="0">
                <a:solidFill>
                  <a:schemeClr val="lt1"/>
                </a:solidFill>
                <a:latin typeface="Arial"/>
                <a:ea typeface="Arial"/>
                <a:cs typeface="Arial"/>
                <a:sym typeface="Arial"/>
              </a:rPr>
              <a:t>BATCH NUMBER  :  1</a:t>
            </a:r>
            <a:endParaRPr sz="1300" b="1" i="0" u="none" strike="noStrike" cap="none" dirty="0">
              <a:solidFill>
                <a:schemeClr val="lt1"/>
              </a:solidFill>
              <a:latin typeface="Arial"/>
              <a:ea typeface="Arial"/>
              <a:cs typeface="Arial"/>
              <a:sym typeface="Arial"/>
            </a:endParaRPr>
          </a:p>
          <a:p>
            <a:pPr marL="0" marR="0" lvl="0" indent="0" algn="l" rtl="0">
              <a:lnSpc>
                <a:spcPct val="125000"/>
              </a:lnSpc>
              <a:spcBef>
                <a:spcPts val="0"/>
              </a:spcBef>
              <a:spcAft>
                <a:spcPts val="0"/>
              </a:spcAft>
              <a:buClr>
                <a:srgbClr val="000000"/>
              </a:buClr>
              <a:buSzPts val="1400"/>
              <a:buFont typeface="Arial"/>
              <a:buNone/>
            </a:pPr>
            <a:r>
              <a:rPr lang="en-US" sz="1300" b="1" i="0" u="none" strike="noStrike" cap="none" dirty="0">
                <a:solidFill>
                  <a:schemeClr val="lt1"/>
                </a:solidFill>
                <a:latin typeface="Arial"/>
                <a:ea typeface="Arial"/>
                <a:cs typeface="Arial"/>
                <a:sym typeface="Arial"/>
              </a:rPr>
              <a:t>PROJECT CODE   : SEC24ITTE30101</a:t>
            </a:r>
            <a:endParaRPr sz="1300" b="1" i="0" u="none" strike="noStrike" cap="none" dirty="0">
              <a:solidFill>
                <a:schemeClr val="lt1"/>
              </a:solidFill>
              <a:latin typeface="Arial"/>
              <a:ea typeface="Arial"/>
              <a:cs typeface="Arial"/>
              <a:sym typeface="Arial"/>
            </a:endParaRPr>
          </a:p>
          <a:p>
            <a:pPr marL="0" marR="0" lvl="0" indent="0" algn="l" rtl="0">
              <a:lnSpc>
                <a:spcPct val="125000"/>
              </a:lnSpc>
              <a:spcBef>
                <a:spcPts val="0"/>
              </a:spcBef>
              <a:spcAft>
                <a:spcPts val="0"/>
              </a:spcAft>
              <a:buClr>
                <a:srgbClr val="000000"/>
              </a:buClr>
              <a:buSzPts val="1400"/>
              <a:buFont typeface="Arial"/>
              <a:buNone/>
            </a:pPr>
            <a:r>
              <a:rPr lang="en-US" sz="1300" b="1" i="0" u="none" strike="noStrike" cap="none" dirty="0">
                <a:solidFill>
                  <a:schemeClr val="lt1"/>
                </a:solidFill>
                <a:latin typeface="Arial"/>
                <a:ea typeface="Arial"/>
                <a:cs typeface="Arial"/>
                <a:sym typeface="Arial"/>
              </a:rPr>
              <a:t>BATCH MEMBER  :  GNANA PADMESH C K,  LOKESH V </a:t>
            </a:r>
            <a:endParaRPr sz="1300" b="1" i="0" u="none" strike="noStrike" cap="none" dirty="0">
              <a:solidFill>
                <a:schemeClr val="lt1"/>
              </a:solidFill>
              <a:latin typeface="Arial"/>
              <a:ea typeface="Arial"/>
              <a:cs typeface="Arial"/>
              <a:sym typeface="Arial"/>
            </a:endParaRPr>
          </a:p>
          <a:p>
            <a:pPr marL="0" marR="0" lvl="0" indent="0" algn="l" rtl="0">
              <a:lnSpc>
                <a:spcPct val="125000"/>
              </a:lnSpc>
              <a:spcBef>
                <a:spcPts val="0"/>
              </a:spcBef>
              <a:spcAft>
                <a:spcPts val="0"/>
              </a:spcAft>
              <a:buClr>
                <a:srgbClr val="000000"/>
              </a:buClr>
              <a:buSzPts val="1400"/>
              <a:buFont typeface="Arial"/>
              <a:buNone/>
            </a:pPr>
            <a:r>
              <a:rPr lang="en-US" sz="1300" b="1" i="0" u="none" strike="noStrike" cap="none" dirty="0">
                <a:solidFill>
                  <a:schemeClr val="lt1"/>
                </a:solidFill>
                <a:latin typeface="Arial"/>
                <a:ea typeface="Arial"/>
                <a:cs typeface="Arial"/>
                <a:sym typeface="Arial"/>
              </a:rPr>
              <a:t>SUPERVISOR         : DR SHEELA T,</a:t>
            </a:r>
            <a:endParaRPr sz="1300" b="1" i="0" u="none" strike="noStrike" cap="none" dirty="0">
              <a:solidFill>
                <a:schemeClr val="lt1"/>
              </a:solidFill>
              <a:latin typeface="Arial"/>
              <a:ea typeface="Arial"/>
              <a:cs typeface="Arial"/>
              <a:sym typeface="Arial"/>
            </a:endParaRPr>
          </a:p>
          <a:p>
            <a:pPr marL="0" marR="0" lvl="0" indent="0" algn="l" rtl="0">
              <a:lnSpc>
                <a:spcPct val="125000"/>
              </a:lnSpc>
              <a:spcBef>
                <a:spcPts val="0"/>
              </a:spcBef>
              <a:spcAft>
                <a:spcPts val="0"/>
              </a:spcAft>
              <a:buClr>
                <a:srgbClr val="000000"/>
              </a:buClr>
              <a:buSzPts val="1400"/>
              <a:buFont typeface="Arial"/>
              <a:buNone/>
            </a:pPr>
            <a:r>
              <a:rPr lang="en-US" sz="1300" b="1" i="0" u="none" strike="noStrike" cap="none" dirty="0">
                <a:solidFill>
                  <a:schemeClr val="lt1"/>
                </a:solidFill>
                <a:latin typeface="Arial"/>
                <a:ea typeface="Arial"/>
                <a:cs typeface="Arial"/>
                <a:sym typeface="Arial"/>
              </a:rPr>
              <a:t>                                   HOD, IT, DEAN OF NETWORKING.</a:t>
            </a:r>
            <a:endParaRPr sz="13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2" name="Google Shape;192;p10"/>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93" name="Google Shape;193;p10"/>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94" name="Google Shape;194;p10"/>
          <p:cNvSpPr txBox="1"/>
          <p:nvPr/>
        </p:nvSpPr>
        <p:spPr>
          <a:xfrm>
            <a:off x="311700" y="1072632"/>
            <a:ext cx="8520600" cy="875700"/>
          </a:xfrm>
          <a:prstGeom prst="rect">
            <a:avLst/>
          </a:prstGeom>
          <a:solidFill>
            <a:schemeClr val="l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dk2"/>
                </a:solidFill>
                <a:latin typeface="Arial"/>
                <a:ea typeface="Arial"/>
                <a:cs typeface="Arial"/>
                <a:sym typeface="Arial"/>
              </a:rPr>
              <a:t>MODULES</a:t>
            </a:r>
            <a:endParaRPr sz="2000" b="1" i="0" u="none" strike="noStrike" cap="none">
              <a:solidFill>
                <a:srgbClr val="FF0000"/>
              </a:solidFill>
              <a:latin typeface="Arial"/>
              <a:ea typeface="Arial"/>
              <a:cs typeface="Arial"/>
              <a:sym typeface="Arial"/>
            </a:endParaRPr>
          </a:p>
        </p:txBody>
      </p:sp>
      <p:sp>
        <p:nvSpPr>
          <p:cNvPr id="195" name="Google Shape;195;p10"/>
          <p:cNvSpPr txBox="1"/>
          <p:nvPr/>
        </p:nvSpPr>
        <p:spPr>
          <a:xfrm>
            <a:off x="771050" y="2019975"/>
            <a:ext cx="7824600" cy="162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Module 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Creating a simple and efficient Machine Learning model </a:t>
            </a: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Python language is used to create this model</a:t>
            </a:r>
            <a:endParaRPr sz="1400" b="0" i="0" u="none" strike="noStrike" cap="none">
              <a:solidFill>
                <a:srgbClr val="000000"/>
              </a:solidFill>
              <a:latin typeface="Arial"/>
              <a:ea typeface="Arial"/>
              <a:cs typeface="Arial"/>
              <a:sym typeface="Arial"/>
            </a:endParaRPr>
          </a:p>
        </p:txBody>
      </p:sp>
      <p:sp>
        <p:nvSpPr>
          <p:cNvPr id="196" name="Google Shape;196;p10"/>
          <p:cNvSpPr txBox="1"/>
          <p:nvPr/>
        </p:nvSpPr>
        <p:spPr>
          <a:xfrm>
            <a:off x="850100" y="3793275"/>
            <a:ext cx="78246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Module 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Developing a poisoning data for injecting into the training pool of the machine learning model using Python language.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202" name="Google Shape;202;p11"/>
          <p:cNvSpPr txBox="1">
            <a:spLocks noGrp="1"/>
          </p:cNvSpPr>
          <p:nvPr>
            <p:ph type="ctrTitle"/>
          </p:nvPr>
        </p:nvSpPr>
        <p:spPr>
          <a:xfrm>
            <a:off x="561650" y="992775"/>
            <a:ext cx="82707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l" rtl="0">
              <a:lnSpc>
                <a:spcPct val="100000"/>
              </a:lnSpc>
              <a:spcBef>
                <a:spcPts val="0"/>
              </a:spcBef>
              <a:spcAft>
                <a:spcPts val="0"/>
              </a:spcAft>
              <a:buSzPts val="5200"/>
              <a:buNone/>
            </a:pPr>
            <a:endParaRPr sz="1400" b="1"/>
          </a:p>
          <a:p>
            <a:pPr marL="0" lvl="0" indent="0" algn="l" rtl="0">
              <a:lnSpc>
                <a:spcPct val="100000"/>
              </a:lnSpc>
              <a:spcBef>
                <a:spcPts val="0"/>
              </a:spcBef>
              <a:spcAft>
                <a:spcPts val="0"/>
              </a:spcAft>
              <a:buSzPts val="5200"/>
              <a:buNone/>
            </a:pPr>
            <a:r>
              <a:rPr lang="en-US" sz="2500" b="1"/>
              <a:t>MODULES </a:t>
            </a:r>
            <a:endParaRPr sz="2500" b="1"/>
          </a:p>
          <a:p>
            <a:pPr marL="0" lvl="0" indent="0" algn="ctr" rtl="0">
              <a:lnSpc>
                <a:spcPct val="100000"/>
              </a:lnSpc>
              <a:spcBef>
                <a:spcPts val="0"/>
              </a:spcBef>
              <a:spcAft>
                <a:spcPts val="0"/>
              </a:spcAft>
              <a:buSzPts val="5200"/>
              <a:buNone/>
            </a:pPr>
            <a:endParaRPr sz="2000">
              <a:solidFill>
                <a:srgbClr val="FF0000"/>
              </a:solidFill>
            </a:endParaRPr>
          </a:p>
        </p:txBody>
      </p:sp>
      <p:sp>
        <p:nvSpPr>
          <p:cNvPr id="203" name="Google Shape;203;p11"/>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204" name="Google Shape;204;p11"/>
          <p:cNvSpPr txBox="1"/>
          <p:nvPr/>
        </p:nvSpPr>
        <p:spPr>
          <a:xfrm>
            <a:off x="850100" y="1654000"/>
            <a:ext cx="79824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Module 3</a:t>
            </a: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Developing a anomaly detection tool to detect poisoning data.</a:t>
            </a: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Creating a cryptographic key for the ML model.</a:t>
            </a:r>
            <a:endParaRPr sz="2400" b="0" i="0" u="none" strike="noStrike" cap="none">
              <a:solidFill>
                <a:srgbClr val="000000"/>
              </a:solidFill>
              <a:latin typeface="Times New Roman"/>
              <a:ea typeface="Times New Roman"/>
              <a:cs typeface="Times New Roman"/>
              <a:sym typeface="Times New Roman"/>
            </a:endParaRPr>
          </a:p>
        </p:txBody>
      </p:sp>
      <p:sp>
        <p:nvSpPr>
          <p:cNvPr id="205" name="Google Shape;205;p11"/>
          <p:cNvSpPr txBox="1"/>
          <p:nvPr/>
        </p:nvSpPr>
        <p:spPr>
          <a:xfrm>
            <a:off x="929950" y="3497000"/>
            <a:ext cx="74655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Module 4</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Planned for integration testing of all the modules</a:t>
            </a: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Deployment </a:t>
            </a:r>
            <a:endParaRPr sz="1400" b="0" i="0" u="none" strike="noStrike" cap="none">
              <a:solidFill>
                <a:srgbClr val="000000"/>
              </a:solidFill>
              <a:latin typeface="Arial"/>
              <a:ea typeface="Arial"/>
              <a:cs typeface="Arial"/>
              <a:sym typeface="Arial"/>
            </a:endParaRPr>
          </a:p>
        </p:txBody>
      </p:sp>
      <p:pic>
        <p:nvPicPr>
          <p:cNvPr id="206" name="Google Shape;206;p11"/>
          <p:cNvPicPr preferRelativeResize="0"/>
          <p:nvPr/>
        </p:nvPicPr>
        <p:blipFill rotWithShape="1">
          <a:blip r:embed="rId3">
            <a:alphaModFix/>
          </a:blip>
          <a:srcRect/>
          <a:stretch/>
        </p:blipFill>
        <p:spPr>
          <a:xfrm>
            <a:off x="3965025" y="4821825"/>
            <a:ext cx="4472975" cy="1927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12"/>
          <p:cNvGrpSpPr/>
          <p:nvPr/>
        </p:nvGrpSpPr>
        <p:grpSpPr>
          <a:xfrm>
            <a:off x="221021" y="2051236"/>
            <a:ext cx="8701957" cy="3033713"/>
            <a:chOff x="299358" y="1406525"/>
            <a:chExt cx="11602610" cy="4044950"/>
          </a:xfrm>
        </p:grpSpPr>
        <p:grpSp>
          <p:nvGrpSpPr>
            <p:cNvPr id="212" name="Google Shape;212;p12"/>
            <p:cNvGrpSpPr/>
            <p:nvPr/>
          </p:nvGrpSpPr>
          <p:grpSpPr>
            <a:xfrm>
              <a:off x="299358" y="1406525"/>
              <a:ext cx="11602610" cy="4044950"/>
              <a:chOff x="299358" y="1406525"/>
              <a:chExt cx="11602610" cy="4044950"/>
            </a:xfrm>
          </p:grpSpPr>
          <p:grpSp>
            <p:nvGrpSpPr>
              <p:cNvPr id="213" name="Google Shape;213;p12"/>
              <p:cNvGrpSpPr/>
              <p:nvPr/>
            </p:nvGrpSpPr>
            <p:grpSpPr>
              <a:xfrm>
                <a:off x="299358" y="1406525"/>
                <a:ext cx="11602610" cy="4044950"/>
                <a:chOff x="299358" y="1406525"/>
                <a:chExt cx="11602610" cy="4044950"/>
              </a:xfrm>
            </p:grpSpPr>
            <p:sp>
              <p:nvSpPr>
                <p:cNvPr id="214" name="Google Shape;214;p12"/>
                <p:cNvSpPr/>
                <p:nvPr/>
              </p:nvSpPr>
              <p:spPr>
                <a:xfrm>
                  <a:off x="9279418" y="3032125"/>
                  <a:ext cx="2622550" cy="793750"/>
                </a:xfrm>
                <a:custGeom>
                  <a:avLst/>
                  <a:gdLst/>
                  <a:ahLst/>
                  <a:cxnLst/>
                  <a:rect l="l" t="t" r="r" b="b"/>
                  <a:pathLst>
                    <a:path w="2622550" h="793750" extrusionOk="0">
                      <a:moveTo>
                        <a:pt x="2082800" y="0"/>
                      </a:moveTo>
                      <a:lnTo>
                        <a:pt x="2393950" y="0"/>
                      </a:lnTo>
                      <a:lnTo>
                        <a:pt x="2622550" y="254000"/>
                      </a:lnTo>
                      <a:lnTo>
                        <a:pt x="2203450" y="781050"/>
                      </a:lnTo>
                      <a:lnTo>
                        <a:pt x="165100" y="793750"/>
                      </a:lnTo>
                      <a:lnTo>
                        <a:pt x="0" y="527050"/>
                      </a:lnTo>
                      <a:lnTo>
                        <a:pt x="2063750" y="520700"/>
                      </a:lnTo>
                      <a:lnTo>
                        <a:pt x="2260600" y="266700"/>
                      </a:lnTo>
                      <a:lnTo>
                        <a:pt x="2082800" y="0"/>
                      </a:lnTo>
                      <a:close/>
                    </a:path>
                  </a:pathLst>
                </a:custGeom>
                <a:solidFill>
                  <a:srgbClr val="FBAD4B"/>
                </a:solidFill>
                <a:ln w="12700" cap="flat" cmpd="sng">
                  <a:solidFill>
                    <a:srgbClr val="FBAD4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15" name="Google Shape;215;p12"/>
                <p:cNvSpPr/>
                <p:nvPr/>
              </p:nvSpPr>
              <p:spPr>
                <a:xfrm rot="10800000" flipH="1">
                  <a:off x="7030775" y="3032125"/>
                  <a:ext cx="2622550" cy="793750"/>
                </a:xfrm>
                <a:custGeom>
                  <a:avLst/>
                  <a:gdLst/>
                  <a:ahLst/>
                  <a:cxnLst/>
                  <a:rect l="l" t="t" r="r" b="b"/>
                  <a:pathLst>
                    <a:path w="2622550" h="793750" extrusionOk="0">
                      <a:moveTo>
                        <a:pt x="2082800" y="0"/>
                      </a:moveTo>
                      <a:lnTo>
                        <a:pt x="2393950" y="0"/>
                      </a:lnTo>
                      <a:lnTo>
                        <a:pt x="2622550" y="254000"/>
                      </a:lnTo>
                      <a:lnTo>
                        <a:pt x="2203450" y="781050"/>
                      </a:lnTo>
                      <a:lnTo>
                        <a:pt x="165100" y="793750"/>
                      </a:lnTo>
                      <a:lnTo>
                        <a:pt x="0" y="527050"/>
                      </a:lnTo>
                      <a:lnTo>
                        <a:pt x="2063750" y="520700"/>
                      </a:lnTo>
                      <a:lnTo>
                        <a:pt x="2260600" y="266700"/>
                      </a:lnTo>
                      <a:lnTo>
                        <a:pt x="2082800" y="0"/>
                      </a:lnTo>
                      <a:close/>
                    </a:path>
                  </a:pathLst>
                </a:custGeom>
                <a:solidFill>
                  <a:srgbClr val="69AA43"/>
                </a:solidFill>
                <a:ln w="12700" cap="flat" cmpd="sng">
                  <a:solidFill>
                    <a:srgbClr val="69AA4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16" name="Google Shape;216;p12"/>
                <p:cNvSpPr/>
                <p:nvPr/>
              </p:nvSpPr>
              <p:spPr>
                <a:xfrm>
                  <a:off x="4782131" y="3032125"/>
                  <a:ext cx="2622550" cy="793750"/>
                </a:xfrm>
                <a:custGeom>
                  <a:avLst/>
                  <a:gdLst/>
                  <a:ahLst/>
                  <a:cxnLst/>
                  <a:rect l="l" t="t" r="r" b="b"/>
                  <a:pathLst>
                    <a:path w="2622550" h="793750" extrusionOk="0">
                      <a:moveTo>
                        <a:pt x="2082800" y="0"/>
                      </a:moveTo>
                      <a:lnTo>
                        <a:pt x="2393950" y="0"/>
                      </a:lnTo>
                      <a:lnTo>
                        <a:pt x="2622550" y="254000"/>
                      </a:lnTo>
                      <a:lnTo>
                        <a:pt x="2203450" y="781050"/>
                      </a:lnTo>
                      <a:lnTo>
                        <a:pt x="165100" y="793750"/>
                      </a:lnTo>
                      <a:lnTo>
                        <a:pt x="0" y="527050"/>
                      </a:lnTo>
                      <a:lnTo>
                        <a:pt x="2063750" y="520700"/>
                      </a:lnTo>
                      <a:lnTo>
                        <a:pt x="2260600" y="266700"/>
                      </a:lnTo>
                      <a:lnTo>
                        <a:pt x="2082800" y="0"/>
                      </a:lnTo>
                      <a:close/>
                    </a:path>
                  </a:pathLst>
                </a:custGeom>
                <a:solidFill>
                  <a:srgbClr val="0A9CCD"/>
                </a:solidFill>
                <a:ln w="12700" cap="flat" cmpd="sng">
                  <a:solidFill>
                    <a:srgbClr val="0A9C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17" name="Google Shape;217;p12"/>
                <p:cNvSpPr/>
                <p:nvPr/>
              </p:nvSpPr>
              <p:spPr>
                <a:xfrm rot="10800000" flipH="1">
                  <a:off x="2533488" y="3032125"/>
                  <a:ext cx="2622550" cy="793750"/>
                </a:xfrm>
                <a:custGeom>
                  <a:avLst/>
                  <a:gdLst/>
                  <a:ahLst/>
                  <a:cxnLst/>
                  <a:rect l="l" t="t" r="r" b="b"/>
                  <a:pathLst>
                    <a:path w="2622550" h="793750" extrusionOk="0">
                      <a:moveTo>
                        <a:pt x="2082800" y="0"/>
                      </a:moveTo>
                      <a:lnTo>
                        <a:pt x="2393950" y="0"/>
                      </a:lnTo>
                      <a:lnTo>
                        <a:pt x="2622550" y="254000"/>
                      </a:lnTo>
                      <a:lnTo>
                        <a:pt x="2203450" y="781050"/>
                      </a:lnTo>
                      <a:lnTo>
                        <a:pt x="165100" y="793750"/>
                      </a:lnTo>
                      <a:lnTo>
                        <a:pt x="0" y="527050"/>
                      </a:lnTo>
                      <a:lnTo>
                        <a:pt x="2063750" y="520700"/>
                      </a:lnTo>
                      <a:lnTo>
                        <a:pt x="2260600" y="266700"/>
                      </a:lnTo>
                      <a:lnTo>
                        <a:pt x="2082800" y="0"/>
                      </a:lnTo>
                      <a:close/>
                    </a:path>
                  </a:pathLst>
                </a:custGeom>
                <a:solidFill>
                  <a:srgbClr val="F25E3D"/>
                </a:solidFill>
                <a:ln w="12700" cap="flat" cmpd="sng">
                  <a:solidFill>
                    <a:srgbClr val="F25E3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18" name="Google Shape;218;p12"/>
                <p:cNvSpPr/>
                <p:nvPr/>
              </p:nvSpPr>
              <p:spPr>
                <a:xfrm>
                  <a:off x="299358" y="3032125"/>
                  <a:ext cx="2622550" cy="793750"/>
                </a:xfrm>
                <a:custGeom>
                  <a:avLst/>
                  <a:gdLst/>
                  <a:ahLst/>
                  <a:cxnLst/>
                  <a:rect l="l" t="t" r="r" b="b"/>
                  <a:pathLst>
                    <a:path w="2622550" h="793750" extrusionOk="0">
                      <a:moveTo>
                        <a:pt x="2082800" y="0"/>
                      </a:moveTo>
                      <a:lnTo>
                        <a:pt x="2393950" y="0"/>
                      </a:lnTo>
                      <a:lnTo>
                        <a:pt x="2622550" y="254000"/>
                      </a:lnTo>
                      <a:lnTo>
                        <a:pt x="2203450" y="781050"/>
                      </a:lnTo>
                      <a:lnTo>
                        <a:pt x="165100" y="793750"/>
                      </a:lnTo>
                      <a:lnTo>
                        <a:pt x="0" y="527050"/>
                      </a:lnTo>
                      <a:lnTo>
                        <a:pt x="2063750" y="520700"/>
                      </a:lnTo>
                      <a:lnTo>
                        <a:pt x="2260600" y="266700"/>
                      </a:lnTo>
                      <a:lnTo>
                        <a:pt x="2082800" y="0"/>
                      </a:lnTo>
                      <a:close/>
                    </a:path>
                  </a:pathLst>
                </a:custGeom>
                <a:solidFill>
                  <a:srgbClr val="9762AA"/>
                </a:solidFill>
                <a:ln w="12700" cap="flat" cmpd="sng">
                  <a:solidFill>
                    <a:srgbClr val="9762A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nvGrpSpPr>
                <p:cNvPr id="219" name="Google Shape;219;p12"/>
                <p:cNvGrpSpPr/>
                <p:nvPr/>
              </p:nvGrpSpPr>
              <p:grpSpPr>
                <a:xfrm>
                  <a:off x="931333" y="3825775"/>
                  <a:ext cx="914400" cy="1625700"/>
                  <a:chOff x="931333" y="4097767"/>
                  <a:chExt cx="914400" cy="1625700"/>
                </a:xfrm>
              </p:grpSpPr>
              <p:cxnSp>
                <p:nvCxnSpPr>
                  <p:cNvPr id="220" name="Google Shape;220;p12"/>
                  <p:cNvCxnSpPr>
                    <a:endCxn id="221" idx="0"/>
                  </p:cNvCxnSpPr>
                  <p:nvPr/>
                </p:nvCxnSpPr>
                <p:spPr>
                  <a:xfrm>
                    <a:off x="1388533" y="4097767"/>
                    <a:ext cx="0" cy="711300"/>
                  </a:xfrm>
                  <a:prstGeom prst="straightConnector1">
                    <a:avLst/>
                  </a:prstGeom>
                  <a:noFill/>
                  <a:ln w="28575" cap="flat" cmpd="sng">
                    <a:solidFill>
                      <a:srgbClr val="A5A5A5"/>
                    </a:solidFill>
                    <a:prstDash val="solid"/>
                    <a:miter lim="800000"/>
                    <a:headEnd type="none" w="sm" len="sm"/>
                    <a:tailEnd type="none" w="sm" len="sm"/>
                  </a:ln>
                </p:spPr>
              </p:cxnSp>
              <p:sp>
                <p:nvSpPr>
                  <p:cNvPr id="221" name="Google Shape;221;p12"/>
                  <p:cNvSpPr/>
                  <p:nvPr/>
                </p:nvSpPr>
                <p:spPr>
                  <a:xfrm>
                    <a:off x="931333" y="4809067"/>
                    <a:ext cx="914400" cy="914400"/>
                  </a:xfrm>
                  <a:prstGeom prst="ellipse">
                    <a:avLst/>
                  </a:prstGeom>
                  <a:solidFill>
                    <a:srgbClr val="9762AA"/>
                  </a:solidFill>
                  <a:ln w="12700" cap="flat" cmpd="sng">
                    <a:solidFill>
                      <a:srgbClr val="9762AA"/>
                    </a:solidFill>
                    <a:prstDash val="solid"/>
                    <a:miter lim="800000"/>
                    <a:headEnd type="none" w="sm" len="sm"/>
                    <a:tailEnd type="none" w="sm" len="sm"/>
                  </a:ln>
                  <a:effectLst>
                    <a:outerShdw blurRad="50800" dist="508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grpSp>
              <p:nvGrpSpPr>
                <p:cNvPr id="222" name="Google Shape;222;p12"/>
                <p:cNvGrpSpPr/>
                <p:nvPr/>
              </p:nvGrpSpPr>
              <p:grpSpPr>
                <a:xfrm>
                  <a:off x="5481236" y="3825775"/>
                  <a:ext cx="914400" cy="1625700"/>
                  <a:chOff x="931333" y="4097767"/>
                  <a:chExt cx="914400" cy="1625700"/>
                </a:xfrm>
              </p:grpSpPr>
              <p:cxnSp>
                <p:nvCxnSpPr>
                  <p:cNvPr id="223" name="Google Shape;223;p12"/>
                  <p:cNvCxnSpPr>
                    <a:endCxn id="224" idx="0"/>
                  </p:cNvCxnSpPr>
                  <p:nvPr/>
                </p:nvCxnSpPr>
                <p:spPr>
                  <a:xfrm>
                    <a:off x="1388533" y="4097767"/>
                    <a:ext cx="0" cy="711300"/>
                  </a:xfrm>
                  <a:prstGeom prst="straightConnector1">
                    <a:avLst/>
                  </a:prstGeom>
                  <a:noFill/>
                  <a:ln w="28575" cap="flat" cmpd="sng">
                    <a:solidFill>
                      <a:srgbClr val="A5A5A5"/>
                    </a:solidFill>
                    <a:prstDash val="solid"/>
                    <a:miter lim="800000"/>
                    <a:headEnd type="none" w="sm" len="sm"/>
                    <a:tailEnd type="none" w="sm" len="sm"/>
                  </a:ln>
                </p:spPr>
              </p:cxnSp>
              <p:sp>
                <p:nvSpPr>
                  <p:cNvPr id="224" name="Google Shape;224;p12"/>
                  <p:cNvSpPr/>
                  <p:nvPr/>
                </p:nvSpPr>
                <p:spPr>
                  <a:xfrm>
                    <a:off x="931333" y="4809067"/>
                    <a:ext cx="914400" cy="914400"/>
                  </a:xfrm>
                  <a:prstGeom prst="ellipse">
                    <a:avLst/>
                  </a:prstGeom>
                  <a:solidFill>
                    <a:srgbClr val="0A9CCD"/>
                  </a:solidFill>
                  <a:ln w="12700" cap="flat" cmpd="sng">
                    <a:solidFill>
                      <a:srgbClr val="0A9CCD"/>
                    </a:solidFill>
                    <a:prstDash val="solid"/>
                    <a:miter lim="800000"/>
                    <a:headEnd type="none" w="sm" len="sm"/>
                    <a:tailEnd type="none" w="sm" len="sm"/>
                  </a:ln>
                  <a:effectLst>
                    <a:outerShdw blurRad="50800" dist="508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grpSp>
              <p:nvGrpSpPr>
                <p:cNvPr id="225" name="Google Shape;225;p12"/>
                <p:cNvGrpSpPr/>
                <p:nvPr/>
              </p:nvGrpSpPr>
              <p:grpSpPr>
                <a:xfrm>
                  <a:off x="10133493" y="3825775"/>
                  <a:ext cx="914400" cy="1625700"/>
                  <a:chOff x="931333" y="4097767"/>
                  <a:chExt cx="914400" cy="1625700"/>
                </a:xfrm>
              </p:grpSpPr>
              <p:cxnSp>
                <p:nvCxnSpPr>
                  <p:cNvPr id="226" name="Google Shape;226;p12"/>
                  <p:cNvCxnSpPr>
                    <a:endCxn id="227" idx="0"/>
                  </p:cNvCxnSpPr>
                  <p:nvPr/>
                </p:nvCxnSpPr>
                <p:spPr>
                  <a:xfrm>
                    <a:off x="1388533" y="4097767"/>
                    <a:ext cx="0" cy="711300"/>
                  </a:xfrm>
                  <a:prstGeom prst="straightConnector1">
                    <a:avLst/>
                  </a:prstGeom>
                  <a:noFill/>
                  <a:ln w="28575" cap="flat" cmpd="sng">
                    <a:solidFill>
                      <a:srgbClr val="A5A5A5"/>
                    </a:solidFill>
                    <a:prstDash val="solid"/>
                    <a:miter lim="800000"/>
                    <a:headEnd type="none" w="sm" len="sm"/>
                    <a:tailEnd type="none" w="sm" len="sm"/>
                  </a:ln>
                </p:spPr>
              </p:cxnSp>
              <p:sp>
                <p:nvSpPr>
                  <p:cNvPr id="227" name="Google Shape;227;p12"/>
                  <p:cNvSpPr/>
                  <p:nvPr/>
                </p:nvSpPr>
                <p:spPr>
                  <a:xfrm>
                    <a:off x="931333" y="4809067"/>
                    <a:ext cx="914400" cy="914400"/>
                  </a:xfrm>
                  <a:prstGeom prst="ellipse">
                    <a:avLst/>
                  </a:prstGeom>
                  <a:solidFill>
                    <a:srgbClr val="FBAD4B"/>
                  </a:solidFill>
                  <a:ln w="12700" cap="flat" cmpd="sng">
                    <a:solidFill>
                      <a:srgbClr val="FBAD4B"/>
                    </a:solidFill>
                    <a:prstDash val="solid"/>
                    <a:miter lim="800000"/>
                    <a:headEnd type="none" w="sm" len="sm"/>
                    <a:tailEnd type="none" w="sm" len="sm"/>
                  </a:ln>
                  <a:effectLst>
                    <a:outerShdw blurRad="50800" dist="508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grpSp>
              <p:nvGrpSpPr>
                <p:cNvPr id="228" name="Google Shape;228;p12"/>
                <p:cNvGrpSpPr/>
                <p:nvPr/>
              </p:nvGrpSpPr>
              <p:grpSpPr>
                <a:xfrm rot="10800000" flipH="1">
                  <a:off x="3153065" y="1406525"/>
                  <a:ext cx="914400" cy="1625700"/>
                  <a:chOff x="931333" y="4097767"/>
                  <a:chExt cx="914400" cy="1625700"/>
                </a:xfrm>
              </p:grpSpPr>
              <p:cxnSp>
                <p:nvCxnSpPr>
                  <p:cNvPr id="229" name="Google Shape;229;p12"/>
                  <p:cNvCxnSpPr>
                    <a:endCxn id="230" idx="0"/>
                  </p:cNvCxnSpPr>
                  <p:nvPr/>
                </p:nvCxnSpPr>
                <p:spPr>
                  <a:xfrm>
                    <a:off x="1388533" y="4097767"/>
                    <a:ext cx="0" cy="711300"/>
                  </a:xfrm>
                  <a:prstGeom prst="straightConnector1">
                    <a:avLst/>
                  </a:prstGeom>
                  <a:noFill/>
                  <a:ln w="28575" cap="flat" cmpd="sng">
                    <a:solidFill>
                      <a:srgbClr val="A5A5A5"/>
                    </a:solidFill>
                    <a:prstDash val="solid"/>
                    <a:miter lim="800000"/>
                    <a:headEnd type="none" w="sm" len="sm"/>
                    <a:tailEnd type="none" w="sm" len="sm"/>
                  </a:ln>
                </p:spPr>
              </p:cxnSp>
              <p:sp>
                <p:nvSpPr>
                  <p:cNvPr id="230" name="Google Shape;230;p12"/>
                  <p:cNvSpPr/>
                  <p:nvPr/>
                </p:nvSpPr>
                <p:spPr>
                  <a:xfrm>
                    <a:off x="931333" y="4809067"/>
                    <a:ext cx="914400" cy="914400"/>
                  </a:xfrm>
                  <a:prstGeom prst="ellipse">
                    <a:avLst/>
                  </a:prstGeom>
                  <a:solidFill>
                    <a:srgbClr val="F25E3D"/>
                  </a:solidFill>
                  <a:ln w="12700" cap="flat" cmpd="sng">
                    <a:solidFill>
                      <a:srgbClr val="F25E3D"/>
                    </a:solidFill>
                    <a:prstDash val="solid"/>
                    <a:miter lim="800000"/>
                    <a:headEnd type="none" w="sm" len="sm"/>
                    <a:tailEnd type="none" w="sm" len="sm"/>
                  </a:ln>
                  <a:effectLst>
                    <a:outerShdw blurRad="50800" dist="50800" dir="18900000" algn="bl" rotWithShape="0">
                      <a:srgbClr val="000000">
                        <a:alpha val="4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grpSp>
              <p:nvGrpSpPr>
                <p:cNvPr id="231" name="Google Shape;231;p12"/>
                <p:cNvGrpSpPr/>
                <p:nvPr/>
              </p:nvGrpSpPr>
              <p:grpSpPr>
                <a:xfrm rot="10800000" flipH="1">
                  <a:off x="7667337" y="1406525"/>
                  <a:ext cx="914400" cy="1625700"/>
                  <a:chOff x="931333" y="4097767"/>
                  <a:chExt cx="914400" cy="1625700"/>
                </a:xfrm>
              </p:grpSpPr>
              <p:cxnSp>
                <p:nvCxnSpPr>
                  <p:cNvPr id="232" name="Google Shape;232;p12"/>
                  <p:cNvCxnSpPr>
                    <a:endCxn id="233" idx="0"/>
                  </p:cNvCxnSpPr>
                  <p:nvPr/>
                </p:nvCxnSpPr>
                <p:spPr>
                  <a:xfrm>
                    <a:off x="1388533" y="4097767"/>
                    <a:ext cx="0" cy="711300"/>
                  </a:xfrm>
                  <a:prstGeom prst="straightConnector1">
                    <a:avLst/>
                  </a:prstGeom>
                  <a:noFill/>
                  <a:ln w="28575" cap="flat" cmpd="sng">
                    <a:solidFill>
                      <a:srgbClr val="A5A5A5"/>
                    </a:solidFill>
                    <a:prstDash val="solid"/>
                    <a:miter lim="800000"/>
                    <a:headEnd type="none" w="sm" len="sm"/>
                    <a:tailEnd type="none" w="sm" len="sm"/>
                  </a:ln>
                </p:spPr>
              </p:cxnSp>
              <p:sp>
                <p:nvSpPr>
                  <p:cNvPr id="233" name="Google Shape;233;p12"/>
                  <p:cNvSpPr/>
                  <p:nvPr/>
                </p:nvSpPr>
                <p:spPr>
                  <a:xfrm>
                    <a:off x="931333" y="4809067"/>
                    <a:ext cx="914400" cy="914400"/>
                  </a:xfrm>
                  <a:prstGeom prst="ellipse">
                    <a:avLst/>
                  </a:prstGeom>
                  <a:solidFill>
                    <a:srgbClr val="69AA43"/>
                  </a:solidFill>
                  <a:ln w="12700" cap="flat" cmpd="sng">
                    <a:solidFill>
                      <a:srgbClr val="69AA43"/>
                    </a:solidFill>
                    <a:prstDash val="solid"/>
                    <a:miter lim="800000"/>
                    <a:headEnd type="none" w="sm" len="sm"/>
                    <a:tailEnd type="none" w="sm" len="sm"/>
                  </a:ln>
                  <a:effectLst>
                    <a:outerShdw blurRad="50800" dist="50800" dir="18900000" algn="bl" rotWithShape="0">
                      <a:srgbClr val="000000">
                        <a:alpha val="4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pSp>
          </p:grpSp>
          <p:sp>
            <p:nvSpPr>
              <p:cNvPr id="234" name="Google Shape;234;p12"/>
              <p:cNvSpPr txBox="1"/>
              <p:nvPr/>
            </p:nvSpPr>
            <p:spPr>
              <a:xfrm>
                <a:off x="510418" y="3032125"/>
                <a:ext cx="17562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Geo"/>
                    <a:ea typeface="Geo"/>
                    <a:cs typeface="Geo"/>
                    <a:sym typeface="Geo"/>
                  </a:rPr>
                  <a:t>Module 1</a:t>
                </a:r>
                <a:endParaRPr sz="1400" b="0" i="0" u="none" strike="noStrike" cap="none">
                  <a:solidFill>
                    <a:srgbClr val="000000"/>
                  </a:solidFill>
                  <a:latin typeface="Arial"/>
                  <a:ea typeface="Arial"/>
                  <a:cs typeface="Arial"/>
                  <a:sym typeface="Arial"/>
                </a:endParaRPr>
              </a:p>
            </p:txBody>
          </p:sp>
          <p:sp>
            <p:nvSpPr>
              <p:cNvPr id="235" name="Google Shape;235;p12"/>
              <p:cNvSpPr txBox="1"/>
              <p:nvPr/>
            </p:nvSpPr>
            <p:spPr>
              <a:xfrm>
                <a:off x="5061856" y="3032125"/>
                <a:ext cx="1756200" cy="49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Geo"/>
                    <a:ea typeface="Geo"/>
                    <a:cs typeface="Geo"/>
                    <a:sym typeface="Geo"/>
                  </a:rPr>
                  <a:t>Module 3</a:t>
                </a:r>
                <a:endParaRPr sz="1400" b="0" i="0" u="none" strike="noStrike" cap="none">
                  <a:solidFill>
                    <a:srgbClr val="000000"/>
                  </a:solidFill>
                  <a:latin typeface="Arial"/>
                  <a:ea typeface="Arial"/>
                  <a:cs typeface="Arial"/>
                  <a:sym typeface="Arial"/>
                </a:endParaRPr>
              </a:p>
            </p:txBody>
          </p:sp>
          <p:sp>
            <p:nvSpPr>
              <p:cNvPr id="236" name="Google Shape;236;p12"/>
              <p:cNvSpPr txBox="1"/>
              <p:nvPr/>
            </p:nvSpPr>
            <p:spPr>
              <a:xfrm>
                <a:off x="9593311" y="3032125"/>
                <a:ext cx="17562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Geo"/>
                    <a:ea typeface="Geo"/>
                    <a:cs typeface="Geo"/>
                    <a:sym typeface="Geo"/>
                  </a:rPr>
                  <a:t>     PROJECT</a:t>
                </a:r>
                <a:endParaRPr sz="1400" b="0" i="0" u="none" strike="noStrike" cap="none">
                  <a:solidFill>
                    <a:srgbClr val="000000"/>
                  </a:solidFill>
                  <a:latin typeface="Arial"/>
                  <a:ea typeface="Arial"/>
                  <a:cs typeface="Arial"/>
                  <a:sym typeface="Arial"/>
                </a:endParaRPr>
              </a:p>
            </p:txBody>
          </p:sp>
          <p:sp>
            <p:nvSpPr>
              <p:cNvPr id="237" name="Google Shape;237;p12"/>
              <p:cNvSpPr txBox="1"/>
              <p:nvPr/>
            </p:nvSpPr>
            <p:spPr>
              <a:xfrm>
                <a:off x="2818083" y="3429001"/>
                <a:ext cx="17562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Geo"/>
                    <a:ea typeface="Geo"/>
                    <a:cs typeface="Geo"/>
                    <a:sym typeface="Geo"/>
                  </a:rPr>
                  <a:t>Module 2</a:t>
                </a:r>
                <a:endParaRPr sz="1400" b="0" i="0" u="none" strike="noStrike" cap="none">
                  <a:solidFill>
                    <a:srgbClr val="000000"/>
                  </a:solidFill>
                  <a:latin typeface="Arial"/>
                  <a:ea typeface="Arial"/>
                  <a:cs typeface="Arial"/>
                  <a:sym typeface="Arial"/>
                </a:endParaRPr>
              </a:p>
            </p:txBody>
          </p:sp>
          <p:sp>
            <p:nvSpPr>
              <p:cNvPr id="238" name="Google Shape;238;p12"/>
              <p:cNvSpPr txBox="1"/>
              <p:nvPr/>
            </p:nvSpPr>
            <p:spPr>
              <a:xfrm>
                <a:off x="7300574" y="3429001"/>
                <a:ext cx="1756200" cy="49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Geo"/>
                    <a:ea typeface="Geo"/>
                    <a:cs typeface="Geo"/>
                    <a:sym typeface="Geo"/>
                  </a:rPr>
                  <a:t>Module 4</a:t>
                </a:r>
                <a:endParaRPr sz="1400" b="0" i="0" u="none" strike="noStrike" cap="none">
                  <a:solidFill>
                    <a:srgbClr val="000000"/>
                  </a:solidFill>
                  <a:latin typeface="Arial"/>
                  <a:ea typeface="Arial"/>
                  <a:cs typeface="Arial"/>
                  <a:sym typeface="Arial"/>
                </a:endParaRPr>
              </a:p>
            </p:txBody>
          </p:sp>
          <p:sp>
            <p:nvSpPr>
              <p:cNvPr id="239" name="Google Shape;239;p12"/>
              <p:cNvSpPr txBox="1"/>
              <p:nvPr/>
            </p:nvSpPr>
            <p:spPr>
              <a:xfrm>
                <a:off x="499087" y="2030641"/>
                <a:ext cx="1779000" cy="41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50"/>
                  <a:buFont typeface="Arial"/>
                  <a:buNone/>
                </a:pPr>
                <a:r>
                  <a:rPr lang="en-US" sz="1450" b="0" i="0" u="none" strike="noStrike" cap="none">
                    <a:solidFill>
                      <a:srgbClr val="000000"/>
                    </a:solidFill>
                    <a:latin typeface="Arial"/>
                    <a:ea typeface="Arial"/>
                    <a:cs typeface="Arial"/>
                    <a:sym typeface="Arial"/>
                  </a:rPr>
                  <a:t>Semester </a:t>
                </a:r>
                <a:r>
                  <a:rPr lang="en-US" sz="1450"/>
                  <a:t>4</a:t>
                </a:r>
                <a:endParaRPr sz="1800" b="0" i="0" u="none" strike="noStrike" cap="none">
                  <a:solidFill>
                    <a:srgbClr val="000000"/>
                  </a:solidFill>
                  <a:latin typeface="Arial"/>
                  <a:ea typeface="Arial"/>
                  <a:cs typeface="Arial"/>
                  <a:sym typeface="Arial"/>
                </a:endParaRPr>
              </a:p>
            </p:txBody>
          </p:sp>
          <p:sp>
            <p:nvSpPr>
              <p:cNvPr id="240" name="Google Shape;240;p12"/>
              <p:cNvSpPr txBox="1"/>
              <p:nvPr/>
            </p:nvSpPr>
            <p:spPr>
              <a:xfrm>
                <a:off x="5050524" y="2030641"/>
                <a:ext cx="1779000" cy="456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50"/>
                  <a:buFont typeface="Arial"/>
                  <a:buNone/>
                </a:pPr>
                <a:r>
                  <a:rPr lang="en-US" sz="1650" b="0" i="0" u="none" strike="noStrike" cap="none">
                    <a:solidFill>
                      <a:srgbClr val="000000"/>
                    </a:solidFill>
                    <a:latin typeface="Arial"/>
                    <a:ea typeface="Arial"/>
                    <a:cs typeface="Arial"/>
                    <a:sym typeface="Arial"/>
                  </a:rPr>
                  <a:t>Semester </a:t>
                </a:r>
                <a:r>
                  <a:rPr lang="en-US" sz="1650"/>
                  <a:t>6</a:t>
                </a:r>
                <a:endParaRPr sz="2000" b="0" i="0" u="none" strike="noStrike" cap="none">
                  <a:solidFill>
                    <a:srgbClr val="000000"/>
                  </a:solidFill>
                  <a:latin typeface="Arial"/>
                  <a:ea typeface="Arial"/>
                  <a:cs typeface="Arial"/>
                  <a:sym typeface="Arial"/>
                </a:endParaRPr>
              </a:p>
            </p:txBody>
          </p:sp>
          <p:sp>
            <p:nvSpPr>
              <p:cNvPr id="241" name="Google Shape;241;p12"/>
              <p:cNvSpPr txBox="1"/>
              <p:nvPr/>
            </p:nvSpPr>
            <p:spPr>
              <a:xfrm>
                <a:off x="9581980" y="2030641"/>
                <a:ext cx="1779000" cy="67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There comes our project.</a:t>
                </a:r>
                <a:endParaRPr sz="1700" b="0" i="0" u="none" strike="noStrike" cap="none">
                  <a:solidFill>
                    <a:srgbClr val="000000"/>
                  </a:solidFill>
                  <a:latin typeface="Arial"/>
                  <a:ea typeface="Arial"/>
                  <a:cs typeface="Arial"/>
                  <a:sym typeface="Arial"/>
                </a:endParaRPr>
              </a:p>
            </p:txBody>
          </p:sp>
          <p:sp>
            <p:nvSpPr>
              <p:cNvPr id="242" name="Google Shape;242;p12"/>
              <p:cNvSpPr txBox="1"/>
              <p:nvPr/>
            </p:nvSpPr>
            <p:spPr>
              <a:xfrm>
                <a:off x="2806753" y="4127305"/>
                <a:ext cx="1779000" cy="456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50"/>
                  <a:buFont typeface="Arial"/>
                  <a:buNone/>
                </a:pPr>
                <a:r>
                  <a:rPr lang="en-US" sz="1650" b="0" i="0" u="none" strike="noStrike" cap="none">
                    <a:solidFill>
                      <a:srgbClr val="000000"/>
                    </a:solidFill>
                    <a:latin typeface="Arial"/>
                    <a:ea typeface="Arial"/>
                    <a:cs typeface="Arial"/>
                    <a:sym typeface="Arial"/>
                  </a:rPr>
                  <a:t>Semester </a:t>
                </a:r>
                <a:r>
                  <a:rPr lang="en-US" sz="1650"/>
                  <a:t>5</a:t>
                </a:r>
                <a:r>
                  <a:rPr lang="en-US" sz="1650" b="0" i="0" u="none" strike="noStrike" cap="none">
                    <a:solidFill>
                      <a:srgbClr val="000000"/>
                    </a:solidFill>
                    <a:latin typeface="Arial"/>
                    <a:ea typeface="Arial"/>
                    <a:cs typeface="Arial"/>
                    <a:sym typeface="Arial"/>
                  </a:rPr>
                  <a:t> </a:t>
                </a:r>
                <a:endParaRPr sz="2000" b="0" i="0" u="none" strike="noStrike" cap="none">
                  <a:solidFill>
                    <a:srgbClr val="000000"/>
                  </a:solidFill>
                  <a:latin typeface="Arial"/>
                  <a:ea typeface="Arial"/>
                  <a:cs typeface="Arial"/>
                  <a:sym typeface="Arial"/>
                </a:endParaRPr>
              </a:p>
            </p:txBody>
          </p:sp>
          <p:sp>
            <p:nvSpPr>
              <p:cNvPr id="243" name="Google Shape;243;p12"/>
              <p:cNvSpPr txBox="1"/>
              <p:nvPr/>
            </p:nvSpPr>
            <p:spPr>
              <a:xfrm>
                <a:off x="7289242" y="4127305"/>
                <a:ext cx="1779000" cy="443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50"/>
                  <a:buFont typeface="Arial"/>
                  <a:buNone/>
                </a:pPr>
                <a:r>
                  <a:rPr lang="en-US" sz="1550" b="0" i="0" u="none" strike="noStrike" cap="none">
                    <a:solidFill>
                      <a:srgbClr val="000000"/>
                    </a:solidFill>
                    <a:latin typeface="Arial"/>
                    <a:ea typeface="Arial"/>
                    <a:cs typeface="Arial"/>
                    <a:sym typeface="Arial"/>
                  </a:rPr>
                  <a:t>Semester </a:t>
                </a:r>
                <a:r>
                  <a:rPr lang="en-US" sz="1550"/>
                  <a:t>7</a:t>
                </a:r>
                <a:endParaRPr sz="1900" b="0" i="0" u="none" strike="noStrike" cap="none">
                  <a:solidFill>
                    <a:srgbClr val="000000"/>
                  </a:solidFill>
                  <a:latin typeface="Arial"/>
                  <a:ea typeface="Arial"/>
                  <a:cs typeface="Arial"/>
                  <a:sym typeface="Arial"/>
                </a:endParaRPr>
              </a:p>
            </p:txBody>
          </p:sp>
        </p:grpSp>
        <p:pic>
          <p:nvPicPr>
            <p:cNvPr id="244" name="Google Shape;244;p12" descr="Bar graph with upward trend"/>
            <p:cNvPicPr preferRelativeResize="0"/>
            <p:nvPr/>
          </p:nvPicPr>
          <p:blipFill rotWithShape="1">
            <a:blip r:embed="rId3">
              <a:alphaModFix/>
            </a:blip>
            <a:srcRect/>
            <a:stretch/>
          </p:blipFill>
          <p:spPr>
            <a:xfrm>
              <a:off x="5729774" y="4785613"/>
              <a:ext cx="417324" cy="417324"/>
            </a:xfrm>
            <a:prstGeom prst="rect">
              <a:avLst/>
            </a:prstGeom>
            <a:noFill/>
            <a:ln>
              <a:noFill/>
            </a:ln>
          </p:spPr>
        </p:pic>
        <p:pic>
          <p:nvPicPr>
            <p:cNvPr id="245" name="Google Shape;245;p12" descr="Bullseye"/>
            <p:cNvPicPr preferRelativeResize="0"/>
            <p:nvPr/>
          </p:nvPicPr>
          <p:blipFill rotWithShape="1">
            <a:blip r:embed="rId4">
              <a:alphaModFix/>
            </a:blip>
            <a:srcRect/>
            <a:stretch/>
          </p:blipFill>
          <p:spPr>
            <a:xfrm>
              <a:off x="3370450" y="1623910"/>
              <a:ext cx="479630" cy="479630"/>
            </a:xfrm>
            <a:prstGeom prst="rect">
              <a:avLst/>
            </a:prstGeom>
            <a:noFill/>
            <a:ln>
              <a:noFill/>
            </a:ln>
          </p:spPr>
        </p:pic>
        <p:pic>
          <p:nvPicPr>
            <p:cNvPr id="246" name="Google Shape;246;p12" descr="Briefcase"/>
            <p:cNvPicPr preferRelativeResize="0"/>
            <p:nvPr/>
          </p:nvPicPr>
          <p:blipFill rotWithShape="1">
            <a:blip r:embed="rId5">
              <a:alphaModFix/>
            </a:blip>
            <a:srcRect/>
            <a:stretch/>
          </p:blipFill>
          <p:spPr>
            <a:xfrm>
              <a:off x="1184143" y="4789885"/>
              <a:ext cx="408780" cy="408780"/>
            </a:xfrm>
            <a:prstGeom prst="rect">
              <a:avLst/>
            </a:prstGeom>
            <a:noFill/>
            <a:ln>
              <a:noFill/>
            </a:ln>
          </p:spPr>
        </p:pic>
        <p:pic>
          <p:nvPicPr>
            <p:cNvPr id="247" name="Google Shape;247;p12" descr="Trophy"/>
            <p:cNvPicPr preferRelativeResize="0"/>
            <p:nvPr/>
          </p:nvPicPr>
          <p:blipFill rotWithShape="1">
            <a:blip r:embed="rId6">
              <a:alphaModFix/>
            </a:blip>
            <a:srcRect/>
            <a:stretch/>
          </p:blipFill>
          <p:spPr>
            <a:xfrm>
              <a:off x="10324701" y="4728283"/>
              <a:ext cx="531985" cy="531985"/>
            </a:xfrm>
            <a:prstGeom prst="rect">
              <a:avLst/>
            </a:prstGeom>
            <a:noFill/>
            <a:ln>
              <a:noFill/>
            </a:ln>
          </p:spPr>
        </p:pic>
        <p:pic>
          <p:nvPicPr>
            <p:cNvPr id="248" name="Google Shape;248;p12" descr="Money"/>
            <p:cNvPicPr preferRelativeResize="0"/>
            <p:nvPr/>
          </p:nvPicPr>
          <p:blipFill rotWithShape="1">
            <a:blip r:embed="rId7">
              <a:alphaModFix/>
            </a:blip>
            <a:srcRect/>
            <a:stretch/>
          </p:blipFill>
          <p:spPr>
            <a:xfrm>
              <a:off x="7858545" y="1597733"/>
              <a:ext cx="531985" cy="531985"/>
            </a:xfrm>
            <a:prstGeom prst="rect">
              <a:avLst/>
            </a:prstGeom>
            <a:noFill/>
            <a:ln>
              <a:noFill/>
            </a:ln>
          </p:spPr>
        </p:pic>
      </p:grpSp>
      <p:sp>
        <p:nvSpPr>
          <p:cNvPr id="249" name="Google Shape;249;p12"/>
          <p:cNvSpPr txBox="1"/>
          <p:nvPr/>
        </p:nvSpPr>
        <p:spPr>
          <a:xfrm>
            <a:off x="434960" y="1008375"/>
            <a:ext cx="74982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300"/>
              <a:buFont typeface="Arial"/>
              <a:buNone/>
            </a:pPr>
            <a:r>
              <a:rPr lang="en-US" sz="3000" b="1" i="0" u="none" strike="noStrike" cap="none">
                <a:solidFill>
                  <a:srgbClr val="0070C0"/>
                </a:solidFill>
                <a:latin typeface="Arial"/>
                <a:ea typeface="Arial"/>
                <a:cs typeface="Arial"/>
                <a:sym typeface="Arial"/>
              </a:rPr>
              <a:t>Timeline</a:t>
            </a:r>
            <a:endParaRPr sz="3000" b="1"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3"/>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255" name="Google Shape;255;p13"/>
          <p:cNvSpPr txBox="1">
            <a:spLocks noGrp="1"/>
          </p:cNvSpPr>
          <p:nvPr>
            <p:ph type="title" idx="4294967295"/>
          </p:nvPr>
        </p:nvSpPr>
        <p:spPr>
          <a:xfrm>
            <a:off x="311700" y="593367"/>
            <a:ext cx="8520600" cy="76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256" name="Google Shape;256;p13"/>
          <p:cNvSpPr txBox="1">
            <a:spLocks noGrp="1"/>
          </p:cNvSpPr>
          <p:nvPr>
            <p:ph type="body" idx="4294967295"/>
          </p:nvPr>
        </p:nvSpPr>
        <p:spPr>
          <a:xfrm>
            <a:off x="319625" y="1761625"/>
            <a:ext cx="8520600" cy="509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a:t>[1] Matthew Jagielski, Alina Oprea, Battista Biggio, Chang Liu, Cristina Nita-Rotaru, and Bo Li. </a:t>
            </a:r>
            <a:r>
              <a:rPr lang="en-US" sz="1400">
                <a:solidFill>
                  <a:schemeClr val="dk1"/>
                </a:solidFill>
              </a:rPr>
              <a:t>Manipulating Machine Learning: Poisoning Attacks and Countermeasures for Regression Learning.</a:t>
            </a:r>
            <a:endParaRPr sz="1400">
              <a:solidFill>
                <a:schemeClr val="dk1"/>
              </a:solidFill>
            </a:endParaRPr>
          </a:p>
          <a:p>
            <a:pPr marL="0" lvl="0" indent="0" algn="l" rtl="0">
              <a:lnSpc>
                <a:spcPct val="115000"/>
              </a:lnSpc>
              <a:spcBef>
                <a:spcPts val="0"/>
              </a:spcBef>
              <a:spcAft>
                <a:spcPts val="0"/>
              </a:spcAft>
              <a:buSzPts val="1800"/>
              <a:buNone/>
            </a:pPr>
            <a:r>
              <a:rPr lang="en-US" sz="1400">
                <a:solidFill>
                  <a:schemeClr val="dk1"/>
                </a:solidFill>
              </a:rPr>
              <a:t>arXiv:1804.00308v3 [cs.CR] 28 Sep 2021</a:t>
            </a:r>
            <a:endParaRPr sz="1400">
              <a:solidFill>
                <a:schemeClr val="dk1"/>
              </a:solidFill>
            </a:endParaRPr>
          </a:p>
          <a:p>
            <a:pPr marL="0" lvl="0" indent="0" algn="l" rtl="0">
              <a:lnSpc>
                <a:spcPct val="115000"/>
              </a:lnSpc>
              <a:spcBef>
                <a:spcPts val="0"/>
              </a:spcBef>
              <a:spcAft>
                <a:spcPts val="0"/>
              </a:spcAft>
              <a:buSzPts val="1800"/>
              <a:buNone/>
            </a:pPr>
            <a:endParaRPr sz="1400">
              <a:solidFill>
                <a:schemeClr val="dk1"/>
              </a:solidFill>
            </a:endParaRPr>
          </a:p>
          <a:p>
            <a:pPr marL="0" lvl="0" indent="0" algn="l" rtl="0">
              <a:lnSpc>
                <a:spcPct val="115000"/>
              </a:lnSpc>
              <a:spcBef>
                <a:spcPts val="0"/>
              </a:spcBef>
              <a:spcAft>
                <a:spcPts val="0"/>
              </a:spcAft>
              <a:buSzPts val="1800"/>
              <a:buNone/>
            </a:pPr>
            <a:r>
              <a:rPr lang="en-US" sz="1400">
                <a:solidFill>
                  <a:schemeClr val="dk1"/>
                </a:solidFill>
              </a:rPr>
              <a:t>[2] Nathalie Baracaldo, Bryant Chen, Heiko Ludwig, Jaehoon Amir Safavi. Mitigating Poisoning Attacks on Machine Learning Models: A Data Provenance Based Approach. AISec’17, November 3, 2017, Dallas, TX, USA</a:t>
            </a:r>
            <a:endParaRPr sz="1400">
              <a:solidFill>
                <a:schemeClr val="dk1"/>
              </a:solidFill>
            </a:endParaRPr>
          </a:p>
          <a:p>
            <a:pPr marL="0" lvl="0" indent="0" algn="l" rtl="0">
              <a:lnSpc>
                <a:spcPct val="115000"/>
              </a:lnSpc>
              <a:spcBef>
                <a:spcPts val="0"/>
              </a:spcBef>
              <a:spcAft>
                <a:spcPts val="0"/>
              </a:spcAft>
              <a:buSzPts val="1800"/>
              <a:buNone/>
            </a:pPr>
            <a:endParaRPr sz="1400">
              <a:solidFill>
                <a:schemeClr val="dk1"/>
              </a:solidFill>
            </a:endParaRPr>
          </a:p>
          <a:p>
            <a:pPr marL="0" lvl="0" indent="0" algn="l" rtl="0">
              <a:lnSpc>
                <a:spcPct val="115000"/>
              </a:lnSpc>
              <a:spcBef>
                <a:spcPts val="0"/>
              </a:spcBef>
              <a:spcAft>
                <a:spcPts val="0"/>
              </a:spcAft>
              <a:buSzPts val="1800"/>
              <a:buNone/>
            </a:pPr>
            <a:r>
              <a:rPr lang="en-US" sz="1400">
                <a:solidFill>
                  <a:schemeClr val="dk1"/>
                </a:solidFill>
              </a:rPr>
              <a:t> [3] Merve Aladag, Ferhat Ozgur Catak, Ensar Gu. Preventing Data Poisoning Attacks By Using Generative Models</a:t>
            </a:r>
            <a:endParaRPr sz="1400">
              <a:solidFill>
                <a:schemeClr val="dk1"/>
              </a:solidFill>
            </a:endParaRPr>
          </a:p>
          <a:p>
            <a:pPr marL="0" lvl="0" indent="0" algn="l" rtl="0">
              <a:lnSpc>
                <a:spcPct val="115000"/>
              </a:lnSpc>
              <a:spcBef>
                <a:spcPts val="0"/>
              </a:spcBef>
              <a:spcAft>
                <a:spcPts val="0"/>
              </a:spcAft>
              <a:buSzPts val="1800"/>
              <a:buNone/>
            </a:pPr>
            <a:endParaRPr sz="1400">
              <a:solidFill>
                <a:schemeClr val="dk1"/>
              </a:solidFill>
            </a:endParaRPr>
          </a:p>
          <a:p>
            <a:pPr marL="0" lvl="0" indent="0" algn="l" rtl="0">
              <a:lnSpc>
                <a:spcPct val="115000"/>
              </a:lnSpc>
              <a:spcBef>
                <a:spcPts val="0"/>
              </a:spcBef>
              <a:spcAft>
                <a:spcPts val="0"/>
              </a:spcAft>
              <a:buSzPts val="1800"/>
              <a:buNone/>
            </a:pPr>
            <a:r>
              <a:rPr lang="en-US" sz="1400">
                <a:solidFill>
                  <a:schemeClr val="dk1"/>
                </a:solidFill>
              </a:rPr>
              <a:t>[4] Andrea Paudice, Luis Munoz-Gonz´alez, Andr´as Gy ¨orgy, and Emil C. Lupus. Detection of Adversarial Training Examples in Poisoning Attacks through Anomaly Detection. arXiv:1802.03041v1 [stat.ML] 8 Feb 2018</a:t>
            </a:r>
            <a:endParaRPr sz="1400">
              <a:solidFill>
                <a:schemeClr val="dk1"/>
              </a:solidFill>
            </a:endParaRPr>
          </a:p>
          <a:p>
            <a:pPr marL="0" lvl="0" indent="0" algn="l" rtl="0">
              <a:lnSpc>
                <a:spcPct val="115000"/>
              </a:lnSpc>
              <a:spcBef>
                <a:spcPts val="0"/>
              </a:spcBef>
              <a:spcAft>
                <a:spcPts val="0"/>
              </a:spcAft>
              <a:buSzPts val="1800"/>
              <a:buNone/>
            </a:pPr>
            <a:endParaRPr sz="1400">
              <a:solidFill>
                <a:schemeClr val="dk1"/>
              </a:solidFill>
            </a:endParaRPr>
          </a:p>
          <a:p>
            <a:pPr marL="0" lvl="0" indent="0" algn="l" rtl="0">
              <a:lnSpc>
                <a:spcPct val="115000"/>
              </a:lnSpc>
              <a:spcBef>
                <a:spcPts val="0"/>
              </a:spcBef>
              <a:spcAft>
                <a:spcPts val="0"/>
              </a:spcAft>
              <a:buSzPts val="1800"/>
              <a:buNone/>
            </a:pPr>
            <a:r>
              <a:rPr lang="en-US" sz="1400">
                <a:solidFill>
                  <a:schemeClr val="dk1"/>
                </a:solidFill>
              </a:rPr>
              <a:t>[5] Marius Kloft, Pavel Laskov..A “Poisoning” Attack Against Online Anomaly Detection</a:t>
            </a:r>
            <a:endParaRPr sz="1400">
              <a:solidFill>
                <a:schemeClr val="dk1"/>
              </a:solidFill>
            </a:endParaRPr>
          </a:p>
          <a:p>
            <a:pPr marL="0" lvl="0" indent="0" algn="l" rtl="0">
              <a:lnSpc>
                <a:spcPct val="115000"/>
              </a:lnSpc>
              <a:spcBef>
                <a:spcPts val="0"/>
              </a:spcBef>
              <a:spcAft>
                <a:spcPts val="0"/>
              </a:spcAft>
              <a:buSzPts val="1800"/>
              <a:buNone/>
            </a:pPr>
            <a:endParaRPr sz="1400"/>
          </a:p>
        </p:txBody>
      </p:sp>
      <p:sp>
        <p:nvSpPr>
          <p:cNvPr id="257" name="Google Shape;257;p13"/>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258" name="Google Shape;258;p13"/>
          <p:cNvSpPr txBox="1"/>
          <p:nvPr/>
        </p:nvSpPr>
        <p:spPr>
          <a:xfrm>
            <a:off x="434975" y="1089025"/>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400" b="1" i="0" u="none" strike="noStrike" cap="none">
                <a:solidFill>
                  <a:srgbClr val="0070C0"/>
                </a:solidFill>
                <a:latin typeface="Arial"/>
                <a:ea typeface="Arial"/>
                <a:cs typeface="Arial"/>
                <a:sym typeface="Arial"/>
              </a:rPr>
              <a:t>REFERENCES</a:t>
            </a:r>
            <a:endParaRPr sz="24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980000"/>
              </a:buClr>
              <a:buSzPts val="2000"/>
              <a:buFont typeface="Arial"/>
              <a:buNone/>
            </a:pPr>
            <a:endParaRPr sz="2000" b="1" i="0" u="none" strike="noStrike" cap="none">
              <a:solidFill>
                <a:srgbClr val="98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4"/>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264" name="Google Shape;264;p14"/>
          <p:cNvSpPr txBox="1">
            <a:spLocks noGrp="1"/>
          </p:cNvSpPr>
          <p:nvPr>
            <p:ph type="title" idx="4294967295"/>
          </p:nvPr>
        </p:nvSpPr>
        <p:spPr>
          <a:xfrm>
            <a:off x="311700" y="593367"/>
            <a:ext cx="8520600" cy="76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265" name="Google Shape;265;p14"/>
          <p:cNvSpPr txBox="1">
            <a:spLocks noGrp="1"/>
          </p:cNvSpPr>
          <p:nvPr>
            <p:ph type="body" idx="4294967295"/>
          </p:nvPr>
        </p:nvSpPr>
        <p:spPr>
          <a:xfrm>
            <a:off x="319625" y="1505325"/>
            <a:ext cx="8520600" cy="456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r>
              <a:rPr lang="en-US" sz="1400"/>
              <a:t>[6] Yizhen Wang, Kamalika Chaudhuri. Data Poisoning Attacks against Online Learning. arXiv:1808.08994v1 [cs.LG] 29 Aug 2018</a:t>
            </a: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r>
              <a:rPr lang="en-US" sz="1400"/>
              <a:t>[7] Ambra Demontis, Marco Melis, Maura Pintor, Matthew Jagielski*, Battista Biggio, Alina Oprea, Cristina Nita-Rotaru and Fabio Roli. Why Do Adversarial Attacks Transfer? Explaining Transferability of Evasion and Poisoning Attacks</a:t>
            </a: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r>
              <a:rPr lang="en-US" sz="1400"/>
              <a:t>[8]Xinyun Chen, Chang Liu, Bo Li, Kimberly Lu, Dawn Song. Targeted Backdoor Attacks on Deep Learning Systems Using Data Poisoning.</a:t>
            </a: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r>
              <a:rPr lang="en-US" sz="1400"/>
              <a:t>[9] Preventing Machine Learning Poisoning Attacks using Authentication and Provenance.Kevin Kane, Paul England , Jack W Stokes .arXiv:2105.10051v1 [cs.CR] 20 May 2021</a:t>
            </a:r>
            <a:endParaRPr sz="1400"/>
          </a:p>
          <a:p>
            <a:pPr marL="0" lvl="0" indent="0" algn="l" rtl="0">
              <a:lnSpc>
                <a:spcPct val="115000"/>
              </a:lnSpc>
              <a:spcBef>
                <a:spcPts val="0"/>
              </a:spcBef>
              <a:spcAft>
                <a:spcPts val="0"/>
              </a:spcAft>
              <a:buSzPts val="1800"/>
              <a:buNone/>
            </a:pPr>
            <a:endParaRPr sz="1400"/>
          </a:p>
        </p:txBody>
      </p:sp>
      <p:sp>
        <p:nvSpPr>
          <p:cNvPr id="266" name="Google Shape;266;p14"/>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267" name="Google Shape;267;p14"/>
          <p:cNvSpPr txBox="1"/>
          <p:nvPr/>
        </p:nvSpPr>
        <p:spPr>
          <a:xfrm>
            <a:off x="434975" y="1089025"/>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400" b="1" i="0" u="none" strike="noStrike" cap="none">
                <a:solidFill>
                  <a:srgbClr val="0070C0"/>
                </a:solidFill>
                <a:latin typeface="Arial"/>
                <a:ea typeface="Arial"/>
                <a:cs typeface="Arial"/>
                <a:sym typeface="Arial"/>
              </a:rPr>
              <a:t>REFERENCES</a:t>
            </a:r>
            <a:endParaRPr sz="24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980000"/>
              </a:buClr>
              <a:buSzPts val="2000"/>
              <a:buFont typeface="Arial"/>
              <a:buNone/>
            </a:pPr>
            <a:endParaRPr sz="2000" b="1" i="0" u="none" strike="noStrike" cap="none">
              <a:solidFill>
                <a:srgbClr val="98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8B37-DF0B-4C42-A699-D881245FB56D}"/>
              </a:ext>
            </a:extLst>
          </p:cNvPr>
          <p:cNvSpPr>
            <a:spLocks noGrp="1"/>
          </p:cNvSpPr>
          <p:nvPr>
            <p:ph type="title"/>
          </p:nvPr>
        </p:nvSpPr>
        <p:spPr>
          <a:xfrm>
            <a:off x="302273" y="970438"/>
            <a:ext cx="8520600" cy="594411"/>
          </a:xfrm>
        </p:spPr>
        <p:txBody>
          <a:bodyPr/>
          <a:lstStyle/>
          <a:p>
            <a:r>
              <a:rPr lang="en-IN" dirty="0"/>
              <a:t>FIRST MODULE</a:t>
            </a:r>
            <a:br>
              <a:rPr lang="en-IN" dirty="0"/>
            </a:br>
            <a:br>
              <a:rPr lang="en-IN" dirty="0"/>
            </a:br>
            <a:r>
              <a:rPr lang="en-IN" sz="2000" dirty="0"/>
              <a:t>	</a:t>
            </a:r>
            <a:endParaRPr lang="en-IN" dirty="0"/>
          </a:p>
        </p:txBody>
      </p:sp>
      <p:sp>
        <p:nvSpPr>
          <p:cNvPr id="3" name="TextBox 2">
            <a:extLst>
              <a:ext uri="{FF2B5EF4-FFF2-40B4-BE49-F238E27FC236}">
                <a16:creationId xmlns:a16="http://schemas.microsoft.com/office/drawing/2014/main" id="{2C1FC74A-CA33-46BB-8B7D-8607B148E775}"/>
              </a:ext>
            </a:extLst>
          </p:cNvPr>
          <p:cNvSpPr txBox="1"/>
          <p:nvPr/>
        </p:nvSpPr>
        <p:spPr>
          <a:xfrm>
            <a:off x="546754" y="1772238"/>
            <a:ext cx="8031637" cy="4647426"/>
          </a:xfrm>
          <a:prstGeom prst="rect">
            <a:avLst/>
          </a:prstGeom>
          <a:noFill/>
        </p:spPr>
        <p:txBody>
          <a:bodyPr wrap="square" rtlCol="0">
            <a:spAutoFit/>
          </a:bodyPr>
          <a:lstStyle/>
          <a:p>
            <a:pPr marL="285750" indent="-285750">
              <a:buFont typeface="Arial" panose="020B0604020202020204" pitchFamily="34" charset="0"/>
              <a:buChar char="•"/>
            </a:pPr>
            <a:r>
              <a:rPr lang="en-IN" sz="2000" dirty="0"/>
              <a:t>Our project’s first module deals with a machine learning model.</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For this project, we need a simple, efficient ML web app/model. Our project is of the cyber security domain, so this is just a part of it.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We have designed an ML web app using PyCharm with the help of libraries such as: Pandas, </a:t>
            </a:r>
            <a:r>
              <a:rPr lang="en-IN" sz="2000" dirty="0" err="1"/>
              <a:t>Numpy</a:t>
            </a:r>
            <a:r>
              <a:rPr lang="en-IN" sz="2000" dirty="0"/>
              <a:t>, </a:t>
            </a:r>
            <a:r>
              <a:rPr lang="en-IN" sz="2000" dirty="0" err="1"/>
              <a:t>SciKitLearn</a:t>
            </a:r>
            <a:r>
              <a:rPr lang="en-IN" sz="2000" dirty="0"/>
              <a:t>, </a:t>
            </a:r>
            <a:r>
              <a:rPr lang="en-IN" sz="2000" dirty="0" err="1"/>
              <a:t>StreamLine</a:t>
            </a:r>
            <a:r>
              <a:rPr lang="en-IN" sz="2000" dirty="0"/>
              <a:t>, Pillow.</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To create this web app, we have used a predefined data set which deals with Diabetes Analysis and prediction.</a:t>
            </a:r>
          </a:p>
          <a:p>
            <a:br>
              <a:rPr lang="en-IN" sz="2000" dirty="0"/>
            </a:br>
            <a:br>
              <a:rPr lang="en-IN" dirty="0"/>
            </a:br>
            <a:br>
              <a:rPr lang="en-IN" dirty="0"/>
            </a:br>
            <a:r>
              <a:rPr lang="en-IN" dirty="0"/>
              <a:t>	</a:t>
            </a:r>
            <a:br>
              <a:rPr lang="en-IN" dirty="0"/>
            </a:br>
            <a:endParaRPr lang="en-IN" dirty="0"/>
          </a:p>
        </p:txBody>
      </p:sp>
    </p:spTree>
    <p:extLst>
      <p:ext uri="{BB962C8B-B14F-4D97-AF65-F5344CB8AC3E}">
        <p14:creationId xmlns:p14="http://schemas.microsoft.com/office/powerpoint/2010/main" val="100915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27CA-5571-4E4B-934E-9C6DE643EC18}"/>
              </a:ext>
            </a:extLst>
          </p:cNvPr>
          <p:cNvSpPr>
            <a:spLocks noGrp="1"/>
          </p:cNvSpPr>
          <p:nvPr>
            <p:ph type="title"/>
          </p:nvPr>
        </p:nvSpPr>
        <p:spPr>
          <a:xfrm>
            <a:off x="311700" y="810119"/>
            <a:ext cx="8520600" cy="763500"/>
          </a:xfrm>
        </p:spPr>
        <p:txBody>
          <a:bodyPr/>
          <a:lstStyle/>
          <a:p>
            <a:r>
              <a:rPr lang="en-IN" dirty="0"/>
              <a:t>SCREENSHOT</a:t>
            </a:r>
          </a:p>
        </p:txBody>
      </p:sp>
      <p:pic>
        <p:nvPicPr>
          <p:cNvPr id="4" name="Picture 3">
            <a:extLst>
              <a:ext uri="{FF2B5EF4-FFF2-40B4-BE49-F238E27FC236}">
                <a16:creationId xmlns:a16="http://schemas.microsoft.com/office/drawing/2014/main" id="{49D7AF50-B259-4902-8485-2BC87FD750C9}"/>
              </a:ext>
            </a:extLst>
          </p:cNvPr>
          <p:cNvPicPr>
            <a:picLocks noChangeAspect="1"/>
          </p:cNvPicPr>
          <p:nvPr/>
        </p:nvPicPr>
        <p:blipFill>
          <a:blip r:embed="rId2"/>
          <a:stretch>
            <a:fillRect/>
          </a:stretch>
        </p:blipFill>
        <p:spPr>
          <a:xfrm>
            <a:off x="197962" y="1573619"/>
            <a:ext cx="8634338" cy="5143500"/>
          </a:xfrm>
          <a:prstGeom prst="rect">
            <a:avLst/>
          </a:prstGeom>
        </p:spPr>
      </p:pic>
    </p:spTree>
    <p:extLst>
      <p:ext uri="{BB962C8B-B14F-4D97-AF65-F5344CB8AC3E}">
        <p14:creationId xmlns:p14="http://schemas.microsoft.com/office/powerpoint/2010/main" val="34902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1755-C48A-4880-BED2-F73402FAB21F}"/>
              </a:ext>
            </a:extLst>
          </p:cNvPr>
          <p:cNvSpPr>
            <a:spLocks noGrp="1"/>
          </p:cNvSpPr>
          <p:nvPr>
            <p:ph type="title"/>
          </p:nvPr>
        </p:nvSpPr>
        <p:spPr>
          <a:xfrm>
            <a:off x="311700" y="829040"/>
            <a:ext cx="8520600" cy="763500"/>
          </a:xfrm>
        </p:spPr>
        <p:txBody>
          <a:bodyPr/>
          <a:lstStyle/>
          <a:p>
            <a:r>
              <a:rPr lang="en-IN" dirty="0"/>
              <a:t>SCREENSHOT</a:t>
            </a:r>
          </a:p>
        </p:txBody>
      </p:sp>
      <p:pic>
        <p:nvPicPr>
          <p:cNvPr id="4" name="Picture 3">
            <a:extLst>
              <a:ext uri="{FF2B5EF4-FFF2-40B4-BE49-F238E27FC236}">
                <a16:creationId xmlns:a16="http://schemas.microsoft.com/office/drawing/2014/main" id="{E236B57F-6F2D-4AFD-A8EC-261BC3BD7B83}"/>
              </a:ext>
            </a:extLst>
          </p:cNvPr>
          <p:cNvPicPr>
            <a:picLocks noChangeAspect="1"/>
          </p:cNvPicPr>
          <p:nvPr/>
        </p:nvPicPr>
        <p:blipFill>
          <a:blip r:embed="rId2"/>
          <a:stretch>
            <a:fillRect/>
          </a:stretch>
        </p:blipFill>
        <p:spPr>
          <a:xfrm>
            <a:off x="311700" y="1592540"/>
            <a:ext cx="8587203" cy="5143500"/>
          </a:xfrm>
          <a:prstGeom prst="rect">
            <a:avLst/>
          </a:prstGeom>
        </p:spPr>
      </p:pic>
    </p:spTree>
    <p:extLst>
      <p:ext uri="{BB962C8B-B14F-4D97-AF65-F5344CB8AC3E}">
        <p14:creationId xmlns:p14="http://schemas.microsoft.com/office/powerpoint/2010/main" val="377427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D8EC-89E1-4129-BBEC-1CF1319CAC55}"/>
              </a:ext>
            </a:extLst>
          </p:cNvPr>
          <p:cNvSpPr>
            <a:spLocks noGrp="1"/>
          </p:cNvSpPr>
          <p:nvPr>
            <p:ph type="title"/>
          </p:nvPr>
        </p:nvSpPr>
        <p:spPr>
          <a:xfrm>
            <a:off x="311699" y="838468"/>
            <a:ext cx="8520600" cy="763500"/>
          </a:xfrm>
        </p:spPr>
        <p:txBody>
          <a:bodyPr/>
          <a:lstStyle/>
          <a:p>
            <a:r>
              <a:rPr lang="en-IN" dirty="0"/>
              <a:t>SCREENSHOT</a:t>
            </a:r>
          </a:p>
        </p:txBody>
      </p:sp>
      <p:pic>
        <p:nvPicPr>
          <p:cNvPr id="4" name="Picture 3">
            <a:extLst>
              <a:ext uri="{FF2B5EF4-FFF2-40B4-BE49-F238E27FC236}">
                <a16:creationId xmlns:a16="http://schemas.microsoft.com/office/drawing/2014/main" id="{9323730D-B581-4D9C-8B59-59B41C3F2F23}"/>
              </a:ext>
            </a:extLst>
          </p:cNvPr>
          <p:cNvPicPr>
            <a:picLocks noChangeAspect="1"/>
          </p:cNvPicPr>
          <p:nvPr/>
        </p:nvPicPr>
        <p:blipFill>
          <a:blip r:embed="rId2"/>
          <a:stretch>
            <a:fillRect/>
          </a:stretch>
        </p:blipFill>
        <p:spPr>
          <a:xfrm>
            <a:off x="311701" y="1601968"/>
            <a:ext cx="8615484" cy="5143500"/>
          </a:xfrm>
          <a:prstGeom prst="rect">
            <a:avLst/>
          </a:prstGeom>
        </p:spPr>
      </p:pic>
    </p:spTree>
    <p:extLst>
      <p:ext uri="{BB962C8B-B14F-4D97-AF65-F5344CB8AC3E}">
        <p14:creationId xmlns:p14="http://schemas.microsoft.com/office/powerpoint/2010/main" val="94034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C35F-82D4-49E7-A20C-0979C7C19C1C}"/>
              </a:ext>
            </a:extLst>
          </p:cNvPr>
          <p:cNvSpPr>
            <a:spLocks noGrp="1"/>
          </p:cNvSpPr>
          <p:nvPr>
            <p:ph type="title"/>
          </p:nvPr>
        </p:nvSpPr>
        <p:spPr>
          <a:xfrm>
            <a:off x="311699" y="913878"/>
            <a:ext cx="8520600" cy="763500"/>
          </a:xfrm>
        </p:spPr>
        <p:txBody>
          <a:bodyPr/>
          <a:lstStyle/>
          <a:p>
            <a:r>
              <a:rPr lang="en-IN" dirty="0"/>
              <a:t>SCREENSHOT</a:t>
            </a:r>
          </a:p>
        </p:txBody>
      </p:sp>
      <p:pic>
        <p:nvPicPr>
          <p:cNvPr id="4" name="Picture 3">
            <a:extLst>
              <a:ext uri="{FF2B5EF4-FFF2-40B4-BE49-F238E27FC236}">
                <a16:creationId xmlns:a16="http://schemas.microsoft.com/office/drawing/2014/main" id="{2A3FA1A1-1A02-44F5-B138-F0AFE9654284}"/>
              </a:ext>
            </a:extLst>
          </p:cNvPr>
          <p:cNvPicPr>
            <a:picLocks noChangeAspect="1"/>
          </p:cNvPicPr>
          <p:nvPr/>
        </p:nvPicPr>
        <p:blipFill>
          <a:blip r:embed="rId2"/>
          <a:stretch>
            <a:fillRect/>
          </a:stretch>
        </p:blipFill>
        <p:spPr>
          <a:xfrm>
            <a:off x="1180854" y="2085091"/>
            <a:ext cx="6782291" cy="3759528"/>
          </a:xfrm>
          <a:prstGeom prst="rect">
            <a:avLst/>
          </a:prstGeom>
        </p:spPr>
      </p:pic>
    </p:spTree>
    <p:extLst>
      <p:ext uri="{BB962C8B-B14F-4D97-AF65-F5344CB8AC3E}">
        <p14:creationId xmlns:p14="http://schemas.microsoft.com/office/powerpoint/2010/main" val="271701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rgbClr val="000000"/>
              </a:solidFill>
              <a:latin typeface="Arial"/>
              <a:ea typeface="Arial"/>
              <a:cs typeface="Arial"/>
              <a:sym typeface="Arial"/>
            </a:endParaRPr>
          </a:p>
        </p:txBody>
      </p:sp>
      <p:sp>
        <p:nvSpPr>
          <p:cNvPr id="112" name="Google Shape;112;p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13" name="Google Shape;113;p2"/>
          <p:cNvSpPr txBox="1">
            <a:spLocks noGrp="1"/>
          </p:cNvSpPr>
          <p:nvPr>
            <p:ph type="body" idx="1"/>
          </p:nvPr>
        </p:nvSpPr>
        <p:spPr>
          <a:xfrm>
            <a:off x="311700" y="1228415"/>
            <a:ext cx="8520600" cy="387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Machine learning methods have been becoming popular and the usage areas of these methods have also increased with this popularity.</a:t>
            </a:r>
            <a:endParaRPr sz="20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Machine learning technologies have proven highly beneficial for massive development in various sectors, but it has many vulnerabilities as well. </a:t>
            </a:r>
            <a:endParaRPr sz="20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One such major vulnerability is poisoning attacks on the models of machine learning. </a:t>
            </a:r>
            <a:endParaRPr sz="20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Poisoning attacks are considered one of the most relevant emerging threats against machine learning.</a:t>
            </a:r>
            <a:endParaRPr sz="20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A poisoning attack happens when an attacker injects malicious or unwanted data into the machine learning model’s training pool. </a:t>
            </a:r>
            <a:endParaRPr sz="20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000" dirty="0">
                <a:solidFill>
                  <a:schemeClr val="dk1"/>
                </a:solidFill>
              </a:rPr>
              <a:t>Poisoning attacks target the model through either ML’s availability or its integrity.</a:t>
            </a:r>
            <a:endParaRPr sz="2000" dirty="0">
              <a:solidFill>
                <a:schemeClr val="dk1"/>
              </a:solidFill>
            </a:endParaRPr>
          </a:p>
          <a:p>
            <a:pPr marL="457200" lvl="0" indent="0" algn="l" rtl="0">
              <a:lnSpc>
                <a:spcPct val="115000"/>
              </a:lnSpc>
              <a:spcBef>
                <a:spcPts val="0"/>
              </a:spcBef>
              <a:spcAft>
                <a:spcPts val="0"/>
              </a:spcAft>
              <a:buSzPts val="1800"/>
              <a:buNone/>
            </a:pPr>
            <a:endParaRPr sz="2600" b="1" dirty="0">
              <a:solidFill>
                <a:schemeClr val="dk1"/>
              </a:solidFill>
            </a:endParaRPr>
          </a:p>
        </p:txBody>
      </p:sp>
      <p:sp>
        <p:nvSpPr>
          <p:cNvPr id="114" name="Google Shape;114;p2"/>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rgbClr val="000000"/>
              </a:solidFill>
              <a:latin typeface="Arial"/>
              <a:ea typeface="Arial"/>
              <a:cs typeface="Arial"/>
              <a:sym typeface="Arial"/>
            </a:endParaRPr>
          </a:p>
        </p:txBody>
      </p:sp>
      <p:sp>
        <p:nvSpPr>
          <p:cNvPr id="115" name="Google Shape;115;p2"/>
          <p:cNvSpPr txBox="1"/>
          <p:nvPr/>
        </p:nvSpPr>
        <p:spPr>
          <a:xfrm>
            <a:off x="427050" y="956975"/>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400" b="1" i="0" u="none" strike="noStrike" cap="none">
                <a:solidFill>
                  <a:srgbClr val="0070C0"/>
                </a:solidFill>
                <a:latin typeface="Arial"/>
                <a:ea typeface="Arial"/>
                <a:cs typeface="Arial"/>
                <a:sym typeface="Arial"/>
              </a:rPr>
              <a:t>INTRODUCTION</a:t>
            </a:r>
            <a:endParaRPr sz="24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980000"/>
              </a:buClr>
              <a:buSzPts val="2000"/>
              <a:buFont typeface="Arial"/>
              <a:buNone/>
            </a:pPr>
            <a:endParaRPr sz="2000" b="1" i="0" u="none" strike="noStrike" cap="none">
              <a:solidFill>
                <a:srgbClr val="980000"/>
              </a:solidFill>
              <a:latin typeface="Arial"/>
              <a:ea typeface="Arial"/>
              <a:cs typeface="Arial"/>
              <a:sym typeface="Arial"/>
            </a:endParaRPr>
          </a:p>
        </p:txBody>
      </p:sp>
      <p:sp>
        <p:nvSpPr>
          <p:cNvPr id="116" name="Google Shape;116;p2"/>
          <p:cNvSpPr/>
          <p:nvPr/>
        </p:nvSpPr>
        <p:spPr>
          <a:xfrm>
            <a:off x="1130523" y="5991958"/>
            <a:ext cx="8243700" cy="4462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500" b="1"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5"/>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US" dirty="0"/>
            </a:br>
            <a:r>
              <a:rPr lang="en-US" sz="1800" dirty="0"/>
              <a:t>WILL MEET YOU IN THE NEXT MODULES SOON!!</a:t>
            </a:r>
            <a:br>
              <a:rPr lang="en-US" dirty="0"/>
            </a:br>
            <a:r>
              <a:rPr lang="en-US"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3"/>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rgbClr val="000000"/>
              </a:solidFill>
              <a:latin typeface="Arial"/>
              <a:ea typeface="Arial"/>
              <a:cs typeface="Arial"/>
              <a:sym typeface="Arial"/>
            </a:endParaRPr>
          </a:p>
        </p:txBody>
      </p:sp>
      <p:sp>
        <p:nvSpPr>
          <p:cNvPr id="122" name="Google Shape;122;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23" name="Google Shape;123;p3"/>
          <p:cNvSpPr txBox="1">
            <a:spLocks noGrp="1"/>
          </p:cNvSpPr>
          <p:nvPr>
            <p:ph type="body" idx="1"/>
          </p:nvPr>
        </p:nvSpPr>
        <p:spPr>
          <a:xfrm>
            <a:off x="311700" y="1826074"/>
            <a:ext cx="8520600" cy="38739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US" sz="2000" dirty="0">
                <a:solidFill>
                  <a:schemeClr val="dk1"/>
                </a:solidFill>
                <a:latin typeface="+mn-lt"/>
              </a:rPr>
              <a:t>Our project comes under SDG Goal number 9 - Industry, Innovation, and Infrastructure.</a:t>
            </a:r>
            <a:endParaRPr sz="2000" dirty="0">
              <a:solidFill>
                <a:schemeClr val="dk1"/>
              </a:solidFill>
              <a:latin typeface="+mn-lt"/>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latin typeface="+mn-lt"/>
              </a:rPr>
              <a:t>It revolves around the detection and prevention of poisoning attacks on the models of machine learning by either Anomaly detection or cryptographically based authentication and provenance.</a:t>
            </a:r>
            <a:endParaRPr sz="2000" dirty="0">
              <a:solidFill>
                <a:schemeClr val="dk1"/>
              </a:solidFill>
              <a:latin typeface="+mn-lt"/>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latin typeface="+mn-lt"/>
              </a:rPr>
              <a:t>Anomaly detection is an application of cybersecurity where it identifies the rare occurrence of any unfamiliar data from the model. </a:t>
            </a:r>
            <a:endParaRPr sz="2000" dirty="0">
              <a:solidFill>
                <a:schemeClr val="dk1"/>
              </a:solidFill>
              <a:latin typeface="+mn-lt"/>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latin typeface="+mn-lt"/>
              </a:rPr>
              <a:t>Through cryptographic authentication, a person who creates the model holds the cryptographic key, through which the attacks can be prevented. </a:t>
            </a:r>
            <a:endParaRPr sz="2000" b="1" dirty="0">
              <a:solidFill>
                <a:schemeClr val="dk1"/>
              </a:solidFill>
              <a:latin typeface="+mn-lt"/>
            </a:endParaRPr>
          </a:p>
        </p:txBody>
      </p:sp>
      <p:sp>
        <p:nvSpPr>
          <p:cNvPr id="124" name="Google Shape;124;p3"/>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rgbClr val="000000"/>
              </a:solidFill>
              <a:latin typeface="Arial"/>
              <a:ea typeface="Arial"/>
              <a:cs typeface="Arial"/>
              <a:sym typeface="Arial"/>
            </a:endParaRPr>
          </a:p>
        </p:txBody>
      </p:sp>
      <p:sp>
        <p:nvSpPr>
          <p:cNvPr id="125" name="Google Shape;125;p3"/>
          <p:cNvSpPr txBox="1"/>
          <p:nvPr/>
        </p:nvSpPr>
        <p:spPr>
          <a:xfrm>
            <a:off x="427050" y="1072625"/>
            <a:ext cx="8289900" cy="763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400" b="1" i="0" u="none" strike="noStrike" cap="none">
                <a:solidFill>
                  <a:srgbClr val="0070C0"/>
                </a:solidFill>
                <a:latin typeface="Arial"/>
                <a:ea typeface="Arial"/>
                <a:cs typeface="Arial"/>
                <a:sym typeface="Arial"/>
              </a:rPr>
              <a:t>ABSTRACT</a:t>
            </a:r>
            <a:endParaRPr sz="24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980000"/>
              </a:buClr>
              <a:buSzPts val="2000"/>
              <a:buFont typeface="Arial"/>
              <a:buNone/>
            </a:pPr>
            <a:endParaRPr sz="2000" b="1" i="0" u="none" strike="noStrike" cap="none">
              <a:solidFill>
                <a:srgbClr val="980000"/>
              </a:solidFill>
              <a:latin typeface="Arial"/>
              <a:ea typeface="Arial"/>
              <a:cs typeface="Arial"/>
              <a:sym typeface="Arial"/>
            </a:endParaRPr>
          </a:p>
        </p:txBody>
      </p:sp>
      <p:sp>
        <p:nvSpPr>
          <p:cNvPr id="126" name="Google Shape;126;p3"/>
          <p:cNvSpPr/>
          <p:nvPr/>
        </p:nvSpPr>
        <p:spPr>
          <a:xfrm>
            <a:off x="1130523" y="5991958"/>
            <a:ext cx="8243700" cy="4462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500" b="1"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32" name="Google Shape;132;p4"/>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33" name="Google Shape;133;p4"/>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34" name="Google Shape;134;p4"/>
          <p:cNvSpPr txBox="1"/>
          <p:nvPr/>
        </p:nvSpPr>
        <p:spPr>
          <a:xfrm>
            <a:off x="427063" y="939300"/>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80000"/>
              </a:buClr>
              <a:buSzPts val="2000"/>
              <a:buFont typeface="Arial"/>
              <a:buNone/>
            </a:pPr>
            <a:r>
              <a:rPr lang="en-US" sz="2000" b="1" i="0" u="none" strike="noStrike" cap="none">
                <a:solidFill>
                  <a:srgbClr val="980000"/>
                </a:solidFill>
                <a:latin typeface="Arial"/>
                <a:ea typeface="Arial"/>
                <a:cs typeface="Arial"/>
                <a:sym typeface="Arial"/>
              </a:rPr>
              <a:t>Literature Review</a:t>
            </a:r>
            <a:endParaRPr sz="2000" b="1" i="0" u="none" strike="noStrike" cap="none">
              <a:solidFill>
                <a:srgbClr val="980000"/>
              </a:solidFill>
              <a:latin typeface="Arial"/>
              <a:ea typeface="Arial"/>
              <a:cs typeface="Arial"/>
              <a:sym typeface="Arial"/>
            </a:endParaRPr>
          </a:p>
        </p:txBody>
      </p:sp>
      <p:graphicFrame>
        <p:nvGraphicFramePr>
          <p:cNvPr id="135" name="Google Shape;135;p4"/>
          <p:cNvGraphicFramePr/>
          <p:nvPr/>
        </p:nvGraphicFramePr>
        <p:xfrm>
          <a:off x="341565" y="1406659"/>
          <a:ext cx="8520600" cy="5252400"/>
        </p:xfrm>
        <a:graphic>
          <a:graphicData uri="http://schemas.openxmlformats.org/drawingml/2006/table">
            <a:tbl>
              <a:tblPr firstRow="1" firstCol="1" bandRow="1">
                <a:noFill/>
                <a:tableStyleId>{45B9C927-305B-4D8F-A8E0-5D767FA3F3D3}</a:tableStyleId>
              </a:tblPr>
              <a:tblGrid>
                <a:gridCol w="1112775">
                  <a:extLst>
                    <a:ext uri="{9D8B030D-6E8A-4147-A177-3AD203B41FA5}">
                      <a16:colId xmlns:a16="http://schemas.microsoft.com/office/drawing/2014/main" val="20000"/>
                    </a:ext>
                  </a:extLst>
                </a:gridCol>
                <a:gridCol w="1767250">
                  <a:extLst>
                    <a:ext uri="{9D8B030D-6E8A-4147-A177-3AD203B41FA5}">
                      <a16:colId xmlns:a16="http://schemas.microsoft.com/office/drawing/2014/main" val="20001"/>
                    </a:ext>
                  </a:extLst>
                </a:gridCol>
                <a:gridCol w="1991750">
                  <a:extLst>
                    <a:ext uri="{9D8B030D-6E8A-4147-A177-3AD203B41FA5}">
                      <a16:colId xmlns:a16="http://schemas.microsoft.com/office/drawing/2014/main" val="20002"/>
                    </a:ext>
                  </a:extLst>
                </a:gridCol>
                <a:gridCol w="3648825">
                  <a:extLst>
                    <a:ext uri="{9D8B030D-6E8A-4147-A177-3AD203B41FA5}">
                      <a16:colId xmlns:a16="http://schemas.microsoft.com/office/drawing/2014/main" val="20003"/>
                    </a:ext>
                  </a:extLst>
                </a:gridCol>
              </a:tblGrid>
              <a:tr h="983150">
                <a:tc>
                  <a:txBody>
                    <a:bodyPr/>
                    <a:lstStyle/>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S.No.</a:t>
                      </a: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lt1"/>
                          </a:solidFill>
                        </a:rPr>
                        <a:t>Journal Details</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lt1"/>
                          </a:solidFill>
                        </a:rPr>
                        <a:t>Authors &amp; Title of the Paper</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lt1"/>
                          </a:solidFill>
                        </a:rPr>
                        <a:t>Inference of the Paper</a:t>
                      </a:r>
                      <a:endParaRPr sz="1400" u="none" strike="noStrike" cap="none">
                        <a:latin typeface="Times New Roman"/>
                        <a:ea typeface="Times New Roman"/>
                        <a:cs typeface="Times New Roman"/>
                        <a:sym typeface="Times New Roman"/>
                      </a:endParaRPr>
                    </a:p>
                  </a:txBody>
                  <a:tcPr marL="95250" marR="95250" marT="38100" marB="38100"/>
                </a:tc>
                <a:extLst>
                  <a:ext uri="{0D108BD9-81ED-4DB2-BD59-A6C34878D82A}">
                    <a16:rowId xmlns:a16="http://schemas.microsoft.com/office/drawing/2014/main" val="10000"/>
                  </a:ext>
                </a:extLst>
              </a:tr>
              <a:tr h="217647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1</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15000"/>
                        </a:lnSpc>
                        <a:spcBef>
                          <a:spcPts val="0"/>
                        </a:spcBef>
                        <a:spcAft>
                          <a:spcPts val="0"/>
                        </a:spcAft>
                        <a:buClr>
                          <a:srgbClr val="000000"/>
                        </a:buClr>
                        <a:buSzPts val="1100"/>
                        <a:buFont typeface="Arial"/>
                        <a:buNone/>
                      </a:pPr>
                      <a:r>
                        <a:rPr lang="en-US" sz="1400" u="none" strike="noStrike" cap="none">
                          <a:latin typeface="Times New Roman"/>
                          <a:ea typeface="Times New Roman"/>
                          <a:cs typeface="Times New Roman"/>
                          <a:sym typeface="Times New Roman"/>
                        </a:rPr>
                        <a:t>2018 IEEE Symposium on Security and Privacy (SP)</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chemeClr val="dk1"/>
                          </a:solidFill>
                        </a:rPr>
                        <a:t>Manipulating Machine Learning: Poisoning Attacks and Countermeasures for Regression Learning</a:t>
                      </a:r>
                      <a:endParaRPr sz="1100" u="none" strike="noStrike" cap="none">
                        <a:solidFill>
                          <a:schemeClr val="dk1"/>
                        </a:solidFill>
                      </a:endParaRPr>
                    </a:p>
                    <a:p>
                      <a:pPr marL="0" marR="0" lvl="0" indent="0" algn="l" rtl="0">
                        <a:lnSpc>
                          <a:spcPct val="115000"/>
                        </a:lnSpc>
                        <a:spcBef>
                          <a:spcPts val="0"/>
                        </a:spcBef>
                        <a:spcAft>
                          <a:spcPts val="0"/>
                        </a:spcAft>
                        <a:buClr>
                          <a:srgbClr val="000000"/>
                        </a:buClr>
                        <a:buSzPts val="1100"/>
                        <a:buFont typeface="Arial"/>
                        <a:buNone/>
                      </a:pPr>
                      <a:endParaRPr sz="1100" u="none" strike="noStrike" cap="none">
                        <a:solidFill>
                          <a:schemeClr val="dk1"/>
                        </a:solidFill>
                      </a:endParaRPr>
                    </a:p>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chemeClr val="dk1"/>
                          </a:solidFill>
                        </a:rPr>
                        <a:t>Matthew Jagielski, Alina Oprea, Battista Biggio, Chang Liu, Cristina Nita-Rotaru, and Bo Li.</a:t>
                      </a:r>
                      <a:endParaRPr sz="1100" u="none" strike="noStrike" cap="none">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100" u="none" strike="noStrike" cap="none">
                        <a:solidFill>
                          <a:schemeClr val="dk1"/>
                        </a:solidFill>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They proposed a new theoretically-grounded optimization framework for poisoning attacks. They designed a new principled robust defense method that is highly resilient against all poisoning attacks. They evaluated their defense algorithms on several datasets</a:t>
                      </a:r>
                      <a:endParaRPr sz="14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1"/>
                  </a:ext>
                </a:extLst>
              </a:tr>
              <a:tr h="209277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2017 Research Gate</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 “Poisoning” Attack Against Online Anomaly Detection</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Marius Kloft and Pavel Laskov</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Analyzing the robustness of online anomaly detection with limited horizon against poisoning attacks. For testing it, the authors have used Optimal Greedy Attack algorithm. Their experimental evaluation showed that online anomaly detectors are unsecure for attacks in high-dimensional network data</a:t>
                      </a:r>
                      <a:endParaRPr sz="14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41" name="Google Shape;141;p5"/>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42" name="Google Shape;142;p5"/>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43" name="Google Shape;143;p5"/>
          <p:cNvSpPr txBox="1"/>
          <p:nvPr/>
        </p:nvSpPr>
        <p:spPr>
          <a:xfrm>
            <a:off x="427063" y="939300"/>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80000"/>
              </a:buClr>
              <a:buSzPts val="2000"/>
              <a:buFont typeface="Arial"/>
              <a:buNone/>
            </a:pPr>
            <a:r>
              <a:rPr lang="en-US" sz="2000" b="1" i="0" u="none" strike="noStrike" cap="none">
                <a:solidFill>
                  <a:srgbClr val="980000"/>
                </a:solidFill>
                <a:latin typeface="Arial"/>
                <a:ea typeface="Arial"/>
                <a:cs typeface="Arial"/>
                <a:sym typeface="Arial"/>
              </a:rPr>
              <a:t>Literature Review</a:t>
            </a:r>
            <a:endParaRPr sz="2000" b="1" i="0" u="none" strike="noStrike" cap="none">
              <a:solidFill>
                <a:srgbClr val="980000"/>
              </a:solidFill>
              <a:latin typeface="Arial"/>
              <a:ea typeface="Arial"/>
              <a:cs typeface="Arial"/>
              <a:sym typeface="Arial"/>
            </a:endParaRPr>
          </a:p>
        </p:txBody>
      </p:sp>
      <p:graphicFrame>
        <p:nvGraphicFramePr>
          <p:cNvPr id="144" name="Google Shape;144;p5"/>
          <p:cNvGraphicFramePr/>
          <p:nvPr/>
        </p:nvGraphicFramePr>
        <p:xfrm>
          <a:off x="71115" y="992778"/>
          <a:ext cx="9072850" cy="5820425"/>
        </p:xfrm>
        <a:graphic>
          <a:graphicData uri="http://schemas.openxmlformats.org/drawingml/2006/table">
            <a:tbl>
              <a:tblPr firstRow="1" firstCol="1" bandRow="1">
                <a:noFill/>
                <a:tableStyleId>{45B9C927-305B-4D8F-A8E0-5D767FA3F3D3}</a:tableStyleId>
              </a:tblPr>
              <a:tblGrid>
                <a:gridCol w="1184900">
                  <a:extLst>
                    <a:ext uri="{9D8B030D-6E8A-4147-A177-3AD203B41FA5}">
                      <a16:colId xmlns:a16="http://schemas.microsoft.com/office/drawing/2014/main" val="20000"/>
                    </a:ext>
                  </a:extLst>
                </a:gridCol>
                <a:gridCol w="1495000">
                  <a:extLst>
                    <a:ext uri="{9D8B030D-6E8A-4147-A177-3AD203B41FA5}">
                      <a16:colId xmlns:a16="http://schemas.microsoft.com/office/drawing/2014/main" val="20001"/>
                    </a:ext>
                  </a:extLst>
                </a:gridCol>
                <a:gridCol w="2352700">
                  <a:extLst>
                    <a:ext uri="{9D8B030D-6E8A-4147-A177-3AD203B41FA5}">
                      <a16:colId xmlns:a16="http://schemas.microsoft.com/office/drawing/2014/main" val="20002"/>
                    </a:ext>
                  </a:extLst>
                </a:gridCol>
                <a:gridCol w="4040250">
                  <a:extLst>
                    <a:ext uri="{9D8B030D-6E8A-4147-A177-3AD203B41FA5}">
                      <a16:colId xmlns:a16="http://schemas.microsoft.com/office/drawing/2014/main" val="20003"/>
                    </a:ext>
                  </a:extLst>
                </a:gridCol>
              </a:tblGrid>
              <a:tr h="810350">
                <a:tc>
                  <a:txBody>
                    <a:bodyPr/>
                    <a:lstStyle/>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S.No.</a:t>
                      </a: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Journal Details</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Authors &amp; Title of the Paper</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Inference of the Paper</a:t>
                      </a:r>
                      <a:endParaRPr sz="1400" u="none" strike="noStrike" cap="none">
                        <a:latin typeface="Times New Roman"/>
                        <a:ea typeface="Times New Roman"/>
                        <a:cs typeface="Times New Roman"/>
                        <a:sym typeface="Times New Roman"/>
                      </a:endParaRPr>
                    </a:p>
                  </a:txBody>
                  <a:tcPr marL="95250" marR="95250" marT="38100" marB="38100"/>
                </a:tc>
                <a:extLst>
                  <a:ext uri="{0D108BD9-81ED-4DB2-BD59-A6C34878D82A}">
                    <a16:rowId xmlns:a16="http://schemas.microsoft.com/office/drawing/2014/main" val="10000"/>
                  </a:ext>
                </a:extLst>
              </a:tr>
              <a:tr h="28711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3</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2017</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Proceedings of the 10th ACM Workshop on Artificial Intelligence and Security</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300"/>
                        <a:buFont typeface="Arial"/>
                        <a:buNone/>
                      </a:pPr>
                      <a:r>
                        <a:rPr lang="en-US" sz="1300" u="none" strike="noStrike" cap="none">
                          <a:latin typeface="Times New Roman"/>
                          <a:ea typeface="Times New Roman"/>
                          <a:cs typeface="Times New Roman"/>
                          <a:sym typeface="Times New Roman"/>
                        </a:rPr>
                        <a:t>Mitigating Poisoning Attacks on Machine Learning Models: A Data Provenance Based Approach</a:t>
                      </a:r>
                      <a:endParaRPr sz="13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300"/>
                        <a:buFont typeface="Arial"/>
                        <a:buNone/>
                      </a:pPr>
                      <a:r>
                        <a:rPr lang="en-US" sz="1300" u="none" strike="noStrike" cap="none">
                          <a:latin typeface="Times New Roman"/>
                          <a:ea typeface="Times New Roman"/>
                          <a:cs typeface="Times New Roman"/>
                          <a:sym typeface="Times New Roman"/>
                        </a:rPr>
                        <a:t>Nathalie Baracaldo</a:t>
                      </a:r>
                      <a:endParaRPr sz="13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300"/>
                        <a:buFont typeface="Arial"/>
                        <a:buNone/>
                      </a:pPr>
                      <a:r>
                        <a:rPr lang="en-US" sz="1300" u="none" strike="noStrike" cap="none">
                          <a:latin typeface="Times New Roman"/>
                          <a:ea typeface="Times New Roman"/>
                          <a:cs typeface="Times New Roman"/>
                          <a:sym typeface="Times New Roman"/>
                        </a:rPr>
                        <a:t>,Bryant Chen, Heiko Ludwig and Jaehoon Amir Safavi</a:t>
                      </a:r>
                      <a:endParaRPr sz="13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Methodology uses contextual information about the origin and transformation of data points in the training set to identify poisonous data, thereby preventing online and regularly re-trained machine learning applications. They proposed a defense strategy that makes use of data provenance (includes the data origin, what happens to it and where it moves) to prevent poisoning attacks.</a:t>
                      </a:r>
                      <a:endParaRPr sz="15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1"/>
                  </a:ext>
                </a:extLst>
              </a:tr>
              <a:tr h="2138950">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2021</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Research Gate</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Preventing Machine Learning Poisoning Attacks</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Using Authentication and Provenance</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Kevin Kane, Paul England , Jack W Stokes</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Prevention relies on cryptographically-based authentication to ensure the integrity of the data used to train a machine learning model.</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Proposed VAMP system, to protect</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media objects such as images, video files or audio clips in the machine learning model.</a:t>
                      </a:r>
                      <a:endParaRPr sz="14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50" name="Google Shape;150;p6"/>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51" name="Google Shape;151;p6"/>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52" name="Google Shape;152;p6"/>
          <p:cNvSpPr txBox="1"/>
          <p:nvPr/>
        </p:nvSpPr>
        <p:spPr>
          <a:xfrm>
            <a:off x="427063" y="939300"/>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80000"/>
              </a:buClr>
              <a:buSzPts val="2000"/>
              <a:buFont typeface="Arial"/>
              <a:buNone/>
            </a:pPr>
            <a:r>
              <a:rPr lang="en-US" sz="2000" b="1" i="0" u="none" strike="noStrike" cap="none">
                <a:solidFill>
                  <a:srgbClr val="980000"/>
                </a:solidFill>
                <a:latin typeface="Arial"/>
                <a:ea typeface="Arial"/>
                <a:cs typeface="Arial"/>
                <a:sym typeface="Arial"/>
              </a:rPr>
              <a:t>Literature Review</a:t>
            </a:r>
            <a:endParaRPr sz="2000" b="1" i="0" u="none" strike="noStrike" cap="none">
              <a:solidFill>
                <a:srgbClr val="980000"/>
              </a:solidFill>
              <a:latin typeface="Arial"/>
              <a:ea typeface="Arial"/>
              <a:cs typeface="Arial"/>
              <a:sym typeface="Arial"/>
            </a:endParaRPr>
          </a:p>
        </p:txBody>
      </p:sp>
      <p:graphicFrame>
        <p:nvGraphicFramePr>
          <p:cNvPr id="153" name="Google Shape;153;p6"/>
          <p:cNvGraphicFramePr/>
          <p:nvPr/>
        </p:nvGraphicFramePr>
        <p:xfrm>
          <a:off x="427065" y="939309"/>
          <a:ext cx="8520600" cy="5918700"/>
        </p:xfrm>
        <a:graphic>
          <a:graphicData uri="http://schemas.openxmlformats.org/drawingml/2006/table">
            <a:tbl>
              <a:tblPr firstRow="1" firstCol="1" bandRow="1">
                <a:noFill/>
                <a:tableStyleId>{45B9C927-305B-4D8F-A8E0-5D767FA3F3D3}</a:tableStyleId>
              </a:tblPr>
              <a:tblGrid>
                <a:gridCol w="1112775">
                  <a:extLst>
                    <a:ext uri="{9D8B030D-6E8A-4147-A177-3AD203B41FA5}">
                      <a16:colId xmlns:a16="http://schemas.microsoft.com/office/drawing/2014/main" val="20000"/>
                    </a:ext>
                  </a:extLst>
                </a:gridCol>
                <a:gridCol w="1348175">
                  <a:extLst>
                    <a:ext uri="{9D8B030D-6E8A-4147-A177-3AD203B41FA5}">
                      <a16:colId xmlns:a16="http://schemas.microsoft.com/office/drawing/2014/main" val="20001"/>
                    </a:ext>
                  </a:extLst>
                </a:gridCol>
                <a:gridCol w="2263850">
                  <a:extLst>
                    <a:ext uri="{9D8B030D-6E8A-4147-A177-3AD203B41FA5}">
                      <a16:colId xmlns:a16="http://schemas.microsoft.com/office/drawing/2014/main" val="20002"/>
                    </a:ext>
                  </a:extLst>
                </a:gridCol>
                <a:gridCol w="3795800">
                  <a:extLst>
                    <a:ext uri="{9D8B030D-6E8A-4147-A177-3AD203B41FA5}">
                      <a16:colId xmlns:a16="http://schemas.microsoft.com/office/drawing/2014/main" val="20003"/>
                    </a:ext>
                  </a:extLst>
                </a:gridCol>
              </a:tblGrid>
              <a:tr h="967950">
                <a:tc>
                  <a:txBody>
                    <a:bodyPr/>
                    <a:lstStyle/>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S.No.</a:t>
                      </a: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Journal Details</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Authors &amp; Title of the Paper</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Inference of the Paper</a:t>
                      </a:r>
                      <a:endParaRPr sz="1400" u="none" strike="noStrike" cap="none">
                        <a:latin typeface="Times New Roman"/>
                        <a:ea typeface="Times New Roman"/>
                        <a:cs typeface="Times New Roman"/>
                        <a:sym typeface="Times New Roman"/>
                      </a:endParaRPr>
                    </a:p>
                  </a:txBody>
                  <a:tcPr marL="95250" marR="95250" marT="38100" marB="38100"/>
                </a:tc>
                <a:extLst>
                  <a:ext uri="{0D108BD9-81ED-4DB2-BD59-A6C34878D82A}">
                    <a16:rowId xmlns:a16="http://schemas.microsoft.com/office/drawing/2014/main" val="10000"/>
                  </a:ext>
                </a:extLst>
              </a:tr>
              <a:tr h="2909200">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5</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2020 IEEE Journal </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600"/>
                        <a:buFont typeface="Arial"/>
                        <a:buNone/>
                      </a:pPr>
                      <a:r>
                        <a:rPr lang="en-US" sz="1600" i="0" u="none" strike="noStrike" cap="none">
                          <a:latin typeface="Times New Roman"/>
                          <a:ea typeface="Times New Roman"/>
                          <a:cs typeface="Times New Roman"/>
                          <a:sym typeface="Times New Roman"/>
                        </a:rPr>
                        <a:t>Preventing Data Poisoning Attacks By Using Generative Models</a:t>
                      </a:r>
                      <a:endParaRPr sz="1600" i="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endParaRPr sz="1600" i="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Merve Aladag, Ferhat Ozgur Catak, Ensar Gul</a:t>
                      </a:r>
                      <a:endParaRPr sz="16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Demonstrated a data poisoning attack towards MNIST, a widely used character detection data set and they also proposed a defense algorithm which makes machine learning models more robust against data poisoning attacks. Using the poisoned MNIST dataset, they built classification models more reliable by using a generative model such as AutoEncoder.</a:t>
                      </a:r>
                      <a:endParaRPr sz="16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1"/>
                  </a:ext>
                </a:extLst>
              </a:tr>
              <a:tr h="2041550">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2018</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Research Gate</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 Poisoning Attacks against Online Learning</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Yizhen Wang</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Kamalika Chaudhuri</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On preventing Data Poisoning Attacks in both online learning and machine learning they have developed their own algorithm known as Attackers Algorithm with optimization problems. They also inferred the rate of attacks through visual representation by means of graph.</a:t>
                      </a:r>
                      <a:endParaRPr sz="15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59" name="Google Shape;159;p7"/>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60" name="Google Shape;160;p7"/>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61" name="Google Shape;161;p7"/>
          <p:cNvSpPr txBox="1"/>
          <p:nvPr/>
        </p:nvSpPr>
        <p:spPr>
          <a:xfrm>
            <a:off x="427063" y="939300"/>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80000"/>
              </a:buClr>
              <a:buSzPts val="2000"/>
              <a:buFont typeface="Arial"/>
              <a:buNone/>
            </a:pPr>
            <a:r>
              <a:rPr lang="en-US" sz="2000" b="1" i="0" u="none" strike="noStrike" cap="none">
                <a:solidFill>
                  <a:srgbClr val="980000"/>
                </a:solidFill>
                <a:latin typeface="Arial"/>
                <a:ea typeface="Arial"/>
                <a:cs typeface="Arial"/>
                <a:sym typeface="Arial"/>
              </a:rPr>
              <a:t>Literature Review</a:t>
            </a:r>
            <a:endParaRPr sz="2000" b="1" i="0" u="none" strike="noStrike" cap="none">
              <a:solidFill>
                <a:srgbClr val="980000"/>
              </a:solidFill>
              <a:latin typeface="Arial"/>
              <a:ea typeface="Arial"/>
              <a:cs typeface="Arial"/>
              <a:sym typeface="Arial"/>
            </a:endParaRPr>
          </a:p>
        </p:txBody>
      </p:sp>
      <p:graphicFrame>
        <p:nvGraphicFramePr>
          <p:cNvPr id="162" name="Google Shape;162;p7"/>
          <p:cNvGraphicFramePr/>
          <p:nvPr/>
        </p:nvGraphicFramePr>
        <p:xfrm>
          <a:off x="321627" y="939296"/>
          <a:ext cx="8520600" cy="5875050"/>
        </p:xfrm>
        <a:graphic>
          <a:graphicData uri="http://schemas.openxmlformats.org/drawingml/2006/table">
            <a:tbl>
              <a:tblPr firstRow="1" firstCol="1" bandRow="1">
                <a:noFill/>
                <a:tableStyleId>{45B9C927-305B-4D8F-A8E0-5D767FA3F3D3}</a:tableStyleId>
              </a:tblPr>
              <a:tblGrid>
                <a:gridCol w="1112775">
                  <a:extLst>
                    <a:ext uri="{9D8B030D-6E8A-4147-A177-3AD203B41FA5}">
                      <a16:colId xmlns:a16="http://schemas.microsoft.com/office/drawing/2014/main" val="20000"/>
                    </a:ext>
                  </a:extLst>
                </a:gridCol>
                <a:gridCol w="1404125">
                  <a:extLst>
                    <a:ext uri="{9D8B030D-6E8A-4147-A177-3AD203B41FA5}">
                      <a16:colId xmlns:a16="http://schemas.microsoft.com/office/drawing/2014/main" val="20001"/>
                    </a:ext>
                  </a:extLst>
                </a:gridCol>
                <a:gridCol w="2282225">
                  <a:extLst>
                    <a:ext uri="{9D8B030D-6E8A-4147-A177-3AD203B41FA5}">
                      <a16:colId xmlns:a16="http://schemas.microsoft.com/office/drawing/2014/main" val="20002"/>
                    </a:ext>
                  </a:extLst>
                </a:gridCol>
                <a:gridCol w="3721475">
                  <a:extLst>
                    <a:ext uri="{9D8B030D-6E8A-4147-A177-3AD203B41FA5}">
                      <a16:colId xmlns:a16="http://schemas.microsoft.com/office/drawing/2014/main" val="20003"/>
                    </a:ext>
                  </a:extLst>
                </a:gridCol>
              </a:tblGrid>
              <a:tr h="964600">
                <a:tc>
                  <a:txBody>
                    <a:bodyPr/>
                    <a:lstStyle/>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S.No.</a:t>
                      </a: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Journal Details</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Authors &amp; Title of the Paper</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Inference of the Paper</a:t>
                      </a:r>
                      <a:endParaRPr sz="1400" u="none" strike="noStrike" cap="none">
                        <a:latin typeface="Times New Roman"/>
                        <a:ea typeface="Times New Roman"/>
                        <a:cs typeface="Times New Roman"/>
                        <a:sym typeface="Times New Roman"/>
                      </a:endParaRPr>
                    </a:p>
                  </a:txBody>
                  <a:tcPr marL="95250" marR="95250" marT="38100" marB="38100"/>
                </a:tc>
                <a:extLst>
                  <a:ext uri="{0D108BD9-81ED-4DB2-BD59-A6C34878D82A}">
                    <a16:rowId xmlns:a16="http://schemas.microsoft.com/office/drawing/2014/main" val="10000"/>
                  </a:ext>
                </a:extLst>
              </a:tr>
              <a:tr h="2875900">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7</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2018</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600"/>
                        <a:buFont typeface="Arial"/>
                        <a:buNone/>
                      </a:pPr>
                      <a:r>
                        <a:rPr lang="en-US" sz="1600" i="0" u="none" strike="noStrike" cap="none">
                          <a:latin typeface="Times New Roman"/>
                          <a:ea typeface="Times New Roman"/>
                          <a:cs typeface="Times New Roman"/>
                          <a:sym typeface="Times New Roman"/>
                        </a:rPr>
                        <a:t> </a:t>
                      </a:r>
                      <a:r>
                        <a:rPr lang="en-US" sz="1500" i="0" u="none" strike="noStrike" cap="none">
                          <a:latin typeface="Times New Roman"/>
                          <a:ea typeface="Times New Roman"/>
                          <a:cs typeface="Times New Roman"/>
                          <a:sym typeface="Times New Roman"/>
                        </a:rPr>
                        <a:t>Detection of Adversarial Training Examples in Poisoning Attacks through Anomaly Detection</a:t>
                      </a:r>
                      <a:endParaRPr sz="1500" i="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500"/>
                        <a:buFont typeface="Arial"/>
                        <a:buNone/>
                      </a:pPr>
                      <a:endParaRPr sz="15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500"/>
                        <a:buFont typeface="Arial"/>
                        <a:buNone/>
                      </a:pPr>
                      <a:r>
                        <a:rPr lang="en-US" sz="1500" i="0" u="none" strike="noStrike" cap="none">
                          <a:latin typeface="Times New Roman"/>
                          <a:ea typeface="Times New Roman"/>
                          <a:cs typeface="Times New Roman"/>
                          <a:sym typeface="Times New Roman"/>
                        </a:rPr>
                        <a:t>Andrea Paudice, Luis Munoz-Gonz´alez, Andr´as Gy ¨orgy, and Emil C. Lupus</a:t>
                      </a:r>
                      <a:endParaRPr sz="15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The authors proposed a defence mechanism to mitigate the effect of these optimal poisoning attacks in a machine learning model based on outlier-detection-based scheme which is capable of detecting the attack points against linear classifiers. Here they have used MNIST dataset for testing and they also stated that performing this outlier detection will be very challenging in high-dimensional datasets,</a:t>
                      </a:r>
                      <a:endParaRPr sz="15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1"/>
                  </a:ext>
                </a:extLst>
              </a:tr>
              <a:tr h="2034550">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8</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2021</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De-Pois: An Attack-Agnostic Defense against Data Poisoning Attacks</a:t>
                      </a:r>
                      <a:endParaRPr sz="14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Jian Chen, Xuxin Zhang,Rui Zhang, Chen Wang, and Ling Liu.</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Proposed De-Pois, an attack-agnostic defense against poisoning attacks. The key idea of De-Pois is to train a mimic model the purpose of which is to imitate the behavior of the target model using Generative Adversarial Networks (GANs) to facilitate informative training data augmentation as well as the mimic model construction.</a:t>
                      </a:r>
                      <a:endParaRPr sz="14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p:nvPr/>
        </p:nvSpPr>
        <p:spPr>
          <a:xfrm>
            <a:off x="2197025" y="574925"/>
            <a:ext cx="6635100" cy="4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LIVE IN LAB</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68" name="Google Shape;168;p8"/>
          <p:cNvSpPr txBox="1">
            <a:spLocks noGrp="1"/>
          </p:cNvSpPr>
          <p:nvPr>
            <p:ph type="ctrTitle"/>
          </p:nvPr>
        </p:nvSpPr>
        <p:spPr>
          <a:xfrm>
            <a:off x="311700" y="992769"/>
            <a:ext cx="8520600" cy="8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a:solidFill>
                <a:srgbClr val="000000"/>
              </a:solidFill>
            </a:endParaRPr>
          </a:p>
          <a:p>
            <a:pPr marL="0" lvl="0" indent="0" algn="l" rtl="0">
              <a:lnSpc>
                <a:spcPct val="100000"/>
              </a:lnSpc>
              <a:spcBef>
                <a:spcPts val="0"/>
              </a:spcBef>
              <a:spcAft>
                <a:spcPts val="0"/>
              </a:spcAft>
              <a:buSzPts val="5200"/>
              <a:buNone/>
            </a:pPr>
            <a:endParaRPr sz="1400" b="1"/>
          </a:p>
          <a:p>
            <a:pPr marL="0" lvl="0" indent="0" algn="ctr" rtl="0">
              <a:lnSpc>
                <a:spcPct val="100000"/>
              </a:lnSpc>
              <a:spcBef>
                <a:spcPts val="0"/>
              </a:spcBef>
              <a:spcAft>
                <a:spcPts val="0"/>
              </a:spcAft>
              <a:buSzPts val="5200"/>
              <a:buNone/>
            </a:pPr>
            <a:endParaRPr sz="2000">
              <a:solidFill>
                <a:srgbClr val="FF0000"/>
              </a:solidFill>
            </a:endParaRPr>
          </a:p>
        </p:txBody>
      </p:sp>
      <p:sp>
        <p:nvSpPr>
          <p:cNvPr id="169" name="Google Shape;169;p8"/>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70" name="Google Shape;170;p8"/>
          <p:cNvSpPr txBox="1"/>
          <p:nvPr/>
        </p:nvSpPr>
        <p:spPr>
          <a:xfrm>
            <a:off x="427063" y="939300"/>
            <a:ext cx="82899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80000"/>
              </a:buClr>
              <a:buSzPts val="2000"/>
              <a:buFont typeface="Arial"/>
              <a:buNone/>
            </a:pPr>
            <a:r>
              <a:rPr lang="en-US" sz="2000" b="1" i="0" u="none" strike="noStrike" cap="none">
                <a:solidFill>
                  <a:srgbClr val="980000"/>
                </a:solidFill>
                <a:latin typeface="Arial"/>
                <a:ea typeface="Arial"/>
                <a:cs typeface="Arial"/>
                <a:sym typeface="Arial"/>
              </a:rPr>
              <a:t>Literature Review</a:t>
            </a:r>
            <a:endParaRPr sz="2000" b="1" i="0" u="none" strike="noStrike" cap="none">
              <a:solidFill>
                <a:srgbClr val="980000"/>
              </a:solidFill>
              <a:latin typeface="Arial"/>
              <a:ea typeface="Arial"/>
              <a:cs typeface="Arial"/>
              <a:sym typeface="Arial"/>
            </a:endParaRPr>
          </a:p>
        </p:txBody>
      </p:sp>
      <p:graphicFrame>
        <p:nvGraphicFramePr>
          <p:cNvPr id="171" name="Google Shape;171;p8"/>
          <p:cNvGraphicFramePr/>
          <p:nvPr/>
        </p:nvGraphicFramePr>
        <p:xfrm>
          <a:off x="311690" y="1406659"/>
          <a:ext cx="8520600" cy="5383425"/>
        </p:xfrm>
        <a:graphic>
          <a:graphicData uri="http://schemas.openxmlformats.org/drawingml/2006/table">
            <a:tbl>
              <a:tblPr firstRow="1" firstCol="1" bandRow="1">
                <a:noFill/>
                <a:tableStyleId>{45B9C927-305B-4D8F-A8E0-5D767FA3F3D3}</a:tableStyleId>
              </a:tblPr>
              <a:tblGrid>
                <a:gridCol w="1112775">
                  <a:extLst>
                    <a:ext uri="{9D8B030D-6E8A-4147-A177-3AD203B41FA5}">
                      <a16:colId xmlns:a16="http://schemas.microsoft.com/office/drawing/2014/main" val="20000"/>
                    </a:ext>
                  </a:extLst>
                </a:gridCol>
                <a:gridCol w="1767425">
                  <a:extLst>
                    <a:ext uri="{9D8B030D-6E8A-4147-A177-3AD203B41FA5}">
                      <a16:colId xmlns:a16="http://schemas.microsoft.com/office/drawing/2014/main" val="20001"/>
                    </a:ext>
                  </a:extLst>
                </a:gridCol>
                <a:gridCol w="2122350">
                  <a:extLst>
                    <a:ext uri="{9D8B030D-6E8A-4147-A177-3AD203B41FA5}">
                      <a16:colId xmlns:a16="http://schemas.microsoft.com/office/drawing/2014/main" val="20002"/>
                    </a:ext>
                  </a:extLst>
                </a:gridCol>
                <a:gridCol w="3518050">
                  <a:extLst>
                    <a:ext uri="{9D8B030D-6E8A-4147-A177-3AD203B41FA5}">
                      <a16:colId xmlns:a16="http://schemas.microsoft.com/office/drawing/2014/main" val="20003"/>
                    </a:ext>
                  </a:extLst>
                </a:gridCol>
              </a:tblGrid>
              <a:tr h="874225">
                <a:tc>
                  <a:txBody>
                    <a:bodyPr/>
                    <a:lstStyle/>
                    <a:p>
                      <a:pPr marL="0" marR="0" lvl="0" indent="0" algn="l"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S.No.</a:t>
                      </a: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Journal Details</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Authors &amp; Title of the Paper</a:t>
                      </a:r>
                      <a:endParaRPr sz="1400" u="none" strike="noStrike" cap="none">
                        <a:solidFill>
                          <a:schemeClr val="lt1"/>
                        </a:solidFill>
                      </a:endParaRPr>
                    </a:p>
                    <a:p>
                      <a:pPr marL="0" marR="0" lvl="0" indent="0" algn="l" rtl="0">
                        <a:lnSpc>
                          <a:spcPct val="107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0" marR="95250" marT="38100" marB="381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Inference of the Paper</a:t>
                      </a:r>
                      <a:endParaRPr sz="1400" u="none" strike="noStrike" cap="none">
                        <a:latin typeface="Times New Roman"/>
                        <a:ea typeface="Times New Roman"/>
                        <a:cs typeface="Times New Roman"/>
                        <a:sym typeface="Times New Roman"/>
                      </a:endParaRPr>
                    </a:p>
                  </a:txBody>
                  <a:tcPr marL="95250" marR="95250" marT="38100" marB="38100"/>
                </a:tc>
                <a:extLst>
                  <a:ext uri="{0D108BD9-81ED-4DB2-BD59-A6C34878D82A}">
                    <a16:rowId xmlns:a16="http://schemas.microsoft.com/office/drawing/2014/main" val="10000"/>
                  </a:ext>
                </a:extLst>
              </a:tr>
              <a:tr h="4509200">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9</a:t>
                      </a:r>
                      <a:endParaRPr sz="14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2018 University of California </a:t>
                      </a:r>
                      <a:endParaRPr sz="16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i="0" u="none" strike="noStrike" cap="none">
                          <a:latin typeface="Times New Roman"/>
                          <a:ea typeface="Times New Roman"/>
                          <a:cs typeface="Times New Roman"/>
                          <a:sym typeface="Times New Roman"/>
                        </a:rPr>
                        <a:t> </a:t>
                      </a:r>
                      <a:r>
                        <a:rPr lang="en-US" sz="1500" u="none" strike="noStrike" cap="none">
                          <a:solidFill>
                            <a:schemeClr val="dk1"/>
                          </a:solidFill>
                        </a:rPr>
                        <a:t>Targeted Backdoor Attacks on Deep Learning Systems Using Data Poisoning</a:t>
                      </a:r>
                      <a:endParaRPr sz="1500" u="none" strike="noStrike" cap="none">
                        <a:solidFill>
                          <a:schemeClr val="dk1"/>
                        </a:solidFill>
                      </a:endParaRPr>
                    </a:p>
                    <a:p>
                      <a:pPr marL="0" marR="0" lvl="0" indent="0" algn="ctr" rtl="0">
                        <a:lnSpc>
                          <a:spcPct val="107000"/>
                        </a:lnSpc>
                        <a:spcBef>
                          <a:spcPts val="0"/>
                        </a:spcBef>
                        <a:spcAft>
                          <a:spcPts val="0"/>
                        </a:spcAft>
                        <a:buClr>
                          <a:srgbClr val="000000"/>
                        </a:buClr>
                        <a:buSzPts val="1500"/>
                        <a:buFont typeface="Arial"/>
                        <a:buNone/>
                      </a:pPr>
                      <a:endParaRPr sz="1500" u="none" strike="noStrike" cap="none">
                        <a:solidFill>
                          <a:schemeClr val="dk1"/>
                        </a:solidFill>
                      </a:endParaRPr>
                    </a:p>
                    <a:p>
                      <a:pPr marL="0" marR="0" lvl="0" indent="0" algn="l" rtl="0">
                        <a:lnSpc>
                          <a:spcPct val="115000"/>
                        </a:lnSpc>
                        <a:spcBef>
                          <a:spcPts val="0"/>
                        </a:spcBef>
                        <a:spcAft>
                          <a:spcPts val="0"/>
                        </a:spcAft>
                        <a:buClr>
                          <a:schemeClr val="dk1"/>
                        </a:buClr>
                        <a:buSzPts val="1100"/>
                        <a:buFont typeface="Arial"/>
                        <a:buNone/>
                      </a:pPr>
                      <a:r>
                        <a:rPr lang="en-US" sz="1500" u="none" strike="noStrike" cap="none">
                          <a:solidFill>
                            <a:schemeClr val="dk1"/>
                          </a:solidFill>
                        </a:rPr>
                        <a:t>Xinyun Chen, Chang Liu, Bo Li, Kimberly Lu, Dawn Song</a:t>
                      </a:r>
                      <a:endParaRPr sz="1500" u="none" strike="noStrike" cap="none">
                        <a:solidFill>
                          <a:schemeClr val="dk1"/>
                        </a:solidFill>
                      </a:endParaRPr>
                    </a:p>
                    <a:p>
                      <a:pPr marL="0" marR="0" lvl="0" indent="0" algn="ctr" rtl="0">
                        <a:lnSpc>
                          <a:spcPct val="107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5250" marR="95250" marT="38100" marB="38100"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The authors highlighted the importance of studying the backdoor poisoning attacks, and developing defense strategies for deep learning and machine learning systems against the backdoor poisoning attacks.They proposed three types of theoretical defense methods, the first one is to simply measure the label distribution of the training data. But it is not very effective while The second one is through an outlier detector, and the third is to evaluate through an additional auxiliary pristine data for deep learning models.</a:t>
                      </a:r>
                      <a:endParaRPr sz="1600" u="none" strike="noStrike" cap="none">
                        <a:latin typeface="Times New Roman"/>
                        <a:ea typeface="Times New Roman"/>
                        <a:cs typeface="Times New Roman"/>
                        <a:sym typeface="Times New Roman"/>
                      </a:endParaRPr>
                    </a:p>
                  </a:txBody>
                  <a:tcPr marL="95250" marR="95250" marT="38100" marB="3810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p:nvPr/>
        </p:nvSpPr>
        <p:spPr>
          <a:xfrm>
            <a:off x="7327100" y="247625"/>
            <a:ext cx="1431600" cy="3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1600" b="1" i="0" u="none" strike="noStrike" cap="none">
                <a:solidFill>
                  <a:schemeClr val="lt1"/>
                </a:solidFill>
                <a:latin typeface="Arial"/>
                <a:ea typeface="Arial"/>
                <a:cs typeface="Arial"/>
                <a:sym typeface="Arial"/>
              </a:rPr>
              <a:t>20ITTE301</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1600" b="1" i="0" u="none" strike="noStrike" cap="none">
              <a:solidFill>
                <a:schemeClr val="lt1"/>
              </a:solidFill>
              <a:latin typeface="Arial"/>
              <a:ea typeface="Arial"/>
              <a:cs typeface="Arial"/>
              <a:sym typeface="Arial"/>
            </a:endParaRPr>
          </a:p>
        </p:txBody>
      </p:sp>
      <p:sp>
        <p:nvSpPr>
          <p:cNvPr id="177" name="Google Shape;177;p9"/>
          <p:cNvSpPr txBox="1">
            <a:spLocks noGrp="1"/>
          </p:cNvSpPr>
          <p:nvPr>
            <p:ph type="title" idx="4294967295"/>
          </p:nvPr>
        </p:nvSpPr>
        <p:spPr>
          <a:xfrm>
            <a:off x="311700" y="1114259"/>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Proposed Methodology with diagram</a:t>
            </a:r>
            <a:endParaRPr/>
          </a:p>
        </p:txBody>
      </p:sp>
      <p:sp>
        <p:nvSpPr>
          <p:cNvPr id="178" name="Google Shape;178;p9"/>
          <p:cNvSpPr txBox="1">
            <a:spLocks noGrp="1"/>
          </p:cNvSpPr>
          <p:nvPr>
            <p:ph type="body" idx="4294967295"/>
          </p:nvPr>
        </p:nvSpPr>
        <p:spPr>
          <a:xfrm>
            <a:off x="311700" y="1877750"/>
            <a:ext cx="5108700" cy="3852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Preventing this poisoning attack is through an anomaly detector under the guidance of the anomaly detection software. An Anomaly Detection tool is built using Python and Power BI.</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Another method is by using cryptographic key which is developed using Security frameworks and languages such as C and objective C. This cryptographic key is highly securable, and the attackers cannot enter into the model.</a:t>
            </a:r>
            <a:endParaRPr/>
          </a:p>
          <a:p>
            <a:pPr marL="457200" lvl="0" indent="0" algn="l" rtl="0">
              <a:lnSpc>
                <a:spcPct val="115000"/>
              </a:lnSpc>
              <a:spcBef>
                <a:spcPts val="0"/>
              </a:spcBef>
              <a:spcAft>
                <a:spcPts val="0"/>
              </a:spcAft>
              <a:buSzPts val="1800"/>
              <a:buNone/>
            </a:pPr>
            <a:endParaRPr/>
          </a:p>
          <a:p>
            <a:pPr marL="457200" lvl="0" indent="0" algn="l" rtl="0">
              <a:lnSpc>
                <a:spcPct val="115000"/>
              </a:lnSpc>
              <a:spcBef>
                <a:spcPts val="0"/>
              </a:spcBef>
              <a:spcAft>
                <a:spcPts val="0"/>
              </a:spcAft>
              <a:buSzPts val="1800"/>
              <a:buNone/>
            </a:pPr>
            <a:endParaRPr/>
          </a:p>
        </p:txBody>
      </p:sp>
      <p:sp>
        <p:nvSpPr>
          <p:cNvPr id="179" name="Google Shape;179;p9"/>
          <p:cNvSpPr txBox="1"/>
          <p:nvPr/>
        </p:nvSpPr>
        <p:spPr>
          <a:xfrm>
            <a:off x="-265000" y="3428999"/>
            <a:ext cx="9023700" cy="4722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a:ea typeface="Arial"/>
              <a:cs typeface="Arial"/>
              <a:sym typeface="Arial"/>
            </a:endParaRPr>
          </a:p>
        </p:txBody>
      </p:sp>
      <p:sp>
        <p:nvSpPr>
          <p:cNvPr id="180" name="Google Shape;180;p9"/>
          <p:cNvSpPr/>
          <p:nvPr/>
        </p:nvSpPr>
        <p:spPr>
          <a:xfrm>
            <a:off x="6303000" y="1780900"/>
            <a:ext cx="2455700" cy="718750"/>
          </a:xfrm>
          <a:prstGeom prst="flowChartInputOutpu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Developing a machine learning model</a:t>
            </a:r>
            <a:endParaRPr sz="1400" b="0" i="0" u="none" strike="noStrike" cap="none">
              <a:solidFill>
                <a:srgbClr val="000000"/>
              </a:solidFill>
              <a:latin typeface="Arial"/>
              <a:ea typeface="Arial"/>
              <a:cs typeface="Arial"/>
              <a:sym typeface="Arial"/>
            </a:endParaRPr>
          </a:p>
        </p:txBody>
      </p:sp>
      <p:sp>
        <p:nvSpPr>
          <p:cNvPr id="181" name="Google Shape;181;p9"/>
          <p:cNvSpPr/>
          <p:nvPr/>
        </p:nvSpPr>
        <p:spPr>
          <a:xfrm>
            <a:off x="6147350" y="2988800"/>
            <a:ext cx="2455700" cy="718750"/>
          </a:xfrm>
          <a:prstGeom prst="flowChartInputOutpu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Creating poisoning data</a:t>
            </a:r>
            <a:endParaRPr sz="1400" b="0" i="0" u="none" strike="noStrike" cap="none">
              <a:solidFill>
                <a:srgbClr val="000000"/>
              </a:solidFill>
              <a:latin typeface="Arial"/>
              <a:ea typeface="Arial"/>
              <a:cs typeface="Arial"/>
              <a:sym typeface="Arial"/>
            </a:endParaRPr>
          </a:p>
        </p:txBody>
      </p:sp>
      <p:sp>
        <p:nvSpPr>
          <p:cNvPr id="182" name="Google Shape;182;p9"/>
          <p:cNvSpPr/>
          <p:nvPr/>
        </p:nvSpPr>
        <p:spPr>
          <a:xfrm>
            <a:off x="6033475" y="4196700"/>
            <a:ext cx="2455700" cy="718750"/>
          </a:xfrm>
          <a:prstGeom prst="flowChartInputOutpu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Developing anamoly detector</a:t>
            </a:r>
            <a:endParaRPr sz="1400" b="0" i="0" u="none" strike="noStrike" cap="none">
              <a:solidFill>
                <a:srgbClr val="000000"/>
              </a:solidFill>
              <a:latin typeface="Arial"/>
              <a:ea typeface="Arial"/>
              <a:cs typeface="Arial"/>
              <a:sym typeface="Arial"/>
            </a:endParaRPr>
          </a:p>
        </p:txBody>
      </p:sp>
      <p:sp>
        <p:nvSpPr>
          <p:cNvPr id="183" name="Google Shape;183;p9"/>
          <p:cNvSpPr/>
          <p:nvPr/>
        </p:nvSpPr>
        <p:spPr>
          <a:xfrm>
            <a:off x="5863775" y="5404600"/>
            <a:ext cx="2455700" cy="918325"/>
          </a:xfrm>
          <a:prstGeom prst="flowChartInputOutpu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Combining all three to complete the project</a:t>
            </a:r>
            <a:endParaRPr sz="1400" b="0" i="0" u="none" strike="noStrike" cap="none">
              <a:solidFill>
                <a:srgbClr val="000000"/>
              </a:solidFill>
              <a:latin typeface="Arial"/>
              <a:ea typeface="Arial"/>
              <a:cs typeface="Arial"/>
              <a:sym typeface="Arial"/>
            </a:endParaRPr>
          </a:p>
        </p:txBody>
      </p:sp>
      <p:cxnSp>
        <p:nvCxnSpPr>
          <p:cNvPr id="184" name="Google Shape;184;p9"/>
          <p:cNvCxnSpPr>
            <a:stCxn id="181" idx="3"/>
            <a:endCxn id="182" idx="1"/>
          </p:cNvCxnSpPr>
          <p:nvPr/>
        </p:nvCxnSpPr>
        <p:spPr>
          <a:xfrm>
            <a:off x="7129630" y="3707550"/>
            <a:ext cx="131700" cy="489300"/>
          </a:xfrm>
          <a:prstGeom prst="straightConnector1">
            <a:avLst/>
          </a:prstGeom>
          <a:noFill/>
          <a:ln w="9525" cap="flat" cmpd="sng">
            <a:solidFill>
              <a:srgbClr val="595959"/>
            </a:solidFill>
            <a:prstDash val="solid"/>
            <a:round/>
            <a:headEnd type="none" w="sm" len="sm"/>
            <a:tailEnd type="triangle" w="med" len="med"/>
          </a:ln>
        </p:spPr>
      </p:cxnSp>
      <p:cxnSp>
        <p:nvCxnSpPr>
          <p:cNvPr id="185" name="Google Shape;185;p9"/>
          <p:cNvCxnSpPr>
            <a:stCxn id="180" idx="3"/>
            <a:endCxn id="181" idx="1"/>
          </p:cNvCxnSpPr>
          <p:nvPr/>
        </p:nvCxnSpPr>
        <p:spPr>
          <a:xfrm>
            <a:off x="7285280" y="2499650"/>
            <a:ext cx="90000" cy="489300"/>
          </a:xfrm>
          <a:prstGeom prst="straightConnector1">
            <a:avLst/>
          </a:prstGeom>
          <a:noFill/>
          <a:ln w="9525" cap="flat" cmpd="sng">
            <a:solidFill>
              <a:srgbClr val="595959"/>
            </a:solidFill>
            <a:prstDash val="solid"/>
            <a:round/>
            <a:headEnd type="none" w="sm" len="sm"/>
            <a:tailEnd type="triangle" w="med" len="med"/>
          </a:ln>
        </p:spPr>
      </p:cxnSp>
      <p:cxnSp>
        <p:nvCxnSpPr>
          <p:cNvPr id="186" name="Google Shape;186;p9"/>
          <p:cNvCxnSpPr>
            <a:stCxn id="182" idx="4"/>
            <a:endCxn id="183" idx="0"/>
          </p:cNvCxnSpPr>
          <p:nvPr/>
        </p:nvCxnSpPr>
        <p:spPr>
          <a:xfrm>
            <a:off x="7261325" y="4915450"/>
            <a:ext cx="75900" cy="48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1739</Words>
  <Application>Microsoft Office PowerPoint</Application>
  <PresentationFormat>On-screen Show (4:3)</PresentationFormat>
  <Paragraphs>219</Paragraphs>
  <Slides>20</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Bookman Old Style</vt:lpstr>
      <vt:lpstr>Roboto</vt:lpstr>
      <vt:lpstr>Arial</vt:lpstr>
      <vt:lpstr>Geo</vt:lpstr>
      <vt:lpstr>Times New Roman</vt:lpstr>
      <vt:lpstr>Calibri</vt:lpstr>
      <vt:lpstr>Simple Light</vt:lpstr>
      <vt:lpstr>Simple Light</vt:lpstr>
      <vt:lpstr>PowerPoint Presentation</vt:lpstr>
      <vt:lpstr>  </vt:lpstr>
      <vt:lpstr>  </vt:lpstr>
      <vt:lpstr>  </vt:lpstr>
      <vt:lpstr>  </vt:lpstr>
      <vt:lpstr>  </vt:lpstr>
      <vt:lpstr>  </vt:lpstr>
      <vt:lpstr>  </vt:lpstr>
      <vt:lpstr>Proposed Methodology with diagram</vt:lpstr>
      <vt:lpstr>  </vt:lpstr>
      <vt:lpstr>   MODULES  </vt:lpstr>
      <vt:lpstr>PowerPoint Presentation</vt:lpstr>
      <vt:lpstr>  </vt:lpstr>
      <vt:lpstr>  </vt:lpstr>
      <vt:lpstr>FIRST MODULE   </vt:lpstr>
      <vt:lpstr>SCREENSHOT</vt:lpstr>
      <vt:lpstr>SCREENSHOT</vt:lpstr>
      <vt:lpstr>SCREENSHOT</vt:lpstr>
      <vt:lpstr>SCREENSHOT</vt:lpstr>
      <vt:lpstr> WILL MEET YOU IN THE NEXT MODULES SOON!!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 PADMESH C K</dc:creator>
  <cp:lastModifiedBy>GNANA PADMESH C K</cp:lastModifiedBy>
  <cp:revision>1</cp:revision>
  <dcterms:modified xsi:type="dcterms:W3CDTF">2021-12-29T17:14:22Z</dcterms:modified>
</cp:coreProperties>
</file>