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76" r:id="rId6"/>
    <p:sldId id="275" r:id="rId7"/>
    <p:sldId id="277" r:id="rId8"/>
    <p:sldId id="265" r:id="rId9"/>
    <p:sldId id="258" r:id="rId10"/>
    <p:sldId id="266" r:id="rId11"/>
    <p:sldId id="278" r:id="rId12"/>
    <p:sldId id="279" r:id="rId13"/>
    <p:sldId id="259" r:id="rId14"/>
    <p:sldId id="260" r:id="rId15"/>
    <p:sldId id="261" r:id="rId16"/>
    <p:sldId id="262" r:id="rId17"/>
    <p:sldId id="263" r:id="rId18"/>
    <p:sldId id="264" r:id="rId19"/>
    <p:sldId id="271" r:id="rId20"/>
    <p:sldId id="272" r:id="rId21"/>
    <p:sldId id="273" r:id="rId22"/>
    <p:sldId id="280" r:id="rId23"/>
    <p:sldId id="274"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15" d="100"/>
          <a:sy n="115" d="100"/>
        </p:scale>
        <p:origin x="2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8C39906-B596-41AC-83CB-F1FDDAAB312E}" type="datetimeFigureOut">
              <a:rPr lang="zh-CN" altLang="en-US" smtClean="0"/>
              <a:t>2017/12/12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582BE3-B508-43AF-BE8D-EE8855229CF9}" type="slidenum">
              <a:rPr lang="zh-CN" altLang="en-US" smtClean="0"/>
              <a:t>‹#›</a:t>
            </a:fld>
            <a:endParaRPr lang="zh-CN" altLang="en-US"/>
          </a:p>
        </p:txBody>
      </p:sp>
    </p:spTree>
    <p:extLst>
      <p:ext uri="{BB962C8B-B14F-4D97-AF65-F5344CB8AC3E}">
        <p14:creationId xmlns:p14="http://schemas.microsoft.com/office/powerpoint/2010/main" val="111368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8C39906-B596-41AC-83CB-F1FDDAAB312E}" type="datetimeFigureOut">
              <a:rPr lang="zh-CN" altLang="en-US" smtClean="0"/>
              <a:t>2017/12/12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582BE3-B508-43AF-BE8D-EE8855229CF9}" type="slidenum">
              <a:rPr lang="zh-CN" altLang="en-US" smtClean="0"/>
              <a:t>‹#›</a:t>
            </a:fld>
            <a:endParaRPr lang="zh-CN" altLang="en-US"/>
          </a:p>
        </p:txBody>
      </p:sp>
    </p:spTree>
    <p:extLst>
      <p:ext uri="{BB962C8B-B14F-4D97-AF65-F5344CB8AC3E}">
        <p14:creationId xmlns:p14="http://schemas.microsoft.com/office/powerpoint/2010/main" val="358961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8C39906-B596-41AC-83CB-F1FDDAAB312E}" type="datetimeFigureOut">
              <a:rPr lang="zh-CN" altLang="en-US" smtClean="0"/>
              <a:t>2017/12/12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582BE3-B508-43AF-BE8D-EE8855229CF9}" type="slidenum">
              <a:rPr lang="zh-CN" altLang="en-US" smtClean="0"/>
              <a:t>‹#›</a:t>
            </a:fld>
            <a:endParaRPr lang="zh-CN" altLang="en-US"/>
          </a:p>
        </p:txBody>
      </p:sp>
    </p:spTree>
    <p:extLst>
      <p:ext uri="{BB962C8B-B14F-4D97-AF65-F5344CB8AC3E}">
        <p14:creationId xmlns:p14="http://schemas.microsoft.com/office/powerpoint/2010/main" val="371271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8C39906-B596-41AC-83CB-F1FDDAAB312E}" type="datetimeFigureOut">
              <a:rPr lang="zh-CN" altLang="en-US" smtClean="0"/>
              <a:t>2017/12/12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582BE3-B508-43AF-BE8D-EE8855229CF9}" type="slidenum">
              <a:rPr lang="zh-CN" altLang="en-US" smtClean="0"/>
              <a:t>‹#›</a:t>
            </a:fld>
            <a:endParaRPr lang="zh-CN" altLang="en-US"/>
          </a:p>
        </p:txBody>
      </p:sp>
    </p:spTree>
    <p:extLst>
      <p:ext uri="{BB962C8B-B14F-4D97-AF65-F5344CB8AC3E}">
        <p14:creationId xmlns:p14="http://schemas.microsoft.com/office/powerpoint/2010/main" val="4249848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8C39906-B596-41AC-83CB-F1FDDAAB312E}" type="datetimeFigureOut">
              <a:rPr lang="zh-CN" altLang="en-US" smtClean="0"/>
              <a:t>2017/12/12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582BE3-B508-43AF-BE8D-EE8855229CF9}" type="slidenum">
              <a:rPr lang="zh-CN" altLang="en-US" smtClean="0"/>
              <a:t>‹#›</a:t>
            </a:fld>
            <a:endParaRPr lang="zh-CN" altLang="en-US"/>
          </a:p>
        </p:txBody>
      </p:sp>
    </p:spTree>
    <p:extLst>
      <p:ext uri="{BB962C8B-B14F-4D97-AF65-F5344CB8AC3E}">
        <p14:creationId xmlns:p14="http://schemas.microsoft.com/office/powerpoint/2010/main" val="351770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8C39906-B596-41AC-83CB-F1FDDAAB312E}" type="datetimeFigureOut">
              <a:rPr lang="zh-CN" altLang="en-US" smtClean="0"/>
              <a:t>2017/12/12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582BE3-B508-43AF-BE8D-EE8855229CF9}" type="slidenum">
              <a:rPr lang="zh-CN" altLang="en-US" smtClean="0"/>
              <a:t>‹#›</a:t>
            </a:fld>
            <a:endParaRPr lang="zh-CN" altLang="en-US"/>
          </a:p>
        </p:txBody>
      </p:sp>
    </p:spTree>
    <p:extLst>
      <p:ext uri="{BB962C8B-B14F-4D97-AF65-F5344CB8AC3E}">
        <p14:creationId xmlns:p14="http://schemas.microsoft.com/office/powerpoint/2010/main" val="2410182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8C39906-B596-41AC-83CB-F1FDDAAB312E}" type="datetimeFigureOut">
              <a:rPr lang="zh-CN" altLang="en-US" smtClean="0"/>
              <a:t>2017/12/12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F582BE3-B508-43AF-BE8D-EE8855229CF9}" type="slidenum">
              <a:rPr lang="zh-CN" altLang="en-US" smtClean="0"/>
              <a:t>‹#›</a:t>
            </a:fld>
            <a:endParaRPr lang="zh-CN" altLang="en-US"/>
          </a:p>
        </p:txBody>
      </p:sp>
    </p:spTree>
    <p:extLst>
      <p:ext uri="{BB962C8B-B14F-4D97-AF65-F5344CB8AC3E}">
        <p14:creationId xmlns:p14="http://schemas.microsoft.com/office/powerpoint/2010/main" val="257442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8C39906-B596-41AC-83CB-F1FDDAAB312E}" type="datetimeFigureOut">
              <a:rPr lang="zh-CN" altLang="en-US" smtClean="0"/>
              <a:t>2017/12/12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F582BE3-B508-43AF-BE8D-EE8855229CF9}" type="slidenum">
              <a:rPr lang="zh-CN" altLang="en-US" smtClean="0"/>
              <a:t>‹#›</a:t>
            </a:fld>
            <a:endParaRPr lang="zh-CN" altLang="en-US"/>
          </a:p>
        </p:txBody>
      </p:sp>
    </p:spTree>
    <p:extLst>
      <p:ext uri="{BB962C8B-B14F-4D97-AF65-F5344CB8AC3E}">
        <p14:creationId xmlns:p14="http://schemas.microsoft.com/office/powerpoint/2010/main" val="138544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8C39906-B596-41AC-83CB-F1FDDAAB312E}" type="datetimeFigureOut">
              <a:rPr lang="zh-CN" altLang="en-US" smtClean="0"/>
              <a:t>2017/12/12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F582BE3-B508-43AF-BE8D-EE8855229CF9}" type="slidenum">
              <a:rPr lang="zh-CN" altLang="en-US" smtClean="0"/>
              <a:t>‹#›</a:t>
            </a:fld>
            <a:endParaRPr lang="zh-CN" altLang="en-US"/>
          </a:p>
        </p:txBody>
      </p:sp>
    </p:spTree>
    <p:extLst>
      <p:ext uri="{BB962C8B-B14F-4D97-AF65-F5344CB8AC3E}">
        <p14:creationId xmlns:p14="http://schemas.microsoft.com/office/powerpoint/2010/main" val="3297933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8C39906-B596-41AC-83CB-F1FDDAAB312E}" type="datetimeFigureOut">
              <a:rPr lang="zh-CN" altLang="en-US" smtClean="0"/>
              <a:t>2017/12/12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582BE3-B508-43AF-BE8D-EE8855229CF9}" type="slidenum">
              <a:rPr lang="zh-CN" altLang="en-US" smtClean="0"/>
              <a:t>‹#›</a:t>
            </a:fld>
            <a:endParaRPr lang="zh-CN" altLang="en-US"/>
          </a:p>
        </p:txBody>
      </p:sp>
    </p:spTree>
    <p:extLst>
      <p:ext uri="{BB962C8B-B14F-4D97-AF65-F5344CB8AC3E}">
        <p14:creationId xmlns:p14="http://schemas.microsoft.com/office/powerpoint/2010/main" val="320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8C39906-B596-41AC-83CB-F1FDDAAB312E}" type="datetimeFigureOut">
              <a:rPr lang="zh-CN" altLang="en-US" smtClean="0"/>
              <a:t>2017/12/12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582BE3-B508-43AF-BE8D-EE8855229CF9}" type="slidenum">
              <a:rPr lang="zh-CN" altLang="en-US" smtClean="0"/>
              <a:t>‹#›</a:t>
            </a:fld>
            <a:endParaRPr lang="zh-CN" altLang="en-US"/>
          </a:p>
        </p:txBody>
      </p:sp>
    </p:spTree>
    <p:extLst>
      <p:ext uri="{BB962C8B-B14F-4D97-AF65-F5344CB8AC3E}">
        <p14:creationId xmlns:p14="http://schemas.microsoft.com/office/powerpoint/2010/main" val="1112574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C39906-B596-41AC-83CB-F1FDDAAB312E}" type="datetimeFigureOut">
              <a:rPr lang="zh-CN" altLang="en-US" smtClean="0"/>
              <a:t>2017/12/12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582BE3-B508-43AF-BE8D-EE8855229CF9}" type="slidenum">
              <a:rPr lang="zh-CN" altLang="en-US" smtClean="0"/>
              <a:t>‹#›</a:t>
            </a:fld>
            <a:endParaRPr lang="zh-CN" altLang="en-US"/>
          </a:p>
        </p:txBody>
      </p:sp>
    </p:spTree>
    <p:extLst>
      <p:ext uri="{BB962C8B-B14F-4D97-AF65-F5344CB8AC3E}">
        <p14:creationId xmlns:p14="http://schemas.microsoft.com/office/powerpoint/2010/main" val="3474521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朴素贝叶斯法</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792931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r>
              <a:rPr lang="zh-CN" altLang="en-US" dirty="0" smtClean="0"/>
              <a:t>、分类预测</a:t>
            </a:r>
            <a:endParaRPr lang="zh-CN" altLang="en-US" dirty="0"/>
          </a:p>
        </p:txBody>
      </p:sp>
      <p:sp>
        <p:nvSpPr>
          <p:cNvPr id="3" name="内容占位符 2"/>
          <p:cNvSpPr>
            <a:spLocks noGrp="1"/>
          </p:cNvSpPr>
          <p:nvPr>
            <p:ph idx="1"/>
          </p:nvPr>
        </p:nvSpPr>
        <p:spPr/>
        <p:txBody>
          <a:bodyPr/>
          <a:lstStyle/>
          <a:p>
            <a:r>
              <a:rPr lang="zh-CN" altLang="en-US" dirty="0"/>
              <a:t>朴素贝叶斯法利用贝叶斯定理与学到的联合概率模型进行分类</a:t>
            </a:r>
            <a:r>
              <a:rPr lang="zh-CN" altLang="en-US" dirty="0" smtClean="0"/>
              <a:t>预测。</a:t>
            </a:r>
            <a:endParaRPr lang="en-US" altLang="zh-CN" dirty="0" smtClean="0"/>
          </a:p>
          <a:p>
            <a:endParaRPr lang="en-US" altLang="zh-CN" dirty="0" smtClean="0"/>
          </a:p>
          <a:p>
            <a:endParaRPr lang="en-US" altLang="zh-CN" dirty="0"/>
          </a:p>
          <a:p>
            <a:endParaRPr lang="en-US" altLang="zh-CN" dirty="0" smtClean="0"/>
          </a:p>
          <a:p>
            <a:r>
              <a:rPr lang="zh-CN" altLang="en-US" dirty="0"/>
              <a:t>将</a:t>
            </a:r>
            <a:r>
              <a:rPr lang="zh-CN" altLang="en-US" dirty="0" smtClean="0"/>
              <a:t>输入</a:t>
            </a:r>
            <a:r>
              <a:rPr lang="en-US" altLang="zh-CN" dirty="0" smtClean="0"/>
              <a:t>x</a:t>
            </a:r>
            <a:r>
              <a:rPr lang="zh-CN" altLang="en-US" dirty="0" smtClean="0"/>
              <a:t>分到后验概率最大的类</a:t>
            </a:r>
            <a:r>
              <a:rPr lang="en-US" altLang="zh-CN" dirty="0" smtClean="0"/>
              <a:t>y</a:t>
            </a:r>
          </a:p>
          <a:p>
            <a:endParaRPr lang="zh-CN" altLang="en-US" dirty="0"/>
          </a:p>
        </p:txBody>
      </p:sp>
      <p:pic>
        <p:nvPicPr>
          <p:cNvPr id="6" name="图片 5"/>
          <p:cNvPicPr>
            <a:picLocks noChangeAspect="1"/>
          </p:cNvPicPr>
          <p:nvPr/>
        </p:nvPicPr>
        <p:blipFill>
          <a:blip r:embed="rId2"/>
          <a:stretch>
            <a:fillRect/>
          </a:stretch>
        </p:blipFill>
        <p:spPr>
          <a:xfrm>
            <a:off x="1981200" y="2482485"/>
            <a:ext cx="8229600" cy="1710858"/>
          </a:xfrm>
          <a:prstGeom prst="rect">
            <a:avLst/>
          </a:prstGeom>
        </p:spPr>
      </p:pic>
      <p:pic>
        <p:nvPicPr>
          <p:cNvPr id="7" name="图片 6"/>
          <p:cNvPicPr>
            <a:picLocks noChangeAspect="1"/>
          </p:cNvPicPr>
          <p:nvPr/>
        </p:nvPicPr>
        <p:blipFill>
          <a:blip r:embed="rId3"/>
          <a:stretch>
            <a:fillRect/>
          </a:stretch>
        </p:blipFill>
        <p:spPr>
          <a:xfrm>
            <a:off x="1210082" y="5020500"/>
            <a:ext cx="10610035" cy="1659670"/>
          </a:xfrm>
          <a:prstGeom prst="rect">
            <a:avLst/>
          </a:prstGeom>
        </p:spPr>
      </p:pic>
    </p:spTree>
    <p:extLst>
      <p:ext uri="{BB962C8B-B14F-4D97-AF65-F5344CB8AC3E}">
        <p14:creationId xmlns:p14="http://schemas.microsoft.com/office/powerpoint/2010/main" val="4087825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、后验概率最大化的含义</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首先定义</a:t>
                </a:r>
                <a:r>
                  <a:rPr lang="en-US" altLang="zh-CN" dirty="0" smtClean="0"/>
                  <a:t>0-1</a:t>
                </a:r>
                <a:r>
                  <a:rPr lang="zh-CN" altLang="en-US" dirty="0" smtClean="0"/>
                  <a:t>损失函数：</a:t>
                </a:r>
                <a:endParaRPr lang="en-US" altLang="zh-CN" dirty="0" smtClean="0"/>
              </a:p>
              <a:p>
                <a:r>
                  <a:rPr lang="en-US" altLang="zh-CN" dirty="0" smtClean="0"/>
                  <a:t>L(Y , f(X))= (Y=f(X)? 0:1)</a:t>
                </a:r>
              </a:p>
              <a:p>
                <a:r>
                  <a:rPr lang="zh-CN" altLang="en-US" dirty="0" smtClean="0"/>
                  <a:t>其中</a:t>
                </a:r>
                <a:r>
                  <a:rPr lang="en-US" altLang="zh-CN" dirty="0" smtClean="0"/>
                  <a:t>f(X)</a:t>
                </a:r>
                <a:r>
                  <a:rPr lang="zh-CN" altLang="en-US" dirty="0" smtClean="0"/>
                  <a:t>是分类决策函数，此时，期望风险函数为：</a:t>
                </a:r>
                <a:endParaRPr lang="en-US" altLang="zh-CN" dirty="0" smtClean="0"/>
              </a:p>
              <a:p>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R</m:t>
                        </m:r>
                      </m:e>
                      <m:sub>
                        <m:r>
                          <a:rPr lang="en-US" altLang="zh-CN" b="0" i="1" smtClean="0">
                            <a:latin typeface="Cambria Math" panose="02040503050406030204" pitchFamily="18" charset="0"/>
                          </a:rPr>
                          <m:t>𝑒𝑥𝑝</m:t>
                        </m:r>
                      </m:sub>
                    </m:sSub>
                  </m:oMath>
                </a14:m>
                <a:r>
                  <a:rPr lang="en-US" altLang="zh-CN" dirty="0" smtClean="0"/>
                  <a:t>( f )=E[L(Y , f(X))]</a:t>
                </a:r>
              </a:p>
              <a:p>
                <a:r>
                  <a:rPr lang="zh-CN" altLang="en-US" dirty="0" smtClean="0"/>
                  <a:t>又期望是对联合分布取的，由此取条件期望</a:t>
                </a:r>
                <a:endParaRPr lang="en-US" altLang="zh-CN" dirty="0" smtClean="0"/>
              </a:p>
              <a:p>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R</m:t>
                        </m:r>
                      </m:e>
                      <m:sub>
                        <m:r>
                          <a:rPr lang="en-US" altLang="zh-CN" i="1">
                            <a:latin typeface="Cambria Math" panose="02040503050406030204" pitchFamily="18" charset="0"/>
                          </a:rPr>
                          <m:t>𝑒𝑥𝑝</m:t>
                        </m:r>
                      </m:sub>
                    </m:sSub>
                  </m:oMath>
                </a14:m>
                <a:r>
                  <a:rPr lang="en-US" altLang="zh-CN" dirty="0"/>
                  <a:t>( f </a:t>
                </a:r>
                <a:r>
                  <a:rPr lang="en-US" altLang="zh-CN" dirty="0" smtClean="0"/>
                  <a:t>)=</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𝑋</m:t>
                        </m:r>
                      </m:sub>
                    </m:sSub>
                    <m:nary>
                      <m:naryPr>
                        <m:chr m:val="∑"/>
                        <m:limLoc m:val="undOvr"/>
                        <m:grow m:val="on"/>
                        <m:supHide m:val="on"/>
                        <m:ctrlPr>
                          <a:rPr lang="zh-CN" altLang="en-US" i="1" dirty="0" smtClean="0">
                            <a:latin typeface="Cambria Math" panose="02040503050406030204" pitchFamily="18" charset="0"/>
                          </a:rPr>
                        </m:ctrlPr>
                      </m:naryPr>
                      <m:sub>
                        <m:r>
                          <a:rPr lang="zh-CN" altLang="en-US" i="1" dirty="0">
                            <a:latin typeface="Cambria Math" panose="02040503050406030204" pitchFamily="18" charset="0"/>
                          </a:rPr>
                          <m:t>𝑘</m:t>
                        </m:r>
                        <m:r>
                          <a:rPr lang="zh-CN" altLang="en-US" i="0" dirty="0">
                            <a:latin typeface="Cambria Math" panose="02040503050406030204" pitchFamily="18" charset="0"/>
                          </a:rPr>
                          <m:t>=1</m:t>
                        </m:r>
                      </m:sub>
                      <m:sup/>
                      <m:e>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𝐿</m:t>
                            </m:r>
                            <m:d>
                              <m:dPr>
                                <m:ctrlPr>
                                  <a:rPr lang="en-US" altLang="zh-CN" b="0" i="1" dirty="0"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m:t>
                                    </m:r>
                                  </m:sub>
                                </m:sSub>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e>
                            </m:d>
                          </m:e>
                        </m:d>
                        <m:r>
                          <a:rPr lang="en-US" altLang="zh-CN" b="0" i="1" dirty="0" smtClean="0">
                            <a:latin typeface="Cambria Math" panose="02040503050406030204" pitchFamily="18" charset="0"/>
                          </a:rPr>
                          <m:t>𝑃</m:t>
                        </m:r>
                        <m:r>
                          <a:rPr lang="en-US" altLang="zh-CN" b="0" i="1" dirty="0"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dirty="0" smtClean="0">
                            <a:latin typeface="Cambria Math" panose="02040503050406030204" pitchFamily="18" charset="0"/>
                          </a:rPr>
                          <m:t>)</m:t>
                        </m:r>
                      </m:e>
                    </m:nary>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77222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266007"/>
                <a:ext cx="10591800" cy="5910956"/>
              </a:xfrm>
            </p:spPr>
            <p:txBody>
              <a:bodyPr/>
              <a:lstStyle/>
              <a:p>
                <a:endParaRPr lang="en-US" altLang="zh-CN" dirty="0" smtClean="0"/>
              </a:p>
              <a:p>
                <a:r>
                  <a:rPr lang="zh-CN" altLang="en-US" dirty="0" smtClean="0"/>
                  <a:t>为了使期望风险最小化，只需要对</a:t>
                </a:r>
                <a:r>
                  <a:rPr lang="en-US" altLang="zh-CN" dirty="0" smtClean="0"/>
                  <a:t>X=x</a:t>
                </a:r>
                <a:r>
                  <a:rPr lang="zh-CN" altLang="en-US" dirty="0"/>
                  <a:t>逐个</a:t>
                </a:r>
                <a:r>
                  <a:rPr lang="zh-CN" altLang="en-US" dirty="0" smtClean="0"/>
                  <a:t>极小化：</a:t>
                </a:r>
                <a:endParaRPr lang="en-US" altLang="zh-CN" dirty="0" smtClean="0"/>
              </a:p>
              <a:p>
                <a:endParaRPr lang="en-US" altLang="zh-CN" dirty="0" smtClean="0"/>
              </a:p>
              <a:p>
                <a:r>
                  <a:rPr lang="en-US" altLang="zh-CN" dirty="0" smtClean="0"/>
                  <a:t>f(x)= </a:t>
                </a:r>
                <a:r>
                  <a:rPr lang="en-US" altLang="zh-CN" dirty="0" err="1" smtClean="0"/>
                  <a:t>argmin</a:t>
                </a:r>
                <a:r>
                  <a:rPr lang="en-US" altLang="zh-CN" dirty="0" smtClean="0"/>
                  <a:t> </a:t>
                </a:r>
                <a14:m>
                  <m:oMath xmlns:m="http://schemas.openxmlformats.org/officeDocument/2006/math">
                    <m:nary>
                      <m:naryPr>
                        <m:chr m:val="∑"/>
                        <m:limLoc m:val="undOvr"/>
                        <m:grow m:val="on"/>
                        <m:supHide m:val="on"/>
                        <m:ctrlPr>
                          <a:rPr lang="zh-CN" altLang="en-US" i="1" dirty="0">
                            <a:latin typeface="Cambria Math" panose="02040503050406030204" pitchFamily="18" charset="0"/>
                          </a:rPr>
                        </m:ctrlPr>
                      </m:naryPr>
                      <m:sub>
                        <m:r>
                          <a:rPr lang="zh-CN" altLang="en-US" i="1" dirty="0">
                            <a:latin typeface="Cambria Math" panose="02040503050406030204" pitchFamily="18" charset="0"/>
                          </a:rPr>
                          <m:t>𝑘</m:t>
                        </m:r>
                        <m:r>
                          <a:rPr lang="zh-CN" altLang="en-US" dirty="0">
                            <a:latin typeface="Cambria Math" panose="02040503050406030204" pitchFamily="18" charset="0"/>
                          </a:rPr>
                          <m:t>=1</m:t>
                        </m:r>
                      </m:sub>
                      <m:sup/>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𝐿</m:t>
                            </m:r>
                            <m:d>
                              <m:dPr>
                                <m:ctrlPr>
                                  <a:rPr lang="en-US" altLang="zh-CN" i="1" dirty="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𝑘</m:t>
                                    </m:r>
                                    <m:r>
                                      <a:rPr lang="en-US" altLang="zh-CN" i="1">
                                        <a:latin typeface="Cambria Math" panose="02040503050406030204" pitchFamily="18" charset="0"/>
                                      </a:rPr>
                                      <m:t>,</m:t>
                                    </m:r>
                                  </m:sub>
                                </m:sSub>
                                <m:r>
                                  <a:rPr lang="en-US" altLang="zh-CN" b="0" i="1" smtClean="0">
                                    <a:latin typeface="Cambria Math" panose="02040503050406030204" pitchFamily="18" charset="0"/>
                                  </a:rPr>
                                  <m:t>𝑦</m:t>
                                </m:r>
                              </m:e>
                            </m:d>
                          </m:e>
                        </m:d>
                        <m:r>
                          <a:rPr lang="en-US" altLang="zh-CN" i="1" dirty="0">
                            <a:latin typeface="Cambria Math" panose="02040503050406030204" pitchFamily="18" charset="0"/>
                          </a:rPr>
                          <m:t>𝑃</m:t>
                        </m:r>
                        <m:r>
                          <a:rPr lang="en-US" altLang="zh-CN" i="1" dirty="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i="1" dirty="0">
                            <a:latin typeface="Cambria Math" panose="02040503050406030204" pitchFamily="18" charset="0"/>
                          </a:rPr>
                          <m:t>)</m:t>
                        </m:r>
                      </m:e>
                    </m:nary>
                  </m:oMath>
                </a14:m>
                <a:endParaRPr lang="en-US" altLang="zh-CN" dirty="0" smtClean="0"/>
              </a:p>
              <a:p>
                <a:r>
                  <a:rPr lang="en-US" altLang="zh-CN" dirty="0"/>
                  <a:t> </a:t>
                </a:r>
                <a:r>
                  <a:rPr lang="en-US" altLang="zh-CN" dirty="0" smtClean="0"/>
                  <a:t>    = </a:t>
                </a:r>
                <a:r>
                  <a:rPr lang="en-US" altLang="zh-CN" dirty="0" err="1" smtClean="0"/>
                  <a:t>argmin</a:t>
                </a:r>
                <a14:m>
                  <m:oMath xmlns:m="http://schemas.openxmlformats.org/officeDocument/2006/math">
                    <m:r>
                      <a:rPr lang="en-US" altLang="zh-CN" b="0" i="0" dirty="0" smtClean="0">
                        <a:latin typeface="Cambria Math" panose="02040503050406030204" pitchFamily="18" charset="0"/>
                      </a:rPr>
                      <m:t> </m:t>
                    </m:r>
                    <m:nary>
                      <m:naryPr>
                        <m:chr m:val="∑"/>
                        <m:limLoc m:val="undOvr"/>
                        <m:grow m:val="on"/>
                        <m:supHide m:val="on"/>
                        <m:ctrlPr>
                          <a:rPr lang="zh-CN" altLang="en-US" i="1" dirty="0">
                            <a:latin typeface="Cambria Math" panose="02040503050406030204" pitchFamily="18" charset="0"/>
                          </a:rPr>
                        </m:ctrlPr>
                      </m:naryPr>
                      <m:sub>
                        <m:r>
                          <a:rPr lang="zh-CN" altLang="en-US" i="1" dirty="0">
                            <a:latin typeface="Cambria Math" panose="02040503050406030204" pitchFamily="18" charset="0"/>
                          </a:rPr>
                          <m:t>𝑘</m:t>
                        </m:r>
                        <m:r>
                          <a:rPr lang="zh-CN" altLang="en-US" dirty="0">
                            <a:latin typeface="Cambria Math" panose="02040503050406030204" pitchFamily="18" charset="0"/>
                          </a:rPr>
                          <m:t>=1</m:t>
                        </m:r>
                      </m:sub>
                      <m:sup/>
                      <m:e>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b="0" i="1" dirty="0" smtClean="0">
                            <a:latin typeface="Cambria Math" panose="02040503050406030204" pitchFamily="18" charset="0"/>
                          </a:rPr>
                          <m:t>𝑦</m:t>
                        </m:r>
                        <m:r>
                          <a:rPr lang="en-US" altLang="zh-CN"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𝑘</m:t>
                            </m:r>
                          </m:sub>
                        </m:sSub>
                        <m:r>
                          <a:rPr lang="en-US" altLang="zh-CN" i="1" smtClean="0">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dirty="0">
                            <a:latin typeface="Cambria Math" panose="02040503050406030204" pitchFamily="18" charset="0"/>
                          </a:rPr>
                          <m:t>)</m:t>
                        </m:r>
                      </m:e>
                    </m:nary>
                  </m:oMath>
                </a14:m>
                <a:endParaRPr lang="en-US" altLang="zh-CN" dirty="0" smtClean="0"/>
              </a:p>
              <a:p>
                <a:r>
                  <a:rPr lang="en-US" altLang="zh-CN" dirty="0"/>
                  <a:t> </a:t>
                </a:r>
                <a:r>
                  <a:rPr lang="en-US" altLang="zh-CN" dirty="0" smtClean="0"/>
                  <a:t>    = </a:t>
                </a:r>
                <a:r>
                  <a:rPr lang="en-US" altLang="zh-CN" dirty="0" err="1" smtClean="0"/>
                  <a:t>argmin</a:t>
                </a:r>
                <a:r>
                  <a:rPr lang="en-US" altLang="zh-CN" dirty="0" smtClean="0"/>
                  <a:t> (1-</a:t>
                </a:r>
                <a:r>
                  <a:rPr lang="en-US" altLang="zh-CN" dirty="0"/>
                  <a:t> </a:t>
                </a:r>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𝑦</m:t>
                    </m:r>
                    <m:r>
                      <a:rPr lang="en-US" altLang="zh-CN" b="0" i="1" dirty="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dirty="0">
                        <a:latin typeface="Cambria Math" panose="02040503050406030204" pitchFamily="18" charset="0"/>
                      </a:rPr>
                      <m:t>)</m:t>
                    </m:r>
                  </m:oMath>
                </a14:m>
                <a:r>
                  <a:rPr lang="en-US" altLang="zh-CN" dirty="0" smtClean="0"/>
                  <a:t>)</a:t>
                </a:r>
              </a:p>
              <a:p>
                <a:r>
                  <a:rPr lang="en-US" altLang="zh-CN" dirty="0"/>
                  <a:t> </a:t>
                </a:r>
                <a:r>
                  <a:rPr lang="en-US" altLang="zh-CN" dirty="0" smtClean="0"/>
                  <a:t>    = </a:t>
                </a:r>
                <a:r>
                  <a:rPr lang="en-US" altLang="zh-CN" dirty="0" err="1" smtClean="0"/>
                  <a:t>argmax</a:t>
                </a:r>
                <a:r>
                  <a:rPr lang="en-US" altLang="zh-CN" dirty="0" smtClean="0"/>
                  <a:t> </a:t>
                </a:r>
                <a14:m>
                  <m:oMath xmlns:m="http://schemas.openxmlformats.org/officeDocument/2006/math">
                    <m:r>
                      <a:rPr lang="en-US" altLang="zh-CN" i="1" dirty="0">
                        <a:latin typeface="Cambria Math" panose="02040503050406030204" pitchFamily="18" charset="0"/>
                      </a:rPr>
                      <m:t>𝑃</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𝑦</m:t>
                        </m:r>
                        <m:r>
                          <a:rPr lang="en-US" altLang="zh-CN" i="1" dirty="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𝑘</m:t>
                            </m:r>
                          </m:sub>
                        </m:sSub>
                      </m:e>
                      <m:e>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𝑥</m:t>
                        </m:r>
                      </m:e>
                    </m:d>
                  </m:oMath>
                </a14:m>
                <a:endParaRPr lang="en-US" altLang="zh-CN" dirty="0" smtClean="0"/>
              </a:p>
              <a:p>
                <a:endParaRPr lang="en-US" altLang="zh-CN" dirty="0" smtClean="0"/>
              </a:p>
              <a:p>
                <a:r>
                  <a:rPr lang="zh-CN" altLang="en-US" dirty="0" smtClean="0"/>
                  <a:t>这样一来，根据期望风险最小化准则就得到了后验概率最大化准则。</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266007"/>
                <a:ext cx="10591800" cy="5910956"/>
              </a:xfrm>
              <a:blipFill>
                <a:blip r:embed="rId2"/>
                <a:stretch>
                  <a:fillRect l="-10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5991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二、朴素贝叶斯法的参数估计</a:t>
            </a:r>
            <a:endParaRPr lang="zh-CN" altLang="en-US" dirty="0"/>
          </a:p>
        </p:txBody>
      </p:sp>
      <p:sp>
        <p:nvSpPr>
          <p:cNvPr id="3" name="内容占位符 2"/>
          <p:cNvSpPr>
            <a:spLocks noGrp="1"/>
          </p:cNvSpPr>
          <p:nvPr>
            <p:ph idx="1"/>
          </p:nvPr>
        </p:nvSpPr>
        <p:spPr/>
        <p:txBody>
          <a:bodyPr/>
          <a:lstStyle/>
          <a:p>
            <a:r>
              <a:rPr lang="en-US" altLang="zh-CN" b="1" dirty="0" smtClean="0"/>
              <a:t>1</a:t>
            </a:r>
            <a:r>
              <a:rPr lang="zh-CN" altLang="en-US" b="1" dirty="0" smtClean="0"/>
              <a:t>、</a:t>
            </a:r>
            <a:r>
              <a:rPr lang="zh-CN" altLang="en-US" b="1" dirty="0"/>
              <a:t>极大似然估计</a:t>
            </a:r>
            <a:endParaRPr lang="en-US" altLang="zh-CN" dirty="0" smtClean="0"/>
          </a:p>
          <a:p>
            <a:r>
              <a:rPr lang="zh-CN" altLang="en-US" dirty="0" smtClean="0"/>
              <a:t>估计</a:t>
            </a:r>
            <a:r>
              <a:rPr lang="zh-CN" altLang="en-US" dirty="0"/>
              <a:t>两部分参数，先验概率</a:t>
            </a:r>
            <a:r>
              <a:rPr lang="en-US" altLang="zh-CN" dirty="0"/>
              <a:t>P(Y=</a:t>
            </a:r>
            <a:r>
              <a:rPr lang="en-US" altLang="zh-CN" dirty="0" err="1"/>
              <a:t>ck</a:t>
            </a:r>
            <a:r>
              <a:rPr lang="en-US" altLang="zh-CN" dirty="0"/>
              <a:t>)</a:t>
            </a:r>
            <a:r>
              <a:rPr lang="zh-CN" altLang="en-US" dirty="0"/>
              <a:t>和条件概率</a:t>
            </a:r>
            <a:r>
              <a:rPr lang="en-US" altLang="zh-CN" dirty="0"/>
              <a:t>P(X(j)=x(j)|Y=</a:t>
            </a:r>
            <a:r>
              <a:rPr lang="en-US" altLang="zh-CN" dirty="0" err="1"/>
              <a:t>ck</a:t>
            </a:r>
            <a:r>
              <a:rPr lang="en-US" altLang="zh-CN" dirty="0"/>
              <a:t>)</a:t>
            </a:r>
            <a:r>
              <a:rPr lang="zh-CN" altLang="en-US" dirty="0"/>
              <a:t>。 </a:t>
            </a:r>
            <a:r>
              <a:rPr lang="en-US" altLang="zh-CN" dirty="0"/>
              <a:t>1. </a:t>
            </a:r>
            <a:r>
              <a:rPr lang="zh-CN" altLang="en-US" dirty="0"/>
              <a:t>先验概率</a:t>
            </a:r>
            <a:r>
              <a:rPr lang="en-US" altLang="zh-CN" dirty="0"/>
              <a:t>P(Y=</a:t>
            </a:r>
            <a:r>
              <a:rPr lang="en-US" altLang="zh-CN" dirty="0" err="1"/>
              <a:t>ck</a:t>
            </a:r>
            <a:r>
              <a:rPr lang="en-US" altLang="zh-CN" dirty="0"/>
              <a:t>)</a:t>
            </a:r>
            <a:r>
              <a:rPr lang="zh-CN" altLang="en-US" dirty="0"/>
              <a:t>的极大似然估计是： </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883058" y="3426320"/>
            <a:ext cx="8000000" cy="2009524"/>
          </a:xfrm>
          <a:prstGeom prst="rect">
            <a:avLst/>
          </a:prstGeom>
        </p:spPr>
      </p:pic>
    </p:spTree>
    <p:extLst>
      <p:ext uri="{BB962C8B-B14F-4D97-AF65-F5344CB8AC3E}">
        <p14:creationId xmlns:p14="http://schemas.microsoft.com/office/powerpoint/2010/main" val="1199793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5465" y="322466"/>
            <a:ext cx="10773428" cy="6278749"/>
          </a:xfrm>
        </p:spPr>
        <p:txBody>
          <a:bodyPr/>
          <a:lstStyle/>
          <a:p>
            <a:pPr marL="0" indent="0">
              <a:buNone/>
            </a:pPr>
            <a:r>
              <a:rPr lang="zh-CN" altLang="en-US" dirty="0" smtClean="0"/>
              <a:t>设</a:t>
            </a:r>
            <a:r>
              <a:rPr lang="zh-CN" altLang="en-US" dirty="0"/>
              <a:t>第</a:t>
            </a:r>
            <a:r>
              <a:rPr lang="en-US" altLang="zh-CN" dirty="0"/>
              <a:t>j</a:t>
            </a:r>
            <a:r>
              <a:rPr lang="zh-CN" altLang="en-US" dirty="0"/>
              <a:t>个特征</a:t>
            </a:r>
            <a:r>
              <a:rPr lang="en-US" altLang="zh-CN" dirty="0"/>
              <a:t>x(j)</a:t>
            </a:r>
            <a:r>
              <a:rPr lang="zh-CN" altLang="en-US" dirty="0"/>
              <a:t>可能取值的集合为</a:t>
            </a:r>
            <a:r>
              <a:rPr lang="en-US" altLang="zh-CN" dirty="0"/>
              <a:t>{aj1,aj2,⋯,ajSj}</a:t>
            </a:r>
            <a:r>
              <a:rPr lang="zh-CN" altLang="en-US" dirty="0"/>
              <a:t>，条件概率</a:t>
            </a:r>
            <a:r>
              <a:rPr lang="en-US" altLang="zh-CN" dirty="0"/>
              <a:t>P(X(j)=</a:t>
            </a:r>
            <a:r>
              <a:rPr lang="en-US" altLang="zh-CN" dirty="0" err="1"/>
              <a:t>ajl|Y</a:t>
            </a:r>
            <a:r>
              <a:rPr lang="en-US" altLang="zh-CN" dirty="0"/>
              <a:t>=</a:t>
            </a:r>
            <a:r>
              <a:rPr lang="en-US" altLang="zh-CN" dirty="0" err="1"/>
              <a:t>ck</a:t>
            </a:r>
            <a:r>
              <a:rPr lang="en-US" altLang="zh-CN" dirty="0"/>
              <a:t>)</a:t>
            </a:r>
            <a:r>
              <a:rPr lang="zh-CN" altLang="en-US" dirty="0"/>
              <a:t>的意义是在某一类</a:t>
            </a:r>
            <a:r>
              <a:rPr lang="en-US" altLang="zh-CN" dirty="0"/>
              <a:t>Y=</a:t>
            </a:r>
            <a:r>
              <a:rPr lang="en-US" altLang="zh-CN" dirty="0" err="1"/>
              <a:t>ck</a:t>
            </a:r>
            <a:r>
              <a:rPr lang="zh-CN" altLang="en-US" dirty="0"/>
              <a:t>的条件下，</a:t>
            </a:r>
            <a:r>
              <a:rPr lang="en-US" altLang="zh-CN" dirty="0"/>
              <a:t>x</a:t>
            </a:r>
            <a:r>
              <a:rPr lang="zh-CN" altLang="en-US" dirty="0"/>
              <a:t>的第</a:t>
            </a:r>
            <a:r>
              <a:rPr lang="en-US" altLang="zh-CN" dirty="0"/>
              <a:t>j</a:t>
            </a:r>
            <a:r>
              <a:rPr lang="zh-CN" altLang="en-US" dirty="0"/>
              <a:t>个分量特征取值</a:t>
            </a:r>
            <a:r>
              <a:rPr lang="en-US" altLang="zh-CN" dirty="0" err="1"/>
              <a:t>ajl</a:t>
            </a:r>
            <a:r>
              <a:rPr lang="zh-CN" altLang="en-US" dirty="0"/>
              <a:t>的概率。 </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zh-CN" altLang="en-US" dirty="0"/>
              <a:t>上式中，</a:t>
            </a:r>
            <a:r>
              <a:rPr lang="en-US" altLang="zh-CN" dirty="0" err="1"/>
              <a:t>xji</a:t>
            </a:r>
            <a:r>
              <a:rPr lang="zh-CN" altLang="en-US" dirty="0"/>
              <a:t>是第</a:t>
            </a:r>
            <a:r>
              <a:rPr lang="en-US" altLang="zh-CN" dirty="0" err="1"/>
              <a:t>i</a:t>
            </a:r>
            <a:r>
              <a:rPr lang="zh-CN" altLang="en-US" dirty="0"/>
              <a:t>个样本的第</a:t>
            </a:r>
            <a:r>
              <a:rPr lang="en-US" altLang="zh-CN" dirty="0"/>
              <a:t>j</a:t>
            </a:r>
            <a:r>
              <a:rPr lang="zh-CN" altLang="en-US" dirty="0"/>
              <a:t>个特征；</a:t>
            </a:r>
            <a:r>
              <a:rPr lang="en-US" altLang="zh-CN" dirty="0" err="1"/>
              <a:t>ajl</a:t>
            </a:r>
            <a:r>
              <a:rPr lang="zh-CN" altLang="en-US" dirty="0"/>
              <a:t>是第</a:t>
            </a:r>
            <a:r>
              <a:rPr lang="en-US" altLang="zh-CN" dirty="0"/>
              <a:t>j</a:t>
            </a:r>
            <a:r>
              <a:rPr lang="zh-CN" altLang="en-US" dirty="0"/>
              <a:t>个特征可能取的第</a:t>
            </a:r>
            <a:r>
              <a:rPr lang="en-US" altLang="zh-CN" dirty="0"/>
              <a:t>l</a:t>
            </a:r>
            <a:r>
              <a:rPr lang="zh-CN" altLang="en-US" dirty="0"/>
              <a:t>个值；</a:t>
            </a:r>
            <a:r>
              <a:rPr lang="en-US" altLang="zh-CN" dirty="0"/>
              <a:t>I</a:t>
            </a:r>
            <a:r>
              <a:rPr lang="zh-CN" altLang="en-US" dirty="0"/>
              <a:t>为</a:t>
            </a:r>
            <a:r>
              <a:rPr lang="zh-CN" altLang="en-US"/>
              <a:t>指示函数</a:t>
            </a:r>
            <a:r>
              <a:rPr lang="zh-CN" altLang="en-US" smtClean="0"/>
              <a:t>。</a:t>
            </a:r>
            <a:r>
              <a:rPr lang="en-US" altLang="zh-CN" smtClean="0"/>
              <a:t>\</a:t>
            </a:r>
            <a:endParaRPr lang="en-US" altLang="zh-CN" dirty="0" smtClean="0"/>
          </a:p>
          <a:p>
            <a:pPr marL="0" indent="0">
              <a:buNone/>
            </a:pPr>
            <a:endParaRPr lang="en-US" altLang="zh-CN" dirty="0"/>
          </a:p>
          <a:p>
            <a:pPr marL="0" indent="0">
              <a:buNone/>
            </a:pPr>
            <a:endParaRPr lang="zh-CN" altLang="en-US" dirty="0"/>
          </a:p>
        </p:txBody>
      </p:sp>
      <p:pic>
        <p:nvPicPr>
          <p:cNvPr id="5" name="图片 4"/>
          <p:cNvPicPr>
            <a:picLocks noChangeAspect="1"/>
          </p:cNvPicPr>
          <p:nvPr/>
        </p:nvPicPr>
        <p:blipFill>
          <a:blip r:embed="rId2"/>
          <a:stretch>
            <a:fillRect/>
          </a:stretch>
        </p:blipFill>
        <p:spPr>
          <a:xfrm>
            <a:off x="1426465" y="1657847"/>
            <a:ext cx="9371428" cy="3276190"/>
          </a:xfrm>
          <a:prstGeom prst="rect">
            <a:avLst/>
          </a:prstGeom>
        </p:spPr>
      </p:pic>
    </p:spTree>
    <p:extLst>
      <p:ext uri="{BB962C8B-B14F-4D97-AF65-F5344CB8AC3E}">
        <p14:creationId xmlns:p14="http://schemas.microsoft.com/office/powerpoint/2010/main" val="1256639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a:t>
            </a:r>
            <a:r>
              <a:rPr lang="zh-CN" altLang="en-US" b="1" dirty="0" smtClean="0"/>
              <a:t>、</a:t>
            </a:r>
            <a:r>
              <a:rPr lang="zh-CN" altLang="en-US" b="1" dirty="0"/>
              <a:t>学习与分类算法</a:t>
            </a:r>
            <a:endParaRPr lang="zh-CN" altLang="en-US" dirty="0"/>
          </a:p>
        </p:txBody>
      </p:sp>
      <p:sp>
        <p:nvSpPr>
          <p:cNvPr id="3" name="内容占位符 2"/>
          <p:cNvSpPr>
            <a:spLocks noGrp="1"/>
          </p:cNvSpPr>
          <p:nvPr>
            <p:ph idx="1"/>
          </p:nvPr>
        </p:nvSpPr>
        <p:spPr/>
        <p:txBody>
          <a:bodyPr/>
          <a:lstStyle/>
          <a:p>
            <a:r>
              <a:rPr lang="zh-CN" altLang="en-US" dirty="0"/>
              <a:t>（</a:t>
            </a:r>
            <a:r>
              <a:rPr lang="en-US" altLang="zh-CN" dirty="0"/>
              <a:t>1</a:t>
            </a:r>
            <a:r>
              <a:rPr lang="zh-CN" altLang="en-US" dirty="0"/>
              <a:t>）计算先验概率和条件概率 </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2379811" y="2342367"/>
            <a:ext cx="7427205" cy="4422861"/>
          </a:xfrm>
          <a:prstGeom prst="rect">
            <a:avLst/>
          </a:prstGeom>
        </p:spPr>
      </p:pic>
    </p:spTree>
    <p:extLst>
      <p:ext uri="{BB962C8B-B14F-4D97-AF65-F5344CB8AC3E}">
        <p14:creationId xmlns:p14="http://schemas.microsoft.com/office/powerpoint/2010/main" val="2410046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9348" y="450937"/>
            <a:ext cx="10464452" cy="5726026"/>
          </a:xfrm>
        </p:spPr>
        <p:txBody>
          <a:bodyPr/>
          <a:lstStyle/>
          <a:p>
            <a:r>
              <a:rPr lang="zh-CN" altLang="en-US" dirty="0"/>
              <a:t>（</a:t>
            </a:r>
            <a:r>
              <a:rPr lang="en-US" altLang="zh-CN" dirty="0"/>
              <a:t>2</a:t>
            </a:r>
            <a:r>
              <a:rPr lang="zh-CN" altLang="en-US" dirty="0"/>
              <a:t>）对于给定的实例</a:t>
            </a:r>
            <a:r>
              <a:rPr lang="en-US" altLang="zh-CN" dirty="0"/>
              <a:t>x=(x(1),x(2),⋯,x(n))T</a:t>
            </a:r>
            <a:r>
              <a:rPr lang="zh-CN" altLang="en-US" dirty="0"/>
              <a:t>，计算 </a:t>
            </a:r>
            <a:endParaRPr lang="en-US" altLang="zh-CN" dirty="0" smtClean="0"/>
          </a:p>
          <a:p>
            <a:endParaRPr lang="en-US" altLang="zh-CN" dirty="0" smtClean="0"/>
          </a:p>
          <a:p>
            <a:endParaRPr lang="en-US" altLang="zh-CN" dirty="0"/>
          </a:p>
          <a:p>
            <a:endParaRPr lang="en-US" altLang="zh-CN" dirty="0" smtClean="0"/>
          </a:p>
          <a:p>
            <a:endParaRPr lang="en-US" altLang="zh-CN" dirty="0"/>
          </a:p>
          <a:p>
            <a:r>
              <a:rPr lang="zh-CN" altLang="en-US" dirty="0"/>
              <a:t>（</a:t>
            </a:r>
            <a:r>
              <a:rPr lang="en-US" altLang="zh-CN" dirty="0"/>
              <a:t>3</a:t>
            </a:r>
            <a:r>
              <a:rPr lang="zh-CN" altLang="en-US" dirty="0"/>
              <a:t>）确定实例</a:t>
            </a:r>
            <a:r>
              <a:rPr lang="en-US" altLang="zh-CN" dirty="0"/>
              <a:t>x</a:t>
            </a:r>
            <a:r>
              <a:rPr lang="zh-CN" altLang="en-US" dirty="0"/>
              <a:t>所属的类 </a:t>
            </a:r>
            <a:endParaRPr lang="en-US" altLang="zh-CN" dirty="0" smtClean="0"/>
          </a:p>
          <a:p>
            <a:endParaRPr lang="zh-CN" altLang="en-US" dirty="0"/>
          </a:p>
        </p:txBody>
      </p:sp>
      <p:pic>
        <p:nvPicPr>
          <p:cNvPr id="6" name="图片 5"/>
          <p:cNvPicPr>
            <a:picLocks noChangeAspect="1"/>
          </p:cNvPicPr>
          <p:nvPr/>
        </p:nvPicPr>
        <p:blipFill>
          <a:blip r:embed="rId2"/>
          <a:stretch>
            <a:fillRect/>
          </a:stretch>
        </p:blipFill>
        <p:spPr>
          <a:xfrm>
            <a:off x="1216391" y="1372978"/>
            <a:ext cx="9333333" cy="1180952"/>
          </a:xfrm>
          <a:prstGeom prst="rect">
            <a:avLst/>
          </a:prstGeom>
        </p:spPr>
      </p:pic>
      <p:pic>
        <p:nvPicPr>
          <p:cNvPr id="7" name="图片 6"/>
          <p:cNvPicPr>
            <a:picLocks noChangeAspect="1"/>
          </p:cNvPicPr>
          <p:nvPr/>
        </p:nvPicPr>
        <p:blipFill>
          <a:blip r:embed="rId3"/>
          <a:stretch>
            <a:fillRect/>
          </a:stretch>
        </p:blipFill>
        <p:spPr>
          <a:xfrm>
            <a:off x="1668771" y="3940251"/>
            <a:ext cx="8428571" cy="1609524"/>
          </a:xfrm>
          <a:prstGeom prst="rect">
            <a:avLst/>
          </a:prstGeom>
        </p:spPr>
      </p:pic>
    </p:spTree>
    <p:extLst>
      <p:ext uri="{BB962C8B-B14F-4D97-AF65-F5344CB8AC3E}">
        <p14:creationId xmlns:p14="http://schemas.microsoft.com/office/powerpoint/2010/main" val="5007094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smtClean="0"/>
              <a:t>、贝叶斯估计</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极大似然估计时参数会产生</a:t>
            </a:r>
            <a:r>
              <a:rPr lang="en-US" altLang="zh-CN" dirty="0"/>
              <a:t>0</a:t>
            </a:r>
            <a:r>
              <a:rPr lang="zh-CN" altLang="en-US" dirty="0"/>
              <a:t>频问题，会影响到后验概率的计算结果，使分类产生偏差。采用贝叶斯估计可以解决这个问题。 </a:t>
            </a:r>
            <a:br>
              <a:rPr lang="zh-CN" altLang="en-US" dirty="0"/>
            </a:br>
            <a:r>
              <a:rPr lang="zh-CN" altLang="en-US" dirty="0"/>
              <a:t>先验概率的贝叶斯估计是： </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a:t>上式中，</a:t>
            </a:r>
            <a:r>
              <a:rPr lang="en-US" altLang="zh-CN" dirty="0"/>
              <a:t>K</a:t>
            </a:r>
            <a:r>
              <a:rPr lang="zh-CN" altLang="en-US" dirty="0"/>
              <a:t>表示类别数目。 </a:t>
            </a:r>
            <a:br>
              <a:rPr lang="zh-CN" altLang="en-US" dirty="0"/>
            </a:br>
            <a:endParaRPr lang="zh-CN" altLang="en-US" dirty="0"/>
          </a:p>
        </p:txBody>
      </p:sp>
      <p:pic>
        <p:nvPicPr>
          <p:cNvPr id="4" name="图片 3"/>
          <p:cNvPicPr>
            <a:picLocks noChangeAspect="1"/>
          </p:cNvPicPr>
          <p:nvPr/>
        </p:nvPicPr>
        <p:blipFill>
          <a:blip r:embed="rId2"/>
          <a:stretch>
            <a:fillRect/>
          </a:stretch>
        </p:blipFill>
        <p:spPr>
          <a:xfrm>
            <a:off x="1941959" y="2850331"/>
            <a:ext cx="8260376" cy="2322918"/>
          </a:xfrm>
          <a:prstGeom prst="rect">
            <a:avLst/>
          </a:prstGeom>
        </p:spPr>
      </p:pic>
    </p:spTree>
    <p:extLst>
      <p:ext uri="{BB962C8B-B14F-4D97-AF65-F5344CB8AC3E}">
        <p14:creationId xmlns:p14="http://schemas.microsoft.com/office/powerpoint/2010/main" val="19367909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1458" y="350729"/>
            <a:ext cx="10652342" cy="5826234"/>
          </a:xfrm>
        </p:spPr>
        <p:txBody>
          <a:bodyPr/>
          <a:lstStyle/>
          <a:p>
            <a:r>
              <a:rPr lang="zh-CN" altLang="en-US" b="1" dirty="0"/>
              <a:t>条件概率</a:t>
            </a:r>
            <a:r>
              <a:rPr lang="zh-CN" altLang="en-US" dirty="0"/>
              <a:t>的贝叶斯估计是</a:t>
            </a:r>
            <a:r>
              <a:rPr lang="zh-CN" altLang="en-US" dirty="0" smtClean="0"/>
              <a:t>：</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上式中，</a:t>
            </a:r>
            <a:r>
              <a:rPr lang="en-US" altLang="zh-CN" dirty="0" err="1"/>
              <a:t>Sj</a:t>
            </a:r>
            <a:r>
              <a:rPr lang="zh-CN" altLang="en-US" dirty="0"/>
              <a:t>表示第</a:t>
            </a:r>
            <a:r>
              <a:rPr lang="en-US" altLang="zh-CN" dirty="0"/>
              <a:t>j</a:t>
            </a:r>
            <a:r>
              <a:rPr lang="zh-CN" altLang="en-US" dirty="0"/>
              <a:t>个特征的取值个数</a:t>
            </a:r>
            <a:r>
              <a:rPr lang="zh-CN" altLang="en-US" dirty="0" smtClean="0"/>
              <a:t>。</a:t>
            </a:r>
            <a:endParaRPr lang="en-US" altLang="zh-CN" dirty="0" smtClean="0"/>
          </a:p>
          <a:p>
            <a:r>
              <a:rPr lang="zh-CN" altLang="en-US" dirty="0"/>
              <a:t>以上两个公式中，当</a:t>
            </a:r>
            <a:r>
              <a:rPr lang="en-US" altLang="zh-CN" dirty="0"/>
              <a:t>λ=0</a:t>
            </a:r>
            <a:r>
              <a:rPr lang="zh-CN" altLang="en-US" dirty="0"/>
              <a:t>时就是极大似然估计。常取</a:t>
            </a:r>
            <a:r>
              <a:rPr lang="en-US" altLang="zh-CN" dirty="0"/>
              <a:t>λ=1</a:t>
            </a:r>
            <a:r>
              <a:rPr lang="zh-CN" altLang="en-US" dirty="0"/>
              <a:t>，这时称为拉普拉斯平滑。 </a:t>
            </a:r>
            <a:br>
              <a:rPr lang="zh-CN" altLang="en-US" dirty="0"/>
            </a:br>
            <a:endParaRPr lang="zh-CN" altLang="en-US" dirty="0"/>
          </a:p>
        </p:txBody>
      </p:sp>
      <p:pic>
        <p:nvPicPr>
          <p:cNvPr id="4" name="图片 3"/>
          <p:cNvPicPr>
            <a:picLocks noChangeAspect="1"/>
          </p:cNvPicPr>
          <p:nvPr/>
        </p:nvPicPr>
        <p:blipFill>
          <a:blip r:embed="rId2"/>
          <a:stretch>
            <a:fillRect/>
          </a:stretch>
        </p:blipFill>
        <p:spPr>
          <a:xfrm>
            <a:off x="907694" y="911799"/>
            <a:ext cx="9600000" cy="2228571"/>
          </a:xfrm>
          <a:prstGeom prst="rect">
            <a:avLst/>
          </a:prstGeom>
        </p:spPr>
      </p:pic>
    </p:spTree>
    <p:extLst>
      <p:ext uri="{BB962C8B-B14F-4D97-AF65-F5344CB8AC3E}">
        <p14:creationId xmlns:p14="http://schemas.microsoft.com/office/powerpoint/2010/main" val="40115996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en-US" dirty="0" smtClean="0"/>
              <a:t>、朴素贝叶斯采用的</a:t>
            </a:r>
            <a:r>
              <a:rPr lang="zh-CN" altLang="en-US" dirty="0"/>
              <a:t>三种</a:t>
            </a:r>
            <a:r>
              <a:rPr lang="zh-CN" altLang="en-US" dirty="0" smtClean="0"/>
              <a:t>常见模型</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、多项式模型</a:t>
            </a:r>
            <a:endParaRPr lang="en-US" altLang="zh-CN" dirty="0" smtClean="0"/>
          </a:p>
          <a:p>
            <a:r>
              <a:rPr lang="zh-CN" altLang="en-US" dirty="0"/>
              <a:t>当特征是离散的时候，使用多项式模型。多项式模型在计算先验概率</a:t>
            </a:r>
            <a:r>
              <a:rPr lang="en-US" altLang="zh-CN" dirty="0"/>
              <a:t>P(</a:t>
            </a:r>
            <a:r>
              <a:rPr lang="en-US" altLang="zh-CN" dirty="0" err="1"/>
              <a:t>yk</a:t>
            </a:r>
            <a:r>
              <a:rPr lang="en-US" altLang="zh-CN" dirty="0"/>
              <a:t>)</a:t>
            </a:r>
            <a:r>
              <a:rPr lang="zh-CN" altLang="en-US" dirty="0"/>
              <a:t>和条件概率</a:t>
            </a:r>
            <a:r>
              <a:rPr lang="en-US" altLang="zh-CN" dirty="0"/>
              <a:t>P(</a:t>
            </a:r>
            <a:r>
              <a:rPr lang="en-US" altLang="zh-CN" dirty="0" err="1"/>
              <a:t>xi|yk</a:t>
            </a:r>
            <a:r>
              <a:rPr lang="en-US" altLang="zh-CN" dirty="0"/>
              <a:t>)</a:t>
            </a:r>
            <a:r>
              <a:rPr lang="zh-CN" altLang="en-US" dirty="0"/>
              <a:t>时，会做一些平滑处理，具体公式为：</a:t>
            </a:r>
            <a:r>
              <a:rPr lang="en-US" altLang="zh-CN" dirty="0"/>
              <a:t>P(</a:t>
            </a:r>
            <a:r>
              <a:rPr lang="en-US" altLang="zh-CN" dirty="0" err="1"/>
              <a:t>yk</a:t>
            </a:r>
            <a:r>
              <a:rPr lang="en-US" altLang="zh-CN" dirty="0" smtClean="0"/>
              <a:t>)=(</a:t>
            </a:r>
            <a:r>
              <a:rPr lang="en-US" altLang="zh-CN" dirty="0" err="1" smtClean="0"/>
              <a:t>Nyk</a:t>
            </a:r>
            <a:r>
              <a:rPr lang="en-US" altLang="zh-CN" dirty="0" smtClean="0"/>
              <a:t>+α)/(</a:t>
            </a:r>
            <a:r>
              <a:rPr lang="en-US" altLang="zh-CN" dirty="0" err="1" smtClean="0"/>
              <a:t>N+k</a:t>
            </a:r>
            <a:r>
              <a:rPr lang="en-US" altLang="zh-CN" dirty="0" smtClean="0"/>
              <a:t>α)</a:t>
            </a:r>
          </a:p>
          <a:p>
            <a:r>
              <a:rPr lang="en-US" altLang="zh-CN" dirty="0"/>
              <a:t>N</a:t>
            </a:r>
            <a:r>
              <a:rPr lang="zh-CN" altLang="en-US" dirty="0"/>
              <a:t>是总的样本个数，</a:t>
            </a:r>
            <a:r>
              <a:rPr lang="en-US" altLang="zh-CN" dirty="0"/>
              <a:t>k</a:t>
            </a:r>
            <a:r>
              <a:rPr lang="zh-CN" altLang="en-US" dirty="0"/>
              <a:t>是总的类别个数，</a:t>
            </a:r>
            <a:r>
              <a:rPr lang="en-US" altLang="zh-CN" dirty="0" err="1"/>
              <a:t>Nyk</a:t>
            </a:r>
            <a:r>
              <a:rPr lang="zh-CN" altLang="en-US" dirty="0"/>
              <a:t>是类别为</a:t>
            </a:r>
            <a:r>
              <a:rPr lang="en-US" altLang="zh-CN" dirty="0" err="1"/>
              <a:t>yk</a:t>
            </a:r>
            <a:r>
              <a:rPr lang="zh-CN" altLang="en-US" dirty="0"/>
              <a:t>的样本个数，</a:t>
            </a:r>
            <a:r>
              <a:rPr lang="en-US" altLang="zh-CN" dirty="0"/>
              <a:t>α</a:t>
            </a:r>
            <a:r>
              <a:rPr lang="zh-CN" altLang="en-US" dirty="0"/>
              <a:t>是平滑值。</a:t>
            </a:r>
          </a:p>
        </p:txBody>
      </p:sp>
    </p:spTree>
    <p:extLst>
      <p:ext uri="{BB962C8B-B14F-4D97-AF65-F5344CB8AC3E}">
        <p14:creationId xmlns:p14="http://schemas.microsoft.com/office/powerpoint/2010/main" val="504095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a:t>
            </a:r>
            <a:r>
              <a:rPr lang="zh-CN" altLang="en-US" dirty="0"/>
              <a:t>概要</a:t>
            </a:r>
          </a:p>
        </p:txBody>
      </p:sp>
      <p:sp>
        <p:nvSpPr>
          <p:cNvPr id="3" name="内容占位符 2"/>
          <p:cNvSpPr>
            <a:spLocks noGrp="1"/>
          </p:cNvSpPr>
          <p:nvPr>
            <p:ph idx="1"/>
          </p:nvPr>
        </p:nvSpPr>
        <p:spPr/>
        <p:txBody>
          <a:bodyPr/>
          <a:lstStyle/>
          <a:p>
            <a:r>
              <a:rPr lang="zh-CN" altLang="en-US" dirty="0" smtClean="0"/>
              <a:t>朴素贝叶斯法是基于贝叶斯定理与特征条件独立假设的分类方法</a:t>
            </a:r>
            <a:endParaRPr lang="en-US" altLang="zh-CN" dirty="0" smtClean="0"/>
          </a:p>
          <a:p>
            <a:endParaRPr lang="en-US" altLang="zh-CN" dirty="0" smtClean="0"/>
          </a:p>
          <a:p>
            <a:r>
              <a:rPr lang="zh-CN" altLang="en-US" dirty="0" smtClean="0"/>
              <a:t>朴素</a:t>
            </a:r>
            <a:r>
              <a:rPr lang="zh-CN" altLang="en-US" dirty="0"/>
              <a:t>贝叶斯法是典型的生成学习方法。生成方法由训练数据学习联合概率分布</a:t>
            </a:r>
            <a:r>
              <a:rPr lang="en-US" altLang="zh-CN" dirty="0"/>
              <a:t>P(X,Y)</a:t>
            </a:r>
            <a:r>
              <a:rPr lang="zh-CN" altLang="en-US" dirty="0"/>
              <a:t>，然后求得后验概率分布</a:t>
            </a:r>
            <a:r>
              <a:rPr lang="en-US" altLang="zh-CN" dirty="0"/>
              <a:t>P(Y|X)</a:t>
            </a:r>
            <a:r>
              <a:rPr lang="zh-CN" altLang="en-US" dirty="0"/>
              <a:t>。具体是利用训练数据学习</a:t>
            </a:r>
            <a:r>
              <a:rPr lang="en-US" altLang="zh-CN" dirty="0"/>
              <a:t>P(X|Y)</a:t>
            </a:r>
            <a:r>
              <a:rPr lang="zh-CN" altLang="en-US" dirty="0"/>
              <a:t>和</a:t>
            </a:r>
            <a:r>
              <a:rPr lang="en-US" altLang="zh-CN" dirty="0"/>
              <a:t>P(Y)</a:t>
            </a:r>
            <a:r>
              <a:rPr lang="zh-CN" altLang="en-US" dirty="0"/>
              <a:t>的估计，得到联合概率</a:t>
            </a:r>
            <a:r>
              <a:rPr lang="zh-CN" altLang="en-US" dirty="0" smtClean="0"/>
              <a:t>分布</a:t>
            </a:r>
            <a:r>
              <a:rPr lang="en-US" altLang="zh-CN" dirty="0" smtClean="0"/>
              <a:t>.</a:t>
            </a:r>
            <a:endParaRPr lang="en-US" altLang="zh-CN" dirty="0"/>
          </a:p>
          <a:p>
            <a:endParaRPr lang="en-US" altLang="zh-CN" dirty="0" smtClean="0"/>
          </a:p>
          <a:p>
            <a:r>
              <a:rPr lang="zh-CN" altLang="en-US" dirty="0"/>
              <a:t>概率估计方法可以是极大似然估计或贝叶斯估计</a:t>
            </a:r>
            <a:r>
              <a:rPr lang="en-US" altLang="zh-CN" dirty="0"/>
              <a:t>.</a:t>
            </a:r>
            <a:r>
              <a:rPr lang="zh-CN" altLang="en-US" dirty="0"/>
              <a:t> </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2037422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a:t>、</a:t>
            </a:r>
            <a:r>
              <a:rPr lang="zh-CN" altLang="en-US" dirty="0" smtClean="0"/>
              <a:t>高斯</a:t>
            </a:r>
            <a:r>
              <a:rPr lang="zh-CN" altLang="en-US" dirty="0"/>
              <a:t>模型</a:t>
            </a:r>
          </a:p>
        </p:txBody>
      </p:sp>
      <p:sp>
        <p:nvSpPr>
          <p:cNvPr id="3" name="内容占位符 2"/>
          <p:cNvSpPr>
            <a:spLocks noGrp="1"/>
          </p:cNvSpPr>
          <p:nvPr>
            <p:ph idx="1"/>
          </p:nvPr>
        </p:nvSpPr>
        <p:spPr/>
        <p:txBody>
          <a:bodyPr/>
          <a:lstStyle/>
          <a:p>
            <a:r>
              <a:rPr lang="zh-CN" altLang="en-US" dirty="0"/>
              <a:t>当特征是连续变量的时候，运用多项式模型就会导致很多</a:t>
            </a:r>
            <a:r>
              <a:rPr lang="en-US" altLang="zh-CN" dirty="0"/>
              <a:t>P(</a:t>
            </a:r>
            <a:r>
              <a:rPr lang="en-US" altLang="zh-CN" dirty="0" err="1"/>
              <a:t>xi|yk</a:t>
            </a:r>
            <a:r>
              <a:rPr lang="en-US" altLang="zh-CN" dirty="0"/>
              <a:t>)=0</a:t>
            </a:r>
            <a:r>
              <a:rPr lang="zh-CN" altLang="en-US" dirty="0"/>
              <a:t>（不做平滑的情况下），此时即使做平滑，所得到的条件概率也难以描述真实情况。所以处理连续的特征变量，应该采用高斯模型</a:t>
            </a:r>
            <a:r>
              <a:rPr lang="zh-CN" altLang="en-US" dirty="0" smtClean="0"/>
              <a:t>。</a:t>
            </a:r>
            <a:endParaRPr lang="en-US" altLang="zh-CN" dirty="0" smtClean="0"/>
          </a:p>
          <a:p>
            <a:r>
              <a:rPr lang="zh-CN" altLang="en-US" dirty="0"/>
              <a:t>通过样本计算出均值和方差，也就是得到正态分布的密度函数。有了密度函数，就可以把值代入，算出某一点的密度函数的值。</a:t>
            </a:r>
            <a:endParaRPr lang="en-US" altLang="zh-CN" dirty="0" smtClean="0"/>
          </a:p>
          <a:p>
            <a:r>
              <a:rPr lang="zh-CN" altLang="en-US" dirty="0"/>
              <a:t>高斯模型假设每一维特征都服从高斯分布（正态分布</a:t>
            </a:r>
            <a:r>
              <a:rPr lang="zh-CN" altLang="en-US" dirty="0" smtClean="0"/>
              <a:t>）</a:t>
            </a:r>
            <a:endParaRPr lang="zh-CN" altLang="en-US" dirty="0"/>
          </a:p>
        </p:txBody>
      </p:sp>
    </p:spTree>
    <p:extLst>
      <p:ext uri="{BB962C8B-B14F-4D97-AF65-F5344CB8AC3E}">
        <p14:creationId xmlns:p14="http://schemas.microsoft.com/office/powerpoint/2010/main" val="32878804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a:t>、</a:t>
            </a:r>
            <a:r>
              <a:rPr lang="zh-CN" altLang="en-US" dirty="0" smtClean="0"/>
              <a:t>伯</a:t>
            </a:r>
            <a:r>
              <a:rPr lang="zh-CN" altLang="en-US" dirty="0"/>
              <a:t>努利模型</a:t>
            </a:r>
          </a:p>
        </p:txBody>
      </p:sp>
      <p:sp>
        <p:nvSpPr>
          <p:cNvPr id="3" name="内容占位符 2"/>
          <p:cNvSpPr>
            <a:spLocks noGrp="1"/>
          </p:cNvSpPr>
          <p:nvPr>
            <p:ph idx="1"/>
          </p:nvPr>
        </p:nvSpPr>
        <p:spPr/>
        <p:txBody>
          <a:bodyPr/>
          <a:lstStyle/>
          <a:p>
            <a:r>
              <a:rPr lang="zh-CN" altLang="en-US" dirty="0"/>
              <a:t>与多项式模型一样，伯努利模型适用于离散特征的情况，所不同的是，伯努利模型中每个特征的取值只能是</a:t>
            </a:r>
            <a:r>
              <a:rPr lang="en-US" altLang="zh-CN" dirty="0"/>
              <a:t>1</a:t>
            </a:r>
            <a:r>
              <a:rPr lang="zh-CN" altLang="en-US" dirty="0"/>
              <a:t>和</a:t>
            </a:r>
            <a:r>
              <a:rPr lang="en-US" altLang="zh-CN" dirty="0"/>
              <a:t>0(</a:t>
            </a:r>
            <a:r>
              <a:rPr lang="zh-CN" altLang="en-US" dirty="0"/>
              <a:t>以文本分类为例，某个单词在文档中出现过，则其特征值为</a:t>
            </a:r>
            <a:r>
              <a:rPr lang="en-US" altLang="zh-CN" dirty="0"/>
              <a:t>1</a:t>
            </a:r>
            <a:r>
              <a:rPr lang="zh-CN" altLang="en-US" dirty="0"/>
              <a:t>，否则为</a:t>
            </a:r>
            <a:r>
              <a:rPr lang="en-US" altLang="zh-CN" dirty="0"/>
              <a:t>0</a:t>
            </a:r>
            <a:r>
              <a:rPr lang="en-US" altLang="zh-CN" dirty="0" smtClean="0"/>
              <a:t>).</a:t>
            </a:r>
          </a:p>
          <a:p>
            <a:r>
              <a:rPr lang="zh-CN" altLang="en-US" dirty="0" smtClean="0"/>
              <a:t>伯</a:t>
            </a:r>
            <a:r>
              <a:rPr lang="zh-CN" altLang="en-US" dirty="0"/>
              <a:t>努利模型中，条件概率</a:t>
            </a:r>
            <a:r>
              <a:rPr lang="en-US" altLang="zh-CN" dirty="0"/>
              <a:t>P(</a:t>
            </a:r>
            <a:r>
              <a:rPr lang="en-US" altLang="zh-CN" dirty="0" err="1"/>
              <a:t>xi|yk</a:t>
            </a:r>
            <a:r>
              <a:rPr lang="en-US" altLang="zh-CN" dirty="0"/>
              <a:t>)</a:t>
            </a:r>
            <a:r>
              <a:rPr lang="zh-CN" altLang="en-US" dirty="0"/>
              <a:t>的计算方式是</a:t>
            </a:r>
            <a:r>
              <a:rPr lang="zh-CN" altLang="en-US" dirty="0" smtClean="0"/>
              <a:t>：</a:t>
            </a:r>
            <a:endParaRPr lang="en-US" altLang="zh-CN" dirty="0" smtClean="0"/>
          </a:p>
          <a:p>
            <a:r>
              <a:rPr lang="zh-CN" altLang="en-US" dirty="0" smtClean="0"/>
              <a:t>当</a:t>
            </a:r>
            <a:r>
              <a:rPr lang="zh-CN" altLang="en-US" dirty="0"/>
              <a:t>特征值</a:t>
            </a:r>
            <a:r>
              <a:rPr lang="en-US" altLang="zh-CN" dirty="0"/>
              <a:t>xi</a:t>
            </a:r>
            <a:r>
              <a:rPr lang="zh-CN" altLang="en-US" dirty="0"/>
              <a:t>为</a:t>
            </a:r>
            <a:r>
              <a:rPr lang="en-US" altLang="zh-CN" dirty="0"/>
              <a:t>1</a:t>
            </a:r>
            <a:r>
              <a:rPr lang="zh-CN" altLang="en-US" dirty="0"/>
              <a:t>时，</a:t>
            </a:r>
            <a:r>
              <a:rPr lang="en-US" altLang="zh-CN" dirty="0"/>
              <a:t>P(</a:t>
            </a:r>
            <a:r>
              <a:rPr lang="en-US" altLang="zh-CN" dirty="0" err="1"/>
              <a:t>xi|yk</a:t>
            </a:r>
            <a:r>
              <a:rPr lang="en-US" altLang="zh-CN" dirty="0"/>
              <a:t>)=P(xi=1|yk)</a:t>
            </a:r>
            <a:r>
              <a:rPr lang="zh-CN" altLang="en-US" dirty="0" smtClean="0"/>
              <a:t>；</a:t>
            </a:r>
            <a:endParaRPr lang="en-US" altLang="zh-CN" dirty="0" smtClean="0"/>
          </a:p>
          <a:p>
            <a:r>
              <a:rPr lang="zh-CN" altLang="en-US" dirty="0" smtClean="0"/>
              <a:t>当</a:t>
            </a:r>
            <a:r>
              <a:rPr lang="zh-CN" altLang="en-US" dirty="0"/>
              <a:t>特征值</a:t>
            </a:r>
            <a:r>
              <a:rPr lang="en-US" altLang="zh-CN" dirty="0"/>
              <a:t>xi</a:t>
            </a:r>
            <a:r>
              <a:rPr lang="zh-CN" altLang="en-US" dirty="0"/>
              <a:t>为</a:t>
            </a:r>
            <a:r>
              <a:rPr lang="en-US" altLang="zh-CN" dirty="0"/>
              <a:t>0</a:t>
            </a:r>
            <a:r>
              <a:rPr lang="zh-CN" altLang="en-US" dirty="0"/>
              <a:t>时，</a:t>
            </a:r>
            <a:r>
              <a:rPr lang="en-US" altLang="zh-CN" dirty="0"/>
              <a:t>P(</a:t>
            </a:r>
            <a:r>
              <a:rPr lang="en-US" altLang="zh-CN" dirty="0" err="1"/>
              <a:t>xi|yk</a:t>
            </a:r>
            <a:r>
              <a:rPr lang="en-US" altLang="zh-CN" dirty="0"/>
              <a:t>)=1−P(xi=1|yk)</a:t>
            </a:r>
            <a:r>
              <a:rPr lang="zh-CN" altLang="en-US" dirty="0"/>
              <a:t>；</a:t>
            </a:r>
          </a:p>
        </p:txBody>
      </p:sp>
    </p:spTree>
    <p:extLst>
      <p:ext uri="{BB962C8B-B14F-4D97-AF65-F5344CB8AC3E}">
        <p14:creationId xmlns:p14="http://schemas.microsoft.com/office/powerpoint/2010/main" val="11936630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朴素贝叶斯法中假设输入变量都是条件独立的，如果假设它们之间存在概率依存关系，模型就变成了贝叶斯网络。</a:t>
            </a:r>
            <a:endParaRPr lang="zh-CN" altLang="en-US" dirty="0"/>
          </a:p>
        </p:txBody>
      </p:sp>
    </p:spTree>
    <p:extLst>
      <p:ext uri="{BB962C8B-B14F-4D97-AF65-F5344CB8AC3E}">
        <p14:creationId xmlns:p14="http://schemas.microsoft.com/office/powerpoint/2010/main" val="981147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EDN</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91277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a:t>、</a:t>
            </a:r>
            <a:r>
              <a:rPr lang="zh-CN" altLang="en-US" dirty="0" smtClean="0"/>
              <a:t>生成模型和判别模型</a:t>
            </a:r>
            <a:endParaRPr lang="zh-CN" altLang="en-US" dirty="0"/>
          </a:p>
        </p:txBody>
      </p:sp>
      <p:sp>
        <p:nvSpPr>
          <p:cNvPr id="3" name="内容占位符 2"/>
          <p:cNvSpPr>
            <a:spLocks noGrp="1"/>
          </p:cNvSpPr>
          <p:nvPr>
            <p:ph idx="1"/>
          </p:nvPr>
        </p:nvSpPr>
        <p:spPr/>
        <p:txBody>
          <a:bodyPr/>
          <a:lstStyle/>
          <a:p>
            <a:r>
              <a:rPr lang="zh-CN" altLang="en-US" dirty="0" smtClean="0"/>
              <a:t>监督学习方法分为生成方法和判别方法。</a:t>
            </a:r>
            <a:endParaRPr lang="en-US" altLang="zh-CN" dirty="0" smtClean="0"/>
          </a:p>
          <a:p>
            <a:endParaRPr lang="en-US" altLang="zh-CN" dirty="0"/>
          </a:p>
          <a:p>
            <a:r>
              <a:rPr lang="en-US" altLang="zh-CN" dirty="0" smtClean="0"/>
              <a:t>1</a:t>
            </a:r>
            <a:r>
              <a:rPr lang="zh-CN" altLang="en-US" dirty="0" smtClean="0"/>
              <a:t>、生成方法由数据学习联合概率分布</a:t>
            </a:r>
            <a:r>
              <a:rPr lang="en-US" altLang="zh-CN" dirty="0" smtClean="0"/>
              <a:t>P(X,Y)</a:t>
            </a:r>
            <a:r>
              <a:rPr lang="zh-CN" altLang="en-US" dirty="0" smtClean="0"/>
              <a:t>，然后求出条件概率分布</a:t>
            </a:r>
            <a:r>
              <a:rPr lang="en-US" altLang="zh-CN" dirty="0" smtClean="0"/>
              <a:t>P(Y|X)</a:t>
            </a:r>
            <a:r>
              <a:rPr lang="zh-CN" altLang="en-US" dirty="0" smtClean="0"/>
              <a:t>作为预测的模型，即生成模型。</a:t>
            </a:r>
            <a:endParaRPr lang="en-US" altLang="zh-CN" dirty="0" smtClean="0"/>
          </a:p>
          <a:p>
            <a:r>
              <a:rPr lang="en-US" altLang="zh-CN" dirty="0"/>
              <a:t>P(Y|X)=P(X,Y)/P(X</a:t>
            </a:r>
            <a:r>
              <a:rPr lang="en-US" altLang="zh-CN" dirty="0" smtClean="0"/>
              <a:t>)</a:t>
            </a:r>
          </a:p>
          <a:p>
            <a:endParaRPr lang="en-US" altLang="zh-CN" dirty="0" smtClean="0"/>
          </a:p>
          <a:p>
            <a:r>
              <a:rPr lang="en-US" altLang="zh-CN" dirty="0" smtClean="0"/>
              <a:t>2</a:t>
            </a:r>
            <a:r>
              <a:rPr lang="zh-CN" altLang="en-US" dirty="0" smtClean="0"/>
              <a:t>、判别方法由数据直接学习决策函数</a:t>
            </a:r>
            <a:r>
              <a:rPr lang="en-US" altLang="zh-CN" dirty="0" smtClean="0"/>
              <a:t>f(X),</a:t>
            </a:r>
            <a:r>
              <a:rPr lang="zh-CN" altLang="en-US" dirty="0" smtClean="0"/>
              <a:t>或者条件概率分布</a:t>
            </a:r>
            <a:r>
              <a:rPr lang="en-US" altLang="zh-CN" dirty="0" smtClean="0"/>
              <a:t>P(Y|X)</a:t>
            </a:r>
            <a:r>
              <a:rPr lang="zh-CN" altLang="en-US" dirty="0" smtClean="0"/>
              <a:t>作为预测的模型，即判别模型。</a:t>
            </a:r>
            <a:endParaRPr lang="en-US" altLang="zh-CN" dirty="0"/>
          </a:p>
          <a:p>
            <a:endParaRPr lang="en-US" altLang="zh-CN" dirty="0" smtClean="0"/>
          </a:p>
          <a:p>
            <a:endParaRPr lang="en-US" altLang="zh-CN" dirty="0"/>
          </a:p>
          <a:p>
            <a:endParaRPr lang="en-US" altLang="zh-CN" dirty="0" smtClean="0"/>
          </a:p>
        </p:txBody>
      </p:sp>
    </p:spTree>
    <p:extLst>
      <p:ext uri="{BB962C8B-B14F-4D97-AF65-F5344CB8AC3E}">
        <p14:creationId xmlns:p14="http://schemas.microsoft.com/office/powerpoint/2010/main" val="2917504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、全概率公式</a:t>
            </a:r>
            <a:endParaRPr lang="zh-CN" altLang="en-US" dirty="0"/>
          </a:p>
        </p:txBody>
      </p:sp>
      <p:sp>
        <p:nvSpPr>
          <p:cNvPr id="4" name="内容占位符 3"/>
          <p:cNvSpPr>
            <a:spLocks noGrp="1"/>
          </p:cNvSpPr>
          <p:nvPr>
            <p:ph idx="1"/>
          </p:nvPr>
        </p:nvSpPr>
        <p:spPr/>
        <p:txBody>
          <a:bodyPr/>
          <a:lstStyle/>
          <a:p>
            <a:r>
              <a:rPr lang="zh-CN" altLang="en-US" dirty="0"/>
              <a:t>全概率公式为概率论中的重要公式，它将对一复杂事件</a:t>
            </a:r>
            <a:r>
              <a:rPr lang="en-US" altLang="zh-CN" dirty="0"/>
              <a:t>A</a:t>
            </a:r>
            <a:r>
              <a:rPr lang="zh-CN" altLang="en-US" dirty="0"/>
              <a:t>的概率求解问题转化为了在不同情况下发生的简单事件的概率的求和问题</a:t>
            </a:r>
            <a:r>
              <a:rPr lang="zh-CN" altLang="en-US" dirty="0" smtClean="0"/>
              <a:t>。</a:t>
            </a:r>
            <a:endParaRPr lang="en-US" altLang="zh-CN" dirty="0" smtClean="0"/>
          </a:p>
          <a:p>
            <a:r>
              <a:rPr lang="zh-CN" altLang="en-US" dirty="0"/>
              <a:t>内容：如果事件</a:t>
            </a:r>
            <a:r>
              <a:rPr lang="en-US" altLang="zh-CN" dirty="0"/>
              <a:t>B1</a:t>
            </a:r>
            <a:r>
              <a:rPr lang="zh-CN" altLang="en-US" dirty="0"/>
              <a:t>、</a:t>
            </a:r>
            <a:r>
              <a:rPr lang="en-US" altLang="zh-CN" dirty="0"/>
              <a:t>B2</a:t>
            </a:r>
            <a:r>
              <a:rPr lang="zh-CN" altLang="en-US" dirty="0"/>
              <a:t>、</a:t>
            </a:r>
            <a:r>
              <a:rPr lang="en-US" altLang="zh-CN" dirty="0"/>
              <a:t>B3…</a:t>
            </a:r>
            <a:r>
              <a:rPr lang="en-US" altLang="zh-CN" dirty="0" err="1"/>
              <a:t>Bn</a:t>
            </a:r>
            <a:r>
              <a:rPr lang="zh-CN" altLang="en-US" dirty="0"/>
              <a:t>构成一个完备事件组，即它们两两互不相容，其和为全集；并且</a:t>
            </a:r>
            <a:r>
              <a:rPr lang="en-US" altLang="zh-CN" dirty="0"/>
              <a:t>P</a:t>
            </a:r>
            <a:r>
              <a:rPr lang="zh-CN" altLang="en-US" dirty="0"/>
              <a:t>（</a:t>
            </a:r>
            <a:r>
              <a:rPr lang="en-US" altLang="zh-CN" dirty="0"/>
              <a:t>Bi)</a:t>
            </a:r>
            <a:r>
              <a:rPr lang="zh-CN" altLang="en-US" dirty="0"/>
              <a:t>大于</a:t>
            </a:r>
            <a:r>
              <a:rPr lang="en-US" altLang="zh-CN" dirty="0"/>
              <a:t>0</a:t>
            </a:r>
            <a:r>
              <a:rPr lang="zh-CN" altLang="en-US" dirty="0"/>
              <a:t>，则对任一事件</a:t>
            </a:r>
            <a:r>
              <a:rPr lang="en-US" altLang="zh-CN" dirty="0"/>
              <a:t>A</a:t>
            </a:r>
            <a:r>
              <a:rPr lang="zh-CN" altLang="en-US" dirty="0"/>
              <a:t>有</a:t>
            </a:r>
            <a:r>
              <a:rPr lang="en-US" altLang="zh-CN" dirty="0"/>
              <a:t>P(A)=P(A|B1)*P(B1)+P(A|B2)*P(B2)+...+P(</a:t>
            </a:r>
            <a:r>
              <a:rPr lang="en-US" altLang="zh-CN" dirty="0" err="1"/>
              <a:t>A|Bn</a:t>
            </a:r>
            <a:r>
              <a:rPr lang="en-US" altLang="zh-CN" dirty="0"/>
              <a:t>)*P(</a:t>
            </a:r>
            <a:r>
              <a:rPr lang="en-US" altLang="zh-CN" dirty="0" err="1"/>
              <a:t>Bn</a:t>
            </a:r>
            <a:r>
              <a:rPr lang="en-US" altLang="zh-CN" dirty="0"/>
              <a:t>).(</a:t>
            </a:r>
            <a:r>
              <a:rPr lang="zh-CN" altLang="en-US" dirty="0"/>
              <a:t>或者：</a:t>
            </a:r>
            <a:r>
              <a:rPr lang="en-US" altLang="zh-CN" dirty="0"/>
              <a:t>p(A)=</a:t>
            </a:r>
            <a:r>
              <a:rPr lang="en-US" altLang="zh-CN" dirty="0" smtClean="0"/>
              <a:t>P(A</a:t>
            </a:r>
            <a:r>
              <a:rPr lang="en-US" altLang="zh-CN" dirty="0"/>
              <a:t>,</a:t>
            </a:r>
            <a:r>
              <a:rPr lang="en-US" altLang="zh-CN" dirty="0" smtClean="0"/>
              <a:t>B1</a:t>
            </a:r>
            <a:r>
              <a:rPr lang="en-US" altLang="zh-CN" dirty="0"/>
              <a:t>)+</a:t>
            </a:r>
            <a:r>
              <a:rPr lang="en-US" altLang="zh-CN" dirty="0" smtClean="0"/>
              <a:t>P(A,B2</a:t>
            </a:r>
            <a:r>
              <a:rPr lang="en-US" altLang="zh-CN" dirty="0"/>
              <a:t>)+...+</a:t>
            </a:r>
            <a:r>
              <a:rPr lang="en-US" altLang="zh-CN" dirty="0" smtClean="0"/>
              <a:t>P(</a:t>
            </a:r>
            <a:r>
              <a:rPr lang="en-US" altLang="zh-CN" dirty="0" err="1" smtClean="0"/>
              <a:t>A,Bn</a:t>
            </a:r>
            <a:r>
              <a:rPr lang="en-US" altLang="zh-CN" dirty="0"/>
              <a:t>))</a:t>
            </a:r>
            <a:endParaRPr lang="zh-CN" altLang="en-US" dirty="0"/>
          </a:p>
        </p:txBody>
      </p:sp>
    </p:spTree>
    <p:extLst>
      <p:ext uri="{BB962C8B-B14F-4D97-AF65-F5344CB8AC3E}">
        <p14:creationId xmlns:p14="http://schemas.microsoft.com/office/powerpoint/2010/main" val="1039500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、贝叶斯公式</a:t>
            </a:r>
            <a:endParaRPr lang="zh-CN" altLang="en-US" dirty="0"/>
          </a:p>
        </p:txBody>
      </p:sp>
      <p:sp>
        <p:nvSpPr>
          <p:cNvPr id="3" name="内容占位符 2"/>
          <p:cNvSpPr>
            <a:spLocks noGrp="1"/>
          </p:cNvSpPr>
          <p:nvPr>
            <p:ph idx="1"/>
          </p:nvPr>
        </p:nvSpPr>
        <p:spPr/>
        <p:txBody>
          <a:bodyPr>
            <a:normAutofit/>
          </a:bodyPr>
          <a:lstStyle/>
          <a:p>
            <a:r>
              <a:rPr lang="zh-CN" altLang="en-US" dirty="0"/>
              <a:t>贝叶斯公式就一行</a:t>
            </a:r>
            <a:r>
              <a:rPr lang="zh-CN" altLang="en-US" dirty="0" smtClean="0"/>
              <a:t>：</a:t>
            </a:r>
            <a:endParaRPr lang="en-US" altLang="zh-CN" dirty="0"/>
          </a:p>
          <a:p>
            <a:endParaRPr lang="en-US" altLang="zh-CN" dirty="0" smtClean="0"/>
          </a:p>
          <a:p>
            <a:pPr marL="0" indent="0">
              <a:buNone/>
            </a:pPr>
            <a:endParaRPr lang="en-US" altLang="zh-CN" dirty="0" smtClean="0"/>
          </a:p>
          <a:p>
            <a:r>
              <a:rPr lang="zh-CN" altLang="en-US" dirty="0" smtClean="0"/>
              <a:t>而</a:t>
            </a:r>
            <a:r>
              <a:rPr lang="zh-CN" altLang="en-US" dirty="0"/>
              <a:t>它其实是由以下的联合概率公式推导出来</a:t>
            </a:r>
            <a:r>
              <a:rPr lang="zh-CN" altLang="en-US" dirty="0" smtClean="0"/>
              <a:t>：</a:t>
            </a:r>
            <a:endParaRPr lang="en-US" altLang="zh-CN" dirty="0" smtClean="0"/>
          </a:p>
          <a:p>
            <a:endParaRPr lang="en-US" altLang="zh-CN" dirty="0"/>
          </a:p>
          <a:p>
            <a:endParaRPr lang="en-US" altLang="zh-CN" dirty="0" smtClean="0"/>
          </a:p>
          <a:p>
            <a:r>
              <a:rPr lang="zh-CN" altLang="en-US" dirty="0"/>
              <a:t>其中</a:t>
            </a:r>
            <a:r>
              <a:rPr lang="en-US" altLang="zh-CN" dirty="0"/>
              <a:t>P(Y</a:t>
            </a:r>
            <a:r>
              <a:rPr lang="en-US" altLang="zh-CN" dirty="0" smtClean="0"/>
              <a:t>) </a:t>
            </a:r>
            <a:r>
              <a:rPr lang="zh-CN" altLang="en-US" dirty="0" smtClean="0"/>
              <a:t>叫做</a:t>
            </a:r>
            <a:r>
              <a:rPr lang="zh-CN" altLang="en-US" dirty="0"/>
              <a:t>先验概率，</a:t>
            </a:r>
            <a:r>
              <a:rPr lang="en-US" altLang="zh-CN" dirty="0"/>
              <a:t>P(Y|X</a:t>
            </a:r>
            <a:r>
              <a:rPr lang="en-US" altLang="zh-CN" dirty="0" smtClean="0"/>
              <a:t>) </a:t>
            </a:r>
            <a:r>
              <a:rPr lang="zh-CN" altLang="en-US" dirty="0" smtClean="0"/>
              <a:t>叫做</a:t>
            </a:r>
            <a:r>
              <a:rPr lang="zh-CN" altLang="en-US" dirty="0"/>
              <a:t>后验概率，</a:t>
            </a:r>
            <a:r>
              <a:rPr lang="en-US" altLang="zh-CN" dirty="0"/>
              <a:t>P(Y,X)P(Y,X)</a:t>
            </a:r>
            <a:r>
              <a:rPr lang="zh-CN" altLang="en-US" dirty="0"/>
              <a:t>叫做联合概率。</a:t>
            </a:r>
          </a:p>
        </p:txBody>
      </p:sp>
      <p:pic>
        <p:nvPicPr>
          <p:cNvPr id="4" name="图片 3"/>
          <p:cNvPicPr>
            <a:picLocks noChangeAspect="1"/>
          </p:cNvPicPr>
          <p:nvPr/>
        </p:nvPicPr>
        <p:blipFill>
          <a:blip r:embed="rId2"/>
          <a:stretch>
            <a:fillRect/>
          </a:stretch>
        </p:blipFill>
        <p:spPr>
          <a:xfrm>
            <a:off x="4048051" y="1933373"/>
            <a:ext cx="4361905" cy="1276190"/>
          </a:xfrm>
          <a:prstGeom prst="rect">
            <a:avLst/>
          </a:prstGeom>
        </p:spPr>
      </p:pic>
      <p:pic>
        <p:nvPicPr>
          <p:cNvPr id="5" name="图片 4"/>
          <p:cNvPicPr>
            <a:picLocks noChangeAspect="1"/>
          </p:cNvPicPr>
          <p:nvPr/>
        </p:nvPicPr>
        <p:blipFill>
          <a:blip r:embed="rId3"/>
          <a:stretch>
            <a:fillRect/>
          </a:stretch>
        </p:blipFill>
        <p:spPr>
          <a:xfrm>
            <a:off x="2709899" y="3900523"/>
            <a:ext cx="6123809" cy="809524"/>
          </a:xfrm>
          <a:prstGeom prst="rect">
            <a:avLst/>
          </a:prstGeom>
        </p:spPr>
      </p:pic>
    </p:spTree>
    <p:extLst>
      <p:ext uri="{BB962C8B-B14F-4D97-AF65-F5344CB8AC3E}">
        <p14:creationId xmlns:p14="http://schemas.microsoft.com/office/powerpoint/2010/main" val="2328118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、用</a:t>
            </a:r>
            <a:r>
              <a:rPr lang="zh-CN" altLang="en-US" dirty="0"/>
              <a:t>机器学习的视角理解贝叶斯公式</a:t>
            </a:r>
          </a:p>
        </p:txBody>
      </p:sp>
      <p:sp>
        <p:nvSpPr>
          <p:cNvPr id="3" name="内容占位符 2"/>
          <p:cNvSpPr>
            <a:spLocks noGrp="1"/>
          </p:cNvSpPr>
          <p:nvPr>
            <p:ph idx="1"/>
          </p:nvPr>
        </p:nvSpPr>
        <p:spPr/>
        <p:txBody>
          <a:bodyPr/>
          <a:lstStyle/>
          <a:p>
            <a:r>
              <a:rPr lang="zh-CN" altLang="en-US" dirty="0"/>
              <a:t>在机器学习的视角下，我们把</a:t>
            </a:r>
            <a:r>
              <a:rPr lang="en-US" altLang="zh-CN" dirty="0" smtClean="0"/>
              <a:t>X</a:t>
            </a:r>
            <a:r>
              <a:rPr lang="zh-CN" altLang="en-US" dirty="0" smtClean="0"/>
              <a:t>理解</a:t>
            </a:r>
            <a:r>
              <a:rPr lang="zh-CN" altLang="en-US" dirty="0"/>
              <a:t>成“具有某特征”，把</a:t>
            </a:r>
            <a:r>
              <a:rPr lang="en-US" altLang="zh-CN" dirty="0" smtClean="0"/>
              <a:t>Y</a:t>
            </a:r>
            <a:r>
              <a:rPr lang="zh-CN" altLang="en-US" dirty="0" smtClean="0"/>
              <a:t>理解</a:t>
            </a:r>
            <a:r>
              <a:rPr lang="zh-CN" altLang="en-US" dirty="0"/>
              <a:t>成“类别标签”</a:t>
            </a:r>
            <a:r>
              <a:rPr lang="en-US" altLang="zh-CN" dirty="0"/>
              <a:t>(</a:t>
            </a:r>
            <a:r>
              <a:rPr lang="zh-CN" altLang="en-US" dirty="0"/>
              <a:t>一般机器学习为题中都是</a:t>
            </a:r>
            <a:r>
              <a:rPr lang="en-US" altLang="zh-CN" dirty="0"/>
              <a:t>X=&gt;</a:t>
            </a:r>
            <a:r>
              <a:rPr lang="zh-CN" altLang="en-US" dirty="0"/>
              <a:t>特征</a:t>
            </a:r>
            <a:r>
              <a:rPr lang="en-US" altLang="zh-CN" dirty="0"/>
              <a:t>, Y=&gt;</a:t>
            </a:r>
            <a:r>
              <a:rPr lang="zh-CN" altLang="en-US" dirty="0" smtClean="0"/>
              <a:t>结果</a:t>
            </a:r>
            <a:r>
              <a:rPr lang="en-US" altLang="zh-CN" dirty="0" smtClean="0"/>
              <a:t>)</a:t>
            </a:r>
            <a:r>
              <a:rPr lang="zh-CN" altLang="en-US" dirty="0"/>
              <a:t>。在最简单的二分类</a:t>
            </a:r>
            <a:r>
              <a:rPr lang="zh-CN" altLang="en-US" dirty="0" smtClean="0"/>
              <a:t>问题下</a:t>
            </a:r>
            <a:r>
              <a:rPr lang="zh-CN" altLang="en-US" dirty="0"/>
              <a:t>，我们将</a:t>
            </a:r>
            <a:r>
              <a:rPr lang="en-US" altLang="zh-CN" dirty="0" smtClean="0"/>
              <a:t>Y</a:t>
            </a:r>
            <a:r>
              <a:rPr lang="zh-CN" altLang="en-US" dirty="0" smtClean="0"/>
              <a:t>理解</a:t>
            </a:r>
            <a:r>
              <a:rPr lang="zh-CN" altLang="en-US" dirty="0"/>
              <a:t>成“属于某类”的标签。于是贝叶斯公式就变形成了下面的样子</a:t>
            </a:r>
            <a:r>
              <a:rPr lang="en-US" altLang="zh-CN" dirty="0" smtClean="0"/>
              <a:t>:</a:t>
            </a:r>
          </a:p>
          <a:p>
            <a:endParaRPr lang="en-US" altLang="zh-CN" dirty="0"/>
          </a:p>
        </p:txBody>
      </p:sp>
      <p:pic>
        <p:nvPicPr>
          <p:cNvPr id="6" name="图片 5"/>
          <p:cNvPicPr>
            <a:picLocks noChangeAspect="1"/>
          </p:cNvPicPr>
          <p:nvPr/>
        </p:nvPicPr>
        <p:blipFill>
          <a:blip r:embed="rId2"/>
          <a:stretch>
            <a:fillRect/>
          </a:stretch>
        </p:blipFill>
        <p:spPr>
          <a:xfrm>
            <a:off x="1815215" y="4237979"/>
            <a:ext cx="8965926" cy="739262"/>
          </a:xfrm>
          <a:prstGeom prst="rect">
            <a:avLst/>
          </a:prstGeom>
        </p:spPr>
      </p:pic>
    </p:spTree>
    <p:extLst>
      <p:ext uri="{BB962C8B-B14F-4D97-AF65-F5344CB8AC3E}">
        <p14:creationId xmlns:p14="http://schemas.microsoft.com/office/powerpoint/2010/main" val="3078589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上述公式</a:t>
            </a:r>
            <a:r>
              <a:rPr lang="zh-CN" altLang="en-US" dirty="0"/>
              <a:t>含义</a:t>
            </a:r>
            <a:r>
              <a:rPr lang="zh-CN" altLang="en-US" dirty="0" smtClean="0"/>
              <a:t>：</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r>
              <a:rPr lang="zh-CN" altLang="en-US" dirty="0" smtClean="0"/>
              <a:t>而</a:t>
            </a:r>
            <a:r>
              <a:rPr lang="zh-CN" altLang="en-US" dirty="0"/>
              <a:t>我们二分类问题的最终目的就是要判断</a:t>
            </a:r>
            <a:r>
              <a:rPr lang="en-US" altLang="zh-CN" dirty="0"/>
              <a:t>P(“</a:t>
            </a:r>
            <a:r>
              <a:rPr lang="zh-CN" altLang="en-US" dirty="0"/>
              <a:t>属于某类”</a:t>
            </a:r>
            <a:r>
              <a:rPr lang="en-US" altLang="zh-CN" dirty="0"/>
              <a:t>|“</a:t>
            </a:r>
            <a:r>
              <a:rPr lang="zh-CN" altLang="en-US" dirty="0"/>
              <a:t>具有某特征”</a:t>
            </a:r>
            <a:r>
              <a:rPr lang="en-US" altLang="zh-CN" dirty="0" smtClean="0"/>
              <a:t>) </a:t>
            </a:r>
            <a:r>
              <a:rPr lang="zh-CN" altLang="en-US" dirty="0" smtClean="0"/>
              <a:t>是否</a:t>
            </a:r>
            <a:r>
              <a:rPr lang="zh-CN" altLang="en-US" dirty="0"/>
              <a:t>大于</a:t>
            </a:r>
            <a:r>
              <a:rPr lang="en-US" altLang="zh-CN" dirty="0"/>
              <a:t>1/2</a:t>
            </a:r>
            <a:r>
              <a:rPr lang="zh-CN" altLang="en-US" dirty="0"/>
              <a:t>就够了。贝叶斯方法把计算“具有某特征的条件下属于某类”的概率转换成需要计算“属于某类的条件下具有某特征”的概率，而后者获取方法就简单多了，我们只需要找到一些包含已知特征标签的样本，即可进行训练。而样本的类别标签都是明确的，所以贝叶斯方法在机器学习里属于有监督学习方法。</a:t>
            </a:r>
          </a:p>
        </p:txBody>
      </p:sp>
      <p:pic>
        <p:nvPicPr>
          <p:cNvPr id="7" name="图片 6"/>
          <p:cNvPicPr>
            <a:picLocks noChangeAspect="1"/>
          </p:cNvPicPr>
          <p:nvPr/>
        </p:nvPicPr>
        <p:blipFill>
          <a:blip r:embed="rId2"/>
          <a:stretch>
            <a:fillRect/>
          </a:stretch>
        </p:blipFill>
        <p:spPr>
          <a:xfrm>
            <a:off x="940037" y="1553799"/>
            <a:ext cx="11075523" cy="1394182"/>
          </a:xfrm>
          <a:prstGeom prst="rect">
            <a:avLst/>
          </a:prstGeom>
        </p:spPr>
      </p:pic>
    </p:spTree>
    <p:extLst>
      <p:ext uri="{BB962C8B-B14F-4D97-AF65-F5344CB8AC3E}">
        <p14:creationId xmlns:p14="http://schemas.microsoft.com/office/powerpoint/2010/main" val="1139515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a:t>、</a:t>
            </a:r>
            <a:r>
              <a:rPr lang="zh-CN" altLang="en-US" dirty="0" smtClean="0"/>
              <a:t>条件</a:t>
            </a:r>
            <a:r>
              <a:rPr lang="zh-CN" altLang="en-US" dirty="0"/>
              <a:t>独立性假设</a:t>
            </a:r>
          </a:p>
        </p:txBody>
      </p:sp>
      <p:sp>
        <p:nvSpPr>
          <p:cNvPr id="3" name="内容占位符 2"/>
          <p:cNvSpPr>
            <a:spLocks noGrp="1"/>
          </p:cNvSpPr>
          <p:nvPr>
            <p:ph idx="1"/>
          </p:nvPr>
        </p:nvSpPr>
        <p:spPr>
          <a:xfrm>
            <a:off x="838200" y="1825624"/>
            <a:ext cx="10986370" cy="5032375"/>
          </a:xfrm>
        </p:spPr>
        <p:txBody>
          <a:bodyPr/>
          <a:lstStyle/>
          <a:p>
            <a:r>
              <a:rPr lang="zh-CN" altLang="en-US" dirty="0"/>
              <a:t>朴素贝叶斯法的基本假设是条件独立性</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marL="0" indent="0">
              <a:buNone/>
            </a:pPr>
            <a:endParaRPr lang="en-US" altLang="zh-CN" dirty="0" smtClean="0"/>
          </a:p>
          <a:p>
            <a:r>
              <a:rPr lang="zh-CN" altLang="en-US" dirty="0" smtClean="0"/>
              <a:t>注：加上</a:t>
            </a:r>
            <a:r>
              <a:rPr lang="zh-CN" altLang="en-US" dirty="0"/>
              <a:t>条件独立假设的贝叶斯方法就是朴素贝叶斯方法（</a:t>
            </a:r>
            <a:r>
              <a:rPr lang="en-US" altLang="zh-CN" dirty="0"/>
              <a:t>Naive Bayes</a:t>
            </a:r>
            <a:r>
              <a:rPr lang="zh-CN" altLang="en-US" dirty="0"/>
              <a:t>）。</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946660" y="2624204"/>
            <a:ext cx="10695238" cy="2447619"/>
          </a:xfrm>
          <a:prstGeom prst="rect">
            <a:avLst/>
          </a:prstGeom>
        </p:spPr>
      </p:pic>
    </p:spTree>
    <p:extLst>
      <p:ext uri="{BB962C8B-B14F-4D97-AF65-F5344CB8AC3E}">
        <p14:creationId xmlns:p14="http://schemas.microsoft.com/office/powerpoint/2010/main" val="2574722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、为何“朴素”</a:t>
            </a:r>
            <a:endParaRPr lang="zh-CN" altLang="en-US" dirty="0"/>
          </a:p>
        </p:txBody>
      </p:sp>
      <p:sp>
        <p:nvSpPr>
          <p:cNvPr id="3" name="内容占位符 2"/>
          <p:cNvSpPr>
            <a:spLocks noGrp="1"/>
          </p:cNvSpPr>
          <p:nvPr>
            <p:ph idx="1"/>
          </p:nvPr>
        </p:nvSpPr>
        <p:spPr/>
        <p:txBody>
          <a:bodyPr/>
          <a:lstStyle/>
          <a:p>
            <a:r>
              <a:rPr lang="zh-CN" altLang="en-US" dirty="0" smtClean="0"/>
              <a:t>条件独立性假设是</a:t>
            </a:r>
            <a:r>
              <a:rPr lang="zh-CN" altLang="en-US" dirty="0"/>
              <a:t>一个较强的假设。由于这一假设，</a:t>
            </a:r>
            <a:r>
              <a:rPr lang="zh-CN" altLang="en-US" dirty="0" smtClean="0"/>
              <a:t>模型需要估计的参数大幅度减少，</a:t>
            </a:r>
            <a:r>
              <a:rPr lang="zh-CN" altLang="en-US" dirty="0"/>
              <a:t>朴素贝叶斯法的学习与预测大为简化。因而朴素贝叶斯法高效，且易于实现。其缺点是分类的性能不一定很高</a:t>
            </a:r>
            <a:r>
              <a:rPr lang="zh-CN" altLang="en-US" dirty="0" smtClean="0"/>
              <a:t>。</a:t>
            </a:r>
            <a:endParaRPr lang="en-US" altLang="zh-CN" dirty="0" smtClean="0"/>
          </a:p>
          <a:p>
            <a:r>
              <a:rPr lang="zh-CN" altLang="en-US" dirty="0"/>
              <a:t>在朴素贝叶斯眼里，</a:t>
            </a:r>
            <a:r>
              <a:rPr lang="zh-CN" altLang="en-US" dirty="0" smtClean="0"/>
              <a:t>“我吃苹果”</a:t>
            </a:r>
            <a:r>
              <a:rPr lang="zh-CN" altLang="en-US" dirty="0"/>
              <a:t>与</a:t>
            </a:r>
            <a:r>
              <a:rPr lang="zh-CN" altLang="en-US" dirty="0" smtClean="0"/>
              <a:t>“苹果吃我”</a:t>
            </a:r>
            <a:r>
              <a:rPr lang="zh-CN" altLang="en-US" dirty="0"/>
              <a:t>完全相同。朴素贝叶斯失去了词语之间的顺序信息。</a:t>
            </a:r>
            <a:endParaRPr lang="en-US" altLang="zh-CN" dirty="0" smtClean="0"/>
          </a:p>
          <a:p>
            <a:r>
              <a:rPr lang="zh-CN" altLang="en-US" dirty="0"/>
              <a:t>这就相当于把所有的词汇扔进到一个袋子里随便搅和，贝叶斯都认为它们一样。因此这种情况也称作</a:t>
            </a:r>
            <a:r>
              <a:rPr lang="zh-CN" altLang="en-US" b="1" dirty="0"/>
              <a:t>词</a:t>
            </a:r>
            <a:r>
              <a:rPr lang="zh-CN" altLang="en-US" b="1" dirty="0" smtClean="0"/>
              <a:t>袋模型</a:t>
            </a:r>
            <a:r>
              <a:rPr lang="en-US" altLang="zh-CN" b="1" dirty="0"/>
              <a:t>(bag of words)</a:t>
            </a:r>
            <a:r>
              <a:rPr lang="zh-CN" altLang="en-US" dirty="0"/>
              <a:t>。</a:t>
            </a:r>
          </a:p>
        </p:txBody>
      </p:sp>
    </p:spTree>
    <p:extLst>
      <p:ext uri="{BB962C8B-B14F-4D97-AF65-F5344CB8AC3E}">
        <p14:creationId xmlns:p14="http://schemas.microsoft.com/office/powerpoint/2010/main" val="42344793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1257</Words>
  <Application>Microsoft Office PowerPoint</Application>
  <PresentationFormat>宽屏</PresentationFormat>
  <Paragraphs>120</Paragraphs>
  <Slides>23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等线</vt:lpstr>
      <vt:lpstr>等线 Light</vt:lpstr>
      <vt:lpstr>Arial</vt:lpstr>
      <vt:lpstr>Cambria Math</vt:lpstr>
      <vt:lpstr>Office 主题​​</vt:lpstr>
      <vt:lpstr>朴素贝叶斯法</vt:lpstr>
      <vt:lpstr>一、概要</vt:lpstr>
      <vt:lpstr>1、生成模型和判别模型</vt:lpstr>
      <vt:lpstr>2、全概率公式</vt:lpstr>
      <vt:lpstr>3、贝叶斯公式</vt:lpstr>
      <vt:lpstr>4、用机器学习的视角理解贝叶斯公式</vt:lpstr>
      <vt:lpstr>上述公式含义：</vt:lpstr>
      <vt:lpstr>5、条件独立性假设</vt:lpstr>
      <vt:lpstr>6、为何“朴素”</vt:lpstr>
      <vt:lpstr>7、分类预测</vt:lpstr>
      <vt:lpstr>8、后验概率最大化的含义</vt:lpstr>
      <vt:lpstr>PowerPoint 演示文稿</vt:lpstr>
      <vt:lpstr>二、朴素贝叶斯法的参数估计</vt:lpstr>
      <vt:lpstr>PowerPoint 演示文稿</vt:lpstr>
      <vt:lpstr>2、学习与分类算法</vt:lpstr>
      <vt:lpstr>PowerPoint 演示文稿</vt:lpstr>
      <vt:lpstr>3、贝叶斯估计</vt:lpstr>
      <vt:lpstr>PowerPoint 演示文稿</vt:lpstr>
      <vt:lpstr>三、朴素贝叶斯采用的三种常见模型</vt:lpstr>
      <vt:lpstr>2、高斯模型</vt:lpstr>
      <vt:lpstr>3、伯努利模型</vt:lpstr>
      <vt:lpstr>补充</vt:lpstr>
      <vt:lpstr>EDN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141</cp:revision>
  <dcterms:created xsi:type="dcterms:W3CDTF">2017-12-03T13:11:30Z</dcterms:created>
  <dcterms:modified xsi:type="dcterms:W3CDTF">2017-12-12T07:31:09Z</dcterms:modified>
</cp:coreProperties>
</file>