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8" r:id="rId4"/>
    <p:sldId id="276" r:id="rId5"/>
    <p:sldId id="277" r:id="rId6"/>
    <p:sldId id="260" r:id="rId7"/>
    <p:sldId id="269" r:id="rId8"/>
    <p:sldId id="270" r:id="rId9"/>
    <p:sldId id="278" r:id="rId10"/>
    <p:sldId id="272" r:id="rId11"/>
    <p:sldId id="275" r:id="rId12"/>
    <p:sldId id="26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E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5588" autoAdjust="0"/>
  </p:normalViewPr>
  <p:slideViewPr>
    <p:cSldViewPr snapToGrid="0">
      <p:cViewPr varScale="1">
        <p:scale>
          <a:sx n="75" d="100"/>
          <a:sy n="75" d="100"/>
        </p:scale>
        <p:origin x="18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5F577-4DC2-45CE-8227-D258C8921000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750F1-7D58-4A55-8249-C1903041BD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Xi</a:t>
            </a:r>
            <a:r>
              <a:rPr lang="zh-CN" altLang="en-US" dirty="0" smtClean="0"/>
              <a:t>属于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是训练实例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</a:t>
            </a:r>
            <a:r>
              <a:rPr lang="zh-CN" altLang="en-US" dirty="0" smtClean="0"/>
              <a:t>特征向量，</a:t>
            </a:r>
            <a:r>
              <a:rPr lang="en-US" altLang="zh-CN" dirty="0" err="1" smtClean="0"/>
              <a:t>yi</a:t>
            </a:r>
            <a:r>
              <a:rPr lang="zh-CN" altLang="en-US" dirty="0" smtClean="0"/>
              <a:t>属于</a:t>
            </a:r>
            <a:r>
              <a:rPr lang="en-US" altLang="zh-CN" dirty="0" smtClean="0"/>
              <a:t>y={c1,c2,…,</a:t>
            </a:r>
            <a:r>
              <a:rPr lang="en-US" altLang="zh-CN" dirty="0" err="1" smtClean="0"/>
              <a:t>ck</a:t>
            </a:r>
            <a:r>
              <a:rPr lang="en-US" altLang="zh-CN" dirty="0" smtClean="0"/>
              <a:t>}</a:t>
            </a:r>
            <a:r>
              <a:rPr lang="zh-CN" altLang="en-US" dirty="0" smtClean="0"/>
              <a:t>是实例的类别。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）根据给定的距离度量，在训练集</a:t>
            </a:r>
            <a:r>
              <a:rPr lang="en-US" altLang="zh-CN" dirty="0" smtClean="0"/>
              <a:t>T</a:t>
            </a:r>
            <a:r>
              <a:rPr lang="zh-CN" altLang="en-US" dirty="0" smtClean="0"/>
              <a:t>中找与</a:t>
            </a:r>
            <a:r>
              <a:rPr lang="en-US" altLang="zh-CN" dirty="0" smtClean="0"/>
              <a:t>x</a:t>
            </a:r>
            <a:r>
              <a:rPr lang="zh-CN" altLang="en-US" dirty="0" smtClean="0"/>
              <a:t>最邻近的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个点，覆盖这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个邻近点的邻域记作</a:t>
            </a:r>
            <a:r>
              <a:rPr lang="en-US" altLang="zh-CN" dirty="0" err="1" smtClean="0"/>
              <a:t>Nk</a:t>
            </a:r>
            <a:r>
              <a:rPr lang="en-US" altLang="zh-CN" dirty="0" smtClean="0"/>
              <a:t>(x)</a:t>
            </a:r>
            <a:r>
              <a:rPr lang="zh-CN" altLang="en-US" dirty="0" smtClean="0"/>
              <a:t>，在</a:t>
            </a:r>
            <a:r>
              <a:rPr lang="en-US" altLang="zh-CN" dirty="0" err="1" smtClean="0"/>
              <a:t>Nk</a:t>
            </a:r>
            <a:r>
              <a:rPr lang="en-US" altLang="zh-CN" dirty="0" smtClean="0"/>
              <a:t>(x)</a:t>
            </a:r>
            <a:r>
              <a:rPr lang="zh-CN" altLang="en-US" dirty="0" smtClean="0"/>
              <a:t>中根据分类决策规则决定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的类别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，胶片上显示的是多数表决规则的公式。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750F1-7D58-4A55-8249-C1903041BD8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588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750F1-7D58-4A55-8249-C1903041BD80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根据三要素将特征空间划分为一些子空间，这里子空间的切分线不是随意画的，切分线都是子空间中实例点与其周围实例点连线的中垂线构成，确定子空间每个点所属的类别。</a:t>
            </a:r>
            <a:endParaRPr lang="en-US" altLang="zh-CN" dirty="0" smtClean="0"/>
          </a:p>
          <a:p>
            <a:r>
              <a:rPr lang="zh-CN" altLang="en-US" dirty="0" smtClean="0"/>
              <a:t>对于最近邻而言，每个子空间相当于一个单元，落在这个单元里的新实例被判断为这个子空间的类别。因为最近邻将实例</a:t>
            </a:r>
            <a:r>
              <a:rPr lang="en-US" altLang="zh-CN" dirty="0" smtClean="0"/>
              <a:t>xi</a:t>
            </a:r>
            <a:r>
              <a:rPr lang="zh-CN" altLang="en-US" dirty="0" smtClean="0"/>
              <a:t>的类别</a:t>
            </a:r>
            <a:r>
              <a:rPr lang="en-US" altLang="zh-CN" dirty="0" err="1" smtClean="0"/>
              <a:t>yi</a:t>
            </a:r>
            <a:r>
              <a:rPr lang="zh-CN" altLang="en-US" dirty="0" smtClean="0"/>
              <a:t>作为其单元中所有点的类标记。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750F1-7D58-4A55-8249-C1903041BD8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交叉验证法：划分数据集为训练集，测试集，开发集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750F1-7D58-4A55-8249-C1903041BD8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41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来源：</a:t>
                </a:r>
                <a:r>
                  <a:rPr lang="en-US" altLang="zh-CN" dirty="0" smtClean="0"/>
                  <a:t>http://drona.csa.iisc.ernet.in/~shivani/Teaching/E0370/Aug-2011/Lectures/10.pdf</a:t>
                </a:r>
              </a:p>
              <a:p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）贝叶斯错误率是应用于贝叶斯分类规则的分类器的错误率，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一个分类器对某个类别所能达到的最低的分类错误率。</a:t>
                </a:r>
                <a:endParaRPr lang="en-US" altLang="zh-CN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）没查到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excess error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是什么，</a:t>
                </a:r>
                <a:r>
                  <a:rPr lang="en-US" altLang="zh-CN" sz="1200" b="0" i="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inf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是下界的意思</a:t>
                </a:r>
                <a:r>
                  <a:rPr lang="en-US" altLang="zh-CN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er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是某类决策函数得到的最优误差</a:t>
                </a:r>
                <a:r>
                  <a:rPr lang="en-US" altLang="zh-CN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类中某个决策函数得到的误差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5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,∗</m:t>
                        </m:r>
                      </m:sup>
                    </m:sSubSup>
                  </m:oMath>
                </a14:m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是假设空间中的最优误差</a:t>
                </a:r>
                <a:r>
                  <a:rPr lang="en-US" altLang="zh-CN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6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）估计误差是某个决策函数到该类决策函数最优误差的差距</a:t>
                </a:r>
                <a:endParaRPr lang="en-US" altLang="zh-CN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）近似误差是某类决策函数最优误差到整个假设空间最优误差的差距</a:t>
                </a:r>
                <a:endParaRPr lang="en-US" altLang="zh-CN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8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）训练数据多会导致小的近似误差，大的估计误差</a:t>
                </a:r>
                <a:endParaRPr lang="en-US" altLang="zh-CN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对此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个误差理解还不深刻，大家讨论</a:t>
                </a:r>
                <a:endParaRPr lang="en-US" altLang="zh-CN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来源：</a:t>
                </a:r>
                <a:r>
                  <a:rPr lang="en-US" altLang="zh-CN" dirty="0" smtClean="0"/>
                  <a:t>http://drona.csa.iisc.ernet.in/~shivani/Teaching/E0370/Aug-2011/Lectures/10.pdf</a:t>
                </a:r>
              </a:p>
              <a:p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）贝叶斯错误率是应用于贝叶斯分类规则的分类器的错误率，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一个分类器对某个类别所能达到的最低的分类错误率。</a:t>
                </a:r>
                <a:endParaRPr lang="en-US" altLang="zh-CN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）没查到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excess error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是什么，</a:t>
                </a:r>
                <a:r>
                  <a:rPr lang="en-US" altLang="zh-CN" sz="1200" b="0" i="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inf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是下界的意思</a:t>
                </a:r>
                <a:r>
                  <a:rPr lang="en-US" altLang="zh-CN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</a:t>
                </a:r>
                <a:r>
                  <a:rPr lang="en-US" altLang="zh-CN" i="0">
                    <a:latin typeface="Cambria Math" panose="02040503050406030204" pitchFamily="18" charset="0"/>
                  </a:rPr>
                  <a:t>er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𝐷^𝑙 [𝐻]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是某类决策函数得到的最优误差</a:t>
                </a:r>
                <a:r>
                  <a:rPr lang="en-US" altLang="zh-CN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𝑒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𝑟_𝐷 [ℎ]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类中某个决策函数得到的误差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5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〖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𝑒𝑟〗_𝐷^(𝑙,∗)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是假设空间中的最优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误差</a:t>
                </a:r>
                <a:r>
                  <a:rPr lang="en-US" altLang="zh-CN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6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）估计误差是某个决策函数到该类决策函数最优误差的差距</a:t>
                </a:r>
                <a:endParaRPr lang="en-US" altLang="zh-CN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）近似误差是某类决策函数最优误差到整个假设空间最优误差的差距</a:t>
                </a:r>
                <a:endParaRPr lang="en-US" altLang="zh-CN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8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）训练数据多会导致小的近似误差，大的估计误差</a:t>
                </a:r>
                <a:endParaRPr lang="en-US" altLang="zh-CN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对此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个误差理解还不深刻，大家讨论</a:t>
                </a:r>
                <a:endParaRPr lang="en-US" altLang="zh-CN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750F1-7D58-4A55-8249-C1903041BD8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610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1)k=1</a:t>
            </a:r>
            <a:r>
              <a:rPr lang="zh-CN" altLang="en-US" dirty="0" smtClean="0"/>
              <a:t>时，测试实例被判定为正；</a:t>
            </a:r>
            <a:r>
              <a:rPr lang="en-US" altLang="zh-CN" dirty="0" smtClean="0"/>
              <a:t>k=3</a:t>
            </a:r>
            <a:r>
              <a:rPr lang="zh-CN" altLang="en-US" dirty="0" smtClean="0"/>
              <a:t>时，被判定为负；</a:t>
            </a:r>
            <a:r>
              <a:rPr lang="en-US" altLang="zh-CN" dirty="0" smtClean="0"/>
              <a:t>k</a:t>
            </a:r>
            <a:r>
              <a:rPr lang="zh-CN" altLang="en-US" dirty="0" smtClean="0"/>
              <a:t>很大时，被判定为正。而我们可以判别测试实例为负。</a:t>
            </a:r>
            <a:r>
              <a:rPr lang="en-US" altLang="zh-CN" dirty="0" smtClean="0"/>
              <a:t>K</a:t>
            </a:r>
            <a:r>
              <a:rPr lang="zh-CN" altLang="en-US" dirty="0" smtClean="0"/>
              <a:t>值过小会导致过拟合，过大会导致所有测试实例都被判断为实例数最多的类，导致欠拟合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750F1-7D58-4A55-8249-C1903041BD8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p=</a:t>
            </a:r>
            <a:r>
              <a:rPr lang="zh-CN" altLang="en-US" dirty="0" smtClean="0">
                <a:ea typeface="宋体" panose="02010600030101010101" pitchFamily="2" charset="-122"/>
              </a:rPr>
              <a:t>∞时，为两坐标在坐标系某轴上的最大差距，或者说是某个特征差别的最大差距。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>
                <a:latin typeface="+mn-ea"/>
                <a:cs typeface="Times New Roman" charset="0"/>
              </a:rPr>
              <a:t>对于给定实例</a:t>
            </a:r>
            <a:r>
              <a:rPr kumimoji="1" lang="en-US" altLang="zh-CN" dirty="0" smtClean="0">
                <a:latin typeface="+mn-ea"/>
                <a:cs typeface="Times New Roman" charset="0"/>
              </a:rPr>
              <a:t>x</a:t>
            </a:r>
            <a:r>
              <a:rPr kumimoji="1" lang="zh-CN" altLang="en-US" dirty="0" smtClean="0">
                <a:latin typeface="+mn-ea"/>
                <a:cs typeface="Times New Roman" charset="0"/>
              </a:rPr>
              <a:t>，最近邻的</a:t>
            </a:r>
            <a:r>
              <a:rPr kumimoji="1" lang="en-US" altLang="zh-CN" dirty="0" smtClean="0">
                <a:latin typeface="+mn-ea"/>
                <a:cs typeface="Times New Roman" charset="0"/>
              </a:rPr>
              <a:t>k</a:t>
            </a:r>
            <a:r>
              <a:rPr kumimoji="1" lang="zh-CN" altLang="en-US" dirty="0" smtClean="0">
                <a:latin typeface="+mn-ea"/>
                <a:cs typeface="Times New Roman" charset="0"/>
              </a:rPr>
              <a:t>个训练实例点构成的集合</a:t>
            </a:r>
            <a:r>
              <a:rPr kumimoji="1" lang="en-US" altLang="zh-CN" dirty="0" err="1" smtClean="0">
                <a:latin typeface="+mn-ea"/>
                <a:cs typeface="Times New Roman" charset="0"/>
              </a:rPr>
              <a:t>Nk</a:t>
            </a:r>
            <a:r>
              <a:rPr kumimoji="1" lang="en-US" altLang="zh-CN" dirty="0" smtClean="0">
                <a:latin typeface="+mn-ea"/>
                <a:cs typeface="Times New Roman" charset="0"/>
              </a:rPr>
              <a:t>(x)</a:t>
            </a:r>
            <a:r>
              <a:rPr kumimoji="1" lang="zh-CN" altLang="en-US" dirty="0" smtClean="0">
                <a:latin typeface="+mn-ea"/>
                <a:cs typeface="Times New Roman" charset="0"/>
              </a:rPr>
              <a:t>，若涵盖</a:t>
            </a:r>
            <a:r>
              <a:rPr kumimoji="1" lang="en-US" altLang="zh-CN" dirty="0" err="1" smtClean="0">
                <a:latin typeface="+mn-ea"/>
                <a:cs typeface="Times New Roman" charset="0"/>
              </a:rPr>
              <a:t>Nk</a:t>
            </a:r>
            <a:r>
              <a:rPr kumimoji="1" lang="zh-CN" altLang="en-US" dirty="0" smtClean="0">
                <a:latin typeface="+mn-ea"/>
                <a:cs typeface="Times New Roman" charset="0"/>
              </a:rPr>
              <a:t>（</a:t>
            </a:r>
            <a:r>
              <a:rPr kumimoji="1" lang="en-US" altLang="zh-CN" dirty="0" smtClean="0">
                <a:latin typeface="+mn-ea"/>
                <a:cs typeface="Times New Roman" charset="0"/>
              </a:rPr>
              <a:t>x</a:t>
            </a:r>
            <a:r>
              <a:rPr kumimoji="1" lang="zh-CN" altLang="en-US" dirty="0" smtClean="0">
                <a:latin typeface="+mn-ea"/>
                <a:cs typeface="Times New Roman" charset="0"/>
              </a:rPr>
              <a:t>）的区域类别是</a:t>
            </a:r>
            <a:r>
              <a:rPr kumimoji="1" lang="en-US" altLang="zh-CN" dirty="0" err="1" smtClean="0">
                <a:latin typeface="+mn-ea"/>
                <a:cs typeface="Times New Roman" charset="0"/>
              </a:rPr>
              <a:t>cj</a:t>
            </a:r>
            <a:endParaRPr kumimoji="1" lang="en-US" altLang="zh-CN" dirty="0" smtClean="0">
              <a:latin typeface="+mn-ea"/>
              <a:cs typeface="Times New Roman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>
              <a:latin typeface="+mn-ea"/>
              <a:cs typeface="Times New Roman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>
              <a:latin typeface="+mn-ea"/>
              <a:cs typeface="Times New Roman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>
                <a:latin typeface="+mn-ea"/>
                <a:cs typeface="Times New Roman" charset="0"/>
              </a:rPr>
              <a:t>K</a:t>
            </a:r>
            <a:r>
              <a:rPr kumimoji="1" lang="zh-CN" altLang="en-US" dirty="0" smtClean="0">
                <a:latin typeface="+mn-ea"/>
                <a:cs typeface="Times New Roman" charset="0"/>
              </a:rPr>
              <a:t>近邻中分类决策规则多采用多数表决。</a:t>
            </a:r>
            <a:endParaRPr kumimoji="1" lang="en-US" altLang="zh-CN" dirty="0" smtClean="0">
              <a:latin typeface="+mn-ea"/>
              <a:cs typeface="Times New Roman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>
                <a:latin typeface="+mn-ea"/>
                <a:cs typeface="Times New Roman" charset="0"/>
              </a:rPr>
              <a:t>多数表决规则等价于经验风险最小化。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开始：构造根节点，根节点对应于包含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维空间的超矩形区域。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选择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x(1)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为坐标轴，以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中所有实例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x(1)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坐标的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中位数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为切分点，将根节点对应的超矩形区域切分为两个子区域。切分由通过切分点并与坐标轴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x(1)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垂直的超平面实现。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由根节点生成深度为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的左、右子节点：左子结点对应坐标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x(1)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小于切分点的子区域，右子节点对应于坐标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x(1)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大于切分点的子区域。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将落在切分超平面上的实例点保存在根节点。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重复：对深度为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的节点，选择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x(l)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为切分的坐标轴，</a:t>
            </a:r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l=j(</a:t>
            </a:r>
            <a:r>
              <a:rPr lang="en-US" altLang="zh-CN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modk</a:t>
            </a:r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)+1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以该节点的区域中所有实例的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x(l)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坐标的中位数为切分点，将该节点对应的超矩形区域划分为两个子区域。切分由通过切分点并与坐标轴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x(l)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垂直的超平面实现。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由该节点生成深度为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j+1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的左、右子节点：左子节点对应坐标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x(l)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小于切分点的子区域，右子节点对应坐标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x(l)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大于切分点的子区域。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将落在切分超平面上的实例点保存在该节点。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直到两个子区域没有实例存在时停止。从而形成 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树的区域划分。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2954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kumimoji="1" lang="en-US" altLang="zh-CN" sz="1200" dirty="0" smtClean="0">
              <a:latin typeface="+mn-ea"/>
              <a:cs typeface="Times New Roman" charset="0"/>
            </a:endParaRP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）与圆是否相交看距离，距离小于半径则相交。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）先自顶向下搜索到包含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的叶子节点区域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，在自底向上回溯，看有与圆区域相交的节点会不会比</a:t>
            </a:r>
            <a:r>
              <a:rPr lang="en-US" altLang="zh-CN" dirty="0" smtClean="0"/>
              <a:t>D</a:t>
            </a:r>
            <a:r>
              <a:rPr lang="zh-CN" altLang="en-US" dirty="0" smtClean="0"/>
              <a:t>更近，直至最终回溯到根节点</a:t>
            </a:r>
            <a:r>
              <a:rPr lang="en-US" altLang="zh-CN" dirty="0" smtClean="0"/>
              <a:t>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）首先找到包含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的叶子节点区域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，以</a:t>
            </a:r>
            <a:r>
              <a:rPr lang="en-US" altLang="zh-CN" dirty="0" err="1" smtClean="0"/>
              <a:t>dSD</a:t>
            </a:r>
            <a:r>
              <a:rPr lang="zh-CN" altLang="en-US" dirty="0" smtClean="0"/>
              <a:t>为半径画圆；回退到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</a:t>
            </a:r>
            <a:r>
              <a:rPr lang="zh-CN" altLang="en-US" dirty="0" smtClean="0"/>
              <a:t>与圆不相交；回退到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，搜索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的另一个孩子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与圆相交；搜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的孩子，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的区域与圆相交，</a:t>
            </a:r>
            <a:r>
              <a:rPr lang="en-US" altLang="zh-CN" dirty="0" smtClean="0"/>
              <a:t>E</a:t>
            </a:r>
            <a:r>
              <a:rPr lang="zh-CN" altLang="en-US" dirty="0" smtClean="0"/>
              <a:t>比</a:t>
            </a:r>
            <a:r>
              <a:rPr lang="en-US" altLang="zh-CN" dirty="0" smtClean="0"/>
              <a:t>D</a:t>
            </a:r>
            <a:r>
              <a:rPr lang="zh-CN" altLang="en-US" dirty="0" smtClean="0"/>
              <a:t>还近，更新最近邻。继续回退到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，看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是否相交，不相交，回退到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，在回退到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，结束。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E909-7058-463D-8F9F-3514F9E1E5A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E243-F339-42DB-9BA0-525C5003F8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E909-7058-463D-8F9F-3514F9E1E5A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E243-F339-42DB-9BA0-525C5003F8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E909-7058-463D-8F9F-3514F9E1E5A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E243-F339-42DB-9BA0-525C5003F8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E909-7058-463D-8F9F-3514F9E1E5A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E243-F339-42DB-9BA0-525C5003F8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E909-7058-463D-8F9F-3514F9E1E5A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E243-F339-42DB-9BA0-525C5003F8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E909-7058-463D-8F9F-3514F9E1E5A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E243-F339-42DB-9BA0-525C5003F8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E909-7058-463D-8F9F-3514F9E1E5A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E243-F339-42DB-9BA0-525C5003F8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E909-7058-463D-8F9F-3514F9E1E5A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E243-F339-42DB-9BA0-525C5003F8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E909-7058-463D-8F9F-3514F9E1E5A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E243-F339-42DB-9BA0-525C5003F8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E909-7058-463D-8F9F-3514F9E1E5A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E243-F339-42DB-9BA0-525C5003F8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E909-7058-463D-8F9F-3514F9E1E5A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E243-F339-42DB-9BA0-525C5003F8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0E909-7058-463D-8F9F-3514F9E1E5A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7E243-F339-42DB-9BA0-525C5003F8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K</a:t>
            </a:r>
            <a:r>
              <a:rPr lang="zh-CN" altLang="en-US" dirty="0" smtClean="0"/>
              <a:t>近邻法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搜索</a:t>
            </a:r>
            <a:r>
              <a:rPr lang="en-US" altLang="zh-CN" dirty="0" err="1" smtClean="0"/>
              <a:t>kd</a:t>
            </a:r>
            <a:r>
              <a:rPr lang="zh-CN" altLang="en-US" dirty="0" smtClean="0"/>
              <a:t>树：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880" y="586059"/>
            <a:ext cx="4601777" cy="4601777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6254"/>
            <a:ext cx="4301831" cy="30320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9395" y="5187836"/>
            <a:ext cx="89210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搜索</a:t>
            </a:r>
            <a:r>
              <a:rPr lang="en-US" altLang="zh-CN" sz="2800" dirty="0" err="1" smtClean="0"/>
              <a:t>kd</a:t>
            </a:r>
            <a:r>
              <a:rPr lang="zh-CN" altLang="en-US" sz="2800" dirty="0" smtClean="0"/>
              <a:t>树时间复杂度为</a:t>
            </a:r>
            <a:r>
              <a:rPr lang="en-US" altLang="zh-CN" sz="2800" dirty="0" smtClean="0"/>
              <a:t>O(</a:t>
            </a:r>
            <a:r>
              <a:rPr lang="en-US" altLang="zh-CN" sz="2800" dirty="0" err="1" smtClean="0"/>
              <a:t>logN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为训练实例个数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必须回退到根节点在结束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但是实例数目少时，搜索</a:t>
            </a:r>
            <a:r>
              <a:rPr lang="en-US" altLang="zh-CN" sz="2800" dirty="0" err="1" smtClean="0"/>
              <a:t>kd</a:t>
            </a:r>
            <a:r>
              <a:rPr lang="zh-CN" altLang="en-US" sz="2800" dirty="0" smtClean="0"/>
              <a:t>树的效率不如线性扫描。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12107" y="1845667"/>
                <a:ext cx="9801727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zh-CN" altLang="en-US" dirty="0" smtClean="0">
                    <a:latin typeface="+mn-ea"/>
                    <a:cs typeface="Times New Roman" charset="0"/>
                  </a:rPr>
                  <a:t>正例：  负例：   输入实例：</a:t>
                </a:r>
                <a:endParaRPr kumimoji="1" lang="en-US" altLang="zh-CN" dirty="0" smtClean="0">
                  <a:latin typeface="+mn-ea"/>
                  <a:cs typeface="Times New Roman" charset="0"/>
                </a:endParaRPr>
              </a:p>
              <a:p>
                <a:r>
                  <a:rPr kumimoji="1" lang="en-US" altLang="zh-CN" dirty="0" smtClean="0">
                    <a:latin typeface="+mn-ea"/>
                    <a:cs typeface="Times New Roman" charset="0"/>
                  </a:rPr>
                  <a:t>k=9</a:t>
                </a:r>
                <a:r>
                  <a:rPr kumimoji="1" lang="zh-CN" altLang="en-US" dirty="0" smtClean="0">
                    <a:latin typeface="+mn-ea"/>
                    <a:cs typeface="Times New Roman" charset="0"/>
                  </a:rPr>
                  <a:t>时，输入实例被判断为负例。</a:t>
                </a:r>
                <a:endParaRPr kumimoji="1" lang="en-US" altLang="zh-CN" dirty="0" smtClean="0">
                  <a:latin typeface="+mn-ea"/>
                  <a:cs typeface="Times New Roman" charset="0"/>
                </a:endParaRPr>
              </a:p>
              <a:p>
                <a:r>
                  <a:rPr kumimoji="1" lang="zh-CN" altLang="en-US" dirty="0" smtClean="0">
                    <a:latin typeface="+mn-ea"/>
                    <a:cs typeface="Times New Roman" charset="0"/>
                  </a:rPr>
                  <a:t>但是我们观察，</a:t>
                </a:r>
                <a:endParaRPr kumimoji="1" lang="en-US" altLang="zh-CN" dirty="0" smtClean="0">
                  <a:latin typeface="+mn-ea"/>
                  <a:cs typeface="Times New Roman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 smtClean="0">
                    <a:latin typeface="+mn-ea"/>
                    <a:cs typeface="Times New Roman" charset="0"/>
                  </a:rPr>
                  <a:t>   应得出输入实例为正例的判断。</a:t>
                </a:r>
                <a:endParaRPr kumimoji="1" lang="en-US" altLang="zh-CN" dirty="0" smtClean="0">
                  <a:latin typeface="+mn-ea"/>
                  <a:cs typeface="Times New Roman" charset="0"/>
                </a:endParaRPr>
              </a:p>
              <a:p>
                <a:pPr marL="0" indent="0">
                  <a:buNone/>
                </a:pPr>
                <a:endParaRPr kumimoji="1" lang="en-US" altLang="zh-CN" dirty="0" smtClean="0">
                  <a:latin typeface="+mn-ea"/>
                  <a:cs typeface="Times New Roman" charset="0"/>
                </a:endParaRPr>
              </a:p>
              <a:p>
                <a:pPr marL="0" indent="0">
                  <a:buNone/>
                </a:pPr>
                <a:endParaRPr kumimoji="1" lang="en-US" altLang="zh-CN" dirty="0" smtClean="0">
                  <a:latin typeface="+mn-ea"/>
                  <a:cs typeface="Times New Roman" charset="0"/>
                </a:endParaRPr>
              </a:p>
              <a:p>
                <a:r>
                  <a:rPr lang="zh-CN" altLang="en-US" dirty="0" smtClean="0"/>
                  <a:t>改进：距离</a:t>
                </a:r>
                <a:r>
                  <a:rPr lang="zh-CN" altLang="en-US" dirty="0"/>
                  <a:t>加权</a:t>
                </a:r>
                <a:r>
                  <a:rPr lang="en-US" altLang="zh-CN" dirty="0"/>
                  <a:t>k</a:t>
                </a:r>
                <a:r>
                  <a:rPr lang="zh-CN" altLang="en-US" dirty="0" smtClean="0"/>
                  <a:t>近邻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在最近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个实例的类别投票上加上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权重，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为训练实例点到输入实例点的距离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kumimoji="1" lang="en-US" altLang="zh-CN" dirty="0">
                  <a:latin typeface="+mn-ea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2107" y="1845667"/>
                <a:ext cx="9801727" cy="4351338"/>
              </a:xfrm>
              <a:blipFill>
                <a:blip r:embed="rId2"/>
                <a:stretch>
                  <a:fillRect l="-1119" t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不足：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222044" y="1960338"/>
            <a:ext cx="114300" cy="13062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菱形 26"/>
          <p:cNvSpPr/>
          <p:nvPr/>
        </p:nvSpPr>
        <p:spPr>
          <a:xfrm flipH="1" flipV="1">
            <a:off x="3474245" y="1913018"/>
            <a:ext cx="204786" cy="225271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600700" y="1960338"/>
            <a:ext cx="212271" cy="17795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6509473" y="642859"/>
            <a:ext cx="5165196" cy="3978127"/>
            <a:chOff x="6777723" y="2122714"/>
            <a:chExt cx="3339190" cy="2425062"/>
          </a:xfrm>
        </p:grpSpPr>
        <p:sp>
          <p:nvSpPr>
            <p:cNvPr id="4" name="矩形 3"/>
            <p:cNvSpPr/>
            <p:nvPr/>
          </p:nvSpPr>
          <p:spPr>
            <a:xfrm>
              <a:off x="6777723" y="2122714"/>
              <a:ext cx="3339190" cy="24250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7698923" y="2628899"/>
              <a:ext cx="1284521" cy="11877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7995557" y="3340780"/>
              <a:ext cx="114300" cy="13062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406493" y="2966016"/>
              <a:ext cx="114300" cy="13062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406493" y="3340780"/>
              <a:ext cx="114300" cy="13062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/>
          </p:nvSpPr>
          <p:spPr>
            <a:xfrm>
              <a:off x="8758920" y="2819344"/>
              <a:ext cx="182336" cy="211986"/>
            </a:xfrm>
            <a:prstGeom prst="diamond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/>
          </p:nvSpPr>
          <p:spPr>
            <a:xfrm>
              <a:off x="8758920" y="3206494"/>
              <a:ext cx="182336" cy="211986"/>
            </a:xfrm>
            <a:prstGeom prst="diamond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菱形 12"/>
            <p:cNvSpPr/>
            <p:nvPr/>
          </p:nvSpPr>
          <p:spPr>
            <a:xfrm>
              <a:off x="9218839" y="2958645"/>
              <a:ext cx="204107" cy="202180"/>
            </a:xfrm>
            <a:prstGeom prst="diamond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菱形 13"/>
            <p:cNvSpPr/>
            <p:nvPr/>
          </p:nvSpPr>
          <p:spPr>
            <a:xfrm>
              <a:off x="9367157" y="3454400"/>
              <a:ext cx="204107" cy="202180"/>
            </a:xfrm>
            <a:prstGeom prst="diamond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/>
          </p:nvSpPr>
          <p:spPr>
            <a:xfrm>
              <a:off x="8658906" y="2756234"/>
              <a:ext cx="204107" cy="202180"/>
            </a:xfrm>
            <a:prstGeom prst="diamond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/>
          </p:nvSpPr>
          <p:spPr>
            <a:xfrm>
              <a:off x="9304564" y="3233112"/>
              <a:ext cx="204107" cy="202180"/>
            </a:xfrm>
            <a:prstGeom prst="diamond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菱形 16"/>
            <p:cNvSpPr/>
            <p:nvPr/>
          </p:nvSpPr>
          <p:spPr>
            <a:xfrm>
              <a:off x="9496424" y="3938134"/>
              <a:ext cx="204107" cy="202180"/>
            </a:xfrm>
            <a:prstGeom prst="diamond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菱形 17"/>
            <p:cNvSpPr/>
            <p:nvPr/>
          </p:nvSpPr>
          <p:spPr>
            <a:xfrm>
              <a:off x="8720822" y="3370319"/>
              <a:ext cx="204107" cy="202180"/>
            </a:xfrm>
            <a:prstGeom prst="diamond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/>
          </p:nvSpPr>
          <p:spPr>
            <a:xfrm>
              <a:off x="8782048" y="3023048"/>
              <a:ext cx="182336" cy="211986"/>
            </a:xfrm>
            <a:prstGeom prst="diamond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/>
          </p:nvSpPr>
          <p:spPr>
            <a:xfrm>
              <a:off x="9127671" y="3536437"/>
              <a:ext cx="204107" cy="202180"/>
            </a:xfrm>
            <a:prstGeom prst="diamond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8300357" y="3160825"/>
              <a:ext cx="68036" cy="9133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8052707" y="3031330"/>
              <a:ext cx="114300" cy="13062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7584623" y="3615415"/>
              <a:ext cx="114300" cy="13062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8235047" y="3125429"/>
              <a:ext cx="212271" cy="17795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919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不足：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需要一次性存储所有的训练实例数据</a:t>
            </a:r>
            <a:endParaRPr lang="en-US" altLang="zh-CN" dirty="0"/>
          </a:p>
          <a:p>
            <a:r>
              <a:rPr lang="zh-CN" altLang="en-US" dirty="0" smtClean="0"/>
              <a:t>特征空间维度过大时，会产生“维度诅咒”问题。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 smtClean="0"/>
              <a:t>近邻算法：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zh-CN" altLang="en-US" dirty="0" smtClean="0">
                    <a:latin typeface="+mn-ea"/>
                  </a:rPr>
                  <a:t>输入：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={(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),…,(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kumimoji="1" lang="zh-CN" altLang="en-US" dirty="0" smtClean="0">
                    <a:latin typeface="+mn-ea"/>
                    <a:cs typeface="Times New Roman" charset="0"/>
                  </a:rPr>
                  <a:t>，输入实例：</a:t>
                </a:r>
                <a:r>
                  <a:rPr kumimoji="1" lang="en-US" altLang="zh-CN" dirty="0" smtClean="0">
                    <a:latin typeface="+mn-ea"/>
                    <a:cs typeface="Times New Roman" charset="0"/>
                  </a:rPr>
                  <a:t>x</a:t>
                </a:r>
                <a:endParaRPr kumimoji="1" lang="zh-CN" altLang="en-US" dirty="0">
                  <a:latin typeface="+mn-ea"/>
                  <a:cs typeface="Times New Roman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 smtClean="0">
                    <a:latin typeface="+mn-ea"/>
                  </a:rPr>
                  <a:t>输出：实例</a:t>
                </a:r>
                <a:r>
                  <a:rPr kumimoji="1" lang="en-US" altLang="zh-CN" dirty="0" smtClean="0">
                    <a:latin typeface="+mn-ea"/>
                    <a:cs typeface="Times New Roman" charset="0"/>
                  </a:rPr>
                  <a:t>x</a:t>
                </a:r>
                <a:r>
                  <a:rPr kumimoji="1" lang="zh-CN" altLang="en-US" dirty="0" smtClean="0">
                    <a:latin typeface="+mn-ea"/>
                    <a:cs typeface="Times New Roman" charset="0"/>
                  </a:rPr>
                  <a:t>所属的类</a:t>
                </a:r>
                <a:r>
                  <a:rPr kumimoji="1" lang="en-US" altLang="zh-CN" dirty="0" smtClean="0">
                    <a:latin typeface="+mn-ea"/>
                    <a:cs typeface="Times New Roman" charset="0"/>
                  </a:rPr>
                  <a:t>y</a:t>
                </a:r>
                <a:endParaRPr kumimoji="1" lang="zh-CN" altLang="en-US" dirty="0">
                  <a:latin typeface="+mn-ea"/>
                  <a:cs typeface="Times New Roman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 smtClean="0">
                    <a:latin typeface="+mn-ea"/>
                  </a:rPr>
                  <a:t>多数表决：</a:t>
                </a:r>
                <a:endParaRPr kumimoji="1" lang="en-US" altLang="zh-CN" dirty="0" smtClean="0">
                  <a:latin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/>
                          </m:func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  <m: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kumimoji="1" lang="en-US" altLang="zh-CN" dirty="0" smtClean="0">
                  <a:latin typeface="+mn-ea"/>
                </a:endParaRPr>
              </a:p>
              <a:p>
                <a:pPr marL="0" indent="0">
                  <a:buNone/>
                </a:pPr>
                <a:r>
                  <a:rPr kumimoji="1" lang="en-US" altLang="zh-CN" dirty="0" smtClean="0">
                    <a:latin typeface="+mn-ea"/>
                  </a:rPr>
                  <a:t>	</a:t>
                </a:r>
                <a:r>
                  <a:rPr kumimoji="1" lang="zh-CN" altLang="en-US" dirty="0" smtClean="0">
                    <a:latin typeface="+mn-ea"/>
                  </a:rPr>
                  <a:t>指示函数：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1"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1" lang="zh-CN" altLang="en-US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kumimoji="1" lang="zh-CN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zh-CN" alt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zh-CN" altLang="en-US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zh-CN" altLang="en-US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zh-CN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zh-CN" altLang="en-US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zh-CN" altLang="en-US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zh-CN" altLang="en-US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kumimoji="1" lang="zh-CN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zh-CN" alt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zh-CN" altLang="en-US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zh-CN" altLang="en-US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kumimoji="1" lang="zh-CN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zh-CN" altLang="en-US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zh-CN" altLang="en-US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1" lang="en-US" altLang="zh-CN" dirty="0" smtClean="0">
                  <a:latin typeface="+mn-ea"/>
                </a:endParaRPr>
              </a:p>
              <a:p>
                <a:pPr marL="0" indent="0">
                  <a:buNone/>
                </a:pPr>
                <a:r>
                  <a:rPr kumimoji="1" lang="zh-CN" altLang="en-US" dirty="0" smtClean="0">
                    <a:latin typeface="+mn-ea"/>
                  </a:rPr>
                  <a:t>当</a:t>
                </a:r>
                <a:r>
                  <a:rPr kumimoji="1" lang="en-US" altLang="zh-CN" dirty="0" smtClean="0">
                    <a:latin typeface="+mn-ea"/>
                  </a:rPr>
                  <a:t>k=1</a:t>
                </a:r>
                <a:r>
                  <a:rPr kumimoji="1" lang="zh-CN" altLang="en-US" dirty="0" smtClean="0">
                    <a:latin typeface="+mn-ea"/>
                  </a:rPr>
                  <a:t>时，为最近邻算法</a:t>
                </a:r>
                <a:endParaRPr kumimoji="1" lang="en-US" altLang="zh-CN" dirty="0" smtClean="0">
                  <a:latin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 smtClean="0"/>
              <a:t>近邻模型：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 smtClean="0"/>
              <a:t>近邻三要素：</a:t>
            </a:r>
            <a:r>
              <a:rPr lang="en-US" altLang="zh-CN" dirty="0" smtClean="0"/>
              <a:t>k</a:t>
            </a:r>
            <a:r>
              <a:rPr lang="zh-CN" altLang="en-US" dirty="0" smtClean="0"/>
              <a:t>值的选择、距离度量、分类决策规则</a:t>
            </a:r>
            <a:endParaRPr lang="en-US" altLang="zh-CN" dirty="0"/>
          </a:p>
          <a:p>
            <a:r>
              <a:rPr lang="en-US" altLang="zh-CN" dirty="0" smtClean="0"/>
              <a:t>1-NN</a:t>
            </a:r>
            <a:r>
              <a:rPr lang="zh-CN" altLang="en-US" dirty="0" smtClean="0"/>
              <a:t>的二维特征空间划分：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52" y="2993833"/>
            <a:ext cx="6336371" cy="31831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 smtClean="0"/>
              <a:t>值的选择：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 smtClean="0"/>
              <a:t>值不同选择的影响：</a:t>
            </a:r>
            <a:endParaRPr lang="en-US" altLang="zh-CN" dirty="0" smtClean="0"/>
          </a:p>
          <a:p>
            <a:pPr lvl="1"/>
            <a:r>
              <a:rPr lang="zh-CN" altLang="en-US" sz="2800" dirty="0" smtClean="0"/>
              <a:t>较小的</a:t>
            </a:r>
            <a:r>
              <a:rPr lang="en-US" altLang="zh-CN" sz="2800" dirty="0" smtClean="0"/>
              <a:t>k</a:t>
            </a:r>
            <a:r>
              <a:rPr lang="zh-CN" altLang="en-US" sz="2800" dirty="0" smtClean="0"/>
              <a:t>值：近似误差减小；估计误差增大；易发生过拟合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较大的</a:t>
            </a:r>
            <a:r>
              <a:rPr lang="en-US" altLang="zh-CN" sz="2800" dirty="0" smtClean="0"/>
              <a:t>k</a:t>
            </a:r>
            <a:r>
              <a:rPr lang="zh-CN" altLang="en-US" sz="2800" dirty="0" smtClean="0"/>
              <a:t>值：近似误差增大；估计误差减小；易发生欠拟合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k=n</a:t>
            </a:r>
            <a:r>
              <a:rPr lang="zh-CN" altLang="en-US" sz="2800" dirty="0" smtClean="0"/>
              <a:t>，简单预测新实例为训练实例中最多的类</a:t>
            </a:r>
            <a:endParaRPr lang="en-US" altLang="zh-CN" sz="2800" dirty="0" smtClean="0"/>
          </a:p>
          <a:p>
            <a:endParaRPr lang="en-US" altLang="zh-CN" dirty="0"/>
          </a:p>
          <a:p>
            <a:r>
              <a:rPr lang="zh-CN" altLang="en-US" dirty="0"/>
              <a:t>应用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k</a:t>
            </a:r>
            <a:r>
              <a:rPr lang="zh-CN" altLang="en-US" dirty="0" smtClean="0"/>
              <a:t>一般取较小数值，用交叉验证法来选取最优</a:t>
            </a:r>
            <a:r>
              <a:rPr lang="en-US" altLang="zh-CN" dirty="0" smtClean="0"/>
              <a:t>k</a:t>
            </a:r>
            <a:r>
              <a:rPr lang="zh-CN" altLang="en-US" dirty="0" smtClean="0"/>
              <a:t>值。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5721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近似误差、估计误差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4232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数据集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时，任一决策函数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上得到的最优误差为：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,∗</m:t>
                        </m:r>
                      </m:sup>
                    </m:sSub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→[0,∞)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对于</a:t>
                </a:r>
                <a:r>
                  <a:rPr lang="en-US" altLang="zh-CN" dirty="0" smtClean="0"/>
                  <a:t>0-1</a:t>
                </a:r>
                <a:r>
                  <a:rPr lang="zh-CN" altLang="en-US" dirty="0" smtClean="0"/>
                  <a:t>损失而言，最优误差是贝叶斯误差。</a:t>
                </a:r>
                <a:endParaRPr lang="en-US" altLang="zh-CN" dirty="0" smtClean="0"/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决策函数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上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得到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excess error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为：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,∗</m:t>
                        </m:r>
                      </m:sup>
                    </m:sSubSup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从假设空间选择一类决策函数</a:t>
                </a:r>
                <a:r>
                  <a:rPr lang="en-US" altLang="zh-CN" dirty="0" smtClean="0"/>
                  <a:t>H</a:t>
                </a:r>
                <a:r>
                  <a:rPr lang="zh-CN" altLang="en-US" dirty="0" smtClean="0"/>
                  <a:t>，得此类最优误差：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er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𝑖𝑛𝑓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,∗</m:t>
                          </m:r>
                        </m:sup>
                      </m:sSub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,∗</m:t>
                              </m:r>
                            </m:sup>
                          </m:sSubSup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/>
                  <a:t>第一个</a:t>
                </a:r>
                <a:r>
                  <a:rPr lang="zh-CN" altLang="en-US" dirty="0" smtClean="0"/>
                  <a:t>括号中为估计误差，第二个括号中为近似误差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42320" cy="4351338"/>
              </a:xfrm>
              <a:blipFill>
                <a:blip r:embed="rId3"/>
                <a:stretch>
                  <a:fillRect l="-100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29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 smtClean="0"/>
              <a:t>值的选择：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不同</a:t>
            </a:r>
            <a:r>
              <a:rPr lang="en-US" altLang="zh-CN" dirty="0" smtClean="0"/>
              <a:t>k</a:t>
            </a:r>
            <a:r>
              <a:rPr lang="zh-CN" altLang="en-US" dirty="0" smtClean="0"/>
              <a:t>值导致的不同结果：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k</a:t>
            </a:r>
            <a:r>
              <a:rPr lang="zh-CN" altLang="en-US" dirty="0" smtClean="0"/>
              <a:t>值不能取种类数目的倍数，防止投票时平票。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348992"/>
            <a:ext cx="3261360" cy="2674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距离的度量：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dirty="0" err="1" smtClean="0">
                    <a:latin typeface="+mn-ea"/>
                    <a:cs typeface="Times New Roman" charset="0"/>
                  </a:rPr>
                  <a:t>Lp</a:t>
                </a:r>
                <a:r>
                  <a:rPr kumimoji="1" lang="zh-CN" altLang="en-US" dirty="0" smtClean="0">
                    <a:latin typeface="+mn-ea"/>
                    <a:cs typeface="Times New Roman" charset="0"/>
                  </a:rPr>
                  <a:t>距离</a:t>
                </a:r>
                <a:r>
                  <a:rPr kumimoji="1" lang="en-US" altLang="zh-CN" dirty="0" smtClean="0">
                    <a:latin typeface="+mn-ea"/>
                    <a:cs typeface="Times New Roman" charset="0"/>
                  </a:rPr>
                  <a:t>(</a:t>
                </a:r>
                <a:r>
                  <a:rPr kumimoji="1" lang="zh-CN" altLang="en-US" dirty="0" smtClean="0">
                    <a:latin typeface="+mn-ea"/>
                    <a:cs typeface="Times New Roman" charset="0"/>
                  </a:rPr>
                  <a:t>又称明可夫斯基距离</a:t>
                </a:r>
                <a:r>
                  <a:rPr kumimoji="1" lang="en-US" altLang="zh-CN" dirty="0" smtClean="0">
                    <a:latin typeface="+mn-ea"/>
                    <a:cs typeface="Times New Roman" charset="0"/>
                  </a:rPr>
                  <a:t>)</a:t>
                </a:r>
                <a:r>
                  <a:rPr kumimoji="1" lang="zh-CN" altLang="en-US" dirty="0" smtClean="0">
                    <a:latin typeface="+mn-ea"/>
                    <a:cs typeface="Times New Roman" charset="0"/>
                  </a:rPr>
                  <a:t>定义：</a:t>
                </a:r>
                <a:endParaRPr kumimoji="1" lang="en-US" altLang="zh-CN" dirty="0" smtClean="0">
                  <a:latin typeface="+mn-ea"/>
                  <a:cs typeface="Times New Roman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cs typeface="Times New Roman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cs typeface="Times New Roman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cs typeface="Times New Roman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cs typeface="Times New Roman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𝑙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|</m:t>
                              </m:r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|</m:t>
                              </m:r>
                            </m:e>
                          </m:nary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cs typeface="Times New Roman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  <m:r>
                        <a:rPr kumimoji="1" lang="en-US" altLang="zh-CN" b="0" i="0" smtClean="0">
                          <a:latin typeface="Cambria Math" panose="02040503050406030204" pitchFamily="18" charset="0"/>
                          <a:cs typeface="Times New Roman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  <a:cs typeface="Times New Roman" charset="0"/>
                        </a:rPr>
                        <m:t>p</m:t>
                      </m:r>
                      <m:r>
                        <a:rPr kumimoji="1" lang="en-US" altLang="zh-CN" b="0" i="0" smtClean="0">
                          <a:latin typeface="Cambria Math" panose="02040503050406030204" pitchFamily="18" charset="0"/>
                          <a:cs typeface="Times New Roman" charset="0"/>
                        </a:rPr>
                        <m:t>≥1</m:t>
                      </m:r>
                    </m:oMath>
                  </m:oMathPara>
                </a14:m>
                <a:endParaRPr kumimoji="1" lang="en-US" altLang="zh-CN" b="0" dirty="0" smtClean="0">
                  <a:latin typeface="+mn-ea"/>
                  <a:cs typeface="Times New Roman" charset="0"/>
                </a:endParaRPr>
              </a:p>
              <a:p>
                <a:r>
                  <a:rPr kumimoji="1" lang="en-US" altLang="zh-CN" dirty="0" smtClean="0">
                    <a:latin typeface="+mn-ea"/>
                    <a:cs typeface="Times New Roman" charset="0"/>
                  </a:rPr>
                  <a:t>p=2</a:t>
                </a:r>
                <a:r>
                  <a:rPr kumimoji="1" lang="zh-CN" altLang="en-US" dirty="0" smtClean="0">
                    <a:latin typeface="+mn-ea"/>
                    <a:cs typeface="Times New Roman" charset="0"/>
                  </a:rPr>
                  <a:t>时，称为欧式距离。</a:t>
                </a:r>
                <a:endParaRPr kumimoji="1" lang="en-US" altLang="zh-CN" dirty="0" smtClean="0">
                  <a:latin typeface="+mn-ea"/>
                  <a:cs typeface="Times New Roman" charset="0"/>
                </a:endParaRPr>
              </a:p>
              <a:p>
                <a:r>
                  <a:rPr kumimoji="1" lang="en-US" altLang="zh-CN" dirty="0" smtClean="0">
                    <a:latin typeface="+mn-ea"/>
                    <a:cs typeface="Times New Roman" charset="0"/>
                  </a:rPr>
                  <a:t>p=1</a:t>
                </a:r>
                <a:r>
                  <a:rPr kumimoji="1" lang="zh-CN" altLang="en-US" dirty="0" smtClean="0">
                    <a:latin typeface="+mn-ea"/>
                    <a:cs typeface="Times New Roman" charset="0"/>
                  </a:rPr>
                  <a:t>时，称为曼哈顿距离</a:t>
                </a:r>
                <a:endParaRPr kumimoji="1" lang="en-US" altLang="zh-CN" dirty="0" smtClean="0">
                  <a:latin typeface="+mn-ea"/>
                  <a:cs typeface="Times New Roman" charset="0"/>
                </a:endParaRPr>
              </a:p>
              <a:p>
                <a:r>
                  <a:rPr kumimoji="1" lang="en-US" altLang="zh-CN" dirty="0">
                    <a:latin typeface="+mn-ea"/>
                    <a:cs typeface="Times New Roman" charset="0"/>
                  </a:rPr>
                  <a:t>p</a:t>
                </a:r>
                <a:r>
                  <a:rPr kumimoji="1" lang="en-US" altLang="zh-CN" dirty="0" smtClean="0">
                    <a:latin typeface="+mn-ea"/>
                    <a:cs typeface="Times New Roman" charset="0"/>
                  </a:rPr>
                  <a:t>=</a:t>
                </a:r>
                <a:r>
                  <a:rPr kumimoji="1" lang="zh-CN" altLang="en-US" dirty="0" smtClean="0">
                    <a:latin typeface="+mn-ea"/>
                    <a:cs typeface="Times New Roman" charset="0"/>
                  </a:rPr>
                  <a:t>∞时，</a:t>
                </a:r>
                <a:r>
                  <a:rPr kumimoji="1" lang="en-US" altLang="zh-CN" dirty="0" err="1" smtClean="0">
                    <a:latin typeface="+mn-ea"/>
                    <a:cs typeface="Times New Roman" charset="0"/>
                  </a:rPr>
                  <a:t>Lp</a:t>
                </a:r>
                <a:r>
                  <a:rPr kumimoji="1" lang="zh-CN" altLang="en-US" dirty="0" smtClean="0">
                    <a:latin typeface="+mn-ea"/>
                    <a:cs typeface="Times New Roman" charset="0"/>
                  </a:rPr>
                  <a:t>为各坐标距离的最大值。</a:t>
                </a:r>
                <a:endParaRPr kumimoji="1" lang="en-US" altLang="zh-CN" dirty="0" smtClean="0">
                  <a:latin typeface="+mn-ea"/>
                  <a:cs typeface="Times New Roman" charset="0"/>
                </a:endParaRPr>
              </a:p>
              <a:p>
                <a:r>
                  <a:rPr kumimoji="1" lang="en-US" altLang="zh-CN" dirty="0" smtClean="0">
                    <a:latin typeface="+mn-ea"/>
                    <a:cs typeface="Times New Roman" charset="0"/>
                  </a:rPr>
                  <a:t>P</a:t>
                </a:r>
                <a:r>
                  <a:rPr kumimoji="1" lang="zh-CN" altLang="en-US" dirty="0" smtClean="0">
                    <a:latin typeface="+mn-ea"/>
                    <a:cs typeface="Times New Roman" charset="0"/>
                  </a:rPr>
                  <a:t>不同时，得到的最邻近点不同</a:t>
                </a:r>
                <a:endParaRPr kumimoji="1" lang="en-US" altLang="zh-CN" dirty="0" smtClean="0">
                  <a:latin typeface="+mn-ea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分类决策规则：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 smtClean="0">
                    <a:latin typeface="+mn-ea"/>
                    <a:cs typeface="Times New Roman" charset="0"/>
                  </a:rPr>
                  <a:t>多数表决规则：</a:t>
                </a:r>
                <a:r>
                  <a:rPr kumimoji="1" lang="en-US" altLang="zh-CN" dirty="0" smtClean="0">
                    <a:latin typeface="+mn-ea"/>
                    <a:cs typeface="Times New Roman" charset="0"/>
                  </a:rPr>
                  <a:t>k</a:t>
                </a:r>
                <a:r>
                  <a:rPr kumimoji="1" lang="zh-CN" altLang="en-US" dirty="0" smtClean="0">
                    <a:latin typeface="+mn-ea"/>
                    <a:cs typeface="Times New Roman" charset="0"/>
                  </a:rPr>
                  <a:t>个近邻训练实例中多数类决定输入实例的类。</a:t>
                </a:r>
                <a:endParaRPr kumimoji="1" lang="en-US" altLang="zh-CN" dirty="0" smtClean="0">
                  <a:latin typeface="+mn-ea"/>
                  <a:cs typeface="Times New Roman" charset="0"/>
                </a:endParaRPr>
              </a:p>
              <a:p>
                <a:r>
                  <a:rPr kumimoji="1" lang="zh-CN" altLang="en-US" dirty="0">
                    <a:latin typeface="+mn-ea"/>
                    <a:cs typeface="Times New Roman" charset="0"/>
                  </a:rPr>
                  <a:t>误分类</a:t>
                </a:r>
                <a:r>
                  <a:rPr kumimoji="1" lang="zh-CN" altLang="en-US" dirty="0" smtClean="0">
                    <a:latin typeface="+mn-ea"/>
                    <a:cs typeface="Times New Roman" charset="0"/>
                  </a:rPr>
                  <a:t>率（损失函数）：</a:t>
                </a:r>
                <a:endParaRPr kumimoji="1" lang="en-US" altLang="zh-CN" dirty="0" smtClean="0">
                  <a:latin typeface="+mn-ea"/>
                  <a:cs typeface="Times New Roman" charset="0"/>
                </a:endParaRPr>
              </a:p>
              <a:p>
                <a:pPr marL="0" indent="0" algn="ctr">
                  <a:buNone/>
                </a:pPr>
                <a:r>
                  <a:rPr kumimoji="1" lang="en-US" altLang="zh-CN" dirty="0" smtClean="0">
                    <a:cs typeface="Times New Roman" charset="0"/>
                  </a:rPr>
                  <a:t> 	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  <a:cs typeface="Times New Roman" charset="0"/>
                          </a:rPr>
                          <m:t>k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cs typeface="Times New Roman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charset="0"/>
                          </a:rPr>
                          <m:t>∈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charset="0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charset="0"/>
                          </a:rPr>
                          <m:t>)</m:t>
                        </m:r>
                      </m:sub>
                      <m:sup/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charset="0"/>
                          </a:rPr>
                          <m:t>𝐼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zh-CN" altLang="en-US" i="1">
                            <a:latin typeface="Cambria Math" panose="02040503050406030204" pitchFamily="18" charset="0"/>
                            <a:cs typeface="Times New Roman" charset="0"/>
                          </a:rPr>
                          <m:t>≠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charset="0"/>
                              </a:rPr>
                              <m:t>𝑗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charset="0"/>
                          </a:rPr>
                          <m:t>)</m:t>
                        </m:r>
                      </m:e>
                    </m:nary>
                    <m:r>
                      <a:rPr kumimoji="1" lang="en-US" altLang="zh-CN" i="1">
                        <a:latin typeface="Cambria Math" panose="02040503050406030204" pitchFamily="18" charset="0"/>
                        <a:cs typeface="Times New Roman" charset="0"/>
                      </a:rPr>
                      <m:t>=</m:t>
                    </m:r>
                  </m:oMath>
                </a14:m>
                <a:r>
                  <a:rPr kumimoji="1" lang="en-US" altLang="zh-CN" dirty="0" smtClean="0">
                    <a:latin typeface="+mn-ea"/>
                    <a:cs typeface="Times New Roman" charset="0"/>
                  </a:rPr>
                  <a:t>1-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Times New Roman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  <a:cs typeface="Times New Roman" charset="0"/>
                          </a:rPr>
                          <m:t>k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kumimoji="1" lang="en-US" altLang="zh-CN" i="1">
                            <a:latin typeface="Cambria Math" panose="02040503050406030204" pitchFamily="18" charset="0"/>
                            <a:cs typeface="Times New Roman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Times New Roman" charset="0"/>
                          </a:rPr>
                          <m:t>∈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charset="0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Times New Roman" charset="0"/>
                          </a:rPr>
                          <m:t>(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Times New Roman" charset="0"/>
                          </a:rPr>
                          <m:t>𝑥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Times New Roman" charset="0"/>
                          </a:rPr>
                          <m:t>)</m:t>
                        </m:r>
                      </m:sub>
                      <m:sup/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Times New Roman" charset="0"/>
                          </a:rPr>
                          <m:t>𝐼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Times New Roman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cs typeface="Times New Roman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charset="0"/>
                              </a:rPr>
                              <m:t>𝑗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Times New Roman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en-US" altLang="zh-CN" dirty="0" smtClean="0">
                  <a:latin typeface="+mn-ea"/>
                  <a:cs typeface="Times New Roman" charset="0"/>
                </a:endParaRPr>
              </a:p>
              <a:p>
                <a:endParaRPr kumimoji="1" lang="en-US" altLang="zh-CN" dirty="0">
                  <a:latin typeface="+mn-ea"/>
                  <a:cs typeface="Times New Roman" charset="0"/>
                </a:endParaRPr>
              </a:p>
              <a:p>
                <a:r>
                  <a:rPr kumimoji="1" lang="zh-CN" altLang="en-US" dirty="0" smtClean="0">
                    <a:latin typeface="+mn-ea"/>
                    <a:cs typeface="Times New Roman" charset="0"/>
                  </a:rPr>
                  <a:t>最小化误分类率即最小化经验风险</a:t>
                </a:r>
                <a:endParaRPr kumimoji="1" lang="zh-CN" altLang="en-US" dirty="0">
                  <a:latin typeface="+mn-ea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</a:t>
            </a:r>
            <a:r>
              <a:rPr lang="en-US" altLang="zh-CN" dirty="0" err="1" smtClean="0"/>
              <a:t>kd</a:t>
            </a:r>
            <a:r>
              <a:rPr lang="zh-CN" altLang="en-US" dirty="0" smtClean="0"/>
              <a:t>树：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2450"/>
                <a:ext cx="9801727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kumimoji="1" lang="zh-CN" altLang="en-US" dirty="0" smtClean="0">
                    <a:latin typeface="+mn-ea"/>
                    <a:cs typeface="Times New Roman" charset="0"/>
                  </a:rPr>
                  <a:t>输入：</a:t>
                </a:r>
                <a:r>
                  <a:rPr kumimoji="1" lang="en-US" altLang="zh-CN" dirty="0">
                    <a:latin typeface="+mn-ea"/>
                    <a:cs typeface="Times New Roman" charset="0"/>
                  </a:rPr>
                  <a:t>k </a:t>
                </a:r>
                <a:r>
                  <a:rPr kumimoji="1" lang="zh-CN" altLang="en-US" dirty="0">
                    <a:latin typeface="+mn-ea"/>
                    <a:cs typeface="Times New Roman" charset="0"/>
                  </a:rPr>
                  <a:t>维空间数据集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cs typeface="Times New Roman" charset="0"/>
                      </a:rPr>
                      <m:t>𝑇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cs typeface="Times New Roman" charset="0"/>
                      </a:rPr>
                      <m:t>={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cs typeface="Times New Roman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cs typeface="Times New Roman" charset="0"/>
                      </a:rPr>
                      <m:t>1,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cs typeface="Times New Roman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cs typeface="Times New Roman" charset="0"/>
                      </a:rPr>
                      <m:t>2,…,</m:t>
                    </m:r>
                    <m:r>
                      <a:rPr kumimoji="1" lang="en-US" altLang="zh-CN" i="1" dirty="0" err="1">
                        <a:latin typeface="Cambria Math" panose="02040503050406030204" pitchFamily="18" charset="0"/>
                        <a:cs typeface="Times New Roman" charset="0"/>
                      </a:rPr>
                      <m:t>𝑥𝑁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cs typeface="Times New Roman" charset="0"/>
                      </a:rPr>
                      <m:t>},</m:t>
                    </m:r>
                  </m:oMath>
                </a14:m>
                <a:endParaRPr kumimoji="1" lang="en-US" altLang="zh-CN" i="0" dirty="0" smtClean="0">
                  <a:latin typeface="+mj-lt"/>
                  <a:cs typeface="Times New Roman" charset="0"/>
                </a:endParaRPr>
              </a:p>
              <a:p>
                <a:pPr marL="0" indent="0">
                  <a:buNone/>
                </a:pPr>
                <a:r>
                  <a:rPr kumimoji="1" lang="zh-CN" altLang="en-US" i="0" dirty="0" smtClean="0">
                    <a:latin typeface="+mj-lt"/>
                    <a:cs typeface="Times New Roman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Times New Roman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Times New Roman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Times New Roman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cs typeface="Times New Roman" charset="0"/>
                          </a:rPr>
                          <m:t>(</m:t>
                        </m:r>
                        <m:sSubSup>
                          <m:sSubSup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cs typeface="Times New Roman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cs typeface="Times New Roman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cs typeface="Times New Roman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kumimoji="1" lang="en-US" altLang="zh-CN" i="1" dirty="0">
                                    <a:latin typeface="Cambria Math" panose="02040503050406030204" pitchFamily="18" charset="0"/>
                                    <a:cs typeface="Times New Roman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cs typeface="Times New Roman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kumimoji="1" lang="en-US" altLang="zh-CN" i="1" dirty="0">
                            <a:latin typeface="Cambria Math" panose="02040503050406030204" pitchFamily="18" charset="0"/>
                            <a:cs typeface="Times New Roman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cs typeface="Times New Roman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cs typeface="Times New Roman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cs typeface="Times New Roman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kumimoji="1" lang="en-US" altLang="zh-CN" i="1" dirty="0">
                                    <a:latin typeface="Cambria Math" panose="02040503050406030204" pitchFamily="18" charset="0"/>
                                    <a:cs typeface="Times New Roman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cs typeface="Times New Roman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kumimoji="1" lang="en-US" altLang="zh-CN" i="1" dirty="0">
                            <a:latin typeface="Cambria Math" panose="02040503050406030204" pitchFamily="18" charset="0"/>
                            <a:cs typeface="Times New Roman" charset="0"/>
                          </a:rPr>
                          <m:t>,…,</m:t>
                        </m:r>
                        <m:sSubSup>
                          <m:sSubSup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cs typeface="Times New Roman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cs typeface="Times New Roman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cs typeface="Times New Roman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kumimoji="1" lang="en-US" altLang="zh-CN" i="1" dirty="0">
                                    <a:latin typeface="Cambria Math" panose="02040503050406030204" pitchFamily="18" charset="0"/>
                                    <a:cs typeface="Times New Roman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cs typeface="Times New Roman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kumimoji="1" lang="en-US" altLang="zh-CN" i="1" dirty="0">
                            <a:latin typeface="Cambria Math" panose="02040503050406030204" pitchFamily="18" charset="0"/>
                            <a:cs typeface="Times New Roman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Times New Roman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i="1" dirty="0" err="1">
                        <a:latin typeface="Cambria Math" panose="02040503050406030204" pitchFamily="18" charset="0"/>
                        <a:cs typeface="Times New Roman" charset="0"/>
                      </a:rPr>
                      <m:t>,</m:t>
                    </m:r>
                    <m:r>
                      <a:rPr kumimoji="1" lang="en-US" altLang="zh-CN" i="1" dirty="0" err="1">
                        <a:latin typeface="Cambria Math" panose="02040503050406030204" pitchFamily="18" charset="0"/>
                        <a:cs typeface="Times New Roman" charset="0"/>
                      </a:rPr>
                      <m:t>𝑖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cs typeface="Times New Roman" charset="0"/>
                      </a:rPr>
                      <m:t>=1,2,…,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cs typeface="Times New Roman" charset="0"/>
                      </a:rPr>
                      <m:t>𝑁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  <a:cs typeface="Times New Roman" charset="0"/>
                      </a:rPr>
                      <m:t>；</m:t>
                    </m:r>
                  </m:oMath>
                </a14:m>
                <a:endParaRPr kumimoji="1" lang="en-US" altLang="zh-CN" dirty="0" smtClean="0">
                  <a:latin typeface="+mn-ea"/>
                  <a:cs typeface="Times New Roman" charset="0"/>
                </a:endParaRPr>
              </a:p>
              <a:p>
                <a:r>
                  <a:rPr kumimoji="1" lang="zh-CN" altLang="en-US" dirty="0" smtClean="0">
                    <a:latin typeface="+mn-ea"/>
                    <a:cs typeface="Times New Roman" charset="0"/>
                  </a:rPr>
                  <a:t>输出：</a:t>
                </a:r>
                <a:r>
                  <a:rPr kumimoji="1" lang="en-US" altLang="zh-CN" dirty="0" err="1" smtClean="0">
                    <a:latin typeface="+mn-ea"/>
                    <a:cs typeface="Times New Roman" charset="0"/>
                  </a:rPr>
                  <a:t>kd</a:t>
                </a:r>
                <a:r>
                  <a:rPr kumimoji="1" lang="zh-CN" altLang="en-US" dirty="0" smtClean="0">
                    <a:latin typeface="+mn-ea"/>
                    <a:cs typeface="Times New Roman" charset="0"/>
                  </a:rPr>
                  <a:t>树</a:t>
                </a:r>
                <a:endParaRPr kumimoji="1" lang="en-US" altLang="zh-CN" dirty="0" smtClean="0">
                  <a:latin typeface="+mn-ea"/>
                  <a:cs typeface="Times New Roman" charset="0"/>
                </a:endParaRPr>
              </a:p>
              <a:p>
                <a:r>
                  <a:rPr kumimoji="1" lang="zh-CN" altLang="en-US" dirty="0" smtClean="0">
                    <a:latin typeface="+mn-ea"/>
                    <a:cs typeface="Times New Roman" charset="0"/>
                  </a:rPr>
                  <a:t>例如：</a:t>
                </a:r>
                <a:r>
                  <a:rPr kumimoji="1" lang="en-US" altLang="zh-CN" dirty="0" smtClean="0">
                    <a:latin typeface="+mn-ea"/>
                    <a:cs typeface="Times New Roman" charset="0"/>
                  </a:rPr>
                  <a:t>T=</a:t>
                </a:r>
                <a:r>
                  <a:rPr lang="en-US" altLang="zh-CN" dirty="0" smtClean="0"/>
                  <a:t>{(2,3),(5,4),(9,6),(4,7),(8,1),(7,2)}</a:t>
                </a:r>
              </a:p>
              <a:p>
                <a:r>
                  <a:rPr kumimoji="1" lang="zh-CN" altLang="en-US" dirty="0" smtClean="0">
                    <a:cs typeface="Times New Roman" charset="0"/>
                  </a:rPr>
                  <a:t>根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  <a:cs typeface="Times New Roman" charset="0"/>
                      </a:rPr>
                      <m:t>：</m:t>
                    </m:r>
                    <m:sSubSup>
                      <m:sSubSup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cs typeface="Times New Roman" charset="0"/>
                          </a:rPr>
                        </m:ctrlPr>
                      </m:sSubSup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cs typeface="Times New Roman" charset="0"/>
                          </a:rPr>
                          <m:t>𝑥</m:t>
                        </m:r>
                      </m:e>
                      <m:sub/>
                      <m:sup>
                        <m:d>
                          <m:d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cs typeface="Times New Roman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cs typeface="Times New Roman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kumimoji="1" lang="en-US" altLang="zh-CN" dirty="0" smtClean="0">
                    <a:latin typeface="+mn-ea"/>
                    <a:cs typeface="Times New Roman" charset="0"/>
                  </a:rPr>
                  <a:t>=7;</a:t>
                </a:r>
              </a:p>
              <a:p>
                <a:r>
                  <a:rPr kumimoji="1" lang="zh-CN" altLang="en-US" dirty="0" smtClean="0">
                    <a:latin typeface="+mn-ea"/>
                    <a:cs typeface="Times New Roman" charset="0"/>
                  </a:rPr>
                  <a:t>左子树</a:t>
                </a:r>
                <a:r>
                  <a:rPr kumimoji="1" lang="zh-CN" altLang="en-US" dirty="0" smtClean="0">
                    <a:cs typeface="Times New Roman" charset="0"/>
                  </a:rPr>
                  <a:t>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cs typeface="Times New Roman" charset="0"/>
                          </a:rPr>
                        </m:ctrlPr>
                      </m:sSubSup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cs typeface="Times New Roman" charset="0"/>
                          </a:rPr>
                          <m:t>𝑥</m:t>
                        </m:r>
                      </m:e>
                      <m:sub/>
                      <m:sup>
                        <m:d>
                          <m:d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cs typeface="Times New Roman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cs typeface="Times New Roman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r>
                  <a:rPr kumimoji="1" lang="en-US" altLang="zh-CN" dirty="0" smtClean="0">
                    <a:latin typeface="+mn-ea"/>
                    <a:cs typeface="Times New Roman" charset="0"/>
                  </a:rPr>
                  <a:t>=4;</a:t>
                </a:r>
                <a:r>
                  <a:rPr kumimoji="1" lang="en-US" altLang="zh-CN" dirty="0">
                    <a:cs typeface="Times New Roman" charset="0"/>
                  </a:rPr>
                  <a:t> </a:t>
                </a:r>
                <a:endParaRPr kumimoji="1" lang="en-US" altLang="zh-CN" i="1" dirty="0" smtClean="0">
                  <a:latin typeface="Cambria Math" panose="02040503050406030204" pitchFamily="18" charset="0"/>
                  <a:cs typeface="Times New Roman" charset="0"/>
                </a:endParaRPr>
              </a:p>
              <a:p>
                <a:r>
                  <a:rPr kumimoji="1" lang="zh-CN" altLang="en-US" i="0" dirty="0" smtClean="0">
                    <a:latin typeface="+mj-lt"/>
                    <a:cs typeface="Times New Roman" charset="0"/>
                  </a:rPr>
                  <a:t>右子树：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cs typeface="Times New Roman" charset="0"/>
                          </a:rPr>
                        </m:ctrlPr>
                      </m:sSubSup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cs typeface="Times New Roman" charset="0"/>
                          </a:rPr>
                          <m:t>𝑥</m:t>
                        </m:r>
                      </m:e>
                      <m:sub/>
                      <m:sup>
                        <m:d>
                          <m:d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cs typeface="Times New Roman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cs typeface="Times New Roman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r>
                  <a:rPr kumimoji="1" lang="en-US" altLang="zh-CN" dirty="0" smtClean="0">
                    <a:latin typeface="+mn-ea"/>
                    <a:cs typeface="Times New Roman" charset="0"/>
                  </a:rPr>
                  <a:t>=6;</a:t>
                </a:r>
              </a:p>
              <a:p>
                <a:pPr marL="0" indent="0">
                  <a:buNone/>
                </a:pPr>
                <a:endParaRPr kumimoji="1" lang="en-US" altLang="zh-CN" dirty="0" smtClean="0">
                  <a:latin typeface="+mn-ea"/>
                  <a:cs typeface="Times New Roman" charset="0"/>
                </a:endParaRPr>
              </a:p>
              <a:p>
                <a:r>
                  <a:rPr kumimoji="1" lang="zh-CN" altLang="en-US" dirty="0" smtClean="0">
                    <a:latin typeface="+mn-ea"/>
                    <a:cs typeface="Times New Roman" charset="0"/>
                  </a:rPr>
                  <a:t>继续递归，直至穷尽实例</a:t>
                </a:r>
                <a:endParaRPr kumimoji="1" lang="zh-CN" altLang="en-US" dirty="0">
                  <a:latin typeface="+mn-ea"/>
                  <a:cs typeface="Times New Roman" charset="0"/>
                </a:endParaRPr>
              </a:p>
              <a:p>
                <a:endParaRPr kumimoji="1" lang="zh-CN" altLang="en-US" dirty="0">
                  <a:latin typeface="+mn-ea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2450"/>
                <a:ext cx="9801727" cy="4351338"/>
              </a:xfrm>
              <a:blipFill>
                <a:blip r:embed="rId3"/>
                <a:stretch>
                  <a:fillRect l="-1120" t="-2801" b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latin typeface="+mn-ea"/>
              <a:cs typeface="Times New Roman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9333" y="2237014"/>
            <a:ext cx="4702667" cy="46209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908" y="3547382"/>
            <a:ext cx="37814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1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886</Words>
  <Application>Microsoft Office PowerPoint</Application>
  <PresentationFormat>宽屏</PresentationFormat>
  <Paragraphs>104</Paragraphs>
  <Slides>12</Slides>
  <Notes>10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K近邻法</vt:lpstr>
      <vt:lpstr>k近邻算法：</vt:lpstr>
      <vt:lpstr>k近邻模型：</vt:lpstr>
      <vt:lpstr>k值的选择：</vt:lpstr>
      <vt:lpstr>近似误差、估计误差</vt:lpstr>
      <vt:lpstr>k值的选择：</vt:lpstr>
      <vt:lpstr>距离的度量：</vt:lpstr>
      <vt:lpstr>分类决策规则：</vt:lpstr>
      <vt:lpstr>构造kd树：</vt:lpstr>
      <vt:lpstr>搜索kd树：</vt:lpstr>
      <vt:lpstr>不足：</vt:lpstr>
      <vt:lpstr>不足：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感知机</dc:title>
  <dc:creator>zjl2275015552@outlook.com</dc:creator>
  <cp:lastModifiedBy>HB R</cp:lastModifiedBy>
  <cp:revision>245</cp:revision>
  <dcterms:created xsi:type="dcterms:W3CDTF">2017-12-01T12:29:00Z</dcterms:created>
  <dcterms:modified xsi:type="dcterms:W3CDTF">2017-12-11T12:29:03Z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