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6" r:id="rId5"/>
    <p:sldId id="258" r:id="rId6"/>
    <p:sldId id="259" r:id="rId7"/>
    <p:sldId id="265" r:id="rId8"/>
    <p:sldId id="260" r:id="rId9"/>
    <p:sldId id="261" r:id="rId10"/>
    <p:sldId id="263" r:id="rId11"/>
    <p:sldId id="262"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Face mask detection</a:t>
            </a:r>
            <a:endParaRPr lang="en-US" dirty="0"/>
          </a:p>
        </p:txBody>
      </p:sp>
      <p:sp>
        <p:nvSpPr>
          <p:cNvPr id="3" name="Subtitle 2"/>
          <p:cNvSpPr>
            <a:spLocks noGrp="1"/>
          </p:cNvSpPr>
          <p:nvPr>
            <p:ph type="subTitle" idx="1"/>
          </p:nvPr>
        </p:nvSpPr>
        <p:spPr/>
        <p:txBody>
          <a:bodyPr/>
          <a:lstStyle/>
          <a:p>
            <a:r>
              <a:rPr lang="en-US"/>
              <a:t>Open innovation</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preprocessing </a:t>
            </a:r>
            <a:endParaRPr lang="en-US"/>
          </a:p>
        </p:txBody>
      </p:sp>
      <p:sp>
        <p:nvSpPr>
          <p:cNvPr id="3" name="Content Placeholder 2"/>
          <p:cNvSpPr>
            <a:spLocks noGrp="1"/>
          </p:cNvSpPr>
          <p:nvPr>
            <p:ph idx="1"/>
          </p:nvPr>
        </p:nvSpPr>
        <p:spPr/>
        <p:txBody>
          <a:bodyPr/>
          <a:p>
            <a:r>
              <a:rPr lang="en-US"/>
              <a:t>1.perform one-hot encoding on the labels list  by using LabelBinarizer.</a:t>
            </a:r>
            <a:endParaRPr lang="en-US"/>
          </a:p>
          <a:p>
            <a:r>
              <a:rPr lang="en-US"/>
              <a:t>2.covert the two lists (data and lables) into array format by using numpy .</a:t>
            </a:r>
            <a:endParaRPr lang="en-US"/>
          </a:p>
          <a:p>
            <a:r>
              <a:rPr lang="en-US"/>
              <a:t>3.Here we are converting the two lists into array format because of train-test split.</a:t>
            </a:r>
            <a:endParaRPr lang="en-US"/>
          </a:p>
          <a:p>
            <a:r>
              <a:rPr lang="en-US"/>
              <a:t>4.perform the train_test_split  on  the data array and list array for training and testing the model with random_state=0 and train size  80 percent  and test size 20 percent of the dataset.</a:t>
            </a:r>
            <a:endParaRPr lang="en-US"/>
          </a:p>
          <a:p>
            <a:pPr marL="0" indent="0">
              <a:buNone/>
            </a:pP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2.Model Building</a:t>
            </a:r>
            <a:endParaRPr lang="en-US"/>
          </a:p>
        </p:txBody>
      </p:sp>
      <p:sp>
        <p:nvSpPr>
          <p:cNvPr id="3" name="Content Placeholder 2"/>
          <p:cNvSpPr>
            <a:spLocks noGrp="1"/>
          </p:cNvSpPr>
          <p:nvPr>
            <p:ph idx="1"/>
          </p:nvPr>
        </p:nvSpPr>
        <p:spPr/>
        <p:txBody>
          <a:bodyPr/>
          <a:p>
            <a:r>
              <a:rPr lang="en-US"/>
              <a:t>1.load the MobileNetV2 network, ensuring the head FC layer sets are</a:t>
            </a:r>
            <a:endParaRPr lang="en-US"/>
          </a:p>
          <a:p>
            <a:r>
              <a:rPr lang="en-US"/>
              <a:t>2.construct the head of the model that will be placed on top of the</a:t>
            </a:r>
            <a:endParaRPr lang="en-US"/>
          </a:p>
          <a:p>
            <a:r>
              <a:rPr lang="en-US"/>
              <a:t>3.place the head FC model on top of the base model (this will become the actual model we will train)</a:t>
            </a:r>
            <a:endParaRPr lang="en-US"/>
          </a:p>
          <a:p>
            <a:r>
              <a:rPr lang="en-US"/>
              <a:t>4.loop over all layers in the base model and freeze them so they will *not* be updated during the first training process</a:t>
            </a:r>
            <a:endParaRPr lang="en-US"/>
          </a:p>
          <a:p>
            <a:r>
              <a:rPr lang="en-US"/>
              <a:t>5.compile our model</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3.Training the model</a:t>
            </a:r>
            <a:endParaRPr lang="en-US"/>
          </a:p>
        </p:txBody>
      </p:sp>
      <p:sp>
        <p:nvSpPr>
          <p:cNvPr id="3" name="Content Placeholder 2"/>
          <p:cNvSpPr>
            <a:spLocks noGrp="1"/>
          </p:cNvSpPr>
          <p:nvPr>
            <p:ph idx="1"/>
          </p:nvPr>
        </p:nvSpPr>
        <p:spPr/>
        <p:txBody>
          <a:bodyPr>
            <a:normAutofit lnSpcReduction="10000"/>
          </a:bodyPr>
          <a:p>
            <a:r>
              <a:rPr lang="en-US"/>
              <a:t>Train the model with 5 no of epochs.</a:t>
            </a:r>
            <a:endParaRPr lang="en-US"/>
          </a:p>
          <a:p>
            <a:r>
              <a:rPr lang="en-US"/>
              <a:t># train the head of the network</a:t>
            </a:r>
            <a:endParaRPr lang="en-US"/>
          </a:p>
          <a:p>
            <a:r>
              <a:rPr lang="en-US"/>
              <a:t>print("[INFO] training head...")</a:t>
            </a:r>
            <a:endParaRPr lang="en-US"/>
          </a:p>
          <a:p>
            <a:r>
              <a:rPr lang="en-US"/>
              <a:t>H = model.fit(</a:t>
            </a:r>
            <a:endParaRPr lang="en-US"/>
          </a:p>
          <a:p>
            <a:r>
              <a:rPr lang="en-US"/>
              <a:t>	aug.flow(trainX, trainY, batch_size=BS),</a:t>
            </a:r>
            <a:endParaRPr lang="en-US"/>
          </a:p>
          <a:p>
            <a:r>
              <a:rPr lang="en-US"/>
              <a:t>	steps_per_epoch=len(trainX) // BS,</a:t>
            </a:r>
            <a:endParaRPr lang="en-US"/>
          </a:p>
          <a:p>
            <a:r>
              <a:rPr lang="en-US"/>
              <a:t>	validation_data=(testX, testY),</a:t>
            </a:r>
            <a:endParaRPr lang="en-US"/>
          </a:p>
          <a:p>
            <a:r>
              <a:rPr lang="en-US"/>
              <a:t>	validation_steps=len(testX) // BS,</a:t>
            </a:r>
            <a:endParaRPr lang="en-US"/>
          </a:p>
          <a:p>
            <a:r>
              <a:rPr lang="en-US"/>
              <a:t>	epochs=5)</a:t>
            </a:r>
            <a:endParaRPr lang="en-US"/>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Predictions on test data set</a:t>
            </a:r>
            <a:endParaRPr lang="en-US"/>
          </a:p>
        </p:txBody>
      </p:sp>
      <p:sp>
        <p:nvSpPr>
          <p:cNvPr id="3" name="Content Placeholder 2"/>
          <p:cNvSpPr>
            <a:spLocks noGrp="1"/>
          </p:cNvSpPr>
          <p:nvPr>
            <p:ph sz="half" idx="1"/>
          </p:nvPr>
        </p:nvSpPr>
        <p:spPr/>
        <p:txBody>
          <a:bodyPr/>
          <a:p>
            <a:r>
              <a:rPr lang="en-US"/>
              <a:t> for each image in the testing set we need to find the index of the</a:t>
            </a:r>
            <a:endParaRPr lang="en-US"/>
          </a:p>
          <a:p>
            <a:pPr marL="0" indent="0">
              <a:buNone/>
            </a:pPr>
            <a:r>
              <a:rPr lang="en-US"/>
              <a:t>label with corresponding largest predicted probability.</a:t>
            </a:r>
            <a:endParaRPr lang="en-US"/>
          </a:p>
          <a:p>
            <a:pPr marL="0" indent="0">
              <a:buNone/>
            </a:pPr>
            <a:r>
              <a:rPr lang="en-US"/>
              <a:t>Prepare the classification  by using predictions of the model.</a:t>
            </a:r>
            <a:endParaRPr lang="en-US"/>
          </a:p>
          <a:p>
            <a:pPr marL="0" indent="0">
              <a:buNone/>
            </a:pPr>
            <a:endParaRPr lang="en-US"/>
          </a:p>
        </p:txBody>
      </p:sp>
      <p:pic>
        <p:nvPicPr>
          <p:cNvPr id="4" name="Content Placeholder 3" descr="plot"/>
          <p:cNvPicPr>
            <a:picLocks noChangeAspect="1"/>
          </p:cNvPicPr>
          <p:nvPr>
            <p:ph sz="half" idx="2"/>
          </p:nvPr>
        </p:nvPicPr>
        <p:blipFill>
          <a:blip r:embed="rId1"/>
          <a:stretch>
            <a:fillRect/>
          </a:stretch>
        </p:blipFill>
        <p:spPr>
          <a:xfrm>
            <a:off x="6172200" y="2058035"/>
            <a:ext cx="5181600" cy="38862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Accuaracy </a:t>
            </a:r>
            <a:endParaRPr lang="en-US"/>
          </a:p>
        </p:txBody>
      </p:sp>
      <p:sp>
        <p:nvSpPr>
          <p:cNvPr id="4" name="Content Placeholder 3"/>
          <p:cNvSpPr>
            <a:spLocks noGrp="1"/>
          </p:cNvSpPr>
          <p:nvPr>
            <p:ph sz="half" idx="2"/>
          </p:nvPr>
        </p:nvSpPr>
        <p:spPr/>
        <p:txBody>
          <a:bodyPr/>
          <a:p>
            <a:r>
              <a:rPr lang="en-US"/>
              <a:t>Our model gave 93% accuracy for Face Mask Detection after training via tensorflow-gpu==2.0.0</a:t>
            </a:r>
            <a:endParaRPr lang="en-US"/>
          </a:p>
          <a:p>
            <a:r>
              <a:rPr lang="en-US"/>
              <a:t>our model is good form the test data.</a:t>
            </a:r>
            <a:endParaRPr lang="en-US"/>
          </a:p>
        </p:txBody>
      </p:sp>
      <p:pic>
        <p:nvPicPr>
          <p:cNvPr id="5" name="Content Placeholder 4" descr="Screenshot 2020-06-01 at 9.48.27 PM"/>
          <p:cNvPicPr>
            <a:picLocks noChangeAspect="1"/>
          </p:cNvPicPr>
          <p:nvPr>
            <p:ph sz="half" idx="1"/>
          </p:nvPr>
        </p:nvPicPr>
        <p:blipFill>
          <a:blip r:embed="rId1"/>
          <a:stretch>
            <a:fillRect/>
          </a:stretch>
        </p:blipFill>
        <p:spPr>
          <a:xfrm>
            <a:off x="1252220" y="3162935"/>
            <a:ext cx="4352925" cy="16764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idx="4294967295"/>
          </p:nvPr>
        </p:nvSpPr>
        <p:spPr>
          <a:xfrm>
            <a:off x="0" y="365125"/>
            <a:ext cx="10515600" cy="1325880"/>
          </a:xfrm>
        </p:spPr>
        <p:txBody>
          <a:bodyPr>
            <a:normAutofit fontScale="90000"/>
          </a:bodyPr>
          <a:p>
            <a:br>
              <a:rPr lang="en-US" sz="4890"/>
            </a:br>
            <a:br>
              <a:rPr lang="en-US" sz="4890"/>
            </a:br>
            <a:br>
              <a:rPr lang="en-US" sz="4890"/>
            </a:br>
            <a:br>
              <a:rPr lang="en-US" sz="4890"/>
            </a:br>
            <a:br>
              <a:rPr lang="en-US" sz="4890"/>
            </a:br>
            <a:br>
              <a:rPr lang="en-US" sz="4890"/>
            </a:br>
            <a:r>
              <a:rPr lang="en-US" sz="4890"/>
              <a:t>Detecting the face and mask</a:t>
            </a:r>
            <a:br>
              <a:rPr lang="en-US" sz="4890"/>
            </a:br>
            <a:br>
              <a:rPr lang="en-US" sz="4890"/>
            </a:br>
            <a:r>
              <a:rPr lang="en-US" sz="4890"/>
              <a:t>With the help face detector model  the model  detects the face and with the help of mask detector model the model detects the mask.</a:t>
            </a:r>
            <a:br>
              <a:rPr lang="en-US" sz="4890"/>
            </a:br>
            <a:r>
              <a:rPr lang="en-US" sz="4890"/>
              <a:t>by using dnn in cv2 library the face detector detects the face.</a:t>
            </a:r>
            <a:br>
              <a:rPr lang="en-US" sz="4890"/>
            </a:br>
            <a:endParaRPr lang="en-US" sz="4890"/>
          </a:p>
        </p:txBody>
      </p:sp>
      <p:sp>
        <p:nvSpPr>
          <p:cNvPr id="5" name="Text Box 4"/>
          <p:cNvSpPr txBox="1"/>
          <p:nvPr/>
        </p:nvSpPr>
        <p:spPr>
          <a:xfrm>
            <a:off x="-935355" y="1298575"/>
            <a:ext cx="776605" cy="368300"/>
          </a:xfrm>
          <a:prstGeom prst="rect">
            <a:avLst/>
          </a:prstGeom>
          <a:noFill/>
        </p:spPr>
        <p:txBody>
          <a:bodyPr wrap="none" rtlCol="0">
            <a:spAutoFit/>
          </a:bodyPr>
          <a:p>
            <a:pPr algn="l"/>
            <a:r>
              <a:rPr lang="en-US">
                <a:sym typeface="+mn-ea"/>
              </a:rPr>
              <a:t>library</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200785" y="1721485"/>
            <a:ext cx="4734560" cy="2030095"/>
          </a:xfrm>
          <a:prstGeom prst="rect">
            <a:avLst/>
          </a:prstGeom>
          <a:noFill/>
        </p:spPr>
        <p:txBody>
          <a:bodyPr wrap="square" rtlCol="0" anchor="t">
            <a:spAutoFit/>
          </a:bodyPr>
          <a:p>
            <a:pPr algn="l"/>
            <a:r>
              <a:rPr lang="en-US">
                <a:sym typeface="+mn-ea"/>
              </a:rPr>
              <a:t>1.Connect to the webcam by using cv2 library</a:t>
            </a:r>
            <a:br>
              <a:rPr lang="en-US">
                <a:sym typeface="+mn-ea"/>
              </a:rPr>
            </a:br>
            <a:endParaRPr lang="en-US">
              <a:sym typeface="+mn-ea"/>
            </a:endParaRPr>
          </a:p>
          <a:p>
            <a:pPr algn="l"/>
            <a:r>
              <a:rPr lang="en-US">
                <a:sym typeface="+mn-ea"/>
              </a:rPr>
              <a:t>2.by using both face detector and mask detector we conclude that if the</a:t>
            </a:r>
            <a:endParaRPr lang="en-US">
              <a:sym typeface="+mn-ea"/>
            </a:endParaRPr>
          </a:p>
          <a:p>
            <a:pPr algn="l"/>
            <a:r>
              <a:rPr lang="en-US">
                <a:sym typeface="+mn-ea"/>
              </a:rPr>
              <a:t> person is had  mask or not with accuracy.</a:t>
            </a:r>
            <a:endParaRPr lang="en-US">
              <a:sym typeface="+mn-ea"/>
            </a:endParaRPr>
          </a:p>
          <a:p>
            <a:pPr algn="l"/>
            <a:br>
              <a:rPr lang="en-US">
                <a:sym typeface="+mn-ea"/>
              </a:rPr>
            </a:br>
            <a:endParaRPr lang="en-US"/>
          </a:p>
        </p:txBody>
      </p:sp>
      <p:pic>
        <p:nvPicPr>
          <p:cNvPr id="5" name="Picture 4" descr="2"/>
          <p:cNvPicPr>
            <a:picLocks noChangeAspect="1"/>
          </p:cNvPicPr>
          <p:nvPr/>
        </p:nvPicPr>
        <p:blipFill>
          <a:blip r:embed="rId1"/>
          <a:stretch>
            <a:fillRect/>
          </a:stretch>
        </p:blipFill>
        <p:spPr>
          <a:xfrm>
            <a:off x="6539230" y="1100455"/>
            <a:ext cx="4862830" cy="46570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a:xfrm>
            <a:off x="1524000" y="1122680"/>
            <a:ext cx="9144000" cy="795020"/>
          </a:xfrm>
        </p:spPr>
        <p:txBody>
          <a:bodyPr>
            <a:normAutofit fontScale="90000"/>
          </a:bodyPr>
          <a:p>
            <a:r>
              <a:rPr lang="en-US"/>
              <a:t>test data code</a:t>
            </a:r>
            <a:endParaRPr lang="en-US"/>
          </a:p>
        </p:txBody>
      </p:sp>
      <p:sp>
        <p:nvSpPr>
          <p:cNvPr id="6" name="Subtitle 5"/>
          <p:cNvSpPr>
            <a:spLocks noGrp="1"/>
          </p:cNvSpPr>
          <p:nvPr>
            <p:ph type="subTitle" idx="1"/>
          </p:nvPr>
        </p:nvSpPr>
        <p:spPr>
          <a:xfrm>
            <a:off x="1524000" y="2136775"/>
            <a:ext cx="9144000" cy="3121025"/>
          </a:xfrm>
        </p:spPr>
        <p:txBody>
          <a:bodyPr>
            <a:normAutofit fontScale="75000"/>
          </a:bodyPr>
          <a:p>
            <a:r>
              <a:rPr lang="en-US">
                <a:sym typeface="+mn-ea"/>
              </a:rPr>
              <a:t>import numpy as np</a:t>
            </a:r>
            <a:endParaRPr lang="en-US"/>
          </a:p>
          <a:p>
            <a:r>
              <a:rPr lang="en-US">
                <a:sym typeface="+mn-ea"/>
              </a:rPr>
              <a:t>from keras.preprocessing import image</a:t>
            </a:r>
            <a:endParaRPr lang="en-US"/>
          </a:p>
          <a:p>
            <a:r>
              <a:rPr lang="en-US">
                <a:sym typeface="+mn-ea"/>
              </a:rPr>
              <a:t>test_image = image.load_img(r'D:\fm\image-1.jpg', target_size = (224, 224))</a:t>
            </a:r>
            <a:endParaRPr lang="en-US"/>
          </a:p>
          <a:p>
            <a:r>
              <a:rPr lang="en-US">
                <a:sym typeface="+mn-ea"/>
              </a:rPr>
              <a:t>plt.imshow(test_image)</a:t>
            </a:r>
            <a:endParaRPr lang="en-US"/>
          </a:p>
          <a:p>
            <a:r>
              <a:rPr lang="en-US">
                <a:sym typeface="+mn-ea"/>
              </a:rPr>
              <a:t>test_image = image.img_to_array(test_image)</a:t>
            </a:r>
            <a:endParaRPr lang="en-US"/>
          </a:p>
          <a:p>
            <a:r>
              <a:rPr lang="en-US">
                <a:sym typeface="+mn-ea"/>
              </a:rPr>
              <a:t>test_image = preprocess_input(test_image)</a:t>
            </a:r>
            <a:endParaRPr lang="en-US"/>
          </a:p>
          <a:p>
            <a:r>
              <a:rPr lang="en-US">
                <a:sym typeface="+mn-ea"/>
              </a:rPr>
              <a:t>test_image = np.expand_dims(test_image, axis=0)</a:t>
            </a:r>
            <a:endParaRPr lang="en-US"/>
          </a:p>
          <a:p>
            <a:r>
              <a:rPr lang="en-US">
                <a:sym typeface="+mn-ea"/>
              </a:rPr>
              <a:t>result = model.predict(test_image)</a:t>
            </a:r>
            <a:endParaRPr lang="en-US"/>
          </a:p>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Some samples test images are </a:t>
            </a:r>
            <a:endParaRPr lang="en-US"/>
          </a:p>
        </p:txBody>
      </p:sp>
      <p:pic>
        <p:nvPicPr>
          <p:cNvPr id="4" name="Content Placeholder 3" descr="Screen Shot 2020-05-14 at 8.49.06 PM (1)"/>
          <p:cNvPicPr>
            <a:picLocks noChangeAspect="1"/>
          </p:cNvPicPr>
          <p:nvPr>
            <p:ph idx="1"/>
          </p:nvPr>
        </p:nvPicPr>
        <p:blipFill>
          <a:blip r:embed="rId1"/>
          <a:stretch>
            <a:fillRect/>
          </a:stretch>
        </p:blipFill>
        <p:spPr>
          <a:xfrm>
            <a:off x="2515870" y="1825625"/>
            <a:ext cx="7158990" cy="43516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Problem statement</a:t>
            </a:r>
            <a:endParaRPr lang="en-US"/>
          </a:p>
        </p:txBody>
      </p:sp>
      <p:sp>
        <p:nvSpPr>
          <p:cNvPr id="3" name="Content Placeholder 2"/>
          <p:cNvSpPr>
            <a:spLocks noGrp="1"/>
          </p:cNvSpPr>
          <p:nvPr>
            <p:ph idx="1"/>
          </p:nvPr>
        </p:nvSpPr>
        <p:spPr/>
        <p:txBody>
          <a:bodyPr/>
          <a:p>
            <a:r>
              <a:rPr lang="en-US"/>
              <a:t>The goal of this challenge is to train object detection models capable of identifying the location of masked faces in an image as well as the location of unmasked faces in the image. These detectors should be robust to noise and provide as little room as possible to accommodate false positives for masks due to the potentially dire consequences that they would lead to. Ideally, they should be fast enough to work well for real-world applications, something we hope to focus on in future rounds of the competition</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Dataset</a:t>
            </a:r>
            <a:endParaRPr lang="en-US"/>
          </a:p>
        </p:txBody>
      </p:sp>
      <p:sp>
        <p:nvSpPr>
          <p:cNvPr id="3" name="Content Placeholder 2"/>
          <p:cNvSpPr>
            <a:spLocks noGrp="1"/>
          </p:cNvSpPr>
          <p:nvPr>
            <p:ph idx="1"/>
          </p:nvPr>
        </p:nvSpPr>
        <p:spPr/>
        <p:txBody>
          <a:bodyPr/>
          <a:p>
            <a:r>
              <a:rPr lang="en-US"/>
              <a:t>The dataset that would be used is a growing dataset from a combination of many sources, either hand-labeled or pseudo-labeled. The dataset would contain annotations for masked faces, unmasked faces as well as some images that don't have any annotations as would be the case in the real-world scenario.</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Motivation</a:t>
            </a:r>
            <a:endParaRPr lang="en-US"/>
          </a:p>
        </p:txBody>
      </p:sp>
      <p:sp>
        <p:nvSpPr>
          <p:cNvPr id="3" name="Content Placeholder 2"/>
          <p:cNvSpPr>
            <a:spLocks noGrp="1"/>
          </p:cNvSpPr>
          <p:nvPr>
            <p:ph idx="1"/>
          </p:nvPr>
        </p:nvSpPr>
        <p:spPr/>
        <p:txBody>
          <a:bodyPr/>
          <a:p>
            <a:r>
              <a:rPr lang="en-US"/>
              <a:t>In the present scenario due to Covid-19, there is no efficient face mask detection applications which are now in high demand for transportation means, densely populated areas, residential districts, large-scale manufacturers and other enterprises to ensure safety. Also, the absence of large datasets of ‘with_mask’ images has made this task more cumbersome and challenging.</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Features</a:t>
            </a:r>
            <a:endParaRPr lang="en-US"/>
          </a:p>
        </p:txBody>
      </p:sp>
      <p:sp>
        <p:nvSpPr>
          <p:cNvPr id="3" name="Content Placeholder 2"/>
          <p:cNvSpPr>
            <a:spLocks noGrp="1"/>
          </p:cNvSpPr>
          <p:nvPr>
            <p:ph idx="1"/>
          </p:nvPr>
        </p:nvSpPr>
        <p:spPr/>
        <p:txBody>
          <a:bodyPr/>
          <a:p>
            <a:r>
              <a:rPr lang="en-US"/>
              <a:t>Our face mask detector didn't use any morphed masked images dataset. The model is accurate, and since we used the MobileNetV2 architecture, it’s also computationally efficient and thus making it easier to deploy the model to embedded systems (Raspberry Pi, Google Coral, etc.).</a:t>
            </a:r>
            <a:endParaRPr lang="en-US"/>
          </a:p>
          <a:p>
            <a:r>
              <a:rPr lang="en-US"/>
              <a:t>This system can therefore be used in real-time applications which require face-mask detection for safety purposes due to the outbreak of Covid-19.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Tools Used for model:</a:t>
            </a:r>
            <a:endParaRPr lang="en-US"/>
          </a:p>
        </p:txBody>
      </p:sp>
      <p:sp>
        <p:nvSpPr>
          <p:cNvPr id="3" name="Content Placeholder 2"/>
          <p:cNvSpPr>
            <a:spLocks noGrp="1"/>
          </p:cNvSpPr>
          <p:nvPr>
            <p:ph idx="1"/>
          </p:nvPr>
        </p:nvSpPr>
        <p:spPr/>
        <p:txBody>
          <a:bodyPr>
            <a:normAutofit fontScale="90000"/>
          </a:bodyPr>
          <a:p>
            <a:r>
              <a:rPr lang="en-US"/>
              <a:t>NumPy : Used for storing and manipulating high dimensional arrays.</a:t>
            </a:r>
            <a:endParaRPr lang="en-US"/>
          </a:p>
          <a:p>
            <a:r>
              <a:rPr lang="en-US"/>
              <a:t>Matplotlib : Used for plotting.</a:t>
            </a:r>
            <a:endParaRPr lang="en-US"/>
          </a:p>
          <a:p>
            <a:r>
              <a:rPr lang="en-US"/>
              <a:t>OpenCV : Used for manipulating images and video streams.</a:t>
            </a:r>
            <a:endParaRPr lang="en-US"/>
          </a:p>
          <a:p>
            <a:r>
              <a:rPr lang="en-US"/>
              <a:t>Keras : Used for designing and training the Face_Mask_Classifier model.</a:t>
            </a:r>
            <a:endParaRPr lang="en-US"/>
          </a:p>
          <a:p>
            <a:r>
              <a:rPr lang="en-US">
                <a:sym typeface="+mn-ea"/>
              </a:rPr>
              <a:t>Scikit-Learn</a:t>
            </a:r>
            <a:r>
              <a:rPr lang="en-US"/>
              <a:t> : used for train-test and perform one-hot encoding on the labels.</a:t>
            </a:r>
            <a:endParaRPr lang="en-US"/>
          </a:p>
          <a:p>
            <a:r>
              <a:rPr lang="en-US"/>
              <a:t>imutils : A series of convenience functions to make basic image processing functions such as translation, rotation, resizing, skeletonization, displaying Matplotlib images, sorting contours, detecting edges, and much more easier with OpenCV and both Python 2.7 and Python 3.</a:t>
            </a:r>
            <a:endParaRPr lang="en-US"/>
          </a:p>
          <a:p>
            <a:r>
              <a:rPr lang="en-US"/>
              <a:t>numpy : used to convert the data into array format.</a:t>
            </a:r>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Solution we have used for this model:</a:t>
            </a:r>
            <a:endParaRPr lang="en-US"/>
          </a:p>
        </p:txBody>
      </p:sp>
      <p:sp>
        <p:nvSpPr>
          <p:cNvPr id="3" name="Content Placeholder 2"/>
          <p:cNvSpPr>
            <a:spLocks noGrp="1"/>
          </p:cNvSpPr>
          <p:nvPr>
            <p:ph idx="1"/>
          </p:nvPr>
        </p:nvSpPr>
        <p:spPr/>
        <p:txBody>
          <a:bodyPr>
            <a:normAutofit lnSpcReduction="20000"/>
          </a:bodyPr>
          <a:p>
            <a:r>
              <a:rPr lang="en-US"/>
              <a:t>In order to train this dataset I used a pre-trained model “MOBILE NET”, which we call this process as Transfer learning, where I removed the prediction layer for this model. I used ‘IMAGENET’ which helps to enhance the model to avoid problems like ovefit and less accurate situations. Each images is resized into 244*224 dimension.</a:t>
            </a:r>
            <a:endParaRPr lang="en-US"/>
          </a:p>
          <a:p>
            <a:r>
              <a:rPr lang="en-US">
                <a:sym typeface="+mn-ea"/>
              </a:rPr>
              <a:t>Another main important aspect I used to avoid overfit is DATA AUGMENTATION. By using IMAGE DATA GENERATOR present in “tf.keras.preprocessing.image.ImageDataGenerator” I generated augmented images.</a:t>
            </a:r>
            <a:endParaRPr 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4294967295"/>
          </p:nvPr>
        </p:nvSpPr>
        <p:spPr>
          <a:xfrm>
            <a:off x="0" y="1825625"/>
            <a:ext cx="10515600" cy="4351655"/>
          </a:xfrm>
        </p:spPr>
        <p:txBody>
          <a:bodyPr/>
          <a:p>
            <a:r>
              <a:rPr lang="en-US">
                <a:sym typeface="+mn-ea"/>
              </a:rPr>
              <a:t>aug = ImageDataGenerator( rotation_range = 20, zoom_range = 0.15, width_shift_range = 0.2, height_shift_range = 0.2, sheer_range = 0.15, horizantal_flip = True, fill_mode = ‘nearest’ )”</a:t>
            </a:r>
            <a:endParaRPr lang="en-US"/>
          </a:p>
          <a:p>
            <a:r>
              <a:rPr lang="en-US">
                <a:sym typeface="+mn-ea"/>
              </a:rPr>
              <a:t>Network is trained at 5 epochs, It achieved an accuracy of 0.9806 and val_accuracy of 0.9883, loss is 0.0620, val_loss is 0.0403</a:t>
            </a:r>
            <a:endParaRPr lang="en-US">
              <a:sym typeface="+mn-ea"/>
            </a:endParaRPr>
          </a:p>
          <a:p>
            <a:r>
              <a:rPr lang="en-US">
                <a:sym typeface="+mn-ea"/>
              </a:rPr>
              <a:t>At the model hierarchy we included a mobile-net model, next I added AveragePooling2D(), Flatten(), Dense(), Dropout() layers. Prediction layer contains 2 neurons with ‘softmax’ as activation function. In model compile, adam with learning rate 0.0001, binary_crossentropy is used as loss function, accuracy is used as metrics.</a:t>
            </a:r>
            <a:endParaRPr lang="en-US"/>
          </a:p>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Steps to be performed before Data Preprocessing</a:t>
            </a:r>
            <a:endParaRPr lang="en-US"/>
          </a:p>
        </p:txBody>
      </p:sp>
      <p:sp>
        <p:nvSpPr>
          <p:cNvPr id="3" name="Content Placeholder 2"/>
          <p:cNvSpPr>
            <a:spLocks noGrp="1"/>
          </p:cNvSpPr>
          <p:nvPr>
            <p:ph idx="1"/>
          </p:nvPr>
        </p:nvSpPr>
        <p:spPr/>
        <p:txBody>
          <a:bodyPr>
            <a:normAutofit fontScale="80000"/>
          </a:bodyPr>
          <a:p>
            <a:r>
              <a:rPr lang="en-US"/>
              <a:t>Import the libraries required for the model.</a:t>
            </a:r>
            <a:endParaRPr lang="en-US"/>
          </a:p>
          <a:p>
            <a:r>
              <a:rPr lang="en-US"/>
              <a:t>load images from the local folder.</a:t>
            </a:r>
            <a:endParaRPr lang="en-US"/>
          </a:p>
          <a:p>
            <a:r>
              <a:rPr lang="en-US"/>
              <a:t>Total there are 1900 mask images and 1900 with out mask images are available in the folder.</a:t>
            </a:r>
            <a:endParaRPr lang="en-US"/>
          </a:p>
          <a:p>
            <a:r>
              <a:rPr lang="en-US"/>
              <a:t>After loading apply preprocess_input to every image because here for developing the model we are using '</a:t>
            </a:r>
            <a:r>
              <a:rPr lang="en-US">
                <a:sym typeface="+mn-ea"/>
              </a:rPr>
              <a:t>MOBILE NET'.</a:t>
            </a:r>
            <a:endParaRPr lang="en-US">
              <a:sym typeface="+mn-ea"/>
            </a:endParaRPr>
          </a:p>
          <a:p>
            <a:r>
              <a:rPr lang="en-US">
                <a:sym typeface="+mn-ea"/>
              </a:rPr>
              <a:t>Create the two lists( data and labels) one is used to store image arrays and another one used to store what type of images are present in data list according to specific position.</a:t>
            </a:r>
            <a:endParaRPr lang="en-US">
              <a:sym typeface="+mn-ea"/>
            </a:endParaRPr>
          </a:p>
          <a:p>
            <a:r>
              <a:rPr lang="en-US">
                <a:sym typeface="+mn-ea"/>
              </a:rPr>
              <a:t>(suppose  if the image in data array at 1 loc is belongs to with out mask then the key word “with ouk mask ” is stored at 1st location of the labels list.</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6427</Words>
  <Application>WPS Presentation</Application>
  <PresentationFormat>Widescreen</PresentationFormat>
  <Paragraphs>117</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dc:title>
  <dc:creator/>
  <cp:lastModifiedBy>KOTHA SAI</cp:lastModifiedBy>
  <cp:revision>1</cp:revision>
  <dcterms:created xsi:type="dcterms:W3CDTF">2020-09-19T18:18:38Z</dcterms:created>
  <dcterms:modified xsi:type="dcterms:W3CDTF">2020-09-19T18:18:38Z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1033-11.2.0.9665</vt:lpwstr>
  </property>
</Properties>
</file>