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A4AF9-3A49-41E0-A480-EC57663384A2}"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711CA-34C3-4E32-88A2-2466CEA5FE53}" type="slidenum">
              <a:rPr lang="en-IN" smtClean="0"/>
              <a:t>‹#›</a:t>
            </a:fld>
            <a:endParaRPr lang="en-IN"/>
          </a:p>
        </p:txBody>
      </p:sp>
    </p:spTree>
    <p:extLst>
      <p:ext uri="{BB962C8B-B14F-4D97-AF65-F5344CB8AC3E}">
        <p14:creationId xmlns:p14="http://schemas.microsoft.com/office/powerpoint/2010/main" val="83980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586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7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70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324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425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3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81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353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653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9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892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18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04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864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382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11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901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76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14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69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5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501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86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40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4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89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79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55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9de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9de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59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7591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2934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5340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139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109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6505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176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4448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766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546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3212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salesforce-flowsome.com/automate-emails-with-schedule-triggered-flow/"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www.asagarwal.com/step-by-step-guide-to-creating-schedule-triggered-flow-in-salesforc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10minutemail.net/"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forms.office.com/r/jSMrxqeLa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2790980"/>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2400"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#1: Enable </a:t>
            </a:r>
            <a:r>
              <a:rPr lang="en" sz="1467" b="1" kern="0" dirty="0">
                <a:solidFill>
                  <a:srgbClr val="000000"/>
                </a:solidFill>
                <a:latin typeface="Arial"/>
                <a:cs typeface="Arial"/>
                <a:sym typeface="Arial"/>
              </a:rPr>
              <a:t>login as option policy</a:t>
            </a:r>
            <a:r>
              <a:rPr lang="en" sz="1467" kern="0" dirty="0">
                <a:solidFill>
                  <a:srgbClr val="000000"/>
                </a:solidFill>
                <a:latin typeface="Arial"/>
                <a:cs typeface="Arial"/>
                <a:sym typeface="Arial"/>
              </a:rPr>
              <a:t> to proxy user from setup</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buSzPts val="1100"/>
            </a:pPr>
            <a:endParaRPr sz="1467" kern="0" dirty="0">
              <a:solidFill>
                <a:srgbClr val="000000"/>
              </a:solidFill>
              <a:latin typeface="Arial"/>
              <a:cs typeface="Arial"/>
              <a:sym typeface="Arial"/>
            </a:endParaRPr>
          </a:p>
          <a:p>
            <a:pPr marL="609585" indent="609585" defTabSz="1219170">
              <a:buClr>
                <a:srgbClr val="000000"/>
              </a:buClr>
              <a:buSzPts val="1100"/>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a:t>SF Admin Basics Challenge - I</a:t>
            </a:r>
            <a:endParaRPr/>
          </a:p>
        </p:txBody>
      </p:sp>
      <p:sp>
        <p:nvSpPr>
          <p:cNvPr id="172" name="Google Shape;172;p31"/>
          <p:cNvSpPr txBox="1"/>
          <p:nvPr/>
        </p:nvSpPr>
        <p:spPr>
          <a:xfrm>
            <a:off x="428633" y="2443167"/>
            <a:ext cx="11184400" cy="4084219"/>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#2 : Clone “Standard platform User” profile  and give a name “</a:t>
            </a:r>
            <a:r>
              <a:rPr lang="en" sz="1467" b="1" kern="0" dirty="0">
                <a:solidFill>
                  <a:srgbClr val="000000"/>
                </a:solidFill>
                <a:latin typeface="Arial"/>
                <a:cs typeface="Arial"/>
                <a:sym typeface="Arial"/>
              </a:rPr>
              <a:t>Custom:Standard platform user – Partner Operations”</a:t>
            </a:r>
            <a:endParaRPr sz="1467" b="1" kern="0" dirty="0">
              <a:solidFill>
                <a:srgbClr val="000000"/>
              </a:solidFill>
              <a:latin typeface="Arial"/>
              <a:cs typeface="Arial"/>
              <a:sym typeface="Arial"/>
            </a:endParaRPr>
          </a:p>
          <a:p>
            <a:pPr defTabSz="1219170">
              <a:buClr>
                <a:srgbClr val="000000"/>
              </a:buClr>
              <a:buSzPts val="1100"/>
            </a:pPr>
            <a:r>
              <a:rPr lang="en" sz="1467" kern="0" dirty="0">
                <a:solidFill>
                  <a:srgbClr val="000000"/>
                </a:solidFill>
                <a:latin typeface="Arial"/>
                <a:cs typeface="Arial"/>
                <a:sym typeface="Arial"/>
              </a:rPr>
              <a:t>UC #3 : Clone “Standard platform User” profile and give a name</a:t>
            </a:r>
            <a:r>
              <a:rPr lang="en" sz="1467" b="1" kern="0" dirty="0">
                <a:solidFill>
                  <a:srgbClr val="000000"/>
                </a:solidFill>
                <a:latin typeface="Arial"/>
                <a:cs typeface="Arial"/>
                <a:sym typeface="Arial"/>
              </a:rPr>
              <a:t> “Custom:Standard platform user – Sales Manager”</a:t>
            </a:r>
            <a:endParaRPr sz="1467" b="1"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#4 : Create 2 new users </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a:t>
            </a:r>
            <a:r>
              <a:rPr lang="en" sz="1467" b="1" kern="0" dirty="0">
                <a:solidFill>
                  <a:srgbClr val="000000"/>
                </a:solidFill>
                <a:latin typeface="Arial"/>
                <a:cs typeface="Arial"/>
                <a:sym typeface="Arial"/>
              </a:rPr>
              <a:t>ser 1 name </a:t>
            </a:r>
            <a:r>
              <a:rPr lang="en" sz="1467" kern="0" dirty="0">
                <a:solidFill>
                  <a:srgbClr val="000000"/>
                </a:solidFill>
                <a:latin typeface="Arial"/>
                <a:cs typeface="Arial"/>
                <a:sym typeface="Arial"/>
              </a:rPr>
              <a:t>-“Roger Willson”</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User 2 name </a:t>
            </a:r>
            <a:r>
              <a:rPr lang="en-IN" sz="1467" kern="0" dirty="0">
                <a:solidFill>
                  <a:srgbClr val="000000"/>
                </a:solidFill>
                <a:latin typeface="Arial"/>
                <a:cs typeface="Arial"/>
                <a:sym typeface="Arial"/>
              </a:rPr>
              <a:t>-“Daniel Crook”</a:t>
            </a:r>
            <a:endParaRPr lang="en" sz="1467" b="1"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profile:</a:t>
            </a:r>
            <a:r>
              <a:rPr lang="en" sz="1467" kern="0" dirty="0">
                <a:solidFill>
                  <a:srgbClr val="000000"/>
                </a:solidFill>
                <a:latin typeface="Arial"/>
                <a:cs typeface="Arial"/>
                <a:sym typeface="Arial"/>
              </a:rPr>
              <a:t> “Custom:Standard platform user - Sales Manager” </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License</a:t>
            </a:r>
            <a:r>
              <a:rPr lang="en" sz="1467" kern="0" dirty="0">
                <a:solidFill>
                  <a:srgbClr val="000000"/>
                </a:solidFill>
                <a:latin typeface="Arial"/>
                <a:cs typeface="Arial"/>
                <a:sym typeface="Arial"/>
              </a:rPr>
              <a:t>: Salesforce Platform</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#5 : Create a new user </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name </a:t>
            </a:r>
            <a:r>
              <a:rPr lang="en" sz="1467" kern="0" dirty="0">
                <a:solidFill>
                  <a:srgbClr val="000000"/>
                </a:solidFill>
                <a:latin typeface="Arial"/>
                <a:cs typeface="Arial"/>
                <a:sym typeface="Arial"/>
              </a:rPr>
              <a:t>-“Jennie Romanoff”</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profile:</a:t>
            </a:r>
            <a:r>
              <a:rPr lang="en" sz="1467" kern="0" dirty="0">
                <a:solidFill>
                  <a:srgbClr val="000000"/>
                </a:solidFill>
                <a:latin typeface="Arial"/>
                <a:cs typeface="Arial"/>
                <a:sym typeface="Arial"/>
              </a:rPr>
              <a:t> “Custom:Standard platform user - Partner Operations” </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License</a:t>
            </a:r>
            <a:r>
              <a:rPr lang="en" sz="1467" kern="0" dirty="0">
                <a:solidFill>
                  <a:srgbClr val="000000"/>
                </a:solidFill>
                <a:latin typeface="Arial"/>
                <a:cs typeface="Arial"/>
                <a:sym typeface="Arial"/>
              </a:rPr>
              <a:t>: Salesforce Platform</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- 4</a:t>
            </a:r>
            <a:endParaRPr dirty="0"/>
          </a:p>
        </p:txBody>
      </p:sp>
      <p:sp>
        <p:nvSpPr>
          <p:cNvPr id="172" name="Google Shape;172;p31"/>
          <p:cNvSpPr txBox="1"/>
          <p:nvPr/>
        </p:nvSpPr>
        <p:spPr>
          <a:xfrm>
            <a:off x="330021" y="668152"/>
            <a:ext cx="11184400" cy="4206368"/>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defTabSz="1219170">
              <a:buClr>
                <a:srgbClr val="000000"/>
              </a:buClr>
            </a:pPr>
            <a:r>
              <a:rPr lang="en-IN" sz="1400" kern="0" dirty="0">
                <a:solidFill>
                  <a:srgbClr val="000000"/>
                </a:solidFill>
                <a:latin typeface="Arial"/>
                <a:cs typeface="Arial"/>
                <a:sym typeface="Arial"/>
              </a:rPr>
              <a:t>UC #4 : Set up products and price books as below</a:t>
            </a:r>
          </a:p>
          <a:p>
            <a:pPr defTabSz="1219170">
              <a:buClr>
                <a:srgbClr val="000000"/>
              </a:buClr>
            </a:pPr>
            <a:r>
              <a:rPr lang="en-IN" sz="1400" kern="0" dirty="0">
                <a:solidFill>
                  <a:srgbClr val="000000"/>
                </a:solidFill>
                <a:latin typeface="Arial"/>
                <a:cs typeface="Arial"/>
                <a:sym typeface="Arial"/>
              </a:rPr>
              <a:t>	- Should have 3 price books (Standard (USD), INR &amp; EURO)</a:t>
            </a:r>
          </a:p>
          <a:p>
            <a:pPr defTabSz="1219170">
              <a:buClr>
                <a:srgbClr val="000000"/>
              </a:buClr>
            </a:pPr>
            <a:r>
              <a:rPr lang="en-IN" sz="1400" kern="0" dirty="0">
                <a:solidFill>
                  <a:srgbClr val="000000"/>
                </a:solidFill>
                <a:latin typeface="Arial"/>
                <a:cs typeface="Arial"/>
                <a:sym typeface="Arial"/>
              </a:rPr>
              <a:t>	- Should have 4 products </a:t>
            </a:r>
          </a:p>
          <a:p>
            <a:pPr defTabSz="1219170">
              <a:buClr>
                <a:srgbClr val="000000"/>
              </a:buClr>
            </a:pPr>
            <a:r>
              <a:rPr lang="en-IN" sz="1400" kern="0" dirty="0">
                <a:solidFill>
                  <a:srgbClr val="000000"/>
                </a:solidFill>
                <a:latin typeface="Arial"/>
                <a:cs typeface="Arial"/>
                <a:sym typeface="Arial"/>
              </a:rPr>
              <a:t>		</a:t>
            </a:r>
            <a:r>
              <a:rPr lang="en-US" sz="1400" kern="0" dirty="0">
                <a:solidFill>
                  <a:srgbClr val="000000"/>
                </a:solidFill>
                <a:latin typeface="Arial"/>
                <a:cs typeface="Arial"/>
                <a:sym typeface="Arial"/>
              </a:rPr>
              <a:t> - Elite Plan - Premium placement | Product Family: Hotel Partner Plan</a:t>
            </a:r>
          </a:p>
          <a:p>
            <a:pPr defTabSz="1219170">
              <a:buClr>
                <a:srgbClr val="000000"/>
              </a:buClr>
            </a:pPr>
            <a:r>
              <a:rPr lang="en-US" sz="1400" kern="0" dirty="0">
                <a:solidFill>
                  <a:srgbClr val="000000"/>
                </a:solidFill>
                <a:latin typeface="Arial"/>
                <a:cs typeface="Arial"/>
                <a:sym typeface="Arial"/>
              </a:rPr>
              <a:t>		-  Featured Plan - Increased visibility | Product Family: Hotel Partner Plan</a:t>
            </a:r>
          </a:p>
          <a:p>
            <a:pPr defTabSz="1219170">
              <a:buClr>
                <a:srgbClr val="000000"/>
              </a:buClr>
            </a:pPr>
            <a:r>
              <a:rPr lang="en-US" sz="1400" kern="0" dirty="0">
                <a:solidFill>
                  <a:srgbClr val="000000"/>
                </a:solidFill>
                <a:latin typeface="Arial"/>
                <a:cs typeface="Arial"/>
                <a:sym typeface="Arial"/>
              </a:rPr>
              <a:t>		-  Std. Plan - Listing Hotel | Product Family: Hotel Partner Plan</a:t>
            </a:r>
          </a:p>
          <a:p>
            <a:pPr defTabSz="1219170">
              <a:buClr>
                <a:srgbClr val="000000"/>
              </a:buClr>
            </a:pPr>
            <a:r>
              <a:rPr lang="en-US" sz="1400" kern="0" dirty="0">
                <a:solidFill>
                  <a:srgbClr val="000000"/>
                </a:solidFill>
                <a:latin typeface="Arial"/>
                <a:cs typeface="Arial"/>
                <a:sym typeface="Arial"/>
              </a:rPr>
              <a:t>		-  Std. Plan - Vacation Rentals | Product Family: Hotel Partner Plan</a:t>
            </a:r>
          </a:p>
          <a:p>
            <a:pPr defTabSz="1219170">
              <a:buClr>
                <a:srgbClr val="000000"/>
              </a:buClr>
            </a:pPr>
            <a:r>
              <a:rPr lang="en-US" sz="1400" kern="0" dirty="0">
                <a:solidFill>
                  <a:srgbClr val="000000"/>
                </a:solidFill>
                <a:latin typeface="Arial"/>
                <a:cs typeface="Arial"/>
                <a:sym typeface="Arial"/>
              </a:rPr>
              <a:t>	- Ensure each product is added to all the 3 price books and set unit price based on price book currency</a:t>
            </a:r>
          </a:p>
          <a:p>
            <a:pPr defTabSz="1219170">
              <a:buClr>
                <a:srgbClr val="000000"/>
              </a:buClr>
            </a:pPr>
            <a:endParaRPr lang="en-US" sz="1400" kern="0" dirty="0">
              <a:solidFill>
                <a:srgbClr val="000000"/>
              </a:solidFill>
              <a:latin typeface="Arial"/>
              <a:cs typeface="Arial"/>
              <a:sym typeface="Arial"/>
            </a:endParaRPr>
          </a:p>
          <a:p>
            <a:pPr defTabSz="1219170">
              <a:buClr>
                <a:srgbClr val="000000"/>
              </a:buClr>
            </a:pPr>
            <a:r>
              <a:rPr lang="en-US" sz="1400" kern="0" dirty="0">
                <a:solidFill>
                  <a:srgbClr val="000000"/>
                </a:solidFill>
                <a:latin typeface="Arial"/>
                <a:cs typeface="Arial"/>
                <a:sym typeface="Arial"/>
              </a:rPr>
              <a:t>UC #5: Create a new list view on Product with the below columns </a:t>
            </a:r>
          </a:p>
          <a:p>
            <a:pPr defTabSz="1219170">
              <a:buClr>
                <a:srgbClr val="000000"/>
              </a:buClr>
            </a:pPr>
            <a:endParaRPr lang="en-US" sz="1400" kern="0" dirty="0">
              <a:solidFill>
                <a:srgbClr val="000000"/>
              </a:solidFill>
              <a:latin typeface="Arial"/>
              <a:cs typeface="Arial"/>
              <a:sym typeface="Arial"/>
            </a:endParaRPr>
          </a:p>
          <a:p>
            <a:pPr defTabSz="1219170">
              <a:buClr>
                <a:srgbClr val="000000"/>
              </a:buClr>
            </a:pPr>
            <a:endParaRPr lang="en-IN" sz="1400"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a:buClr>
                <a:schemeClr val="dk1"/>
              </a:buClr>
              <a:buSzPts val="1100"/>
            </a:pPr>
            <a:endParaRPr lang="en-US" sz="1600" dirty="0">
              <a:solidFill>
                <a:schemeClr val="dk1"/>
              </a:solidFill>
            </a:endParaRPr>
          </a:p>
          <a:p>
            <a:pPr marL="0" lvl="0" indent="0" algn="l" rtl="0">
              <a:spcBef>
                <a:spcPts val="0"/>
              </a:spcBef>
              <a:spcAft>
                <a:spcPts val="0"/>
              </a:spcAft>
              <a:buClr>
                <a:schemeClr val="dk1"/>
              </a:buClr>
              <a:buSzPts val="1100"/>
              <a:buFont typeface="Arial"/>
              <a:buNone/>
            </a:pPr>
            <a:endParaRPr lang="en-IN" sz="1467" kern="0" dirty="0">
              <a:solidFill>
                <a:srgbClr val="000000"/>
              </a:solidFill>
              <a:latin typeface="Arial"/>
              <a:cs typeface="Arial"/>
              <a:sym typeface="Arial"/>
            </a:endParaRPr>
          </a:p>
          <a:p>
            <a:pPr defTabSz="1219170">
              <a:buClr>
                <a:srgbClr val="000000"/>
              </a:buClr>
            </a:pPr>
            <a:endParaRPr lang="en-IN" sz="1600" dirty="0">
              <a:solidFill>
                <a:schemeClr val="dk1"/>
              </a:solidFill>
            </a:endParaRPr>
          </a:p>
        </p:txBody>
      </p:sp>
      <p:pic>
        <p:nvPicPr>
          <p:cNvPr id="3" name="Picture 2">
            <a:extLst>
              <a:ext uri="{FF2B5EF4-FFF2-40B4-BE49-F238E27FC236}">
                <a16:creationId xmlns:a16="http://schemas.microsoft.com/office/drawing/2014/main" id="{AADE3443-2ED4-A8AD-949D-B3FB66DEC162}"/>
              </a:ext>
            </a:extLst>
          </p:cNvPr>
          <p:cNvPicPr>
            <a:picLocks noChangeAspect="1"/>
          </p:cNvPicPr>
          <p:nvPr/>
        </p:nvPicPr>
        <p:blipFill>
          <a:blip r:embed="rId3"/>
          <a:stretch>
            <a:fillRect/>
          </a:stretch>
        </p:blipFill>
        <p:spPr>
          <a:xfrm>
            <a:off x="1981200" y="3429000"/>
            <a:ext cx="8229600" cy="2995277"/>
          </a:xfrm>
          <a:prstGeom prst="rect">
            <a:avLst/>
          </a:prstGeom>
        </p:spPr>
      </p:pic>
    </p:spTree>
    <p:extLst>
      <p:ext uri="{BB962C8B-B14F-4D97-AF65-F5344CB8AC3E}">
        <p14:creationId xmlns:p14="http://schemas.microsoft.com/office/powerpoint/2010/main" val="297836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- 4</a:t>
            </a:r>
            <a:endParaRPr dirty="0"/>
          </a:p>
        </p:txBody>
      </p:sp>
      <p:sp>
        <p:nvSpPr>
          <p:cNvPr id="172" name="Google Shape;172;p31"/>
          <p:cNvSpPr txBox="1"/>
          <p:nvPr/>
        </p:nvSpPr>
        <p:spPr>
          <a:xfrm>
            <a:off x="330021" y="668152"/>
            <a:ext cx="11184400" cy="6545469"/>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defTabSz="1219170">
              <a:buClr>
                <a:srgbClr val="000000"/>
              </a:buClr>
            </a:pPr>
            <a:r>
              <a:rPr lang="en-IN" sz="1400" kern="0" dirty="0">
                <a:solidFill>
                  <a:srgbClr val="000000"/>
                </a:solidFill>
                <a:latin typeface="Arial"/>
                <a:cs typeface="Arial"/>
                <a:sym typeface="Arial"/>
              </a:rPr>
              <a:t>UC #6 : Create an opportunity named “Turbo - 6 months subscription plan” for the account “Cityscape Hotel”. </a:t>
            </a:r>
          </a:p>
          <a:p>
            <a:pPr defTabSz="1219170">
              <a:buClr>
                <a:srgbClr val="000000"/>
              </a:buClr>
            </a:pPr>
            <a:r>
              <a:rPr lang="en-IN" sz="1400" kern="0" dirty="0">
                <a:solidFill>
                  <a:srgbClr val="000000"/>
                </a:solidFill>
                <a:latin typeface="Arial"/>
                <a:cs typeface="Arial"/>
                <a:sym typeface="Arial"/>
              </a:rPr>
              <a:t>Ensure Opp. Record currency is set as ‘USD’. Add the below 2 products</a:t>
            </a:r>
          </a:p>
          <a:p>
            <a:pPr defTabSz="1219170">
              <a:buClr>
                <a:srgbClr val="000000"/>
              </a:buClr>
            </a:pPr>
            <a:r>
              <a:rPr lang="en-IN" sz="1400" kern="0" dirty="0">
                <a:solidFill>
                  <a:srgbClr val="000000"/>
                </a:solidFill>
                <a:latin typeface="Arial"/>
                <a:cs typeface="Arial"/>
                <a:sym typeface="Arial"/>
              </a:rPr>
              <a:t>	- 	</a:t>
            </a:r>
            <a:r>
              <a:rPr lang="en-US" sz="1400" kern="0" dirty="0">
                <a:solidFill>
                  <a:srgbClr val="000000"/>
                </a:solidFill>
                <a:latin typeface="Arial"/>
                <a:cs typeface="Arial"/>
                <a:sym typeface="Arial"/>
              </a:rPr>
              <a:t>-  Featured Plan - Increased visibility | Quantity - 2</a:t>
            </a:r>
          </a:p>
          <a:p>
            <a:pPr defTabSz="1219170">
              <a:buClr>
                <a:srgbClr val="000000"/>
              </a:buClr>
            </a:pPr>
            <a:r>
              <a:rPr lang="en-US" sz="1400" kern="0" dirty="0">
                <a:solidFill>
                  <a:srgbClr val="000000"/>
                </a:solidFill>
                <a:latin typeface="Arial"/>
                <a:cs typeface="Arial"/>
                <a:sym typeface="Arial"/>
              </a:rPr>
              <a:t>		-  Std. Plan - Listing Hotel | Quantity - 1</a:t>
            </a:r>
          </a:p>
          <a:p>
            <a:pPr defTabSz="1219170">
              <a:buClr>
                <a:srgbClr val="000000"/>
              </a:buClr>
            </a:pPr>
            <a:r>
              <a:rPr lang="en-US" sz="1400" kern="0" dirty="0">
                <a:solidFill>
                  <a:srgbClr val="000000"/>
                </a:solidFill>
                <a:latin typeface="Arial"/>
                <a:cs typeface="Arial"/>
                <a:sym typeface="Arial"/>
              </a:rPr>
              <a:t>		</a:t>
            </a:r>
          </a:p>
          <a:p>
            <a:pPr defTabSz="1219170">
              <a:buClr>
                <a:srgbClr val="000000"/>
              </a:buClr>
            </a:pPr>
            <a:endParaRPr lang="en-US" sz="1400" kern="0" dirty="0">
              <a:solidFill>
                <a:srgbClr val="000000"/>
              </a:solidFill>
              <a:latin typeface="Arial"/>
              <a:cs typeface="Arial"/>
              <a:sym typeface="Arial"/>
            </a:endParaRPr>
          </a:p>
          <a:p>
            <a:pPr defTabSz="1219170">
              <a:buClr>
                <a:srgbClr val="000000"/>
              </a:buClr>
            </a:pPr>
            <a:r>
              <a:rPr lang="en-US" sz="1400" kern="0" dirty="0">
                <a:solidFill>
                  <a:srgbClr val="000000"/>
                </a:solidFill>
                <a:latin typeface="Arial"/>
                <a:cs typeface="Arial"/>
                <a:sym typeface="Arial"/>
              </a:rPr>
              <a:t>UC #7: </a:t>
            </a:r>
            <a:r>
              <a:rPr lang="en-IN" sz="1400" kern="0" dirty="0">
                <a:solidFill>
                  <a:srgbClr val="000000"/>
                </a:solidFill>
                <a:latin typeface="Arial"/>
                <a:cs typeface="Arial"/>
                <a:sym typeface="Arial"/>
              </a:rPr>
              <a:t>Create a new marketing user</a:t>
            </a:r>
          </a:p>
          <a:p>
            <a:pPr marL="609585" indent="609585" defTabSz="1219170">
              <a:buClr>
                <a:srgbClr val="000000"/>
              </a:buClr>
            </a:pPr>
            <a:r>
              <a:rPr lang="en-IN" sz="1400" b="1" kern="0" dirty="0">
                <a:solidFill>
                  <a:srgbClr val="000000"/>
                </a:solidFill>
                <a:latin typeface="Arial"/>
                <a:cs typeface="Arial"/>
                <a:sym typeface="Arial"/>
              </a:rPr>
              <a:t>User name </a:t>
            </a:r>
            <a:r>
              <a:rPr lang="en-IN" sz="1400" kern="0" dirty="0">
                <a:solidFill>
                  <a:srgbClr val="000000"/>
                </a:solidFill>
                <a:latin typeface="Arial"/>
                <a:cs typeface="Arial"/>
                <a:sym typeface="Arial"/>
              </a:rPr>
              <a:t>-“Daisy Kaboom”</a:t>
            </a:r>
          </a:p>
          <a:p>
            <a:pPr marL="609585" indent="609585" defTabSz="1219170">
              <a:buClr>
                <a:srgbClr val="000000"/>
              </a:buClr>
            </a:pPr>
            <a:r>
              <a:rPr lang="en-IN" sz="1400" b="1" kern="0" dirty="0">
                <a:solidFill>
                  <a:srgbClr val="000000"/>
                </a:solidFill>
                <a:latin typeface="Arial"/>
                <a:cs typeface="Arial"/>
                <a:sym typeface="Arial"/>
              </a:rPr>
              <a:t>Profile:</a:t>
            </a:r>
            <a:r>
              <a:rPr lang="en-IN" sz="1400" kern="0" dirty="0">
                <a:solidFill>
                  <a:srgbClr val="000000"/>
                </a:solidFill>
                <a:latin typeface="Arial"/>
                <a:cs typeface="Arial"/>
                <a:sym typeface="Arial"/>
              </a:rPr>
              <a:t> Clone “Custom: Marketing Profile” and name it as ‘TH: Custom – Marketing Profile’</a:t>
            </a:r>
          </a:p>
          <a:p>
            <a:pPr marL="609585" indent="609585" defTabSz="1219170">
              <a:buClr>
                <a:srgbClr val="000000"/>
              </a:buClr>
            </a:pPr>
            <a:r>
              <a:rPr lang="en-IN" sz="1400" b="1" kern="0" dirty="0">
                <a:solidFill>
                  <a:srgbClr val="000000"/>
                </a:solidFill>
                <a:latin typeface="Arial"/>
                <a:cs typeface="Arial"/>
                <a:sym typeface="Arial"/>
              </a:rPr>
              <a:t>License</a:t>
            </a:r>
            <a:r>
              <a:rPr lang="en-IN" sz="1400" kern="0" dirty="0">
                <a:solidFill>
                  <a:srgbClr val="000000"/>
                </a:solidFill>
                <a:latin typeface="Arial"/>
                <a:cs typeface="Arial"/>
                <a:sym typeface="Arial"/>
              </a:rPr>
              <a:t>: Salesforce</a:t>
            </a:r>
          </a:p>
          <a:p>
            <a:pPr marL="609585" indent="609585" defTabSz="1219170">
              <a:buClr>
                <a:srgbClr val="000000"/>
              </a:buClr>
            </a:pPr>
            <a:endParaRPr lang="en-IN" sz="1400" kern="0" dirty="0">
              <a:solidFill>
                <a:srgbClr val="000000"/>
              </a:solidFill>
              <a:latin typeface="Arial"/>
              <a:cs typeface="Arial"/>
              <a:sym typeface="Arial"/>
            </a:endParaRPr>
          </a:p>
          <a:p>
            <a:pPr defTabSz="1219170">
              <a:buClr>
                <a:srgbClr val="000000"/>
              </a:buClr>
            </a:pPr>
            <a:endParaRPr lang="en-US" sz="1400" kern="0" dirty="0">
              <a:solidFill>
                <a:srgbClr val="000000"/>
              </a:solidFill>
              <a:latin typeface="Arial"/>
              <a:cs typeface="Arial"/>
              <a:sym typeface="Arial"/>
            </a:endParaRPr>
          </a:p>
          <a:p>
            <a:pPr defTabSz="1219170">
              <a:buClr>
                <a:srgbClr val="000000"/>
              </a:buClr>
            </a:pPr>
            <a:r>
              <a:rPr lang="en-US" sz="1400" kern="0" dirty="0">
                <a:solidFill>
                  <a:srgbClr val="000000"/>
                </a:solidFill>
                <a:latin typeface="Arial"/>
                <a:cs typeface="Arial"/>
                <a:sym typeface="Arial"/>
              </a:rPr>
              <a:t>UC #8: </a:t>
            </a:r>
            <a:r>
              <a:rPr lang="en-IN" sz="1400" kern="0" dirty="0">
                <a:solidFill>
                  <a:srgbClr val="000000"/>
                </a:solidFill>
                <a:latin typeface="Arial"/>
                <a:cs typeface="Arial"/>
                <a:sym typeface="Arial"/>
              </a:rPr>
              <a:t>Create a new campaign named </a:t>
            </a:r>
            <a:r>
              <a:rPr lang="en-IN" sz="1400" b="1" kern="0" dirty="0">
                <a:solidFill>
                  <a:srgbClr val="000000"/>
                </a:solidFill>
                <a:latin typeface="Arial"/>
                <a:cs typeface="Arial"/>
                <a:sym typeface="Arial"/>
              </a:rPr>
              <a:t>‘Monthly News Letter’</a:t>
            </a:r>
            <a:r>
              <a:rPr lang="en-IN" sz="1400" kern="0" dirty="0">
                <a:solidFill>
                  <a:srgbClr val="000000"/>
                </a:solidFill>
                <a:latin typeface="Arial"/>
                <a:cs typeface="Arial"/>
                <a:sym typeface="Arial"/>
              </a:rPr>
              <a:t> with start date as July 01, 2023 and end date as ‘Dec 31, 2023’</a:t>
            </a:r>
          </a:p>
          <a:p>
            <a:pPr defTabSz="1219170">
              <a:buClr>
                <a:srgbClr val="000000"/>
              </a:buClr>
            </a:pPr>
            <a:endParaRPr lang="en-IN" sz="1400" kern="0" dirty="0">
              <a:solidFill>
                <a:srgbClr val="000000"/>
              </a:solidFill>
              <a:latin typeface="Arial"/>
              <a:cs typeface="Arial"/>
              <a:sym typeface="Arial"/>
            </a:endParaRPr>
          </a:p>
          <a:p>
            <a:pPr defTabSz="1219170">
              <a:buClr>
                <a:srgbClr val="000000"/>
              </a:buClr>
            </a:pPr>
            <a:r>
              <a:rPr lang="en-IN" sz="1400" kern="0" dirty="0">
                <a:solidFill>
                  <a:srgbClr val="000000"/>
                </a:solidFill>
                <a:latin typeface="Arial"/>
                <a:cs typeface="Arial"/>
                <a:sym typeface="Arial"/>
              </a:rPr>
              <a:t>UC #9: Introduce a custom picklist field named </a:t>
            </a:r>
            <a:r>
              <a:rPr lang="en-IN" sz="1400" b="1" kern="0" dirty="0">
                <a:solidFill>
                  <a:srgbClr val="000000"/>
                </a:solidFill>
                <a:latin typeface="Arial"/>
                <a:cs typeface="Arial"/>
                <a:sym typeface="Arial"/>
              </a:rPr>
              <a:t>‘Contact Type’</a:t>
            </a:r>
            <a:r>
              <a:rPr lang="en-IN" sz="1400" kern="0" dirty="0">
                <a:solidFill>
                  <a:srgbClr val="000000"/>
                </a:solidFill>
                <a:latin typeface="Arial"/>
                <a:cs typeface="Arial"/>
                <a:sym typeface="Arial"/>
              </a:rPr>
              <a:t> on </a:t>
            </a:r>
            <a:r>
              <a:rPr lang="en-IN" sz="1400" b="1" kern="0" dirty="0">
                <a:solidFill>
                  <a:srgbClr val="000000"/>
                </a:solidFill>
                <a:latin typeface="Arial"/>
                <a:cs typeface="Arial"/>
                <a:sym typeface="Arial"/>
              </a:rPr>
              <a:t>contact object </a:t>
            </a:r>
            <a:r>
              <a:rPr lang="en-IN" sz="1400" kern="0" dirty="0">
                <a:solidFill>
                  <a:srgbClr val="000000"/>
                </a:solidFill>
                <a:latin typeface="Arial"/>
                <a:cs typeface="Arial"/>
                <a:sym typeface="Arial"/>
              </a:rPr>
              <a:t>to differentiate ‘Business’ vs ‘Travellers’. Ensure the below contacts are updated as ‘Travellers Contact’</a:t>
            </a:r>
          </a:p>
          <a:p>
            <a:pPr defTabSz="1219170">
              <a:buClr>
                <a:srgbClr val="000000"/>
              </a:buClr>
            </a:pPr>
            <a:r>
              <a:rPr lang="en-IN" sz="1400" kern="0" dirty="0">
                <a:solidFill>
                  <a:srgbClr val="000000"/>
                </a:solidFill>
                <a:latin typeface="Arial"/>
                <a:cs typeface="Arial"/>
                <a:sym typeface="Arial"/>
              </a:rPr>
              <a:t>	- </a:t>
            </a:r>
            <a:r>
              <a:rPr lang="en-IN" sz="1800" b="0" i="0" u="none" strike="noStrike" dirty="0">
                <a:solidFill>
                  <a:srgbClr val="000000"/>
                </a:solidFill>
                <a:effectLst/>
                <a:latin typeface="Calibri" panose="020F0502020204030204" pitchFamily="34" charset="0"/>
              </a:rPr>
              <a:t>John Smith</a:t>
            </a:r>
            <a:r>
              <a:rPr lang="en-IN" sz="1400" dirty="0"/>
              <a:t> </a:t>
            </a:r>
            <a:endParaRPr lang="en-IN" sz="1400" kern="0" dirty="0">
              <a:solidFill>
                <a:srgbClr val="000000"/>
              </a:solidFill>
              <a:latin typeface="Arial"/>
              <a:cs typeface="Arial"/>
              <a:sym typeface="Arial"/>
            </a:endParaRPr>
          </a:p>
          <a:p>
            <a:pPr defTabSz="1219170">
              <a:buClr>
                <a:srgbClr val="000000"/>
              </a:buClr>
            </a:pPr>
            <a:r>
              <a:rPr lang="en-IN" sz="1400" kern="0" dirty="0">
                <a:solidFill>
                  <a:srgbClr val="000000"/>
                </a:solidFill>
                <a:latin typeface="Arial"/>
                <a:cs typeface="Arial"/>
                <a:sym typeface="Arial"/>
              </a:rPr>
              <a:t>	- </a:t>
            </a:r>
            <a:r>
              <a:rPr lang="en-IN" sz="1800" b="0" i="0" u="none" strike="noStrike" dirty="0">
                <a:solidFill>
                  <a:srgbClr val="000000"/>
                </a:solidFill>
                <a:effectLst/>
                <a:latin typeface="Calibri" panose="020F0502020204030204" pitchFamily="34" charset="0"/>
              </a:rPr>
              <a:t>Liam Thompson</a:t>
            </a:r>
            <a:r>
              <a:rPr lang="en-IN" sz="1400" dirty="0"/>
              <a:t> </a:t>
            </a:r>
            <a:endParaRPr lang="en-IN" sz="1400" kern="0" dirty="0">
              <a:solidFill>
                <a:srgbClr val="000000"/>
              </a:solidFill>
              <a:latin typeface="Arial"/>
              <a:cs typeface="Arial"/>
              <a:sym typeface="Arial"/>
            </a:endParaRPr>
          </a:p>
          <a:p>
            <a:pPr defTabSz="1219170">
              <a:buClr>
                <a:srgbClr val="000000"/>
              </a:buClr>
            </a:pPr>
            <a:r>
              <a:rPr lang="en-IN" sz="1400" kern="0" dirty="0">
                <a:solidFill>
                  <a:srgbClr val="000000"/>
                </a:solidFill>
                <a:latin typeface="Arial"/>
                <a:cs typeface="Arial"/>
                <a:sym typeface="Arial"/>
              </a:rPr>
              <a:t>	- </a:t>
            </a:r>
            <a:r>
              <a:rPr lang="en-IN" sz="1800" b="0" i="0" u="none" strike="noStrike" dirty="0">
                <a:solidFill>
                  <a:srgbClr val="000000"/>
                </a:solidFill>
                <a:effectLst/>
                <a:latin typeface="Calibri" panose="020F0502020204030204" pitchFamily="34" charset="0"/>
              </a:rPr>
              <a:t>Amara Silva</a:t>
            </a:r>
            <a:r>
              <a:rPr lang="en-IN" sz="1400" dirty="0"/>
              <a:t> </a:t>
            </a:r>
            <a:endParaRPr lang="en-IN" sz="1400" kern="0" dirty="0">
              <a:solidFill>
                <a:srgbClr val="000000"/>
              </a:solidFill>
              <a:latin typeface="Arial"/>
              <a:cs typeface="Arial"/>
              <a:sym typeface="Arial"/>
            </a:endParaRPr>
          </a:p>
          <a:p>
            <a:pPr defTabSz="1219170">
              <a:buClr>
                <a:srgbClr val="000000"/>
              </a:buClr>
            </a:pPr>
            <a:endParaRPr lang="en-IN" sz="1400" kern="0" dirty="0">
              <a:solidFill>
                <a:srgbClr val="000000"/>
              </a:solidFill>
              <a:latin typeface="Arial"/>
              <a:cs typeface="Arial"/>
              <a:sym typeface="Arial"/>
            </a:endParaRPr>
          </a:p>
          <a:p>
            <a:pPr defTabSz="1219170">
              <a:buClr>
                <a:srgbClr val="000000"/>
              </a:buClr>
            </a:pPr>
            <a:r>
              <a:rPr lang="en-IN" sz="1400" kern="0" dirty="0">
                <a:solidFill>
                  <a:srgbClr val="000000"/>
                </a:solidFill>
                <a:latin typeface="Arial"/>
                <a:cs typeface="Arial"/>
                <a:sym typeface="Arial"/>
              </a:rPr>
              <a:t>UC #10: Create a report on contact object and filter only the travellers contacts. From report, add all traveller contacts to the campaign </a:t>
            </a:r>
            <a:r>
              <a:rPr lang="en-IN" sz="1400" b="1" kern="0" dirty="0">
                <a:solidFill>
                  <a:srgbClr val="000000"/>
                </a:solidFill>
                <a:latin typeface="Arial"/>
                <a:cs typeface="Arial"/>
                <a:sym typeface="Arial"/>
              </a:rPr>
              <a:t>“Monthly News-Letter”</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a:buClr>
                <a:schemeClr val="dk1"/>
              </a:buClr>
              <a:buSzPts val="1100"/>
            </a:pPr>
            <a:endParaRPr lang="en-US" sz="1600" dirty="0">
              <a:solidFill>
                <a:schemeClr val="dk1"/>
              </a:solidFill>
            </a:endParaRPr>
          </a:p>
          <a:p>
            <a:pPr marL="0" lvl="0" indent="0" algn="l" rtl="0">
              <a:spcBef>
                <a:spcPts val="0"/>
              </a:spcBef>
              <a:spcAft>
                <a:spcPts val="0"/>
              </a:spcAft>
              <a:buClr>
                <a:schemeClr val="dk1"/>
              </a:buClr>
              <a:buSzPts val="1100"/>
              <a:buFont typeface="Arial"/>
              <a:buNone/>
            </a:pPr>
            <a:endParaRPr lang="en-IN" sz="1467" kern="0" dirty="0">
              <a:solidFill>
                <a:srgbClr val="000000"/>
              </a:solidFill>
              <a:latin typeface="Arial"/>
              <a:cs typeface="Arial"/>
              <a:sym typeface="Arial"/>
            </a:endParaRPr>
          </a:p>
          <a:p>
            <a:pPr defTabSz="1219170">
              <a:buClr>
                <a:srgbClr val="000000"/>
              </a:buClr>
            </a:pPr>
            <a:endParaRPr lang="en-IN" sz="1600" dirty="0">
              <a:solidFill>
                <a:schemeClr val="dk1"/>
              </a:solidFill>
            </a:endParaRPr>
          </a:p>
        </p:txBody>
      </p:sp>
    </p:spTree>
    <p:extLst>
      <p:ext uri="{BB962C8B-B14F-4D97-AF65-F5344CB8AC3E}">
        <p14:creationId xmlns:p14="http://schemas.microsoft.com/office/powerpoint/2010/main" val="346502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- 4</a:t>
            </a:r>
            <a:endParaRPr dirty="0"/>
          </a:p>
        </p:txBody>
      </p:sp>
      <p:sp>
        <p:nvSpPr>
          <p:cNvPr id="172" name="Google Shape;172;p31"/>
          <p:cNvSpPr txBox="1"/>
          <p:nvPr/>
        </p:nvSpPr>
        <p:spPr>
          <a:xfrm>
            <a:off x="365880" y="747367"/>
            <a:ext cx="111844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lang="en-US" sz="1600" b="1"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p:txBody>
      </p:sp>
      <p:sp>
        <p:nvSpPr>
          <p:cNvPr id="4" name="TextBox 3">
            <a:extLst>
              <a:ext uri="{FF2B5EF4-FFF2-40B4-BE49-F238E27FC236}">
                <a16:creationId xmlns:a16="http://schemas.microsoft.com/office/drawing/2014/main" id="{6B0B505D-0899-BFDB-596C-58288BB578A6}"/>
              </a:ext>
            </a:extLst>
          </p:cNvPr>
          <p:cNvSpPr txBox="1"/>
          <p:nvPr/>
        </p:nvSpPr>
        <p:spPr>
          <a:xfrm>
            <a:off x="464956" y="167760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338880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- 5</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443167"/>
            <a:ext cx="11184400" cy="318115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467" kern="0" dirty="0">
                <a:solidFill>
                  <a:srgbClr val="000000"/>
                </a:solidFill>
                <a:latin typeface="Arial"/>
                <a:cs typeface="Arial"/>
                <a:sym typeface="Arial"/>
              </a:rPr>
              <a:t>UC #1 : Create new users as below</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a:t>
            </a:r>
            <a:r>
              <a:rPr lang="en" sz="1467" b="1" kern="0" dirty="0">
                <a:solidFill>
                  <a:srgbClr val="000000"/>
                </a:solidFill>
                <a:latin typeface="Arial"/>
                <a:cs typeface="Arial"/>
                <a:sym typeface="Arial"/>
              </a:rPr>
              <a:t>ser 1 name </a:t>
            </a:r>
            <a:r>
              <a:rPr lang="en" sz="1467" kern="0" dirty="0">
                <a:solidFill>
                  <a:srgbClr val="000000"/>
                </a:solidFill>
                <a:latin typeface="Arial"/>
                <a:cs typeface="Arial"/>
                <a:sym typeface="Arial"/>
              </a:rPr>
              <a:t>-“Daise Kaboom”</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User 2 name </a:t>
            </a:r>
            <a:r>
              <a:rPr lang="en-IN" sz="1467" kern="0" dirty="0">
                <a:solidFill>
                  <a:srgbClr val="000000"/>
                </a:solidFill>
                <a:latin typeface="Arial"/>
                <a:cs typeface="Arial"/>
                <a:sym typeface="Arial"/>
              </a:rPr>
              <a:t>-“Sinclair Roman”</a:t>
            </a:r>
            <a:endParaRPr lang="en" sz="1467" b="1"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profile:</a:t>
            </a:r>
            <a:r>
              <a:rPr lang="en" sz="1467" kern="0" dirty="0">
                <a:solidFill>
                  <a:srgbClr val="000000"/>
                </a:solidFill>
                <a:latin typeface="Arial"/>
                <a:cs typeface="Arial"/>
                <a:sym typeface="Arial"/>
              </a:rPr>
              <a:t> “Custom:Standard platform user – P</a:t>
            </a:r>
            <a:r>
              <a:rPr lang="en-IN" sz="1467" kern="0" dirty="0">
                <a:solidFill>
                  <a:srgbClr val="000000"/>
                </a:solidFill>
                <a:latin typeface="Arial"/>
                <a:cs typeface="Arial"/>
                <a:sym typeface="Arial"/>
              </a:rPr>
              <a:t>a</a:t>
            </a:r>
            <a:r>
              <a:rPr lang="en" sz="1467" kern="0" dirty="0">
                <a:solidFill>
                  <a:srgbClr val="000000"/>
                </a:solidFill>
                <a:latin typeface="Arial"/>
                <a:cs typeface="Arial"/>
                <a:sym typeface="Arial"/>
              </a:rPr>
              <a:t>rtner Operations” </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License</a:t>
            </a:r>
            <a:r>
              <a:rPr lang="en" sz="1467" kern="0" dirty="0">
                <a:solidFill>
                  <a:srgbClr val="000000"/>
                </a:solidFill>
                <a:latin typeface="Arial"/>
                <a:cs typeface="Arial"/>
                <a:sym typeface="Arial"/>
              </a:rPr>
              <a:t>: Salesforce Platform</a:t>
            </a:r>
          </a:p>
          <a:p>
            <a:pPr marL="609585" indent="609585" defTabSz="1219170">
              <a:buClr>
                <a:srgbClr val="000000"/>
              </a:buClr>
            </a:pPr>
            <a:endParaRPr lang="en"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User 3 name </a:t>
            </a:r>
            <a:r>
              <a:rPr lang="en-IN" sz="1467" kern="0" dirty="0">
                <a:solidFill>
                  <a:srgbClr val="000000"/>
                </a:solidFill>
                <a:latin typeface="Arial"/>
                <a:cs typeface="Arial"/>
                <a:sym typeface="Arial"/>
              </a:rPr>
              <a:t>-“Tracy Whitney”</a:t>
            </a:r>
          </a:p>
          <a:p>
            <a:pPr marL="609585" indent="609585" defTabSz="1219170">
              <a:buClr>
                <a:srgbClr val="000000"/>
              </a:buClr>
            </a:pPr>
            <a:r>
              <a:rPr lang="en-IN" sz="1467" b="1" kern="0" dirty="0">
                <a:solidFill>
                  <a:srgbClr val="000000"/>
                </a:solidFill>
                <a:latin typeface="Arial"/>
                <a:cs typeface="Arial"/>
                <a:sym typeface="Arial"/>
              </a:rPr>
              <a:t>profile:</a:t>
            </a:r>
            <a:r>
              <a:rPr lang="en-IN" sz="1467" kern="0" dirty="0">
                <a:solidFill>
                  <a:srgbClr val="000000"/>
                </a:solidFill>
                <a:latin typeface="Arial"/>
                <a:cs typeface="Arial"/>
                <a:sym typeface="Arial"/>
              </a:rPr>
              <a:t> “TH: Custom - Executives” </a:t>
            </a:r>
          </a:p>
          <a:p>
            <a:pPr marL="609585" indent="609585" defTabSz="1219170">
              <a:buClr>
                <a:srgbClr val="000000"/>
              </a:buClr>
            </a:pPr>
            <a:r>
              <a:rPr lang="en-IN" sz="1467" b="1" kern="0" dirty="0">
                <a:solidFill>
                  <a:srgbClr val="000000"/>
                </a:solidFill>
                <a:latin typeface="Arial"/>
                <a:cs typeface="Arial"/>
                <a:sym typeface="Arial"/>
              </a:rPr>
              <a:t>License</a:t>
            </a:r>
            <a:r>
              <a:rPr lang="en-IN" sz="1467" kern="0" dirty="0">
                <a:solidFill>
                  <a:srgbClr val="000000"/>
                </a:solidFill>
                <a:latin typeface="Arial"/>
                <a:cs typeface="Arial"/>
                <a:sym typeface="Arial"/>
              </a:rPr>
              <a:t>: Salesforce</a:t>
            </a:r>
          </a:p>
          <a:p>
            <a:pPr marL="609585" indent="609585"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73361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- 5</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297847" y="1017779"/>
            <a:ext cx="11184400" cy="47194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467" kern="0" dirty="0">
                <a:solidFill>
                  <a:srgbClr val="000000"/>
                </a:solidFill>
                <a:latin typeface="Arial"/>
                <a:cs typeface="Arial"/>
                <a:sym typeface="Arial"/>
              </a:rPr>
              <a:t>UC #2: Setup Role hierarchy as below</a:t>
            </a:r>
            <a:endParaRPr sz="1467"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5338F564-4399-2F64-78C7-450A0B2864CF}"/>
              </a:ext>
            </a:extLst>
          </p:cNvPr>
          <p:cNvPicPr>
            <a:picLocks noChangeAspect="1"/>
          </p:cNvPicPr>
          <p:nvPr/>
        </p:nvPicPr>
        <p:blipFill>
          <a:blip r:embed="rId3"/>
          <a:stretch>
            <a:fillRect/>
          </a:stretch>
        </p:blipFill>
        <p:spPr>
          <a:xfrm>
            <a:off x="2626659" y="1422831"/>
            <a:ext cx="5666428" cy="4567167"/>
          </a:xfrm>
          <a:prstGeom prst="rect">
            <a:avLst/>
          </a:prstGeom>
        </p:spPr>
      </p:pic>
    </p:spTree>
    <p:extLst>
      <p:ext uri="{BB962C8B-B14F-4D97-AF65-F5344CB8AC3E}">
        <p14:creationId xmlns:p14="http://schemas.microsoft.com/office/powerpoint/2010/main" val="377282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- 5</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276233" y="990885"/>
            <a:ext cx="11184400" cy="453575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467" kern="0" dirty="0">
                <a:solidFill>
                  <a:srgbClr val="000000"/>
                </a:solidFill>
                <a:latin typeface="Arial"/>
                <a:cs typeface="Arial"/>
                <a:sym typeface="Arial"/>
              </a:rPr>
              <a:t>UC #3 : </a:t>
            </a:r>
            <a:r>
              <a:rPr lang="en-IN" sz="1467" kern="0" dirty="0">
                <a:solidFill>
                  <a:srgbClr val="000000"/>
                </a:solidFill>
                <a:latin typeface="Arial"/>
                <a:cs typeface="Arial"/>
                <a:sym typeface="Arial"/>
              </a:rPr>
              <a:t>Ensure account (hotel partners) records are secured in such a way that only owners can see the record</a:t>
            </a: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 #4: Ensure account (hotel partners) create  &amp; edit access is enabled only for Sales Team users (Roger, Duke &amp; Mike) . Accounts can be edited by Partner Operations team (Jennie, Daniel, </a:t>
            </a:r>
            <a:r>
              <a:rPr lang="en-IN" sz="1467" kern="0" dirty="0" err="1">
                <a:solidFill>
                  <a:srgbClr val="000000"/>
                </a:solidFill>
                <a:latin typeface="Arial"/>
                <a:cs typeface="Arial"/>
                <a:sym typeface="Arial"/>
              </a:rPr>
              <a:t>Daise</a:t>
            </a:r>
            <a:r>
              <a:rPr lang="en-IN" sz="1467" kern="0" dirty="0">
                <a:solidFill>
                  <a:srgbClr val="000000"/>
                </a:solidFill>
                <a:latin typeface="Arial"/>
                <a:cs typeface="Arial"/>
                <a:sym typeface="Arial"/>
              </a:rPr>
              <a:t>, Sinclair) but no create access </a:t>
            </a: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UC#5: Ensure all accounts (hotel partners) are visible to Daniel Crook and Jennie Romanoff</a:t>
            </a: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 #6: Ensure accounts (hotel partners) having Billing Country (USA, Mexico &amp; Canada) are visible to Mike Hurly</a:t>
            </a: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 #7: Create a screen flow for CEO to create hotel partner record from home as below. Ensure the screen is visible only for users having “TH: Custom – Executives” profile</a:t>
            </a: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endParaRPr lang="en-IN" sz="1467" kern="0" dirty="0">
              <a:solidFill>
                <a:srgbClr val="000000"/>
              </a:solidFill>
              <a:latin typeface="Arial"/>
              <a:cs typeface="Arial"/>
              <a:sym typeface="Arial"/>
            </a:endParaRPr>
          </a:p>
          <a:p>
            <a:pPr marL="609585" indent="609585"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7E7DB340-94CF-5FE5-CE86-9E6A6C52131E}"/>
              </a:ext>
            </a:extLst>
          </p:cNvPr>
          <p:cNvPicPr>
            <a:picLocks noChangeAspect="1"/>
          </p:cNvPicPr>
          <p:nvPr/>
        </p:nvPicPr>
        <p:blipFill>
          <a:blip r:embed="rId3"/>
          <a:stretch>
            <a:fillRect/>
          </a:stretch>
        </p:blipFill>
        <p:spPr>
          <a:xfrm>
            <a:off x="3259131" y="4120301"/>
            <a:ext cx="4884843" cy="2400508"/>
          </a:xfrm>
          <a:prstGeom prst="rect">
            <a:avLst/>
          </a:prstGeom>
        </p:spPr>
      </p:pic>
    </p:spTree>
    <p:extLst>
      <p:ext uri="{BB962C8B-B14F-4D97-AF65-F5344CB8AC3E}">
        <p14:creationId xmlns:p14="http://schemas.microsoft.com/office/powerpoint/2010/main" val="343366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- 8</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503800" y="1089497"/>
            <a:ext cx="11184400" cy="273974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400" dirty="0">
                <a:solidFill>
                  <a:schemeClr val="dk1"/>
                </a:solidFill>
              </a:rPr>
              <a:t>UC #8: Update </a:t>
            </a:r>
            <a:r>
              <a:rPr lang="en-US" sz="1400" b="1" dirty="0">
                <a:solidFill>
                  <a:schemeClr val="dk1"/>
                </a:solidFill>
              </a:rPr>
              <a:t>“Partner Hotels” list view </a:t>
            </a:r>
            <a:r>
              <a:rPr lang="en-US" sz="1400" dirty="0">
                <a:solidFill>
                  <a:schemeClr val="dk1"/>
                </a:solidFill>
              </a:rPr>
              <a:t>to include Billing Country , account owner &amp; created  by user details</a:t>
            </a:r>
          </a:p>
          <a:p>
            <a:pPr defTabSz="1219170">
              <a:buClr>
                <a:srgbClr val="000000"/>
              </a:buClr>
            </a:pPr>
            <a:endParaRPr lang="en" sz="1467" kern="0" dirty="0">
              <a:solidFill>
                <a:srgbClr val="000000"/>
              </a:solidFill>
              <a:latin typeface="Arial"/>
              <a:cs typeface="Arial"/>
              <a:sym typeface="Arial"/>
            </a:endParaRPr>
          </a:p>
          <a:p>
            <a:pPr defTabSz="1219170">
              <a:buClr>
                <a:srgbClr val="000000"/>
              </a:buClr>
            </a:pPr>
            <a:endParaRPr lang="en"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#9 : Create a custom field named “Traveller Contact Credit Card ” to hold card information. </a:t>
            </a:r>
          </a:p>
          <a:p>
            <a:pPr defTabSz="1219170">
              <a:buClr>
                <a:srgbClr val="000000"/>
              </a:buClr>
            </a:pPr>
            <a:r>
              <a:rPr lang="en" sz="1467" kern="0" dirty="0">
                <a:solidFill>
                  <a:srgbClr val="000000"/>
                </a:solidFill>
                <a:latin typeface="Arial"/>
                <a:cs typeface="Arial"/>
                <a:sym typeface="Arial"/>
              </a:rPr>
              <a:t>Ensure the system throws an error when the field is left empty and contact type is selected as ‘</a:t>
            </a:r>
            <a:r>
              <a:rPr lang="en-IN" sz="1600" kern="0" dirty="0">
                <a:solidFill>
                  <a:srgbClr val="000000"/>
                </a:solidFill>
                <a:latin typeface="Arial"/>
                <a:cs typeface="Arial"/>
                <a:sym typeface="Arial"/>
              </a:rPr>
              <a:t>Travellers Contact’</a:t>
            </a:r>
            <a:r>
              <a:rPr lang="en" sz="1467" kern="0" dirty="0">
                <a:solidFill>
                  <a:srgbClr val="000000"/>
                </a:solidFill>
                <a:latin typeface="Arial"/>
                <a:cs typeface="Arial"/>
                <a:sym typeface="Arial"/>
              </a:rPr>
              <a:t>’</a:t>
            </a:r>
          </a:p>
          <a:p>
            <a:pPr defTabSz="1219170">
              <a:buClr>
                <a:srgbClr val="000000"/>
              </a:buClr>
            </a:pPr>
            <a:endParaRPr lang="en"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#10: Enable field history for “Traveller Contact Credit Card” field to track all changes . Ensure the tracked changes are shown on contact record page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BC109584-62D8-F1BA-1E36-7A3AD716D0B3}"/>
              </a:ext>
            </a:extLst>
          </p:cNvPr>
          <p:cNvSpPr txBox="1"/>
          <p:nvPr/>
        </p:nvSpPr>
        <p:spPr>
          <a:xfrm>
            <a:off x="297612" y="4419617"/>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795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- 6</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443167"/>
            <a:ext cx="11184400" cy="5919978"/>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a:t>
            </a:r>
            <a:r>
              <a:rPr lang="en-US" sz="1400" dirty="0">
                <a:solidFill>
                  <a:schemeClr val="dk1"/>
                </a:solidFill>
              </a:rPr>
              <a:t>Create a custom object named </a:t>
            </a:r>
            <a:r>
              <a:rPr lang="en-US" sz="1400" b="1" dirty="0">
                <a:solidFill>
                  <a:schemeClr val="dk1"/>
                </a:solidFill>
              </a:rPr>
              <a:t>“Legal Review” </a:t>
            </a:r>
            <a:r>
              <a:rPr lang="en-US" sz="1400" dirty="0">
                <a:solidFill>
                  <a:schemeClr val="dk1"/>
                </a:solidFill>
              </a:rPr>
              <a:t>with the below fields</a:t>
            </a:r>
          </a:p>
          <a:p>
            <a:pPr marL="1371600" lvl="2" indent="-298450">
              <a:buClr>
                <a:schemeClr val="dk1"/>
              </a:buClr>
              <a:buSzPts val="1100"/>
              <a:buChar char="-"/>
            </a:pPr>
            <a:r>
              <a:rPr lang="en-US" sz="1400" dirty="0">
                <a:solidFill>
                  <a:schemeClr val="dk1"/>
                </a:solidFill>
              </a:rPr>
              <a:t>Account (Type: should have relationship with Account object)</a:t>
            </a:r>
          </a:p>
          <a:p>
            <a:pPr marL="1371600" lvl="2" indent="-298450">
              <a:buClr>
                <a:schemeClr val="dk1"/>
              </a:buClr>
              <a:buSzPts val="1100"/>
              <a:buChar char="-"/>
            </a:pPr>
            <a:r>
              <a:rPr lang="en-US" sz="1400" kern="0" dirty="0">
                <a:solidFill>
                  <a:schemeClr val="dk1"/>
                </a:solidFill>
                <a:latin typeface="Arial"/>
                <a:cs typeface="Arial"/>
                <a:sym typeface="Arial"/>
              </a:rPr>
              <a:t>Notes from Sales Team(Type: Text area)</a:t>
            </a:r>
          </a:p>
          <a:p>
            <a:pPr marL="1371600" lvl="2" indent="-298450">
              <a:buClr>
                <a:schemeClr val="dk1"/>
              </a:buClr>
              <a:buSzPts val="1100"/>
              <a:buChar char="-"/>
            </a:pPr>
            <a:r>
              <a:rPr lang="en-US" sz="1400" kern="0" dirty="0">
                <a:solidFill>
                  <a:schemeClr val="dk1"/>
                </a:solidFill>
                <a:latin typeface="Arial"/>
                <a:cs typeface="Arial"/>
                <a:sym typeface="Arial"/>
              </a:rPr>
              <a:t>Review Status(Type: picklist with values New, In-Progress, Can do business with, Legal Problems exist)</a:t>
            </a:r>
          </a:p>
          <a:p>
            <a:pPr marL="1371600" lvl="2" indent="-298450">
              <a:buClr>
                <a:schemeClr val="dk1"/>
              </a:buClr>
              <a:buSzPts val="1100"/>
              <a:buChar char="-"/>
            </a:pPr>
            <a:r>
              <a:rPr lang="en-US" sz="1400" kern="0" dirty="0">
                <a:solidFill>
                  <a:schemeClr val="dk1"/>
                </a:solidFill>
                <a:latin typeface="Arial"/>
                <a:cs typeface="Arial"/>
                <a:sym typeface="Arial"/>
              </a:rPr>
              <a:t>Review Comments (Type: Text Area)</a:t>
            </a:r>
            <a:endParaRPr lang="en-US" sz="1400" kern="0" dirty="0">
              <a:solidFill>
                <a:srgbClr val="000000"/>
              </a:solidFill>
              <a:latin typeface="Arial"/>
              <a:cs typeface="Arial"/>
              <a:sym typeface="Arial"/>
            </a:endParaRPr>
          </a:p>
          <a:p>
            <a:pPr marL="609585" indent="609585" defTabSz="1219170">
              <a:buClr>
                <a:srgbClr val="000000"/>
              </a:buClr>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Create the following  customs fields</a:t>
            </a:r>
          </a:p>
          <a:p>
            <a:pPr marL="1371600" lvl="2" indent="-298450">
              <a:buClr>
                <a:schemeClr val="dk1"/>
              </a:buClr>
              <a:buSzPts val="1100"/>
              <a:buChar char="-"/>
            </a:pPr>
            <a:r>
              <a:rPr lang="en-US" sz="1400" dirty="0">
                <a:solidFill>
                  <a:schemeClr val="dk1"/>
                </a:solidFill>
              </a:rPr>
              <a:t>Account Object | Legal Review Request (Type: Check box)</a:t>
            </a:r>
          </a:p>
          <a:p>
            <a:pPr marL="1371600" lvl="2" indent="-298450">
              <a:buClr>
                <a:schemeClr val="dk1"/>
              </a:buClr>
              <a:buSzPts val="1100"/>
              <a:buChar char="-"/>
            </a:pPr>
            <a:r>
              <a:rPr lang="en-US" sz="1400" dirty="0">
                <a:solidFill>
                  <a:schemeClr val="dk1"/>
                </a:solidFill>
              </a:rPr>
              <a:t>Account Object | Sales Team Comments: (Type: Text area)</a:t>
            </a:r>
          </a:p>
          <a:p>
            <a:pPr marL="1371600" lvl="2" indent="-298450">
              <a:buClr>
                <a:schemeClr val="dk1"/>
              </a:buClr>
              <a:buSzPts val="1100"/>
              <a:buChar char="-"/>
            </a:pPr>
            <a:r>
              <a:rPr lang="en-US" sz="1400" dirty="0">
                <a:solidFill>
                  <a:schemeClr val="dk1"/>
                </a:solidFill>
              </a:rPr>
              <a:t>Contact Object | </a:t>
            </a:r>
            <a:r>
              <a:rPr lang="en" sz="1400" kern="0" dirty="0">
                <a:solidFill>
                  <a:srgbClr val="000000"/>
                </a:solidFill>
                <a:latin typeface="Arial"/>
                <a:cs typeface="Arial"/>
                <a:sym typeface="Arial"/>
              </a:rPr>
              <a:t>Traveller Contact Credit Card Status (Type: Picklist | Values: Valid, Invalid, Validation In-Progess) </a:t>
            </a:r>
          </a:p>
          <a:p>
            <a:pPr marL="1073150" lvl="2">
              <a:buClr>
                <a:schemeClr val="dk1"/>
              </a:buClr>
              <a:buSzPts val="1100"/>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#3 : </a:t>
            </a:r>
            <a:r>
              <a:rPr lang="en-US" sz="1400" dirty="0">
                <a:solidFill>
                  <a:schemeClr val="dk1"/>
                </a:solidFill>
              </a:rPr>
              <a:t>Ensure the fields (Legal Review Request  &amp;  Sales Team Comments) are  visible only for users having profiles ‘</a:t>
            </a:r>
            <a:r>
              <a:rPr lang="en" sz="1400" kern="0" dirty="0">
                <a:solidFill>
                  <a:srgbClr val="000000"/>
                </a:solidFill>
                <a:latin typeface="Arial"/>
                <a:cs typeface="Arial"/>
                <a:sym typeface="Arial"/>
              </a:rPr>
              <a:t>Custom:Standard platform - Sales Team Member</a:t>
            </a:r>
            <a:r>
              <a:rPr lang="en-US" sz="1400" dirty="0">
                <a:solidFill>
                  <a:schemeClr val="dk1"/>
                </a:solidFill>
              </a:rPr>
              <a:t>’ &amp; ‘System Admin’. For other profiles</a:t>
            </a:r>
            <a:r>
              <a:rPr lang="en-US" sz="1400">
                <a:solidFill>
                  <a:schemeClr val="dk1"/>
                </a:solidFill>
              </a:rPr>
              <a:t>, fields should </a:t>
            </a:r>
            <a:r>
              <a:rPr lang="en-US" sz="1400" dirty="0">
                <a:solidFill>
                  <a:schemeClr val="dk1"/>
                </a:solidFill>
              </a:rPr>
              <a:t>be hidden</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#4: Automate the following business process</a:t>
            </a:r>
          </a:p>
          <a:p>
            <a:pPr marL="1200150" lvl="2" indent="-285750">
              <a:buClr>
                <a:schemeClr val="dk1"/>
              </a:buClr>
              <a:buSzPts val="1100"/>
              <a:buFont typeface="Courier New" panose="02070309020205020404" pitchFamily="49" charset="0"/>
              <a:buChar char="o"/>
            </a:pPr>
            <a:r>
              <a:rPr lang="en-US" sz="1400" dirty="0">
                <a:solidFill>
                  <a:schemeClr val="dk1"/>
                </a:solidFill>
              </a:rPr>
              <a:t>When a new hotel partner is created in the system with ‘</a:t>
            </a:r>
            <a:r>
              <a:rPr lang="en-US" sz="1400" b="1" dirty="0">
                <a:solidFill>
                  <a:schemeClr val="dk1"/>
                </a:solidFill>
              </a:rPr>
              <a:t>Legal Review Request</a:t>
            </a:r>
            <a:r>
              <a:rPr lang="en-US" sz="1400" dirty="0">
                <a:solidFill>
                  <a:schemeClr val="dk1"/>
                </a:solidFill>
              </a:rPr>
              <a:t>’ selected, the system should </a:t>
            </a:r>
          </a:p>
          <a:p>
            <a:pPr marL="1657350" lvl="3" indent="-285750">
              <a:buClr>
                <a:schemeClr val="dk1"/>
              </a:buClr>
              <a:buSzPts val="1100"/>
              <a:buFont typeface="Courier New" panose="02070309020205020404" pitchFamily="49" charset="0"/>
              <a:buChar char="o"/>
            </a:pPr>
            <a:r>
              <a:rPr lang="en-US" sz="1400" dirty="0">
                <a:solidFill>
                  <a:schemeClr val="dk1"/>
                </a:solidFill>
              </a:rPr>
              <a:t>Automatically create a Legal Review request </a:t>
            </a:r>
          </a:p>
          <a:p>
            <a:pPr marL="1657350" lvl="3" indent="-285750">
              <a:buClr>
                <a:schemeClr val="dk1"/>
              </a:buClr>
              <a:buSzPts val="1100"/>
              <a:buFont typeface="Courier New" panose="02070309020205020404" pitchFamily="49" charset="0"/>
              <a:buChar char="o"/>
            </a:pPr>
            <a:r>
              <a:rPr lang="en-US" sz="1400" dirty="0">
                <a:solidFill>
                  <a:schemeClr val="dk1"/>
                </a:solidFill>
              </a:rPr>
              <a:t>Ensure data entered in “Sales Team Comments” on account record is copied to “</a:t>
            </a:r>
            <a:r>
              <a:rPr lang="en-US" sz="1400" kern="0" dirty="0">
                <a:solidFill>
                  <a:schemeClr val="dk1"/>
                </a:solidFill>
                <a:latin typeface="Arial"/>
                <a:cs typeface="Arial"/>
                <a:sym typeface="Arial"/>
              </a:rPr>
              <a:t>Notes from Sales Team</a:t>
            </a:r>
            <a:r>
              <a:rPr lang="en-US" sz="1400" dirty="0">
                <a:solidFill>
                  <a:schemeClr val="dk1"/>
                </a:solidFill>
              </a:rPr>
              <a:t>”</a:t>
            </a:r>
          </a:p>
          <a:p>
            <a:pPr marL="1657350" lvl="3" indent="-285750">
              <a:buClr>
                <a:schemeClr val="dk1"/>
              </a:buClr>
              <a:buSzPts val="1100"/>
              <a:buFont typeface="Courier New" panose="02070309020205020404" pitchFamily="49" charset="0"/>
              <a:buChar char="o"/>
            </a:pPr>
            <a:r>
              <a:rPr lang="en-US" sz="1400" dirty="0">
                <a:solidFill>
                  <a:schemeClr val="dk1"/>
                </a:solidFill>
              </a:rPr>
              <a:t>Ensure Review status is set as  ‘New’</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410973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- 6</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213480" y="919167"/>
            <a:ext cx="11184400" cy="329336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#5: Automate the following business process</a:t>
            </a:r>
          </a:p>
          <a:p>
            <a:pPr marL="742950" lvl="1" indent="-285750">
              <a:buFont typeface="Arial" panose="020B0604020202020204" pitchFamily="34" charset="0"/>
              <a:buChar char="•"/>
            </a:pPr>
            <a:r>
              <a:rPr lang="en-US" sz="1400" dirty="0">
                <a:solidFill>
                  <a:schemeClr val="dk1"/>
                </a:solidFill>
              </a:rPr>
              <a:t>Travel Hut team wants to see an option as ‘QUICK ACTION’ to add a “New Contact” directly from any opportunity record screen</a:t>
            </a:r>
          </a:p>
          <a:p>
            <a:pPr marL="1200150" lvl="2" indent="-285750" fontAlgn="base">
              <a:buFont typeface="Arial" panose="020B0604020202020204" pitchFamily="34" charset="0"/>
              <a:buChar char="•"/>
            </a:pPr>
            <a:r>
              <a:rPr lang="en-US" sz="1400" dirty="0">
                <a:solidFill>
                  <a:schemeClr val="dk1"/>
                </a:solidFill>
              </a:rPr>
              <a:t>Should have a screen with all required fields for creating a contact like last name , address, salutation </a:t>
            </a:r>
            <a:r>
              <a:rPr lang="en-US" sz="1400" dirty="0" err="1">
                <a:solidFill>
                  <a:schemeClr val="dk1"/>
                </a:solidFill>
              </a:rPr>
              <a:t>etc</a:t>
            </a:r>
            <a:endParaRPr lang="en-US" sz="1400" dirty="0">
              <a:solidFill>
                <a:schemeClr val="dk1"/>
              </a:solidFill>
            </a:endParaRPr>
          </a:p>
          <a:p>
            <a:pPr marL="1200150" lvl="2" indent="-285750" fontAlgn="base">
              <a:buFont typeface="Arial" panose="020B0604020202020204" pitchFamily="34" charset="0"/>
              <a:buChar char="•"/>
            </a:pPr>
            <a:r>
              <a:rPr lang="en-US" sz="1400" dirty="0">
                <a:solidFill>
                  <a:schemeClr val="dk1"/>
                </a:solidFill>
              </a:rPr>
              <a:t>It should be accessible from any opportunity record page</a:t>
            </a:r>
          </a:p>
          <a:p>
            <a:pPr marL="1200150" lvl="2" indent="-285750" fontAlgn="base">
              <a:buFont typeface="Arial" panose="020B0604020202020204" pitchFamily="34" charset="0"/>
              <a:buChar char="•"/>
            </a:pPr>
            <a:r>
              <a:rPr lang="en-US" sz="1400" dirty="0">
                <a:solidFill>
                  <a:schemeClr val="dk1"/>
                </a:solidFill>
              </a:rPr>
              <a:t>Ensure a success msg is shown when a link to redirect after a new contact is created</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6" name="Picture 5">
            <a:extLst>
              <a:ext uri="{FF2B5EF4-FFF2-40B4-BE49-F238E27FC236}">
                <a16:creationId xmlns:a16="http://schemas.microsoft.com/office/drawing/2014/main" id="{FD23855F-0B94-6DAA-3B7F-A96B72872840}"/>
              </a:ext>
            </a:extLst>
          </p:cNvPr>
          <p:cNvPicPr>
            <a:picLocks noChangeAspect="1"/>
          </p:cNvPicPr>
          <p:nvPr/>
        </p:nvPicPr>
        <p:blipFill>
          <a:blip r:embed="rId3"/>
          <a:stretch>
            <a:fillRect/>
          </a:stretch>
        </p:blipFill>
        <p:spPr>
          <a:xfrm>
            <a:off x="2660661" y="2566801"/>
            <a:ext cx="6889077" cy="3635055"/>
          </a:xfrm>
          <a:prstGeom prst="rect">
            <a:avLst/>
          </a:prstGeom>
        </p:spPr>
      </p:pic>
    </p:spTree>
    <p:extLst>
      <p:ext uri="{BB962C8B-B14F-4D97-AF65-F5344CB8AC3E}">
        <p14:creationId xmlns:p14="http://schemas.microsoft.com/office/powerpoint/2010/main" val="6284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- 6</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213480" y="919167"/>
            <a:ext cx="11184400" cy="329336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#6: Automate the following business process</a:t>
            </a:r>
          </a:p>
          <a:p>
            <a:pPr marL="742950" lvl="1" indent="-285750">
              <a:buFont typeface="Arial" panose="020B0604020202020204" pitchFamily="34" charset="0"/>
              <a:buChar char="•"/>
            </a:pPr>
            <a:r>
              <a:rPr lang="en-US" sz="1400" dirty="0">
                <a:solidFill>
                  <a:schemeClr val="dk1"/>
                </a:solidFill>
              </a:rPr>
              <a:t>Sales Team in Travel Hut is looking for an easy way to view traveler contact credit cards that have been flagged as ‘Invalid’</a:t>
            </a:r>
          </a:p>
          <a:p>
            <a:pPr marL="1200150" lvl="2" indent="-285750">
              <a:buFont typeface="Arial" panose="020B0604020202020204" pitchFamily="34" charset="0"/>
              <a:buChar char="•"/>
            </a:pPr>
            <a:r>
              <a:rPr lang="en-US" sz="1400" dirty="0">
                <a:solidFill>
                  <a:schemeClr val="dk1"/>
                </a:solidFill>
              </a:rPr>
              <a:t>Should have a screen with table showing the following fields </a:t>
            </a:r>
          </a:p>
          <a:p>
            <a:pPr marL="1200150" lvl="2" indent="-285750">
              <a:buFont typeface="Arial" panose="020B0604020202020204" pitchFamily="34" charset="0"/>
              <a:buChar char="•"/>
            </a:pPr>
            <a:r>
              <a:rPr lang="en-US" sz="1400" dirty="0">
                <a:solidFill>
                  <a:schemeClr val="dk1"/>
                </a:solidFill>
              </a:rPr>
              <a:t>-  Contact Name, </a:t>
            </a:r>
            <a:r>
              <a:rPr lang="en" sz="1400" kern="0" dirty="0">
                <a:solidFill>
                  <a:srgbClr val="000000"/>
                </a:solidFill>
                <a:latin typeface="Arial"/>
                <a:cs typeface="Arial"/>
                <a:sym typeface="Arial"/>
              </a:rPr>
              <a:t>Traveller Contact Credit Card, Traveller Contact Credit Card Status</a:t>
            </a:r>
            <a:endParaRPr lang="en-US" sz="1400" dirty="0">
              <a:solidFill>
                <a:schemeClr val="dk1"/>
              </a:solidFill>
            </a:endParaRPr>
          </a:p>
          <a:p>
            <a:pPr marL="1200150" lvl="2" indent="-285750" fontAlgn="base">
              <a:buFont typeface="Arial" panose="020B0604020202020204" pitchFamily="34" charset="0"/>
              <a:buChar char="•"/>
            </a:pPr>
            <a:r>
              <a:rPr lang="en-US" sz="1400" dirty="0">
                <a:solidFill>
                  <a:schemeClr val="dk1"/>
                </a:solidFill>
              </a:rPr>
              <a:t>It should be accessible from any account (hotel partner) record page</a:t>
            </a:r>
          </a:p>
          <a:p>
            <a:pPr marL="1200150" lvl="2" indent="-285750" fontAlgn="base">
              <a:buFont typeface="Arial" panose="020B0604020202020204" pitchFamily="34" charset="0"/>
              <a:buChar char="•"/>
            </a:pPr>
            <a:r>
              <a:rPr lang="en-US" sz="1400" dirty="0">
                <a:solidFill>
                  <a:schemeClr val="dk1"/>
                </a:solidFill>
              </a:rPr>
              <a:t>Should show only contacts related to the account (hotel Partner)</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041DD0AF-D0C7-0AA2-7B04-D21E0256ADF6}"/>
              </a:ext>
            </a:extLst>
          </p:cNvPr>
          <p:cNvSpPr txBox="1"/>
          <p:nvPr/>
        </p:nvSpPr>
        <p:spPr>
          <a:xfrm>
            <a:off x="297612" y="4419617"/>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130388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a:t>SF Admin Basics Challenge - I</a:t>
            </a:r>
            <a:endParaRPr/>
          </a:p>
        </p:txBody>
      </p:sp>
      <p:sp>
        <p:nvSpPr>
          <p:cNvPr id="172" name="Google Shape;172;p31"/>
          <p:cNvSpPr txBox="1"/>
          <p:nvPr/>
        </p:nvSpPr>
        <p:spPr>
          <a:xfrm>
            <a:off x="383810" y="865379"/>
            <a:ext cx="11184400" cy="2544759"/>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#6 : </a:t>
            </a:r>
            <a:r>
              <a:rPr lang="en" sz="1600" dirty="0">
                <a:solidFill>
                  <a:schemeClr val="dk1"/>
                </a:solidFill>
              </a:rPr>
              <a:t>Create a </a:t>
            </a:r>
            <a:r>
              <a:rPr lang="en" sz="1600" b="1" dirty="0">
                <a:solidFill>
                  <a:schemeClr val="dk1"/>
                </a:solidFill>
              </a:rPr>
              <a:t>new app named “Hotel Review &amp; Analysis”. Ensure</a:t>
            </a:r>
            <a:r>
              <a:rPr lang="en" sz="1600" dirty="0">
                <a:solidFill>
                  <a:schemeClr val="dk1"/>
                </a:solidFill>
              </a:rPr>
              <a:t> the following navigation links are present in the app</a:t>
            </a:r>
            <a:endParaRPr sz="1467" kern="0" dirty="0">
              <a:solidFill>
                <a:srgbClr val="000000"/>
              </a:solidFill>
              <a:latin typeface="Arial"/>
              <a:cs typeface="Arial"/>
              <a:sym typeface="Arial"/>
            </a:endParaRPr>
          </a:p>
          <a:p>
            <a:pPr marL="895335" indent="-285750" defTabSz="1219170">
              <a:buClr>
                <a:srgbClr val="000000"/>
              </a:buClr>
              <a:buFontTx/>
              <a:buChar char="-"/>
            </a:pPr>
            <a:r>
              <a:rPr lang="en" sz="1467" b="1" kern="0" dirty="0">
                <a:solidFill>
                  <a:srgbClr val="000000"/>
                </a:solidFill>
                <a:latin typeface="Arial"/>
                <a:cs typeface="Arial"/>
                <a:sym typeface="Arial"/>
              </a:rPr>
              <a:t>Account, Contact &amp; Report</a:t>
            </a:r>
          </a:p>
          <a:p>
            <a:pPr marL="895335" indent="-285750" defTabSz="1219170">
              <a:buClr>
                <a:srgbClr val="000000"/>
              </a:buClr>
              <a:buFontTx/>
              <a:buChar cha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#7 : Ensure </a:t>
            </a:r>
            <a:r>
              <a:rPr lang="en" sz="1400" b="1" dirty="0">
                <a:solidFill>
                  <a:schemeClr val="dk1"/>
                </a:solidFill>
              </a:rPr>
              <a:t>“Hotel Review &amp; Analysis” app </a:t>
            </a:r>
            <a:r>
              <a:rPr lang="en" sz="1400" dirty="0">
                <a:solidFill>
                  <a:schemeClr val="dk1"/>
                </a:solidFill>
              </a:rPr>
              <a:t>is accessible only by users having </a:t>
            </a:r>
            <a:r>
              <a:rPr lang="en" sz="1467" kern="0" dirty="0">
                <a:solidFill>
                  <a:srgbClr val="000000"/>
                </a:solidFill>
                <a:latin typeface="Arial"/>
                <a:cs typeface="Arial"/>
                <a:sym typeface="Arial"/>
              </a:rPr>
              <a:t>profile: “Custom:Standard platform user - Partner Operations” </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1759290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- 7</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443167"/>
            <a:ext cx="11184400" cy="5263324"/>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a:t>
            </a:r>
            <a:r>
              <a:rPr lang="en-US" sz="1400" dirty="0">
                <a:solidFill>
                  <a:schemeClr val="dk1"/>
                </a:solidFill>
              </a:rPr>
              <a:t>Create a few sample contract records and associate with accounts</a:t>
            </a:r>
          </a:p>
          <a:p>
            <a:pPr marL="0" lvl="0" indent="0" algn="l" rtl="0">
              <a:spcBef>
                <a:spcPts val="0"/>
              </a:spcBef>
              <a:spcAft>
                <a:spcPts val="0"/>
              </a:spcAft>
              <a:buClr>
                <a:schemeClr val="dk1"/>
              </a:buClr>
              <a:buSzPts val="1100"/>
              <a:buFont typeface="Arial"/>
              <a:buNone/>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Create a process automation to show list of contracts on account page that are due for renewal. </a:t>
            </a:r>
          </a:p>
          <a:p>
            <a:pPr marL="0" lvl="0" indent="0" algn="l" rtl="0">
              <a:spcBef>
                <a:spcPts val="0"/>
              </a:spcBef>
              <a:spcAft>
                <a:spcPts val="0"/>
              </a:spcAft>
              <a:buClr>
                <a:schemeClr val="dk1"/>
              </a:buClr>
              <a:buSzPts val="1100"/>
              <a:buFont typeface="Arial"/>
              <a:buNone/>
            </a:pPr>
            <a:r>
              <a:rPr lang="en-US" sz="1400" kern="0" dirty="0">
                <a:solidFill>
                  <a:schemeClr val="dk1"/>
                </a:solidFill>
                <a:latin typeface="Arial"/>
                <a:cs typeface="Arial"/>
                <a:sym typeface="Arial"/>
              </a:rPr>
              <a:t>	- Any contract with in ‘Activated’ status and ‘Contract End Date’ is less than 30 days from current date should be considered as contracts that are due for renewal</a:t>
            </a:r>
          </a:p>
          <a:p>
            <a:pPr marL="0" lvl="0" indent="0" algn="l" rtl="0">
              <a:spcBef>
                <a:spcPts val="0"/>
              </a:spcBef>
              <a:spcAft>
                <a:spcPts val="0"/>
              </a:spcAft>
              <a:buClr>
                <a:schemeClr val="dk1"/>
              </a:buClr>
              <a:buSzPts val="1100"/>
              <a:buFont typeface="Arial"/>
              <a:buNone/>
            </a:pPr>
            <a:r>
              <a:rPr lang="en-US" sz="1400" kern="0" dirty="0">
                <a:solidFill>
                  <a:schemeClr val="dk1"/>
                </a:solidFill>
                <a:latin typeface="Arial"/>
                <a:cs typeface="Arial"/>
                <a:sym typeface="Arial"/>
              </a:rPr>
              <a:t>	- Should display the contract Number, Start date, End date &amp; Contract Terms(month)</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#3:  Automate the following business process</a:t>
            </a:r>
          </a:p>
          <a:p>
            <a:pPr marL="1200150" lvl="2" indent="-285750">
              <a:buClr>
                <a:schemeClr val="dk1"/>
              </a:buClr>
              <a:buSzPts val="1100"/>
              <a:buFont typeface="Courier New" panose="02070309020205020404" pitchFamily="49" charset="0"/>
              <a:buChar char="o"/>
            </a:pPr>
            <a:r>
              <a:rPr lang="en-US" sz="1400" dirty="0">
                <a:solidFill>
                  <a:schemeClr val="dk1"/>
                </a:solidFill>
              </a:rPr>
              <a:t>When a contract is due for renewal send an automated email to the account owner with the following details in email body</a:t>
            </a:r>
          </a:p>
          <a:p>
            <a:pPr marL="1200150" lvl="2" indent="-285750">
              <a:buClr>
                <a:schemeClr val="dk1"/>
              </a:buClr>
              <a:buSzPts val="1100"/>
              <a:buFont typeface="Courier New" panose="02070309020205020404" pitchFamily="49" charset="0"/>
              <a:buChar char="o"/>
            </a:pPr>
            <a:endParaRPr lang="en-US" sz="1400" dirty="0">
              <a:solidFill>
                <a:schemeClr val="dk1"/>
              </a:solidFill>
            </a:endParaRPr>
          </a:p>
          <a:p>
            <a:pPr marL="1657350" lvl="3" indent="-285750">
              <a:buClr>
                <a:schemeClr val="dk1"/>
              </a:buClr>
              <a:buSzPts val="1100"/>
              <a:buFont typeface="Courier New" panose="02070309020205020404" pitchFamily="49" charset="0"/>
              <a:buChar char="o"/>
            </a:pPr>
            <a:r>
              <a:rPr lang="en-US" sz="1400" dirty="0">
                <a:solidFill>
                  <a:schemeClr val="dk1"/>
                </a:solidFill>
              </a:rPr>
              <a:t>Contract Number</a:t>
            </a:r>
          </a:p>
          <a:p>
            <a:pPr marL="1657350" lvl="3" indent="-285750">
              <a:buClr>
                <a:schemeClr val="dk1"/>
              </a:buClr>
              <a:buSzPts val="1100"/>
              <a:buFont typeface="Courier New" panose="02070309020205020404" pitchFamily="49" charset="0"/>
              <a:buChar char="o"/>
            </a:pPr>
            <a:r>
              <a:rPr lang="en-US" sz="1400" dirty="0">
                <a:solidFill>
                  <a:schemeClr val="dk1"/>
                </a:solidFill>
              </a:rPr>
              <a:t>Start Date</a:t>
            </a:r>
          </a:p>
          <a:p>
            <a:pPr marL="1657350" lvl="3" indent="-285750">
              <a:buClr>
                <a:schemeClr val="dk1"/>
              </a:buClr>
              <a:buSzPts val="1100"/>
              <a:buFont typeface="Courier New" panose="02070309020205020404" pitchFamily="49" charset="0"/>
              <a:buChar char="o"/>
            </a:pPr>
            <a:r>
              <a:rPr lang="en-US" sz="1400" dirty="0">
                <a:solidFill>
                  <a:schemeClr val="dk1"/>
                </a:solidFill>
              </a:rPr>
              <a:t>End Date</a:t>
            </a:r>
          </a:p>
          <a:p>
            <a:pPr marL="1657350" lvl="3" indent="-285750">
              <a:buClr>
                <a:schemeClr val="dk1"/>
              </a:buClr>
              <a:buSzPts val="1100"/>
              <a:buFont typeface="Courier New" panose="02070309020205020404" pitchFamily="49" charset="0"/>
              <a:buChar char="o"/>
            </a:pPr>
            <a:r>
              <a:rPr lang="en-US" sz="1400" dirty="0">
                <a:solidFill>
                  <a:schemeClr val="dk1"/>
                </a:solidFill>
              </a:rPr>
              <a:t>Contract Terms (Month)</a:t>
            </a:r>
          </a:p>
          <a:p>
            <a:pPr marL="0" lvl="0" indent="0" algn="l" rtl="0">
              <a:spcBef>
                <a:spcPts val="0"/>
              </a:spcBef>
              <a:spcAft>
                <a:spcPts val="0"/>
              </a:spcAft>
              <a:buClr>
                <a:schemeClr val="dk1"/>
              </a:buClr>
              <a:buSzPts val="1100"/>
              <a:buFont typeface="Arial"/>
              <a:buNone/>
            </a:pPr>
            <a:r>
              <a:rPr lang="en-US" sz="1400" dirty="0">
                <a:solidFill>
                  <a:schemeClr val="dk1"/>
                </a:solidFill>
              </a:rPr>
              <a:t>Ref: </a:t>
            </a:r>
          </a:p>
          <a:p>
            <a:pPr marL="0" lvl="0" indent="0" algn="l" rtl="0">
              <a:spcBef>
                <a:spcPts val="0"/>
              </a:spcBef>
              <a:spcAft>
                <a:spcPts val="0"/>
              </a:spcAft>
              <a:buClr>
                <a:schemeClr val="dk1"/>
              </a:buClr>
              <a:buSzPts val="1100"/>
              <a:buFont typeface="Arial"/>
              <a:buNone/>
            </a:pPr>
            <a:r>
              <a:rPr lang="en-US" sz="1400" dirty="0">
                <a:hlinkClick r:id="rId3"/>
              </a:rPr>
              <a:t>Use Case: Automate Emails with Schedule-Triggered Flow (salesforce-flowsome.com)</a:t>
            </a:r>
            <a:endParaRPr lang="en-US" sz="1400" dirty="0"/>
          </a:p>
          <a:p>
            <a:pPr marL="0" lvl="0" indent="0" algn="l" rtl="0">
              <a:spcBef>
                <a:spcPts val="0"/>
              </a:spcBef>
              <a:spcAft>
                <a:spcPts val="0"/>
              </a:spcAft>
              <a:buClr>
                <a:schemeClr val="dk1"/>
              </a:buClr>
              <a:buSzPts val="1100"/>
              <a:buFont typeface="Arial"/>
              <a:buNone/>
            </a:pPr>
            <a:r>
              <a:rPr lang="en-US" sz="1400" dirty="0">
                <a:hlinkClick r:id="rId4"/>
              </a:rPr>
              <a:t>Step By Step Guide to Creating Schedule-Triggered Flow in Salesforce (asagarwal.com)</a:t>
            </a: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10347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- 7</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356915" y="1594676"/>
            <a:ext cx="11184400" cy="2954807"/>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#4 : </a:t>
            </a:r>
            <a:r>
              <a:rPr lang="en-US" sz="1400" dirty="0">
                <a:solidFill>
                  <a:schemeClr val="dk1"/>
                </a:solidFill>
              </a:rPr>
              <a:t>Create a query to show contact Id, contact Name, Contact owner Name, Contact owner’s role where account’s partner hotel flag is true</a:t>
            </a:r>
          </a:p>
          <a:p>
            <a:pPr marL="0" lvl="0" indent="0" algn="l" rtl="0">
              <a:spcBef>
                <a:spcPts val="0"/>
              </a:spcBef>
              <a:spcAft>
                <a:spcPts val="0"/>
              </a:spcAft>
              <a:buClr>
                <a:schemeClr val="dk1"/>
              </a:buClr>
              <a:buSzPts val="1100"/>
              <a:buFont typeface="Arial"/>
              <a:buNone/>
            </a:pPr>
            <a:r>
              <a:rPr lang="en-US" sz="1400" dirty="0">
                <a:solidFill>
                  <a:schemeClr val="dk1"/>
                </a:solidFill>
              </a:rPr>
              <a:t>	- Use either work bench, developer console or VS SQL code builder</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 sz="1800"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 sz="1800"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 sz="1800" kern="0" dirty="0">
                <a:solidFill>
                  <a:srgbClr val="000000"/>
                </a:solidFill>
                <a:latin typeface="Arial"/>
                <a:cs typeface="Arial"/>
                <a:sym typeface="Arial"/>
              </a:rPr>
              <a:t>UC #5 : </a:t>
            </a:r>
            <a:r>
              <a:rPr lang="en-US" sz="1400" dirty="0">
                <a:solidFill>
                  <a:schemeClr val="dk1"/>
                </a:solidFill>
              </a:rPr>
              <a:t>Create a query to get the count of contracts by  Status like below</a:t>
            </a:r>
            <a:endParaRPr sz="1467" kern="0" dirty="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13AA9436-9952-BF25-D8AB-A9903632E1DD}"/>
              </a:ext>
            </a:extLst>
          </p:cNvPr>
          <p:cNvPicPr>
            <a:picLocks noChangeAspect="1"/>
          </p:cNvPicPr>
          <p:nvPr/>
        </p:nvPicPr>
        <p:blipFill>
          <a:blip r:embed="rId3"/>
          <a:stretch>
            <a:fillRect/>
          </a:stretch>
        </p:blipFill>
        <p:spPr>
          <a:xfrm>
            <a:off x="849105" y="4491355"/>
            <a:ext cx="10074513" cy="1813717"/>
          </a:xfrm>
          <a:prstGeom prst="rect">
            <a:avLst/>
          </a:prstGeom>
        </p:spPr>
      </p:pic>
      <p:sp>
        <p:nvSpPr>
          <p:cNvPr id="5" name="TextBox 4">
            <a:extLst>
              <a:ext uri="{FF2B5EF4-FFF2-40B4-BE49-F238E27FC236}">
                <a16:creationId xmlns:a16="http://schemas.microsoft.com/office/drawing/2014/main" id="{A6D8D63B-F607-34BF-8E71-188CE56B543A}"/>
              </a:ext>
            </a:extLst>
          </p:cNvPr>
          <p:cNvSpPr txBox="1"/>
          <p:nvPr/>
        </p:nvSpPr>
        <p:spPr>
          <a:xfrm>
            <a:off x="356915" y="5843407"/>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pic>
        <p:nvPicPr>
          <p:cNvPr id="7" name="Picture 6">
            <a:extLst>
              <a:ext uri="{FF2B5EF4-FFF2-40B4-BE49-F238E27FC236}">
                <a16:creationId xmlns:a16="http://schemas.microsoft.com/office/drawing/2014/main" id="{E7A452DD-C1E6-5E7C-CC2C-CB6F2B9F4AA3}"/>
              </a:ext>
            </a:extLst>
          </p:cNvPr>
          <p:cNvPicPr>
            <a:picLocks noChangeAspect="1"/>
          </p:cNvPicPr>
          <p:nvPr/>
        </p:nvPicPr>
        <p:blipFill>
          <a:blip r:embed="rId4"/>
          <a:stretch>
            <a:fillRect/>
          </a:stretch>
        </p:blipFill>
        <p:spPr>
          <a:xfrm>
            <a:off x="2380005" y="2366645"/>
            <a:ext cx="6814749" cy="1742454"/>
          </a:xfrm>
          <a:prstGeom prst="rect">
            <a:avLst/>
          </a:prstGeom>
        </p:spPr>
      </p:pic>
    </p:spTree>
    <p:extLst>
      <p:ext uri="{BB962C8B-B14F-4D97-AF65-F5344CB8AC3E}">
        <p14:creationId xmlns:p14="http://schemas.microsoft.com/office/powerpoint/2010/main" val="406804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88791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VS Code , Salesforce Extension Pack, Salesforce CLI (SFDX)</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- 8</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335591"/>
            <a:ext cx="11184400" cy="3324331"/>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a:t>
            </a:r>
            <a:r>
              <a:rPr lang="en-US" sz="1400" dirty="0">
                <a:solidFill>
                  <a:schemeClr val="dk1"/>
                </a:solidFill>
              </a:rPr>
              <a:t>Create a new SFDX project on your local machine and use VS code extension to connect to your playground org</a:t>
            </a:r>
          </a:p>
          <a:p>
            <a:pPr marL="0" lvl="0" indent="0" algn="l" rtl="0">
              <a:spcBef>
                <a:spcPts val="0"/>
              </a:spcBef>
              <a:spcAft>
                <a:spcPts val="0"/>
              </a:spcAft>
              <a:buClr>
                <a:schemeClr val="dk1"/>
              </a:buClr>
              <a:buSzPts val="1100"/>
              <a:buFont typeface="Arial"/>
              <a:buNone/>
            </a:pPr>
            <a:endParaRPr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Create a new apex class named ‘</a:t>
            </a:r>
            <a:r>
              <a:rPr lang="en-US" sz="1400" dirty="0" err="1">
                <a:solidFill>
                  <a:schemeClr val="dk1"/>
                </a:solidFill>
              </a:rPr>
              <a:t>HelperUtilController</a:t>
            </a:r>
            <a:r>
              <a:rPr lang="en-US" sz="1400" dirty="0">
                <a:solidFill>
                  <a:schemeClr val="dk1"/>
                </a:solidFill>
              </a:rPr>
              <a:t>’ in VS Code and deploy the file to your org</a:t>
            </a:r>
          </a:p>
          <a:p>
            <a:pPr marL="1200150" lvl="2" indent="-285750">
              <a:buClr>
                <a:schemeClr val="dk1"/>
              </a:buClr>
              <a:buSzPts val="1100"/>
              <a:buFont typeface="Arial" panose="020B0604020202020204" pitchFamily="34" charset="0"/>
              <a:buChar char="•"/>
            </a:pPr>
            <a:r>
              <a:rPr lang="en-US" sz="1400" dirty="0">
                <a:solidFill>
                  <a:schemeClr val="dk1"/>
                </a:solidFill>
              </a:rPr>
              <a:t>Create a new public method named ‘</a:t>
            </a:r>
            <a:r>
              <a:rPr lang="en-US" sz="1400" dirty="0" err="1">
                <a:solidFill>
                  <a:schemeClr val="dk1"/>
                </a:solidFill>
              </a:rPr>
              <a:t>getAllPartnerHotels</a:t>
            </a:r>
            <a:r>
              <a:rPr lang="en-US" sz="1400" dirty="0">
                <a:solidFill>
                  <a:schemeClr val="dk1"/>
                </a:solidFill>
              </a:rPr>
              <a:t>’</a:t>
            </a:r>
          </a:p>
          <a:p>
            <a:pPr marL="1200150" lvl="2" indent="-285750">
              <a:buClr>
                <a:schemeClr val="dk1"/>
              </a:buClr>
              <a:buSzPts val="1100"/>
              <a:buFont typeface="Arial" panose="020B0604020202020204" pitchFamily="34" charset="0"/>
              <a:buChar char="•"/>
            </a:pPr>
            <a:r>
              <a:rPr lang="en-US" sz="1400" dirty="0">
                <a:solidFill>
                  <a:schemeClr val="dk1"/>
                </a:solidFill>
              </a:rPr>
              <a:t>Add logic to query partner hotels from the DB and display data in Developer console log</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6" name="Picture 5">
            <a:extLst>
              <a:ext uri="{FF2B5EF4-FFF2-40B4-BE49-F238E27FC236}">
                <a16:creationId xmlns:a16="http://schemas.microsoft.com/office/drawing/2014/main" id="{5FD220DD-3EB2-A93B-7671-767B67A7871F}"/>
              </a:ext>
            </a:extLst>
          </p:cNvPr>
          <p:cNvPicPr>
            <a:picLocks noChangeAspect="1"/>
          </p:cNvPicPr>
          <p:nvPr/>
        </p:nvPicPr>
        <p:blipFill>
          <a:blip r:embed="rId3"/>
          <a:stretch>
            <a:fillRect/>
          </a:stretch>
        </p:blipFill>
        <p:spPr>
          <a:xfrm>
            <a:off x="4038249" y="3585882"/>
            <a:ext cx="3649337" cy="2877672"/>
          </a:xfrm>
          <a:prstGeom prst="rect">
            <a:avLst/>
          </a:prstGeom>
        </p:spPr>
      </p:pic>
    </p:spTree>
    <p:extLst>
      <p:ext uri="{BB962C8B-B14F-4D97-AF65-F5344CB8AC3E}">
        <p14:creationId xmlns:p14="http://schemas.microsoft.com/office/powerpoint/2010/main" val="3318392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- 8</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513000" y="1223967"/>
            <a:ext cx="11184400" cy="5232354"/>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US" sz="1400" dirty="0">
                <a:solidFill>
                  <a:schemeClr val="dk1"/>
                </a:solidFill>
              </a:rPr>
              <a:t>UC #3: Create a new apex trigger named ‘</a:t>
            </a:r>
            <a:r>
              <a:rPr lang="en-US" sz="1400" dirty="0" err="1">
                <a:solidFill>
                  <a:schemeClr val="dk1"/>
                </a:solidFill>
              </a:rPr>
              <a:t>ContractTrigger</a:t>
            </a:r>
            <a:r>
              <a:rPr lang="en-US" sz="1400" dirty="0">
                <a:solidFill>
                  <a:schemeClr val="dk1"/>
                </a:solidFill>
              </a:rPr>
              <a:t>’ in VS Code. Implement the below use case using Trigger</a:t>
            </a:r>
          </a:p>
          <a:p>
            <a:pPr marL="1200150" lvl="2" indent="-285750">
              <a:buClr>
                <a:schemeClr val="dk1"/>
              </a:buClr>
              <a:buSzPts val="1100"/>
              <a:buFont typeface="Courier New" panose="02070309020205020404" pitchFamily="49" charset="0"/>
              <a:buChar char="o"/>
            </a:pPr>
            <a:r>
              <a:rPr lang="en-US" sz="1400" dirty="0">
                <a:solidFill>
                  <a:schemeClr val="dk1"/>
                </a:solidFill>
              </a:rPr>
              <a:t>When a user attempts to delete a contract, check if the contract is in ‘Activated’ </a:t>
            </a:r>
            <a:r>
              <a:rPr lang="en-US" sz="1400" dirty="0" err="1">
                <a:solidFill>
                  <a:schemeClr val="dk1"/>
                </a:solidFill>
              </a:rPr>
              <a:t>Status.If</a:t>
            </a:r>
            <a:r>
              <a:rPr lang="en-US" sz="1400" dirty="0">
                <a:solidFill>
                  <a:schemeClr val="dk1"/>
                </a:solidFill>
              </a:rPr>
              <a:t> yes, raise an error stating ‘Activated contract cannot be deleted’. Else, allow the system to delete</a:t>
            </a:r>
          </a:p>
          <a:p>
            <a:pPr marL="1200150" lvl="2" indent="-285750">
              <a:buClr>
                <a:schemeClr val="dk1"/>
              </a:buClr>
              <a:buSzPts val="1100"/>
              <a:buFont typeface="Courier New" panose="02070309020205020404" pitchFamily="49" charset="0"/>
              <a:buChar char="o"/>
            </a:pPr>
            <a:endParaRPr lang="en-US" sz="1400" dirty="0">
              <a:solidFill>
                <a:schemeClr val="dk1"/>
              </a:solidFill>
            </a:endParaRPr>
          </a:p>
          <a:p>
            <a:pPr marL="1200150" lvl="2" indent="-285750">
              <a:buClr>
                <a:schemeClr val="dk1"/>
              </a:buClr>
              <a:buSzPts val="1100"/>
              <a:buFont typeface="Courier New" panose="02070309020205020404" pitchFamily="49" charset="0"/>
              <a:buChar char="o"/>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#4: Create a queue in your org as below</a:t>
            </a:r>
          </a:p>
          <a:p>
            <a:pPr marL="0" lvl="0" indent="0" algn="l" rtl="0">
              <a:spcBef>
                <a:spcPts val="0"/>
              </a:spcBef>
              <a:spcAft>
                <a:spcPts val="0"/>
              </a:spcAft>
              <a:buClr>
                <a:schemeClr val="dk1"/>
              </a:buClr>
              <a:buSzPts val="1100"/>
              <a:buFont typeface="Arial"/>
              <a:buNone/>
            </a:pPr>
            <a:r>
              <a:rPr lang="en-US" sz="1400" dirty="0">
                <a:solidFill>
                  <a:schemeClr val="dk1"/>
                </a:solidFill>
              </a:rPr>
              <a:t>	</a:t>
            </a:r>
          </a:p>
          <a:p>
            <a:pPr marL="1200150" lvl="2" indent="-285750">
              <a:buClr>
                <a:schemeClr val="dk1"/>
              </a:buClr>
              <a:buSzPts val="1100"/>
              <a:buFont typeface="Courier New" panose="02070309020205020404" pitchFamily="49" charset="0"/>
              <a:buChar char="o"/>
            </a:pPr>
            <a:r>
              <a:rPr lang="en-US" sz="1400" dirty="0">
                <a:solidFill>
                  <a:schemeClr val="dk1"/>
                </a:solidFill>
              </a:rPr>
              <a:t>Queue Name: High Priority Case Management Team </a:t>
            </a:r>
          </a:p>
          <a:p>
            <a:pPr marL="1200150" lvl="2" indent="-285750">
              <a:buClr>
                <a:schemeClr val="dk1"/>
              </a:buClr>
              <a:buSzPts val="1100"/>
              <a:buFont typeface="Courier New" panose="02070309020205020404" pitchFamily="49" charset="0"/>
              <a:buChar char="o"/>
            </a:pPr>
            <a:r>
              <a:rPr lang="en-US" sz="1400" dirty="0">
                <a:solidFill>
                  <a:schemeClr val="dk1"/>
                </a:solidFill>
              </a:rPr>
              <a:t>Ensure the user ‘Tom Wheelie’ is added as team member</a:t>
            </a:r>
          </a:p>
          <a:p>
            <a:pPr lvl="2">
              <a:buClr>
                <a:schemeClr val="dk1"/>
              </a:buClr>
              <a:buSzPts val="1100"/>
            </a:pPr>
            <a:r>
              <a:rPr lang="en-US" sz="1400" dirty="0">
                <a:solidFill>
                  <a:schemeClr val="dk1"/>
                </a:solidFill>
              </a:rPr>
              <a:t>Note: </a:t>
            </a:r>
            <a:r>
              <a:rPr lang="en-IN" sz="1400" kern="0" dirty="0">
                <a:solidFill>
                  <a:srgbClr val="000000"/>
                </a:solidFill>
                <a:latin typeface="Arial"/>
                <a:cs typeface="Arial"/>
                <a:sym typeface="Arial"/>
              </a:rPr>
              <a:t>Create a new user, if not already exists</a:t>
            </a:r>
          </a:p>
          <a:p>
            <a:pPr marL="609585" indent="609585" defTabSz="1219170">
              <a:buClr>
                <a:srgbClr val="000000"/>
              </a:buClr>
            </a:pPr>
            <a:r>
              <a:rPr lang="en-IN" sz="1400" b="1" kern="0" dirty="0">
                <a:solidFill>
                  <a:srgbClr val="000000"/>
                </a:solidFill>
                <a:latin typeface="Arial"/>
                <a:cs typeface="Arial"/>
                <a:sym typeface="Arial"/>
              </a:rPr>
              <a:t>User name </a:t>
            </a:r>
            <a:r>
              <a:rPr lang="en-IN" sz="1400" kern="0" dirty="0">
                <a:solidFill>
                  <a:srgbClr val="000000"/>
                </a:solidFill>
                <a:latin typeface="Arial"/>
                <a:cs typeface="Arial"/>
                <a:sym typeface="Arial"/>
              </a:rPr>
              <a:t>-“Tom Wheelie”</a:t>
            </a:r>
          </a:p>
          <a:p>
            <a:pPr marL="609585" indent="609585" defTabSz="1219170">
              <a:buClr>
                <a:srgbClr val="000000"/>
              </a:buClr>
            </a:pPr>
            <a:r>
              <a:rPr lang="en-IN" sz="1400" b="1" kern="0" dirty="0">
                <a:solidFill>
                  <a:srgbClr val="000000"/>
                </a:solidFill>
                <a:latin typeface="Arial"/>
                <a:cs typeface="Arial"/>
                <a:sym typeface="Arial"/>
              </a:rPr>
              <a:t>profile:</a:t>
            </a:r>
            <a:r>
              <a:rPr lang="en-IN" sz="1400" kern="0" dirty="0">
                <a:solidFill>
                  <a:srgbClr val="000000"/>
                </a:solidFill>
                <a:latin typeface="Arial"/>
                <a:cs typeface="Arial"/>
                <a:sym typeface="Arial"/>
              </a:rPr>
              <a:t> Clone “</a:t>
            </a:r>
            <a:r>
              <a:rPr lang="en-IN" sz="1400" kern="0" dirty="0" err="1">
                <a:solidFill>
                  <a:srgbClr val="000000"/>
                </a:solidFill>
                <a:latin typeface="Arial"/>
                <a:cs typeface="Arial"/>
                <a:sym typeface="Arial"/>
              </a:rPr>
              <a:t>Custom:Sales</a:t>
            </a:r>
            <a:r>
              <a:rPr lang="en-IN" sz="1400" kern="0" dirty="0">
                <a:solidFill>
                  <a:srgbClr val="000000"/>
                </a:solidFill>
                <a:latin typeface="Arial"/>
                <a:cs typeface="Arial"/>
                <a:sym typeface="Arial"/>
              </a:rPr>
              <a:t> Profile” and name it as ‘TH: Custom – Sales Profile’</a:t>
            </a:r>
          </a:p>
          <a:p>
            <a:pPr marL="609585" indent="609585" defTabSz="1219170">
              <a:buClr>
                <a:srgbClr val="000000"/>
              </a:buClr>
            </a:pPr>
            <a:r>
              <a:rPr lang="en-IN" sz="1400" b="1" kern="0" dirty="0">
                <a:solidFill>
                  <a:srgbClr val="000000"/>
                </a:solidFill>
                <a:latin typeface="Arial"/>
                <a:cs typeface="Arial"/>
                <a:sym typeface="Arial"/>
              </a:rPr>
              <a:t>License</a:t>
            </a:r>
            <a:r>
              <a:rPr lang="en-IN" sz="1400" kern="0" dirty="0">
                <a:solidFill>
                  <a:srgbClr val="000000"/>
                </a:solidFill>
                <a:latin typeface="Arial"/>
                <a:cs typeface="Arial"/>
                <a:sym typeface="Arial"/>
              </a:rPr>
              <a:t>: Salesforce</a:t>
            </a: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#5: Create an APEX Trigger and implement the following business process</a:t>
            </a:r>
          </a:p>
          <a:p>
            <a:pPr marL="742950" lvl="1" indent="-285750">
              <a:buClr>
                <a:schemeClr val="dk1"/>
              </a:buClr>
              <a:buSzPts val="1100"/>
              <a:buFont typeface="Courier New" panose="02070309020205020404" pitchFamily="49" charset="0"/>
              <a:buChar char="o"/>
            </a:pPr>
            <a:r>
              <a:rPr lang="en-US" sz="1400" dirty="0">
                <a:solidFill>
                  <a:schemeClr val="dk1"/>
                </a:solidFill>
              </a:rPr>
              <a:t>	When a case with high priority is created or updated , ensure system assigns the case to “High Priority Case Management Team” queue</a:t>
            </a:r>
          </a:p>
          <a:p>
            <a:pPr marL="742950" lvl="1" indent="-285750">
              <a:buClr>
                <a:schemeClr val="dk1"/>
              </a:buClr>
              <a:buSzPts val="1100"/>
              <a:buFont typeface="Courier New" panose="02070309020205020404" pitchFamily="49" charset="0"/>
              <a:buChar char="o"/>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4" name="TextBox 3">
            <a:extLst>
              <a:ext uri="{FF2B5EF4-FFF2-40B4-BE49-F238E27FC236}">
                <a16:creationId xmlns:a16="http://schemas.microsoft.com/office/drawing/2014/main" id="{F8307C30-C42A-D70C-9C1D-D2895C1066BB}"/>
              </a:ext>
            </a:extLst>
          </p:cNvPr>
          <p:cNvSpPr txBox="1"/>
          <p:nvPr/>
        </p:nvSpPr>
        <p:spPr>
          <a:xfrm>
            <a:off x="338986" y="553299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3580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88791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VS Code , Salesforce Extension Pack, Salesforce CLI (SFDX)</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- 9</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335591"/>
            <a:ext cx="11184400" cy="26780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Create a new Custom meta data type with a record as follows</a:t>
            </a: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 </a:t>
            </a:r>
          </a:p>
          <a:p>
            <a:pPr marL="0" lvl="0" indent="0" algn="l" rtl="0">
              <a:spcBef>
                <a:spcPts val="0"/>
              </a:spcBef>
              <a:spcAft>
                <a:spcPts val="0"/>
              </a:spcAft>
              <a:buClr>
                <a:schemeClr val="dk1"/>
              </a:buClr>
              <a:buSzPts val="1100"/>
              <a:buFont typeface="Arial"/>
              <a:buNone/>
            </a:pPr>
            <a:endParaRPr lang="e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2AF5E3C8-A2AF-18A2-72C7-F756FB83BB60}"/>
              </a:ext>
            </a:extLst>
          </p:cNvPr>
          <p:cNvPicPr>
            <a:picLocks noChangeAspect="1"/>
          </p:cNvPicPr>
          <p:nvPr/>
        </p:nvPicPr>
        <p:blipFill>
          <a:blip r:embed="rId3"/>
          <a:stretch>
            <a:fillRect/>
          </a:stretch>
        </p:blipFill>
        <p:spPr>
          <a:xfrm>
            <a:off x="428633" y="2901873"/>
            <a:ext cx="11392887" cy="891617"/>
          </a:xfrm>
          <a:prstGeom prst="rect">
            <a:avLst/>
          </a:prstGeom>
        </p:spPr>
      </p:pic>
      <p:pic>
        <p:nvPicPr>
          <p:cNvPr id="7" name="Picture 6">
            <a:extLst>
              <a:ext uri="{FF2B5EF4-FFF2-40B4-BE49-F238E27FC236}">
                <a16:creationId xmlns:a16="http://schemas.microsoft.com/office/drawing/2014/main" id="{CCE60FA6-B1DF-1A5A-D2F9-EAB09239D476}"/>
              </a:ext>
            </a:extLst>
          </p:cNvPr>
          <p:cNvPicPr>
            <a:picLocks noChangeAspect="1"/>
          </p:cNvPicPr>
          <p:nvPr/>
        </p:nvPicPr>
        <p:blipFill>
          <a:blip r:embed="rId4"/>
          <a:stretch>
            <a:fillRect/>
          </a:stretch>
        </p:blipFill>
        <p:spPr>
          <a:xfrm>
            <a:off x="1541929" y="3900074"/>
            <a:ext cx="7943387" cy="2413870"/>
          </a:xfrm>
          <a:prstGeom prst="rect">
            <a:avLst/>
          </a:prstGeom>
        </p:spPr>
      </p:pic>
    </p:spTree>
    <p:extLst>
      <p:ext uri="{BB962C8B-B14F-4D97-AF65-F5344CB8AC3E}">
        <p14:creationId xmlns:p14="http://schemas.microsoft.com/office/powerpoint/2010/main" val="34276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- 9</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853951"/>
            <a:ext cx="11184400" cy="5909654"/>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Use existing apex class ‘</a:t>
            </a:r>
            <a:r>
              <a:rPr lang="en-US" sz="1400" dirty="0" err="1">
                <a:solidFill>
                  <a:schemeClr val="dk1"/>
                </a:solidFill>
              </a:rPr>
              <a:t>HelperUtilController</a:t>
            </a:r>
            <a:r>
              <a:rPr lang="en-US" sz="1400" dirty="0">
                <a:solidFill>
                  <a:schemeClr val="dk1"/>
                </a:solidFill>
              </a:rPr>
              <a:t>’ and add the below new method. Use VS Code and deploy the file to your org</a:t>
            </a:r>
          </a:p>
          <a:p>
            <a:pPr marL="1200150" lvl="2" indent="-285750">
              <a:buClr>
                <a:schemeClr val="dk1"/>
              </a:buClr>
              <a:buSzPts val="1100"/>
              <a:buFont typeface="Arial" panose="020B0604020202020204" pitchFamily="34" charset="0"/>
              <a:buChar char="•"/>
            </a:pPr>
            <a:r>
              <a:rPr lang="en-US" sz="1400" dirty="0">
                <a:solidFill>
                  <a:schemeClr val="dk1"/>
                </a:solidFill>
              </a:rPr>
              <a:t>Create a new public method named ‘</a:t>
            </a:r>
            <a:r>
              <a:rPr lang="en-US" sz="1400" dirty="0" err="1">
                <a:solidFill>
                  <a:schemeClr val="dk1"/>
                </a:solidFill>
              </a:rPr>
              <a:t>getEmailConfig</a:t>
            </a:r>
            <a:r>
              <a:rPr lang="en-US" sz="1400" dirty="0">
                <a:solidFill>
                  <a:schemeClr val="dk1"/>
                </a:solidFill>
              </a:rPr>
              <a:t>’</a:t>
            </a:r>
          </a:p>
          <a:p>
            <a:pPr marL="1200150" lvl="2" indent="-285750">
              <a:buClr>
                <a:schemeClr val="dk1"/>
              </a:buClr>
              <a:buSzPts val="1100"/>
              <a:buFont typeface="Arial" panose="020B0604020202020204" pitchFamily="34" charset="0"/>
              <a:buChar char="•"/>
            </a:pPr>
            <a:r>
              <a:rPr lang="en-US" sz="1400" dirty="0">
                <a:solidFill>
                  <a:schemeClr val="dk1"/>
                </a:solidFill>
              </a:rPr>
              <a:t>Make sure the method takes a string as input parameter</a:t>
            </a:r>
          </a:p>
          <a:p>
            <a:pPr marL="1200150" lvl="2" indent="-285750">
              <a:buClr>
                <a:schemeClr val="dk1"/>
              </a:buClr>
              <a:buSzPts val="1100"/>
              <a:buFont typeface="Arial" panose="020B0604020202020204" pitchFamily="34" charset="0"/>
              <a:buChar char="•"/>
            </a:pPr>
            <a:r>
              <a:rPr lang="en-US" sz="1400" dirty="0">
                <a:solidFill>
                  <a:schemeClr val="dk1"/>
                </a:solidFill>
              </a:rPr>
              <a:t>Based on the input parameter value, add logic to fetch data from custom meta data type created in use case#1</a:t>
            </a:r>
          </a:p>
          <a:p>
            <a:pPr marL="0" lvl="0" indent="0" algn="l" rtl="0">
              <a:spcBef>
                <a:spcPts val="0"/>
              </a:spcBef>
              <a:spcAft>
                <a:spcPts val="0"/>
              </a:spcAft>
              <a:buClr>
                <a:schemeClr val="dk1"/>
              </a:buClr>
              <a:buSzPts val="1100"/>
              <a:buFont typeface="Arial"/>
              <a:buNone/>
            </a:pPr>
            <a:endParaRPr lang="e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#3: Create a new apex trigger named ‘</a:t>
            </a:r>
            <a:r>
              <a:rPr lang="en-US" sz="1400" dirty="0" err="1">
                <a:solidFill>
                  <a:schemeClr val="dk1"/>
                </a:solidFill>
              </a:rPr>
              <a:t>OpportunityTrigger</a:t>
            </a:r>
            <a:r>
              <a:rPr lang="en-US" sz="1400" dirty="0">
                <a:solidFill>
                  <a:schemeClr val="dk1"/>
                </a:solidFill>
              </a:rPr>
              <a:t>’ in VS Code. Implement the below use case using Trigger</a:t>
            </a:r>
          </a:p>
          <a:p>
            <a:pPr marL="1200150" lvl="2" indent="-285750">
              <a:buClr>
                <a:schemeClr val="dk1"/>
              </a:buClr>
              <a:buSzPts val="1100"/>
              <a:buFont typeface="Courier New" panose="02070309020205020404" pitchFamily="49" charset="0"/>
              <a:buChar char="o"/>
            </a:pPr>
            <a:r>
              <a:rPr lang="en-US" sz="1400" dirty="0">
                <a:solidFill>
                  <a:schemeClr val="dk1"/>
                </a:solidFill>
              </a:rPr>
              <a:t>When an opportunity with revenue more than $10,00,000 created, the system should send an email to the recipient configured in custom meta data type</a:t>
            </a:r>
          </a:p>
          <a:p>
            <a:pPr marL="1200150" lvl="2" indent="-285750">
              <a:buClr>
                <a:schemeClr val="dk1"/>
              </a:buClr>
              <a:buSzPts val="1100"/>
              <a:buFont typeface="Courier New" panose="02070309020205020404" pitchFamily="49" charset="0"/>
              <a:buChar char="o"/>
            </a:pPr>
            <a:endParaRPr lang="en-US" sz="1400" dirty="0">
              <a:solidFill>
                <a:schemeClr val="dk1"/>
              </a:solidFill>
            </a:endParaRPr>
          </a:p>
          <a:p>
            <a:pPr lvl="2">
              <a:buClr>
                <a:schemeClr val="dk1"/>
              </a:buClr>
              <a:buSzPts val="1100"/>
            </a:pPr>
            <a:r>
              <a:rPr lang="en-US" sz="1400" dirty="0">
                <a:solidFill>
                  <a:schemeClr val="dk1"/>
                </a:solidFill>
              </a:rPr>
              <a:t>Tip: At times, Gmail or company email blocks salesforce emails. Hence, create a temp email using online service like </a:t>
            </a:r>
            <a:r>
              <a:rPr lang="en-US" sz="1400" dirty="0">
                <a:solidFill>
                  <a:schemeClr val="dk1"/>
                </a:solidFill>
                <a:hlinkClick r:id="rId3"/>
              </a:rPr>
              <a:t>https://10minutemail.net/</a:t>
            </a:r>
            <a:r>
              <a:rPr lang="en-US" sz="1400" dirty="0">
                <a:solidFill>
                  <a:schemeClr val="dk1"/>
                </a:solidFill>
              </a:rPr>
              <a:t> for email configuration</a:t>
            </a:r>
          </a:p>
          <a:p>
            <a:pPr lvl="2">
              <a:buClr>
                <a:schemeClr val="dk1"/>
              </a:buClr>
              <a:buSzPts val="1100"/>
            </a:pPr>
            <a:endParaRPr lang="en-US" sz="1400" dirty="0">
              <a:solidFill>
                <a:schemeClr val="dk1"/>
              </a:solidFill>
            </a:endParaRPr>
          </a:p>
          <a:p>
            <a:pPr lvl="2">
              <a:buClr>
                <a:schemeClr val="dk1"/>
              </a:buClr>
              <a:buSzPts val="1100"/>
            </a:pPr>
            <a:endParaRPr lang="en-US" sz="1400" dirty="0">
              <a:solidFill>
                <a:schemeClr val="dk1"/>
              </a:solidFill>
            </a:endParaRPr>
          </a:p>
          <a:p>
            <a:pPr lvl="2">
              <a:buClr>
                <a:schemeClr val="dk1"/>
              </a:buClr>
              <a:buSzPts val="1100"/>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#4: </a:t>
            </a:r>
            <a:r>
              <a:rPr lang="en" sz="1467" kern="0" dirty="0">
                <a:solidFill>
                  <a:srgbClr val="000000"/>
                </a:solidFill>
                <a:latin typeface="Arial"/>
                <a:cs typeface="Arial"/>
                <a:sym typeface="Arial"/>
              </a:rPr>
              <a:t>: </a:t>
            </a:r>
            <a:r>
              <a:rPr lang="en-US" sz="1400" dirty="0">
                <a:solidFill>
                  <a:schemeClr val="dk1"/>
                </a:solidFill>
              </a:rPr>
              <a:t>Use existing apex class ‘</a:t>
            </a:r>
            <a:r>
              <a:rPr lang="en-US" sz="1400" dirty="0" err="1">
                <a:solidFill>
                  <a:schemeClr val="dk1"/>
                </a:solidFill>
              </a:rPr>
              <a:t>HelperUtilController</a:t>
            </a:r>
            <a:r>
              <a:rPr lang="en-US" sz="1400" dirty="0">
                <a:solidFill>
                  <a:schemeClr val="dk1"/>
                </a:solidFill>
              </a:rPr>
              <a:t>’ and add the below new method.</a:t>
            </a:r>
          </a:p>
          <a:p>
            <a:pPr marL="1200150" lvl="2" indent="-285750">
              <a:buClr>
                <a:schemeClr val="dk1"/>
              </a:buClr>
              <a:buSzPts val="1100"/>
              <a:buFont typeface="Courier New" panose="02070309020205020404" pitchFamily="49" charset="0"/>
              <a:buChar char="o"/>
            </a:pPr>
            <a:r>
              <a:rPr lang="en-US" sz="1400" dirty="0">
                <a:solidFill>
                  <a:schemeClr val="dk1"/>
                </a:solidFill>
              </a:rPr>
              <a:t>Create a new public method named ‘</a:t>
            </a:r>
            <a:r>
              <a:rPr lang="en-US" sz="1400" dirty="0" err="1">
                <a:solidFill>
                  <a:schemeClr val="dk1"/>
                </a:solidFill>
              </a:rPr>
              <a:t>SendEmailMessage</a:t>
            </a:r>
            <a:r>
              <a:rPr lang="en-US" sz="1400" dirty="0">
                <a:solidFill>
                  <a:schemeClr val="dk1"/>
                </a:solidFill>
              </a:rPr>
              <a:t>’</a:t>
            </a:r>
          </a:p>
          <a:p>
            <a:pPr marL="1200150" lvl="2" indent="-285750">
              <a:buClr>
                <a:schemeClr val="dk1"/>
              </a:buClr>
              <a:buSzPts val="1100"/>
              <a:buFont typeface="Courier New" panose="02070309020205020404" pitchFamily="49" charset="0"/>
              <a:buChar char="o"/>
            </a:pPr>
            <a:r>
              <a:rPr lang="en-US" sz="1400" dirty="0">
                <a:solidFill>
                  <a:schemeClr val="dk1"/>
                </a:solidFill>
              </a:rPr>
              <a:t>Ensure the method is written with appropriate reusable logic for sending email when it is called from triggers</a:t>
            </a:r>
          </a:p>
          <a:p>
            <a:pPr lvl="2">
              <a:buClr>
                <a:schemeClr val="dk1"/>
              </a:buClr>
              <a:buSzPts val="1100"/>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30EA40D4-7CDC-6A58-0631-8BB9822DB07B}"/>
              </a:ext>
            </a:extLst>
          </p:cNvPr>
          <p:cNvSpPr txBox="1"/>
          <p:nvPr/>
        </p:nvSpPr>
        <p:spPr>
          <a:xfrm>
            <a:off x="338986" y="553299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320962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88791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VS Code , Salesforce Extension Pack, Salesforce CLI (SFDX)</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Dev Challenge - 10</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335591"/>
            <a:ext cx="11184400" cy="26780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Create a new Custom meta data type with a record as follows</a:t>
            </a: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 </a:t>
            </a:r>
          </a:p>
          <a:p>
            <a:pPr marL="0" lvl="0" indent="0" algn="l" rtl="0">
              <a:spcBef>
                <a:spcPts val="0"/>
              </a:spcBef>
              <a:spcAft>
                <a:spcPts val="0"/>
              </a:spcAft>
              <a:buClr>
                <a:schemeClr val="dk1"/>
              </a:buClr>
              <a:buSzPts val="1100"/>
              <a:buFont typeface="Arial"/>
              <a:buNone/>
            </a:pPr>
            <a:endParaRPr lang="e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5" name="Picture 4">
            <a:extLst>
              <a:ext uri="{FF2B5EF4-FFF2-40B4-BE49-F238E27FC236}">
                <a16:creationId xmlns:a16="http://schemas.microsoft.com/office/drawing/2014/main" id="{3CD2A745-BFF6-54D2-3C0C-7ECDA1A5A787}"/>
              </a:ext>
            </a:extLst>
          </p:cNvPr>
          <p:cNvPicPr>
            <a:picLocks noChangeAspect="1"/>
          </p:cNvPicPr>
          <p:nvPr/>
        </p:nvPicPr>
        <p:blipFill>
          <a:blip r:embed="rId3"/>
          <a:stretch>
            <a:fillRect/>
          </a:stretch>
        </p:blipFill>
        <p:spPr>
          <a:xfrm>
            <a:off x="300488" y="3253725"/>
            <a:ext cx="11591024" cy="350550"/>
          </a:xfrm>
          <a:prstGeom prst="rect">
            <a:avLst/>
          </a:prstGeom>
        </p:spPr>
      </p:pic>
      <p:pic>
        <p:nvPicPr>
          <p:cNvPr id="8" name="Picture 7">
            <a:extLst>
              <a:ext uri="{FF2B5EF4-FFF2-40B4-BE49-F238E27FC236}">
                <a16:creationId xmlns:a16="http://schemas.microsoft.com/office/drawing/2014/main" id="{F2648F23-AC84-04EC-E4E8-6A9E707BC9FF}"/>
              </a:ext>
            </a:extLst>
          </p:cNvPr>
          <p:cNvPicPr>
            <a:picLocks noChangeAspect="1"/>
          </p:cNvPicPr>
          <p:nvPr/>
        </p:nvPicPr>
        <p:blipFill>
          <a:blip r:embed="rId4"/>
          <a:stretch>
            <a:fillRect/>
          </a:stretch>
        </p:blipFill>
        <p:spPr>
          <a:xfrm>
            <a:off x="851254" y="3809666"/>
            <a:ext cx="10889924" cy="2537680"/>
          </a:xfrm>
          <a:prstGeom prst="rect">
            <a:avLst/>
          </a:prstGeom>
        </p:spPr>
      </p:pic>
    </p:spTree>
    <p:extLst>
      <p:ext uri="{BB962C8B-B14F-4D97-AF65-F5344CB8AC3E}">
        <p14:creationId xmlns:p14="http://schemas.microsoft.com/office/powerpoint/2010/main" val="644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Dev Challenge - 10</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853951"/>
            <a:ext cx="11184400" cy="613542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Ensure ‘</a:t>
            </a:r>
            <a:r>
              <a:rPr lang="en-US" sz="1400" dirty="0" err="1">
                <a:solidFill>
                  <a:schemeClr val="dk1"/>
                </a:solidFill>
              </a:rPr>
              <a:t>PaymentDueDateUtil</a:t>
            </a:r>
            <a:r>
              <a:rPr lang="en-US" sz="1400" dirty="0">
                <a:solidFill>
                  <a:schemeClr val="dk1"/>
                </a:solidFill>
              </a:rPr>
              <a:t>’ class is further modified and include logic that will send email to the recipients configured in CMBDT</a:t>
            </a:r>
          </a:p>
          <a:p>
            <a:pPr marL="1200150" lvl="2" indent="-285750">
              <a:buClr>
                <a:schemeClr val="dk1"/>
              </a:buClr>
              <a:buSzPts val="1100"/>
              <a:buFont typeface="Arial" panose="020B0604020202020204" pitchFamily="34" charset="0"/>
              <a:buChar char="•"/>
            </a:pPr>
            <a:r>
              <a:rPr lang="en-US" sz="1400" dirty="0">
                <a:solidFill>
                  <a:schemeClr val="dk1"/>
                </a:solidFill>
              </a:rPr>
              <a:t>You may create payment due date custom field on account object </a:t>
            </a:r>
          </a:p>
          <a:p>
            <a:pPr marL="1200150" lvl="2" indent="-285750">
              <a:buClr>
                <a:schemeClr val="dk1"/>
              </a:buClr>
              <a:buSzPts val="1100"/>
              <a:buFont typeface="Arial" panose="020B0604020202020204" pitchFamily="34" charset="0"/>
              <a:buChar char="•"/>
            </a:pPr>
            <a:r>
              <a:rPr lang="en-US" sz="1400" dirty="0">
                <a:solidFill>
                  <a:schemeClr val="dk1"/>
                </a:solidFill>
              </a:rPr>
              <a:t>You may reuse send email method created in last week code challenge</a:t>
            </a:r>
          </a:p>
          <a:p>
            <a:pPr marL="1200150" lvl="2" indent="-285750">
              <a:buClr>
                <a:schemeClr val="dk1"/>
              </a:buClr>
              <a:buSzPts val="1100"/>
              <a:buFont typeface="Arial" panose="020B0604020202020204" pitchFamily="34" charset="0"/>
              <a:buChar char="•"/>
            </a:pPr>
            <a:endParaRPr lang="e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#3: Refer: AccountTrigger.txt . Find issues in the code and ensure all APEX best practices are followed</a:t>
            </a:r>
          </a:p>
          <a:p>
            <a:pPr lvl="2">
              <a:buClr>
                <a:schemeClr val="dk1"/>
              </a:buClr>
              <a:buSzPts val="1100"/>
            </a:pPr>
            <a:endParaRPr lang="en-US" sz="1400" dirty="0">
              <a:solidFill>
                <a:schemeClr val="dk1"/>
              </a:solidFill>
            </a:endParaRPr>
          </a:p>
          <a:p>
            <a:pPr lvl="2">
              <a:buClr>
                <a:schemeClr val="dk1"/>
              </a:buClr>
              <a:buSzPts val="1100"/>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#4: </a:t>
            </a:r>
            <a:r>
              <a:rPr lang="en" sz="1467" kern="0" dirty="0">
                <a:solidFill>
                  <a:srgbClr val="000000"/>
                </a:solidFill>
                <a:latin typeface="Arial"/>
                <a:cs typeface="Arial"/>
                <a:sym typeface="Arial"/>
              </a:rPr>
              <a:t>: </a:t>
            </a:r>
            <a:r>
              <a:rPr lang="en-US" sz="1400" dirty="0">
                <a:solidFill>
                  <a:schemeClr val="dk1"/>
                </a:solidFill>
              </a:rPr>
              <a:t>Refer: PriceCalculator.txt. Ensure a test class is created to test </a:t>
            </a:r>
            <a:r>
              <a:rPr lang="en-US" sz="1400" dirty="0" err="1">
                <a:solidFill>
                  <a:schemeClr val="dk1"/>
                </a:solidFill>
              </a:rPr>
              <a:t>calculateTotalPrice</a:t>
            </a:r>
            <a:r>
              <a:rPr lang="en-US" sz="1400" dirty="0">
                <a:solidFill>
                  <a:schemeClr val="dk1"/>
                </a:solidFill>
              </a:rPr>
              <a:t>() method</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UC #5: </a:t>
            </a:r>
            <a:r>
              <a:rPr lang="en" sz="1467" kern="0" dirty="0">
                <a:solidFill>
                  <a:srgbClr val="000000"/>
                </a:solidFill>
                <a:latin typeface="Arial"/>
                <a:cs typeface="Arial"/>
                <a:sym typeface="Arial"/>
              </a:rPr>
              <a:t>: </a:t>
            </a:r>
            <a:r>
              <a:rPr lang="en-US" sz="1400" dirty="0">
                <a:solidFill>
                  <a:schemeClr val="dk1"/>
                </a:solidFill>
              </a:rPr>
              <a:t>Create a new test class named ‘</a:t>
            </a:r>
            <a:r>
              <a:rPr lang="en-US" sz="1400" dirty="0" err="1">
                <a:solidFill>
                  <a:schemeClr val="dk1"/>
                </a:solidFill>
              </a:rPr>
              <a:t>LoadDataSample</a:t>
            </a:r>
            <a:r>
              <a:rPr lang="en-US" sz="1400" dirty="0">
                <a:solidFill>
                  <a:schemeClr val="dk1"/>
                </a:solidFill>
              </a:rPr>
              <a:t>’. </a:t>
            </a:r>
          </a:p>
          <a:p>
            <a:pPr marL="1200150" lvl="2" indent="-285750">
              <a:buClr>
                <a:schemeClr val="dk1"/>
              </a:buClr>
              <a:buSzPts val="1100"/>
              <a:buFont typeface="Courier New" panose="02070309020205020404" pitchFamily="49" charset="0"/>
              <a:buChar char="o"/>
            </a:pPr>
            <a:r>
              <a:rPr lang="en-US" sz="1400" dirty="0">
                <a:solidFill>
                  <a:schemeClr val="dk1"/>
                </a:solidFill>
              </a:rPr>
              <a:t>Create a new test method named ‘</a:t>
            </a:r>
            <a:r>
              <a:rPr lang="en-US" sz="1400" dirty="0" err="1">
                <a:solidFill>
                  <a:schemeClr val="dk1"/>
                </a:solidFill>
              </a:rPr>
              <a:t>SampleDataForTest</a:t>
            </a:r>
            <a:r>
              <a:rPr lang="en-US" sz="1400" dirty="0">
                <a:solidFill>
                  <a:schemeClr val="dk1"/>
                </a:solidFill>
              </a:rPr>
              <a:t>’</a:t>
            </a:r>
          </a:p>
          <a:p>
            <a:pPr marL="1200150" lvl="2" indent="-285750">
              <a:buClr>
                <a:schemeClr val="dk1"/>
              </a:buClr>
              <a:buSzPts val="1100"/>
              <a:buFont typeface="Courier New" panose="02070309020205020404" pitchFamily="49" charset="0"/>
              <a:buChar char="o"/>
            </a:pPr>
            <a:r>
              <a:rPr lang="en-US" sz="1400" dirty="0">
                <a:solidFill>
                  <a:schemeClr val="dk1"/>
                </a:solidFill>
              </a:rPr>
              <a:t>Ensure it is annotated with @testsetup</a:t>
            </a:r>
          </a:p>
          <a:p>
            <a:pPr marL="1200150" lvl="2" indent="-285750">
              <a:buClr>
                <a:schemeClr val="dk1"/>
              </a:buClr>
              <a:buSzPts val="1100"/>
              <a:buFont typeface="Courier New" panose="02070309020205020404" pitchFamily="49" charset="0"/>
              <a:buChar char="o"/>
            </a:pPr>
            <a:r>
              <a:rPr lang="en-US" sz="1400" dirty="0">
                <a:solidFill>
                  <a:schemeClr val="dk1"/>
                </a:solidFill>
              </a:rPr>
              <a:t>Ensure you are using </a:t>
            </a:r>
            <a:r>
              <a:rPr lang="en-US" sz="1400" dirty="0" err="1">
                <a:solidFill>
                  <a:schemeClr val="dk1"/>
                </a:solidFill>
              </a:rPr>
              <a:t>Test.LoadData</a:t>
            </a:r>
            <a:r>
              <a:rPr lang="en-US" sz="1400" dirty="0">
                <a:solidFill>
                  <a:schemeClr val="dk1"/>
                </a:solidFill>
              </a:rPr>
              <a:t>() to load test accounts and related contacts (minimum 3 accounts and for each account 2 contacts)</a:t>
            </a:r>
          </a:p>
          <a:p>
            <a:pPr marL="1200150" lvl="2" indent="-285750">
              <a:buClr>
                <a:schemeClr val="dk1"/>
              </a:buClr>
              <a:buSzPts val="1100"/>
              <a:buFont typeface="Courier New" panose="02070309020205020404" pitchFamily="49" charset="0"/>
              <a:buChar char="o"/>
            </a:pPr>
            <a:r>
              <a:rPr lang="en-US" sz="1400" dirty="0">
                <a:solidFill>
                  <a:schemeClr val="dk1"/>
                </a:solidFill>
              </a:rPr>
              <a:t>Use </a:t>
            </a:r>
            <a:r>
              <a:rPr lang="en-US" sz="1400" dirty="0" err="1">
                <a:solidFill>
                  <a:schemeClr val="dk1"/>
                </a:solidFill>
              </a:rPr>
              <a:t>System.debug</a:t>
            </a:r>
            <a:r>
              <a:rPr lang="en-US" sz="1400" dirty="0">
                <a:solidFill>
                  <a:schemeClr val="dk1"/>
                </a:solidFill>
              </a:rPr>
              <a:t> to show test accounts and contacts created </a:t>
            </a:r>
          </a:p>
          <a:p>
            <a:pPr>
              <a:buClr>
                <a:schemeClr val="dk1"/>
              </a:buClr>
              <a:buSzPts val="1100"/>
            </a:pPr>
            <a:endParaRPr lang="en-US" sz="1400" dirty="0">
              <a:solidFill>
                <a:schemeClr val="dk1"/>
              </a:solidFill>
            </a:endParaRPr>
          </a:p>
          <a:p>
            <a:pPr>
              <a:buClr>
                <a:schemeClr val="dk1"/>
              </a:buClr>
              <a:buSzPts val="1100"/>
            </a:pPr>
            <a:r>
              <a:rPr lang="en-US" sz="1400" dirty="0">
                <a:solidFill>
                  <a:schemeClr val="dk1"/>
                </a:solidFill>
              </a:rPr>
              <a:t>Reference Links:</a:t>
            </a:r>
          </a:p>
          <a:p>
            <a:pPr marL="0" lvl="0" indent="0" algn="l" rtl="0">
              <a:spcBef>
                <a:spcPts val="0"/>
              </a:spcBef>
              <a:spcAft>
                <a:spcPts val="0"/>
              </a:spcAft>
              <a:buClr>
                <a:schemeClr val="dk1"/>
              </a:buClr>
              <a:buSzPts val="1100"/>
              <a:buFont typeface="Arial"/>
              <a:buNone/>
            </a:pPr>
            <a:r>
              <a:rPr lang="en-US" sz="1400" dirty="0">
                <a:solidFill>
                  <a:schemeClr val="dk1"/>
                </a:solidFill>
              </a:rPr>
              <a:t>https://www.jitendrazaa.com/blog/salesforce/using-test-loaddata-to-import-records-with-relationship/</a:t>
            </a:r>
          </a:p>
          <a:p>
            <a:pPr marL="0" lvl="0" indent="0" algn="l" rtl="0">
              <a:spcBef>
                <a:spcPts val="0"/>
              </a:spcBef>
              <a:spcAft>
                <a:spcPts val="0"/>
              </a:spcAft>
              <a:buClr>
                <a:schemeClr val="dk1"/>
              </a:buClr>
              <a:buSzPts val="1100"/>
              <a:buFont typeface="Arial"/>
              <a:buNone/>
            </a:pPr>
            <a:r>
              <a:rPr lang="en-US" sz="1400" dirty="0">
                <a:solidFill>
                  <a:schemeClr val="dk1"/>
                </a:solidFill>
              </a:rPr>
              <a:t>https://www.mhamzas.com/blog/2020/09/22/test-class-data-from-static-resource/</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30EA40D4-7CDC-6A58-0631-8BB9822DB07B}"/>
              </a:ext>
            </a:extLst>
          </p:cNvPr>
          <p:cNvSpPr txBox="1"/>
          <p:nvPr/>
        </p:nvSpPr>
        <p:spPr>
          <a:xfrm>
            <a:off x="338986" y="553299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131196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88791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VS Code , Salesforce Extension Pack, Salesforce CLI (SFDX)</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Dev Challenge - 11</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2335591"/>
            <a:ext cx="11184400" cy="26780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#1 : Create a new Custom meta data type with a record as follows</a:t>
            </a: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 </a:t>
            </a:r>
          </a:p>
          <a:p>
            <a:pPr marL="0" lvl="0" indent="0" algn="l" rtl="0">
              <a:spcBef>
                <a:spcPts val="0"/>
              </a:spcBef>
              <a:spcAft>
                <a:spcPts val="0"/>
              </a:spcAft>
              <a:buClr>
                <a:schemeClr val="dk1"/>
              </a:buClr>
              <a:buSzPts val="1100"/>
              <a:buFont typeface="Arial"/>
              <a:buNone/>
            </a:pPr>
            <a:endParaRPr lang="e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pic>
        <p:nvPicPr>
          <p:cNvPr id="5" name="Picture 4">
            <a:extLst>
              <a:ext uri="{FF2B5EF4-FFF2-40B4-BE49-F238E27FC236}">
                <a16:creationId xmlns:a16="http://schemas.microsoft.com/office/drawing/2014/main" id="{3CD2A745-BFF6-54D2-3C0C-7ECDA1A5A787}"/>
              </a:ext>
            </a:extLst>
          </p:cNvPr>
          <p:cNvPicPr>
            <a:picLocks noChangeAspect="1"/>
          </p:cNvPicPr>
          <p:nvPr/>
        </p:nvPicPr>
        <p:blipFill>
          <a:blip r:embed="rId3"/>
          <a:stretch>
            <a:fillRect/>
          </a:stretch>
        </p:blipFill>
        <p:spPr>
          <a:xfrm>
            <a:off x="300488" y="3253725"/>
            <a:ext cx="11591024" cy="350550"/>
          </a:xfrm>
          <a:prstGeom prst="rect">
            <a:avLst/>
          </a:prstGeom>
        </p:spPr>
      </p:pic>
      <p:pic>
        <p:nvPicPr>
          <p:cNvPr id="8" name="Picture 7">
            <a:extLst>
              <a:ext uri="{FF2B5EF4-FFF2-40B4-BE49-F238E27FC236}">
                <a16:creationId xmlns:a16="http://schemas.microsoft.com/office/drawing/2014/main" id="{F2648F23-AC84-04EC-E4E8-6A9E707BC9FF}"/>
              </a:ext>
            </a:extLst>
          </p:cNvPr>
          <p:cNvPicPr>
            <a:picLocks noChangeAspect="1"/>
          </p:cNvPicPr>
          <p:nvPr/>
        </p:nvPicPr>
        <p:blipFill>
          <a:blip r:embed="rId4"/>
          <a:stretch>
            <a:fillRect/>
          </a:stretch>
        </p:blipFill>
        <p:spPr>
          <a:xfrm>
            <a:off x="851254" y="3809666"/>
            <a:ext cx="10889924" cy="2537680"/>
          </a:xfrm>
          <a:prstGeom prst="rect">
            <a:avLst/>
          </a:prstGeom>
        </p:spPr>
      </p:pic>
    </p:spTree>
    <p:extLst>
      <p:ext uri="{BB962C8B-B14F-4D97-AF65-F5344CB8AC3E}">
        <p14:creationId xmlns:p14="http://schemas.microsoft.com/office/powerpoint/2010/main" val="173066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Dev Challenge - 11</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853951"/>
            <a:ext cx="11184400" cy="484276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#2 : </a:t>
            </a:r>
            <a:r>
              <a:rPr lang="en-US" sz="1400" dirty="0">
                <a:solidFill>
                  <a:schemeClr val="dk1"/>
                </a:solidFill>
              </a:rPr>
              <a:t>Ensure ‘</a:t>
            </a:r>
            <a:r>
              <a:rPr lang="en-US" sz="1400" dirty="0" err="1">
                <a:solidFill>
                  <a:schemeClr val="dk1"/>
                </a:solidFill>
              </a:rPr>
              <a:t>PaymentDueDateUtil</a:t>
            </a:r>
            <a:r>
              <a:rPr lang="en-US" sz="1400" dirty="0">
                <a:solidFill>
                  <a:schemeClr val="dk1"/>
                </a:solidFill>
              </a:rPr>
              <a:t>’ class is further modified and include logic that </a:t>
            </a:r>
          </a:p>
          <a:p>
            <a:pPr marL="1200150" lvl="2" indent="-285750">
              <a:buClr>
                <a:schemeClr val="dk1"/>
              </a:buClr>
              <a:buSzPts val="1100"/>
              <a:buFont typeface="Arial" panose="020B0604020202020204" pitchFamily="34" charset="0"/>
              <a:buChar char="•"/>
            </a:pPr>
            <a:r>
              <a:rPr lang="en-US" sz="1400" dirty="0">
                <a:solidFill>
                  <a:schemeClr val="dk1"/>
                </a:solidFill>
              </a:rPr>
              <a:t>will send email to the recipients configured in CMBDT</a:t>
            </a:r>
          </a:p>
          <a:p>
            <a:pPr marL="1200150" lvl="2" indent="-285750">
              <a:buClr>
                <a:schemeClr val="dk1"/>
              </a:buClr>
              <a:buSzPts val="1100"/>
              <a:buFont typeface="Arial" panose="020B0604020202020204" pitchFamily="34" charset="0"/>
              <a:buChar char="•"/>
            </a:pPr>
            <a:r>
              <a:rPr lang="en-US" sz="1400" dirty="0">
                <a:solidFill>
                  <a:schemeClr val="dk1"/>
                </a:solidFill>
              </a:rPr>
              <a:t>You may create payment due date custom field on account object </a:t>
            </a:r>
          </a:p>
          <a:p>
            <a:pPr marL="1200150" lvl="2" indent="-285750">
              <a:buClr>
                <a:schemeClr val="dk1"/>
              </a:buClr>
              <a:buSzPts val="1100"/>
              <a:buFont typeface="Arial" panose="020B0604020202020204" pitchFamily="34" charset="0"/>
              <a:buChar char="•"/>
            </a:pPr>
            <a:r>
              <a:rPr lang="en-US" sz="1400" dirty="0">
                <a:solidFill>
                  <a:schemeClr val="dk1"/>
                </a:solidFill>
              </a:rPr>
              <a:t>You may reuse send email method created in last week code challenge</a:t>
            </a:r>
          </a:p>
          <a:p>
            <a:pPr marL="1200150" lvl="2" indent="-285750">
              <a:buClr>
                <a:schemeClr val="dk1"/>
              </a:buClr>
              <a:buSzPts val="1100"/>
              <a:buFont typeface="Arial" panose="020B0604020202020204" pitchFamily="34" charset="0"/>
              <a:buChar char="•"/>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#3 : </a:t>
            </a:r>
            <a:r>
              <a:rPr lang="en-US" sz="1400" dirty="0">
                <a:solidFill>
                  <a:schemeClr val="dk1"/>
                </a:solidFill>
              </a:rPr>
              <a:t>Ensure ‘</a:t>
            </a:r>
            <a:r>
              <a:rPr lang="en-US" sz="1400" dirty="0" err="1">
                <a:solidFill>
                  <a:schemeClr val="dk1"/>
                </a:solidFill>
              </a:rPr>
              <a:t>PaymentDueDateUtil</a:t>
            </a:r>
            <a:r>
              <a:rPr lang="en-US" sz="1400" dirty="0">
                <a:solidFill>
                  <a:schemeClr val="dk1"/>
                </a:solidFill>
              </a:rPr>
              <a:t>’ class is further extended using </a:t>
            </a:r>
            <a:r>
              <a:rPr lang="en-US" sz="1400" dirty="0" err="1">
                <a:solidFill>
                  <a:schemeClr val="dk1"/>
                </a:solidFill>
              </a:rPr>
              <a:t>Batchable</a:t>
            </a:r>
            <a:r>
              <a:rPr lang="en-US" sz="1400" dirty="0">
                <a:solidFill>
                  <a:schemeClr val="dk1"/>
                </a:solidFill>
              </a:rPr>
              <a:t> interface to process records in in batches so it can handle bulk records as well</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 sz="1467" kern="0" dirty="0">
                <a:solidFill>
                  <a:srgbClr val="000000"/>
                </a:solidFill>
                <a:latin typeface="Arial"/>
                <a:cs typeface="Arial"/>
                <a:sym typeface="Arial"/>
              </a:rPr>
              <a:t>UC #4 : </a:t>
            </a:r>
            <a:r>
              <a:rPr lang="en-US" sz="1400" dirty="0">
                <a:solidFill>
                  <a:schemeClr val="dk1"/>
                </a:solidFill>
              </a:rPr>
              <a:t>Create a new class named ‘</a:t>
            </a:r>
            <a:r>
              <a:rPr lang="en-US" sz="1400" dirty="0" err="1">
                <a:solidFill>
                  <a:schemeClr val="dk1"/>
                </a:solidFill>
              </a:rPr>
              <a:t>PaymentDueDateReminder</a:t>
            </a:r>
            <a:r>
              <a:rPr lang="en-US" sz="1400" dirty="0">
                <a:solidFill>
                  <a:schemeClr val="dk1"/>
                </a:solidFill>
              </a:rPr>
              <a:t>’ class include logic to make the code schedulable so that it runs everyday at 9 P.M</a:t>
            </a:r>
          </a:p>
          <a:p>
            <a:pPr marL="1200150" lvl="2" indent="-285750">
              <a:buClr>
                <a:schemeClr val="dk1"/>
              </a:buClr>
              <a:buSzPts val="1100"/>
              <a:buFont typeface="Arial" panose="020B0604020202020204" pitchFamily="34" charset="0"/>
              <a:buChar char="•"/>
            </a:pPr>
            <a:r>
              <a:rPr lang="en-US" sz="1400" dirty="0">
                <a:solidFill>
                  <a:schemeClr val="dk1"/>
                </a:solidFill>
              </a:rPr>
              <a:t>Call </a:t>
            </a:r>
            <a:r>
              <a:rPr lang="en-US" sz="1400" dirty="0" err="1">
                <a:solidFill>
                  <a:schemeClr val="dk1"/>
                </a:solidFill>
              </a:rPr>
              <a:t>PaymentDueDateUtil</a:t>
            </a:r>
            <a:r>
              <a:rPr lang="en-US" sz="1400" dirty="0">
                <a:solidFill>
                  <a:schemeClr val="dk1"/>
                </a:solidFill>
              </a:rPr>
              <a:t> batch apex class from </a:t>
            </a:r>
            <a:r>
              <a:rPr lang="en-US" sz="1400" dirty="0" err="1">
                <a:solidFill>
                  <a:schemeClr val="dk1"/>
                </a:solidFill>
              </a:rPr>
              <a:t>PaymentDueDateReminder</a:t>
            </a:r>
            <a:r>
              <a:rPr lang="en-US" sz="1400" dirty="0">
                <a:solidFill>
                  <a:schemeClr val="dk1"/>
                </a:solidFill>
              </a:rPr>
              <a:t> schedulable class</a:t>
            </a:r>
          </a:p>
          <a:p>
            <a:pPr lvl="2">
              <a:buClr>
                <a:schemeClr val="dk1"/>
              </a:buClr>
              <a:buSzPts val="1100"/>
            </a:pPr>
            <a:endParaRPr lang="en" sz="1467" kern="0" dirty="0">
              <a:solidFill>
                <a:srgbClr val="000000"/>
              </a:solidFill>
              <a:latin typeface="Arial"/>
              <a:cs typeface="Arial"/>
              <a:sym typeface="Arial"/>
            </a:endParaRPr>
          </a:p>
          <a:p>
            <a:pPr>
              <a:buClr>
                <a:schemeClr val="dk1"/>
              </a:buClr>
              <a:buSzPts val="1100"/>
            </a:pPr>
            <a:r>
              <a:rPr lang="en-US" sz="1400" dirty="0">
                <a:solidFill>
                  <a:schemeClr val="dk1"/>
                </a:solidFill>
              </a:rPr>
              <a:t>Reference Links:</a:t>
            </a:r>
          </a:p>
          <a:p>
            <a:pPr marL="0" lvl="0" indent="0" algn="l" rtl="0">
              <a:spcBef>
                <a:spcPts val="0"/>
              </a:spcBef>
              <a:spcAft>
                <a:spcPts val="0"/>
              </a:spcAft>
              <a:buClr>
                <a:schemeClr val="dk1"/>
              </a:buClr>
              <a:buSzPts val="1100"/>
              <a:buFont typeface="Arial"/>
              <a:buNone/>
            </a:pPr>
            <a:r>
              <a:rPr lang="en-US" sz="1400" dirty="0">
                <a:solidFill>
                  <a:schemeClr val="dk1"/>
                </a:solidFill>
              </a:rPr>
              <a:t>https://www.testim.io/blog/how-to-call-batch-apex-salesforce/#:~:text=First%2C%20you%20can%20call%20the,job%20in%20a%20few%20minutes.&amp;text=Second%2C%20you%20can%20schedule%20it,implements%20both%20Batchable%20and%20Schedulable).</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1371600" lvl="2" indent="-298450">
              <a:buClr>
                <a:schemeClr val="dk1"/>
              </a:buClr>
              <a:buSzPts val="1100"/>
              <a:buChar char="-"/>
            </a:pPr>
            <a:endParaRPr lang="en-US" sz="1400" dirty="0">
              <a:solidFill>
                <a:schemeClr val="dk1"/>
              </a:solidFill>
            </a:endParaRP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172145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II</a:t>
            </a:r>
            <a:endParaRPr dirty="0"/>
          </a:p>
        </p:txBody>
      </p:sp>
      <p:sp>
        <p:nvSpPr>
          <p:cNvPr id="172" name="Google Shape;172;p31"/>
          <p:cNvSpPr txBox="1"/>
          <p:nvPr/>
        </p:nvSpPr>
        <p:spPr>
          <a:xfrm>
            <a:off x="428633" y="2183188"/>
            <a:ext cx="11184400" cy="4227399"/>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#1 : Clone “Standard platform User” profile  and give a name “</a:t>
            </a:r>
            <a:r>
              <a:rPr lang="en" sz="1467" b="1" kern="0" dirty="0">
                <a:solidFill>
                  <a:srgbClr val="000000"/>
                </a:solidFill>
                <a:latin typeface="Arial"/>
                <a:cs typeface="Arial"/>
                <a:sym typeface="Arial"/>
              </a:rPr>
              <a:t>Custom:Standard platform – Sales Team Member”</a:t>
            </a:r>
            <a:endParaRPr sz="1467" b="1"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#2 : Create 2 new users </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a:t>
            </a:r>
            <a:r>
              <a:rPr lang="en" sz="1467" b="1" kern="0" dirty="0">
                <a:solidFill>
                  <a:srgbClr val="000000"/>
                </a:solidFill>
                <a:latin typeface="Arial"/>
                <a:cs typeface="Arial"/>
                <a:sym typeface="Arial"/>
              </a:rPr>
              <a:t>ser 1 name </a:t>
            </a:r>
            <a:r>
              <a:rPr lang="en" sz="1467" kern="0" dirty="0">
                <a:solidFill>
                  <a:srgbClr val="000000"/>
                </a:solidFill>
                <a:latin typeface="Arial"/>
                <a:cs typeface="Arial"/>
                <a:sym typeface="Arial"/>
              </a:rPr>
              <a:t>-“Duke Detain”</a:t>
            </a:r>
            <a:endParaRPr sz="1467" kern="0" dirty="0">
              <a:solidFill>
                <a:srgbClr val="000000"/>
              </a:solidFill>
              <a:latin typeface="Arial"/>
              <a:cs typeface="Arial"/>
              <a:sym typeface="Arial"/>
            </a:endParaRPr>
          </a:p>
          <a:p>
            <a:pPr marL="609585" indent="609585" defTabSz="1219170">
              <a:buClr>
                <a:srgbClr val="000000"/>
              </a:buClr>
            </a:pPr>
            <a:r>
              <a:rPr lang="en-IN" sz="1467" b="1" kern="0" dirty="0">
                <a:solidFill>
                  <a:srgbClr val="000000"/>
                </a:solidFill>
                <a:latin typeface="Arial"/>
                <a:cs typeface="Arial"/>
                <a:sym typeface="Arial"/>
              </a:rPr>
              <a:t>User 2 name </a:t>
            </a:r>
            <a:r>
              <a:rPr lang="en-IN" sz="1467" kern="0" dirty="0">
                <a:solidFill>
                  <a:srgbClr val="000000"/>
                </a:solidFill>
                <a:latin typeface="Arial"/>
                <a:cs typeface="Arial"/>
                <a:sym typeface="Arial"/>
              </a:rPr>
              <a:t>-“Mike </a:t>
            </a:r>
            <a:r>
              <a:rPr lang="en-IN" sz="1467" kern="0" dirty="0" err="1">
                <a:solidFill>
                  <a:srgbClr val="000000"/>
                </a:solidFill>
                <a:latin typeface="Arial"/>
                <a:cs typeface="Arial"/>
                <a:sym typeface="Arial"/>
              </a:rPr>
              <a:t>Harly</a:t>
            </a:r>
            <a:r>
              <a:rPr lang="en-IN" sz="1467" kern="0" dirty="0">
                <a:solidFill>
                  <a:srgbClr val="000000"/>
                </a:solidFill>
                <a:latin typeface="Arial"/>
                <a:cs typeface="Arial"/>
                <a:sym typeface="Arial"/>
              </a:rPr>
              <a:t>”</a:t>
            </a:r>
            <a:endParaRPr lang="en" sz="1467" b="1"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profile:</a:t>
            </a:r>
            <a:r>
              <a:rPr lang="en" sz="1467" kern="0" dirty="0">
                <a:solidFill>
                  <a:srgbClr val="000000"/>
                </a:solidFill>
                <a:latin typeface="Arial"/>
                <a:cs typeface="Arial"/>
                <a:sym typeface="Arial"/>
              </a:rPr>
              <a:t> “Custom:Standard platform - Sales Team Member” </a:t>
            </a:r>
            <a:endParaRPr sz="1467" kern="0" dirty="0">
              <a:solidFill>
                <a:srgbClr val="000000"/>
              </a:solidFill>
              <a:latin typeface="Arial"/>
              <a:cs typeface="Arial"/>
              <a:sym typeface="Arial"/>
            </a:endParaRPr>
          </a:p>
          <a:p>
            <a:pPr marL="609585" indent="609585" defTabSz="1219170">
              <a:buClr>
                <a:srgbClr val="000000"/>
              </a:buClr>
            </a:pPr>
            <a:r>
              <a:rPr lang="en" sz="1467" b="1" kern="0" dirty="0">
                <a:solidFill>
                  <a:srgbClr val="000000"/>
                </a:solidFill>
                <a:latin typeface="Arial"/>
                <a:cs typeface="Arial"/>
                <a:sym typeface="Arial"/>
              </a:rPr>
              <a:t>License</a:t>
            </a:r>
            <a:r>
              <a:rPr lang="en" sz="1467" kern="0" dirty="0">
                <a:solidFill>
                  <a:srgbClr val="000000"/>
                </a:solidFill>
                <a:latin typeface="Arial"/>
                <a:cs typeface="Arial"/>
                <a:sym typeface="Arial"/>
              </a:rPr>
              <a:t>: Salesforce Platform</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marL="0" lvl="0" indent="0" algn="l" rtl="0">
              <a:spcBef>
                <a:spcPts val="0"/>
              </a:spcBef>
              <a:spcAft>
                <a:spcPts val="0"/>
              </a:spcAft>
              <a:buNone/>
            </a:pPr>
            <a:endParaRPr lang="en-IN" sz="1600" dirty="0">
              <a:solidFill>
                <a:schemeClr val="dk1"/>
              </a:solidFill>
            </a:endParaRPr>
          </a:p>
          <a:p>
            <a:pPr marL="0" lvl="0" indent="0" algn="l" rtl="0">
              <a:spcBef>
                <a:spcPts val="0"/>
              </a:spcBef>
              <a:spcAft>
                <a:spcPts val="0"/>
              </a:spcAft>
              <a:buClr>
                <a:schemeClr val="dk1"/>
              </a:buClr>
              <a:buSzPts val="1100"/>
              <a:buFont typeface="Arial"/>
              <a:buNone/>
            </a:pPr>
            <a:r>
              <a:rPr lang="en-IN" sz="1600" dirty="0">
                <a:solidFill>
                  <a:schemeClr val="dk1"/>
                </a:solidFill>
              </a:rPr>
              <a:t>UC #3: Create a custom object named </a:t>
            </a:r>
            <a:r>
              <a:rPr lang="en-IN" sz="1600" b="1" dirty="0">
                <a:solidFill>
                  <a:schemeClr val="dk1"/>
                </a:solidFill>
              </a:rPr>
              <a:t>“Hotel Reviews” </a:t>
            </a:r>
            <a:r>
              <a:rPr lang="en-IN" sz="1600" dirty="0">
                <a:solidFill>
                  <a:schemeClr val="dk1"/>
                </a:solidFill>
              </a:rPr>
              <a:t>with the below fields</a:t>
            </a:r>
          </a:p>
          <a:p>
            <a:pPr marL="457200" lvl="0" indent="-298450" algn="l" rtl="0">
              <a:spcBef>
                <a:spcPts val="0"/>
              </a:spcBef>
              <a:spcAft>
                <a:spcPts val="0"/>
              </a:spcAft>
              <a:buClr>
                <a:schemeClr val="dk1"/>
              </a:buClr>
              <a:buSzPts val="1100"/>
              <a:buChar char="-"/>
            </a:pPr>
            <a:r>
              <a:rPr lang="en-IN" sz="1600" dirty="0">
                <a:solidFill>
                  <a:schemeClr val="dk1"/>
                </a:solidFill>
              </a:rPr>
              <a:t>Reviewer (Type: should have relationship with Contact object)</a:t>
            </a:r>
          </a:p>
          <a:p>
            <a:pPr marL="457200" lvl="0" indent="-298450" algn="l" rtl="0">
              <a:spcBef>
                <a:spcPts val="0"/>
              </a:spcBef>
              <a:spcAft>
                <a:spcPts val="0"/>
              </a:spcAft>
              <a:buClr>
                <a:schemeClr val="dk1"/>
              </a:buClr>
              <a:buSzPts val="1100"/>
              <a:buChar char="-"/>
            </a:pPr>
            <a:r>
              <a:rPr lang="en-IN" sz="1600" kern="0" dirty="0">
                <a:solidFill>
                  <a:schemeClr val="dk1"/>
                </a:solidFill>
                <a:latin typeface="Arial"/>
                <a:cs typeface="Arial"/>
                <a:sym typeface="Arial"/>
              </a:rPr>
              <a:t>Hotel (Type: should have relationship with Account object)</a:t>
            </a:r>
          </a:p>
          <a:p>
            <a:pPr marL="457200" lvl="0" indent="-298450" algn="l" rtl="0">
              <a:spcBef>
                <a:spcPts val="0"/>
              </a:spcBef>
              <a:spcAft>
                <a:spcPts val="0"/>
              </a:spcAft>
              <a:buClr>
                <a:schemeClr val="dk1"/>
              </a:buClr>
              <a:buSzPts val="1100"/>
              <a:buChar char="-"/>
            </a:pPr>
            <a:r>
              <a:rPr lang="en-IN" sz="1600" kern="0" dirty="0">
                <a:solidFill>
                  <a:schemeClr val="dk1"/>
                </a:solidFill>
                <a:latin typeface="Arial"/>
                <a:cs typeface="Arial"/>
                <a:sym typeface="Arial"/>
              </a:rPr>
              <a:t>Rating (Type: picklist with values 1,2,3,4,5)</a:t>
            </a:r>
          </a:p>
          <a:p>
            <a:pPr marL="457200" lvl="0" indent="-298450" algn="l" rtl="0">
              <a:spcBef>
                <a:spcPts val="0"/>
              </a:spcBef>
              <a:spcAft>
                <a:spcPts val="0"/>
              </a:spcAft>
              <a:buClr>
                <a:schemeClr val="dk1"/>
              </a:buClr>
              <a:buSzPts val="1100"/>
              <a:buChar char="-"/>
            </a:pPr>
            <a:r>
              <a:rPr lang="en-IN" sz="1600" kern="0" dirty="0">
                <a:solidFill>
                  <a:schemeClr val="dk1"/>
                </a:solidFill>
                <a:latin typeface="Arial"/>
                <a:cs typeface="Arial"/>
                <a:sym typeface="Arial"/>
              </a:rPr>
              <a:t>Review Comments (Type: Text Area)</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US" sz="1600" dirty="0">
                <a:solidFill>
                  <a:schemeClr val="dk1"/>
                </a:solidFill>
              </a:rPr>
              <a:t>UC #4: Create a </a:t>
            </a:r>
            <a:r>
              <a:rPr lang="en-US" sz="1600" b="1" dirty="0">
                <a:solidFill>
                  <a:schemeClr val="dk1"/>
                </a:solidFill>
              </a:rPr>
              <a:t>custom tab for “Hotel Reviews”</a:t>
            </a:r>
            <a:r>
              <a:rPr lang="en-US" sz="1600" dirty="0">
                <a:solidFill>
                  <a:schemeClr val="dk1"/>
                </a:solidFill>
              </a:rPr>
              <a:t> and include the same in “</a:t>
            </a:r>
            <a:r>
              <a:rPr lang="en" sz="1600" b="1" dirty="0">
                <a:solidFill>
                  <a:schemeClr val="dk1"/>
                </a:solidFill>
              </a:rPr>
              <a:t>Hotel Review &amp; Analysis” app</a:t>
            </a:r>
            <a:endParaRPr sz="1467" kern="0" dirty="0">
              <a:solidFill>
                <a:srgbClr val="000000"/>
              </a:solidFill>
              <a:latin typeface="Arial"/>
              <a:cs typeface="Arial"/>
              <a:sym typeface="Arial"/>
            </a:endParaRPr>
          </a:p>
        </p:txBody>
      </p:sp>
    </p:spTree>
    <p:extLst>
      <p:ext uri="{BB962C8B-B14F-4D97-AF65-F5344CB8AC3E}">
        <p14:creationId xmlns:p14="http://schemas.microsoft.com/office/powerpoint/2010/main" val="2545482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Dev Challenge - 11</a:t>
            </a:r>
            <a:endParaRPr dirty="0"/>
          </a:p>
        </p:txBody>
      </p:sp>
      <p:sp>
        <p:nvSpPr>
          <p:cNvPr id="2" name="Google Shape;172;p31">
            <a:extLst>
              <a:ext uri="{FF2B5EF4-FFF2-40B4-BE49-F238E27FC236}">
                <a16:creationId xmlns:a16="http://schemas.microsoft.com/office/drawing/2014/main" id="{A766BA77-C680-1270-E006-D1D13D2A8008}"/>
              </a:ext>
            </a:extLst>
          </p:cNvPr>
          <p:cNvSpPr txBox="1"/>
          <p:nvPr/>
        </p:nvSpPr>
        <p:spPr>
          <a:xfrm>
            <a:off x="428633" y="853951"/>
            <a:ext cx="11184400" cy="537688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467" kern="0" dirty="0">
                <a:solidFill>
                  <a:srgbClr val="000000"/>
                </a:solidFill>
                <a:latin typeface="Arial"/>
                <a:cs typeface="Arial"/>
                <a:sym typeface="Arial"/>
              </a:rPr>
              <a:t>UC #5 : </a:t>
            </a:r>
            <a:r>
              <a:rPr lang="en-IN" sz="1400" kern="0" dirty="0">
                <a:solidFill>
                  <a:srgbClr val="000000"/>
                </a:solidFill>
                <a:latin typeface="Arial"/>
                <a:cs typeface="Arial"/>
                <a:sym typeface="Arial"/>
              </a:rPr>
              <a:t>: Create 2 new users </a:t>
            </a:r>
          </a:p>
          <a:p>
            <a:pPr marL="609585" indent="609585" defTabSz="1219170">
              <a:buClr>
                <a:srgbClr val="000000"/>
              </a:buClr>
            </a:pPr>
            <a:r>
              <a:rPr lang="en-IN" sz="1400" b="1" kern="0" dirty="0">
                <a:solidFill>
                  <a:srgbClr val="000000"/>
                </a:solidFill>
                <a:latin typeface="Arial"/>
                <a:cs typeface="Arial"/>
                <a:sym typeface="Arial"/>
              </a:rPr>
              <a:t>User 1 name </a:t>
            </a:r>
            <a:r>
              <a:rPr lang="en-IN" sz="1400" kern="0" dirty="0">
                <a:solidFill>
                  <a:srgbClr val="000000"/>
                </a:solidFill>
                <a:latin typeface="Arial"/>
                <a:cs typeface="Arial"/>
                <a:sym typeface="Arial"/>
              </a:rPr>
              <a:t>-“Benny Cook”</a:t>
            </a:r>
          </a:p>
          <a:p>
            <a:pPr marL="609585" indent="609585" defTabSz="1219170">
              <a:buClr>
                <a:srgbClr val="000000"/>
              </a:buClr>
            </a:pPr>
            <a:r>
              <a:rPr lang="en-IN" sz="1400" b="1" kern="0" dirty="0">
                <a:solidFill>
                  <a:srgbClr val="000000"/>
                </a:solidFill>
                <a:latin typeface="Arial"/>
                <a:cs typeface="Arial"/>
                <a:sym typeface="Arial"/>
              </a:rPr>
              <a:t>User 2 name </a:t>
            </a:r>
            <a:r>
              <a:rPr lang="en-IN" sz="1400" kern="0" dirty="0">
                <a:solidFill>
                  <a:srgbClr val="000000"/>
                </a:solidFill>
                <a:latin typeface="Arial"/>
                <a:cs typeface="Arial"/>
                <a:sym typeface="Arial"/>
              </a:rPr>
              <a:t>-“Thomas Cook”</a:t>
            </a:r>
            <a:endParaRPr lang="en-IN" sz="1400" b="1" kern="0" dirty="0">
              <a:solidFill>
                <a:srgbClr val="000000"/>
              </a:solidFill>
              <a:latin typeface="Arial"/>
              <a:cs typeface="Arial"/>
              <a:sym typeface="Arial"/>
            </a:endParaRPr>
          </a:p>
          <a:p>
            <a:pPr marL="609585" indent="609585" defTabSz="1219170">
              <a:buClr>
                <a:srgbClr val="000000"/>
              </a:buClr>
            </a:pPr>
            <a:r>
              <a:rPr lang="en-IN" sz="1400" b="1" kern="0" dirty="0">
                <a:solidFill>
                  <a:srgbClr val="000000"/>
                </a:solidFill>
                <a:latin typeface="Arial"/>
                <a:cs typeface="Arial"/>
                <a:sym typeface="Arial"/>
              </a:rPr>
              <a:t>profile:</a:t>
            </a:r>
            <a:r>
              <a:rPr lang="en-IN" sz="1400" kern="0" dirty="0">
                <a:solidFill>
                  <a:srgbClr val="000000"/>
                </a:solidFill>
                <a:latin typeface="Arial"/>
                <a:cs typeface="Arial"/>
                <a:sym typeface="Arial"/>
              </a:rPr>
              <a:t> “</a:t>
            </a:r>
            <a:r>
              <a:rPr lang="en-IN" sz="1400" kern="0" dirty="0" err="1">
                <a:solidFill>
                  <a:srgbClr val="000000"/>
                </a:solidFill>
                <a:latin typeface="Arial"/>
                <a:cs typeface="Arial"/>
                <a:sym typeface="Arial"/>
              </a:rPr>
              <a:t>Custom:Standard</a:t>
            </a:r>
            <a:r>
              <a:rPr lang="en-IN" sz="1400" kern="0" dirty="0">
                <a:solidFill>
                  <a:srgbClr val="000000"/>
                </a:solidFill>
                <a:latin typeface="Arial"/>
                <a:cs typeface="Arial"/>
                <a:sym typeface="Arial"/>
              </a:rPr>
              <a:t> platform user – Audit Team” </a:t>
            </a:r>
          </a:p>
          <a:p>
            <a:pPr marL="609585" indent="609585" defTabSz="1219170">
              <a:buClr>
                <a:srgbClr val="000000"/>
              </a:buClr>
            </a:pPr>
            <a:r>
              <a:rPr lang="en-IN" sz="1400" b="1" kern="0" dirty="0">
                <a:solidFill>
                  <a:srgbClr val="000000"/>
                </a:solidFill>
                <a:latin typeface="Arial"/>
                <a:cs typeface="Arial"/>
                <a:sym typeface="Arial"/>
              </a:rPr>
              <a:t>Role: </a:t>
            </a:r>
            <a:r>
              <a:rPr lang="en-IN" sz="1400" kern="0" dirty="0">
                <a:solidFill>
                  <a:srgbClr val="000000"/>
                </a:solidFill>
                <a:latin typeface="Arial"/>
                <a:cs typeface="Arial"/>
                <a:sym typeface="Arial"/>
              </a:rPr>
              <a:t>“Audit Team”</a:t>
            </a:r>
          </a:p>
          <a:p>
            <a:pPr marL="609585" indent="609585" defTabSz="1219170">
              <a:buClr>
                <a:srgbClr val="000000"/>
              </a:buClr>
            </a:pPr>
            <a:r>
              <a:rPr lang="en-IN" sz="1400" b="1" kern="0" dirty="0">
                <a:solidFill>
                  <a:srgbClr val="000000"/>
                </a:solidFill>
                <a:latin typeface="Arial"/>
                <a:cs typeface="Arial"/>
                <a:sym typeface="Arial"/>
              </a:rPr>
              <a:t>License</a:t>
            </a:r>
            <a:r>
              <a:rPr lang="en-IN" sz="1400" kern="0" dirty="0">
                <a:solidFill>
                  <a:srgbClr val="000000"/>
                </a:solidFill>
                <a:latin typeface="Arial"/>
                <a:cs typeface="Arial"/>
                <a:sym typeface="Arial"/>
              </a:rPr>
              <a:t>: Salesforce Platform</a:t>
            </a:r>
          </a:p>
          <a:p>
            <a:pPr marL="1371600" lvl="2" indent="-298450">
              <a:buClr>
                <a:schemeClr val="dk1"/>
              </a:buClr>
              <a:buSzPts val="1100"/>
              <a:buChar char="-"/>
            </a:pPr>
            <a:endParaRPr lang="en-US" sz="1400" dirty="0">
              <a:solidFill>
                <a:schemeClr val="dk1"/>
              </a:solidFill>
            </a:endParaRPr>
          </a:p>
          <a:p>
            <a:pPr defTabSz="1219170">
              <a:buClr>
                <a:srgbClr val="000000"/>
              </a:buClr>
            </a:pPr>
            <a:r>
              <a:rPr lang="en-US" sz="1467" kern="0" dirty="0">
                <a:solidFill>
                  <a:srgbClr val="000000"/>
                </a:solidFill>
                <a:latin typeface="Arial"/>
                <a:cs typeface="Arial"/>
                <a:sym typeface="Arial"/>
              </a:rPr>
              <a:t>UC #6: Introduce a new relationship field on account record named ‘Audit Team Member’. Set Account object OWD as private. </a:t>
            </a: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r>
              <a:rPr lang="en-US" sz="1467" kern="0" dirty="0">
                <a:solidFill>
                  <a:srgbClr val="000000"/>
                </a:solidFill>
                <a:latin typeface="Arial"/>
                <a:cs typeface="Arial"/>
                <a:sym typeface="Arial"/>
              </a:rPr>
              <a:t>UC #7: When an audit member is mapped to a particular account record, ensure the record is shared with the audit team member. Ensure audit member has only read access. Also, when audit member is changed, record sharing should automatically be stopped. </a:t>
            </a:r>
          </a:p>
          <a:p>
            <a:pPr defTabSz="1219170">
              <a:buClr>
                <a:srgbClr val="000000"/>
              </a:buClr>
            </a:pPr>
            <a:r>
              <a:rPr lang="en-US" sz="1467" kern="0" dirty="0">
                <a:solidFill>
                  <a:srgbClr val="000000"/>
                </a:solidFill>
                <a:latin typeface="Arial"/>
                <a:cs typeface="Arial"/>
                <a:sym typeface="Arial"/>
              </a:rPr>
              <a:t>For e:g: </a:t>
            </a: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r>
              <a:rPr lang="en-US" sz="1467" kern="0" dirty="0">
                <a:solidFill>
                  <a:srgbClr val="000000"/>
                </a:solidFill>
                <a:latin typeface="Arial"/>
                <a:cs typeface="Arial"/>
                <a:sym typeface="Arial"/>
              </a:rPr>
              <a:t>E:g Scenario 1: Say for Hotel Bliss Resort, audit team member is ‘Benny Cook’. The system should immediately share the record to only ‘Benny Cook’ with read access . There should be no access to ‘Thomas Cook’.</a:t>
            </a: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r>
              <a:rPr lang="en-US" sz="1467" kern="0" dirty="0">
                <a:solidFill>
                  <a:srgbClr val="000000"/>
                </a:solidFill>
                <a:latin typeface="Arial"/>
                <a:cs typeface="Arial"/>
                <a:sym typeface="Arial"/>
              </a:rPr>
              <a:t>E:g Scenario 2: Say for Hotel Bliss Resort, audit team member is replaced from ‘Benny Cook’ to ‘Thomas Cook’. The system should immediately share the record to only ‘Thomas Cook’ with read access and revoke ‘Benny Cook’ existing access</a:t>
            </a:r>
          </a:p>
          <a:p>
            <a:pPr defTabSz="1219170">
              <a:buClr>
                <a:srgbClr val="000000"/>
              </a:buClr>
            </a:pPr>
            <a:endParaRPr lang="en-US" sz="1467" kern="0" dirty="0">
              <a:solidFill>
                <a:srgbClr val="000000"/>
              </a:solidFill>
              <a:latin typeface="Arial"/>
              <a:cs typeface="Arial"/>
              <a:sym typeface="Arial"/>
            </a:endParaRPr>
          </a:p>
          <a:p>
            <a:pPr defTabSz="1219170">
              <a:buClr>
                <a:srgbClr val="000000"/>
              </a:buClr>
            </a:pPr>
            <a:r>
              <a:rPr lang="en-US" sz="1467" kern="0" dirty="0">
                <a:solidFill>
                  <a:srgbClr val="000000"/>
                </a:solidFill>
                <a:latin typeface="Arial"/>
                <a:cs typeface="Arial"/>
                <a:sym typeface="Arial"/>
              </a:rPr>
              <a:t>https://techdicer.com/sharing-records-by-apex-in-salesforce/</a:t>
            </a:r>
          </a:p>
          <a:p>
            <a:pPr defTabSz="1219170">
              <a:buClr>
                <a:srgbClr val="000000"/>
              </a:buClr>
            </a:pPr>
            <a:r>
              <a:rPr lang="en-US" sz="1467" kern="0" dirty="0">
                <a:solidFill>
                  <a:srgbClr val="000000"/>
                </a:solidFill>
                <a:latin typeface="Arial"/>
                <a:cs typeface="Arial"/>
                <a:sym typeface="Arial"/>
              </a:rPr>
              <a:t>https://www.jitendrazaa.com/blog/salesforce/apex-based-sharing-in-salesforce/</a:t>
            </a:r>
          </a:p>
          <a:p>
            <a:pPr defTabSz="1219170">
              <a:buClr>
                <a:srgbClr val="000000"/>
              </a:buClr>
            </a:pP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30EA40D4-7CDC-6A58-0631-8BB9822DB07B}"/>
              </a:ext>
            </a:extLst>
          </p:cNvPr>
          <p:cNvSpPr txBox="1"/>
          <p:nvPr/>
        </p:nvSpPr>
        <p:spPr>
          <a:xfrm>
            <a:off x="338986" y="553299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223327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II</a:t>
            </a:r>
            <a:endParaRPr dirty="0"/>
          </a:p>
        </p:txBody>
      </p:sp>
      <p:sp>
        <p:nvSpPr>
          <p:cNvPr id="172" name="Google Shape;172;p31"/>
          <p:cNvSpPr txBox="1"/>
          <p:nvPr/>
        </p:nvSpPr>
        <p:spPr>
          <a:xfrm>
            <a:off x="365880" y="747367"/>
            <a:ext cx="11184400" cy="615549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600" dirty="0">
                <a:solidFill>
                  <a:schemeClr val="dk1"/>
                </a:solidFill>
              </a:rPr>
              <a:t>UC #5: Ensure </a:t>
            </a:r>
            <a:r>
              <a:rPr lang="en-US" sz="1600" b="1" dirty="0">
                <a:solidFill>
                  <a:schemeClr val="dk1"/>
                </a:solidFill>
              </a:rPr>
              <a:t>“Hotel Reviews”</a:t>
            </a:r>
            <a:r>
              <a:rPr lang="en-US" sz="1600" dirty="0">
                <a:solidFill>
                  <a:schemeClr val="dk1"/>
                </a:solidFill>
              </a:rPr>
              <a:t> tab is visible for users having the below profile</a:t>
            </a:r>
          </a:p>
          <a:p>
            <a:pPr defTabSz="1219170">
              <a:buClr>
                <a:srgbClr val="000000"/>
              </a:buClr>
            </a:pPr>
            <a:endParaRPr lang="en-US" sz="1600" dirty="0">
              <a:solidFill>
                <a:schemeClr val="dk1"/>
              </a:solidFill>
            </a:endParaRPr>
          </a:p>
          <a:p>
            <a:pPr marL="1200150" lvl="2" indent="-285750" defTabSz="1219170">
              <a:buClr>
                <a:srgbClr val="000000"/>
              </a:buClr>
              <a:buFont typeface="Arial" panose="020B0604020202020204" pitchFamily="34" charset="0"/>
              <a:buChar char="•"/>
            </a:pPr>
            <a:r>
              <a:rPr lang="en" sz="1600" kern="0" dirty="0">
                <a:solidFill>
                  <a:srgbClr val="000000"/>
                </a:solidFill>
                <a:latin typeface="Arial"/>
                <a:cs typeface="Arial"/>
                <a:sym typeface="Arial"/>
              </a:rPr>
              <a:t>Custom:Standard platform user – Partner Operations</a:t>
            </a:r>
          </a:p>
          <a:p>
            <a:pPr marL="1200150" lvl="2" indent="-285750" defTabSz="1219170">
              <a:buClr>
                <a:srgbClr val="000000"/>
              </a:buClr>
              <a:buFont typeface="Arial" panose="020B0604020202020204" pitchFamily="34" charset="0"/>
              <a:buChar char="•"/>
            </a:pPr>
            <a:r>
              <a:rPr lang="en-US" sz="1600" kern="0" dirty="0" err="1">
                <a:solidFill>
                  <a:srgbClr val="000000"/>
                </a:solidFill>
                <a:latin typeface="Arial"/>
                <a:cs typeface="Arial"/>
                <a:sym typeface="Arial"/>
              </a:rPr>
              <a:t>Custom:Standard</a:t>
            </a:r>
            <a:r>
              <a:rPr lang="en-US" sz="1600" kern="0" dirty="0">
                <a:solidFill>
                  <a:srgbClr val="000000"/>
                </a:solidFill>
                <a:latin typeface="Arial"/>
                <a:cs typeface="Arial"/>
                <a:sym typeface="Arial"/>
              </a:rPr>
              <a:t> platform user – Sales Manager</a:t>
            </a:r>
          </a:p>
          <a:p>
            <a:pPr marL="1200150" lvl="2" indent="-285750" defTabSz="1219170">
              <a:buClr>
                <a:srgbClr val="000000"/>
              </a:buClr>
              <a:buFont typeface="Arial" panose="020B0604020202020204" pitchFamily="34" charset="0"/>
              <a:buChar char="•"/>
            </a:pPr>
            <a:r>
              <a:rPr lang="en" sz="1600" kern="0" dirty="0">
                <a:solidFill>
                  <a:srgbClr val="000000"/>
                </a:solidFill>
                <a:latin typeface="Arial"/>
                <a:cs typeface="Arial"/>
                <a:sym typeface="Arial"/>
              </a:rPr>
              <a:t>Custom:Standard platform – Sales Team Member</a:t>
            </a:r>
          </a:p>
          <a:p>
            <a:pPr marL="1200150" lvl="2" indent="-285750" defTabSz="1219170">
              <a:buClr>
                <a:srgbClr val="000000"/>
              </a:buClr>
              <a:buFont typeface="Arial" panose="020B0604020202020204" pitchFamily="34" charset="0"/>
              <a:buChar char="•"/>
            </a:pPr>
            <a:endParaRPr lang="en" sz="1600" kern="0" dirty="0">
              <a:solidFill>
                <a:srgbClr val="000000"/>
              </a:solidFill>
              <a:latin typeface="Arial"/>
              <a:cs typeface="Arial"/>
              <a:sym typeface="Arial"/>
            </a:endParaRPr>
          </a:p>
          <a:p>
            <a:pPr marL="1200150" lvl="2" indent="-285750" defTabSz="1219170">
              <a:buClr>
                <a:srgbClr val="000000"/>
              </a:buClr>
              <a:buFont typeface="Arial" panose="020B0604020202020204" pitchFamily="34" charset="0"/>
              <a:buChar char="•"/>
            </a:pPr>
            <a:endParaRPr lang="en" sz="1600"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US" sz="1600" dirty="0">
                <a:solidFill>
                  <a:schemeClr val="dk1"/>
                </a:solidFill>
              </a:rPr>
              <a:t>UC #6: Create below custom fields on </a:t>
            </a:r>
            <a:r>
              <a:rPr lang="en-US" sz="1600" b="1" dirty="0">
                <a:solidFill>
                  <a:schemeClr val="dk1"/>
                </a:solidFill>
              </a:rPr>
              <a:t>“Account” </a:t>
            </a:r>
            <a:r>
              <a:rPr lang="en-US" sz="1600" dirty="0">
                <a:solidFill>
                  <a:schemeClr val="dk1"/>
                </a:solidFill>
              </a:rPr>
              <a:t>object</a:t>
            </a:r>
          </a:p>
          <a:p>
            <a:pPr marL="457200" lvl="0" indent="-298450" algn="l" rtl="0">
              <a:spcBef>
                <a:spcPts val="0"/>
              </a:spcBef>
              <a:spcAft>
                <a:spcPts val="0"/>
              </a:spcAft>
              <a:buClr>
                <a:schemeClr val="dk1"/>
              </a:buClr>
              <a:buSzPts val="1100"/>
              <a:buChar char="-"/>
            </a:pPr>
            <a:r>
              <a:rPr lang="en-US" sz="1600" dirty="0">
                <a:solidFill>
                  <a:schemeClr val="dk1"/>
                </a:solidFill>
              </a:rPr>
              <a:t>Is Partner Hotel (Type: Checkbox)</a:t>
            </a:r>
          </a:p>
          <a:p>
            <a:pPr marL="457200" lvl="0" indent="-298450" algn="l" rtl="0">
              <a:spcBef>
                <a:spcPts val="0"/>
              </a:spcBef>
              <a:spcAft>
                <a:spcPts val="0"/>
              </a:spcAft>
              <a:buClr>
                <a:schemeClr val="dk1"/>
              </a:buClr>
              <a:buSzPts val="1100"/>
              <a:buChar char="-"/>
            </a:pPr>
            <a:r>
              <a:rPr lang="en-US" sz="1600" kern="0" dirty="0">
                <a:solidFill>
                  <a:schemeClr val="dk1"/>
                </a:solidFill>
                <a:latin typeface="Arial"/>
                <a:cs typeface="Arial"/>
                <a:sym typeface="Arial"/>
              </a:rPr>
              <a:t>New Partner Enrollment Commission % (Type: Number)</a:t>
            </a:r>
          </a:p>
          <a:p>
            <a:pPr marL="457200" lvl="0" indent="-298450" algn="l" rtl="0">
              <a:spcBef>
                <a:spcPts val="0"/>
              </a:spcBef>
              <a:spcAft>
                <a:spcPts val="0"/>
              </a:spcAft>
              <a:buClr>
                <a:schemeClr val="dk1"/>
              </a:buClr>
              <a:buSzPts val="1100"/>
              <a:buChar char="-"/>
            </a:pPr>
            <a:r>
              <a:rPr lang="en-US" sz="1600" kern="0" dirty="0">
                <a:solidFill>
                  <a:schemeClr val="dk1"/>
                </a:solidFill>
                <a:latin typeface="Arial"/>
                <a:cs typeface="Arial"/>
                <a:sym typeface="Arial"/>
              </a:rPr>
              <a:t>Partner Primary Relationship Manager (Type: Should have relationship with user object)</a:t>
            </a:r>
          </a:p>
          <a:p>
            <a:pPr marL="457200" lvl="0" indent="-298450" algn="l" rtl="0">
              <a:spcBef>
                <a:spcPts val="0"/>
              </a:spcBef>
              <a:spcAft>
                <a:spcPts val="0"/>
              </a:spcAft>
              <a:buClr>
                <a:schemeClr val="dk1"/>
              </a:buClr>
              <a:buSzPts val="1100"/>
              <a:buChar char="-"/>
            </a:pPr>
            <a:r>
              <a:rPr lang="en-US" sz="1600" kern="0" dirty="0">
                <a:solidFill>
                  <a:schemeClr val="dk1"/>
                </a:solidFill>
                <a:latin typeface="Arial"/>
                <a:cs typeface="Arial"/>
                <a:sym typeface="Arial"/>
              </a:rPr>
              <a:t>Hotel Latitude (Type: Number)</a:t>
            </a:r>
          </a:p>
          <a:p>
            <a:pPr marL="457200" lvl="0" indent="-298450" algn="l" rtl="0">
              <a:spcBef>
                <a:spcPts val="0"/>
              </a:spcBef>
              <a:spcAft>
                <a:spcPts val="0"/>
              </a:spcAft>
              <a:buClr>
                <a:schemeClr val="dk1"/>
              </a:buClr>
              <a:buSzPts val="1100"/>
              <a:buChar char="-"/>
            </a:pPr>
            <a:r>
              <a:rPr lang="en-US" sz="1600" kern="0" dirty="0">
                <a:solidFill>
                  <a:schemeClr val="dk1"/>
                </a:solidFill>
                <a:latin typeface="Arial"/>
                <a:cs typeface="Arial"/>
                <a:sym typeface="Arial"/>
              </a:rPr>
              <a:t>Hotel Longitude(Type: Number)</a:t>
            </a: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r>
              <a:rPr lang="en-US" sz="1600" dirty="0">
                <a:solidFill>
                  <a:schemeClr val="dk1"/>
                </a:solidFill>
              </a:rPr>
              <a:t>UC #7: Ensure custom field “</a:t>
            </a:r>
            <a:r>
              <a:rPr lang="en-US" sz="1600" b="1" kern="0" dirty="0">
                <a:solidFill>
                  <a:schemeClr val="dk1"/>
                </a:solidFill>
                <a:latin typeface="Arial"/>
                <a:cs typeface="Arial"/>
                <a:sym typeface="Arial"/>
              </a:rPr>
              <a:t>New Partner Enrollment Commission %</a:t>
            </a:r>
            <a:r>
              <a:rPr lang="en-US" sz="1600" dirty="0">
                <a:solidFill>
                  <a:schemeClr val="dk1"/>
                </a:solidFill>
              </a:rPr>
              <a:t>” on account is mandatory </a:t>
            </a:r>
            <a:r>
              <a:rPr lang="en-US" sz="1600" b="1" dirty="0">
                <a:solidFill>
                  <a:schemeClr val="dk1"/>
                </a:solidFill>
              </a:rPr>
              <a:t>ONLY</a:t>
            </a:r>
            <a:r>
              <a:rPr lang="en-US" sz="1600" dirty="0">
                <a:solidFill>
                  <a:schemeClr val="dk1"/>
                </a:solidFill>
              </a:rPr>
              <a:t> users having profile </a:t>
            </a:r>
            <a:r>
              <a:rPr lang="en-US" sz="1600" b="1" dirty="0">
                <a:solidFill>
                  <a:schemeClr val="dk1"/>
                </a:solidFill>
              </a:rPr>
              <a:t>“</a:t>
            </a:r>
            <a:r>
              <a:rPr lang="en" sz="1600" b="1" kern="0" dirty="0">
                <a:solidFill>
                  <a:srgbClr val="000000"/>
                </a:solidFill>
                <a:latin typeface="Arial"/>
                <a:cs typeface="Arial"/>
                <a:sym typeface="Arial"/>
              </a:rPr>
              <a:t>Custom:Standard platform user – Partner Operations</a:t>
            </a:r>
            <a:r>
              <a:rPr lang="en-US" sz="1600" b="1" dirty="0">
                <a:solidFill>
                  <a:schemeClr val="dk1"/>
                </a:solidFill>
              </a:rPr>
              <a:t>”</a:t>
            </a:r>
          </a:p>
          <a:p>
            <a:pPr defTabSz="1219170">
              <a:buClr>
                <a:srgbClr val="000000"/>
              </a:buClr>
            </a:pPr>
            <a:endParaRPr lang="en-US" sz="1600" b="1" dirty="0">
              <a:solidFill>
                <a:schemeClr val="dk1"/>
              </a:solidFill>
            </a:endParaRPr>
          </a:p>
          <a:p>
            <a:pPr defTabSz="1219170">
              <a:buClr>
                <a:srgbClr val="000000"/>
              </a:buClr>
            </a:pPr>
            <a:r>
              <a:rPr lang="en-US" sz="1600" dirty="0">
                <a:solidFill>
                  <a:schemeClr val="dk1"/>
                </a:solidFill>
              </a:rPr>
              <a:t>UC #8: Ensure custom field “</a:t>
            </a:r>
            <a:r>
              <a:rPr lang="en-US" sz="1600" b="1" kern="0" dirty="0">
                <a:solidFill>
                  <a:schemeClr val="dk1"/>
                </a:solidFill>
                <a:latin typeface="Arial"/>
                <a:cs typeface="Arial"/>
                <a:sym typeface="Arial"/>
              </a:rPr>
              <a:t>New Partner Enrollment Commission %</a:t>
            </a:r>
            <a:r>
              <a:rPr lang="en-US" sz="1600" dirty="0">
                <a:solidFill>
                  <a:schemeClr val="dk1"/>
                </a:solidFill>
              </a:rPr>
              <a:t>” on account is </a:t>
            </a:r>
            <a:r>
              <a:rPr lang="en-US" sz="1600" b="1" dirty="0">
                <a:solidFill>
                  <a:schemeClr val="dk1"/>
                </a:solidFill>
              </a:rPr>
              <a:t>READ ONLY</a:t>
            </a:r>
            <a:r>
              <a:rPr lang="en-US" sz="1600" dirty="0">
                <a:solidFill>
                  <a:schemeClr val="dk1"/>
                </a:solidFill>
              </a:rPr>
              <a:t> users having profile </a:t>
            </a:r>
            <a:r>
              <a:rPr lang="en-US" sz="1600" b="1" dirty="0">
                <a:solidFill>
                  <a:schemeClr val="dk1"/>
                </a:solidFill>
              </a:rPr>
              <a:t>“</a:t>
            </a:r>
            <a:r>
              <a:rPr lang="en" sz="1600" b="1" kern="0" dirty="0">
                <a:solidFill>
                  <a:srgbClr val="000000"/>
                </a:solidFill>
                <a:latin typeface="Arial"/>
                <a:cs typeface="Arial"/>
                <a:sym typeface="Arial"/>
              </a:rPr>
              <a:t>Custom:Standard platform user – Sales Manager</a:t>
            </a:r>
            <a:r>
              <a:rPr lang="en-US" sz="1600" b="1" dirty="0">
                <a:solidFill>
                  <a:schemeClr val="dk1"/>
                </a:solidFill>
              </a:rPr>
              <a:t>” / “</a:t>
            </a:r>
            <a:r>
              <a:rPr lang="en" sz="1600" b="1" kern="0" dirty="0">
                <a:solidFill>
                  <a:srgbClr val="000000"/>
                </a:solidFill>
                <a:latin typeface="Arial"/>
                <a:cs typeface="Arial"/>
                <a:sym typeface="Arial"/>
              </a:rPr>
              <a:t>Custom:Standard platform – Sales Team Member”</a:t>
            </a:r>
          </a:p>
          <a:p>
            <a:pPr defTabSz="1219170">
              <a:buClr>
                <a:srgbClr val="000000"/>
              </a:buClr>
            </a:pPr>
            <a:endParaRPr lang="en-US" sz="1600" b="1" dirty="0">
              <a:solidFill>
                <a:schemeClr val="dk1"/>
              </a:solidFill>
            </a:endParaRPr>
          </a:p>
          <a:p>
            <a:pPr defTabSz="1219170">
              <a:buClr>
                <a:srgbClr val="000000"/>
              </a:buClr>
            </a:pPr>
            <a:endParaRPr lang="en-US" sz="1600" b="1" dirty="0">
              <a:solidFill>
                <a:schemeClr val="dk1"/>
              </a:solidFill>
            </a:endParaRPr>
          </a:p>
          <a:p>
            <a:pPr defTabSz="1219170">
              <a:buClr>
                <a:srgbClr val="000000"/>
              </a:buClr>
            </a:pPr>
            <a:endParaRPr lang="en-US" sz="1600" b="1" dirty="0">
              <a:solidFill>
                <a:schemeClr val="dk1"/>
              </a:solidFill>
            </a:endParaRPr>
          </a:p>
          <a:p>
            <a:pPr defTabSz="1219170">
              <a:buClr>
                <a:srgbClr val="000000"/>
              </a:buClr>
            </a:pPr>
            <a:endParaRPr lang="en-US" sz="1600" dirty="0">
              <a:solidFill>
                <a:schemeClr val="dk1"/>
              </a:solidFill>
            </a:endParaRPr>
          </a:p>
        </p:txBody>
      </p:sp>
    </p:spTree>
    <p:extLst>
      <p:ext uri="{BB962C8B-B14F-4D97-AF65-F5344CB8AC3E}">
        <p14:creationId xmlns:p14="http://schemas.microsoft.com/office/powerpoint/2010/main" val="301203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II</a:t>
            </a:r>
            <a:endParaRPr dirty="0"/>
          </a:p>
        </p:txBody>
      </p:sp>
      <p:sp>
        <p:nvSpPr>
          <p:cNvPr id="172" name="Google Shape;172;p31"/>
          <p:cNvSpPr txBox="1"/>
          <p:nvPr/>
        </p:nvSpPr>
        <p:spPr>
          <a:xfrm>
            <a:off x="365880" y="747367"/>
            <a:ext cx="11184400" cy="418572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600" dirty="0">
                <a:solidFill>
                  <a:schemeClr val="dk1"/>
                </a:solidFill>
              </a:rPr>
              <a:t>UC #9: Modify account layout and keep only the below fields</a:t>
            </a:r>
          </a:p>
          <a:p>
            <a:pPr marL="1200150" lvl="2" indent="-285750" defTabSz="1219170">
              <a:buClr>
                <a:srgbClr val="000000"/>
              </a:buClr>
              <a:buFontTx/>
              <a:buChar char="-"/>
            </a:pPr>
            <a:r>
              <a:rPr lang="en-US" sz="1600" dirty="0">
                <a:solidFill>
                  <a:schemeClr val="dk1"/>
                </a:solidFill>
              </a:rPr>
              <a:t>Account name, Parent Account, Type, phone, website, billing address, shipping address, Is Partner Hotel,</a:t>
            </a:r>
          </a:p>
          <a:p>
            <a:pPr lvl="2" defTabSz="1219170">
              <a:buClr>
                <a:srgbClr val="000000"/>
              </a:buClr>
            </a:pPr>
            <a:endParaRPr lang="en-US" sz="1600" dirty="0">
              <a:solidFill>
                <a:schemeClr val="dk1"/>
              </a:solidFill>
            </a:endParaRPr>
          </a:p>
          <a:p>
            <a:pPr lvl="2" defTabSz="1219170">
              <a:buClr>
                <a:srgbClr val="000000"/>
              </a:buClr>
            </a:pPr>
            <a:r>
              <a:rPr lang="en-US" sz="1600" dirty="0">
                <a:solidFill>
                  <a:schemeClr val="dk1"/>
                </a:solidFill>
              </a:rPr>
              <a:t>Introduce a </a:t>
            </a:r>
            <a:r>
              <a:rPr lang="en-US" sz="1600" b="1" dirty="0">
                <a:solidFill>
                  <a:schemeClr val="dk1"/>
                </a:solidFill>
              </a:rPr>
              <a:t>new section named “Partner details”</a:t>
            </a:r>
            <a:r>
              <a:rPr lang="en-US" sz="1600" dirty="0">
                <a:solidFill>
                  <a:schemeClr val="dk1"/>
                </a:solidFill>
              </a:rPr>
              <a:t> for the below fields </a:t>
            </a:r>
          </a:p>
          <a:p>
            <a:pPr marL="1657350" lvl="3" indent="-285750" defTabSz="1219170">
              <a:buClr>
                <a:srgbClr val="000000"/>
              </a:buClr>
              <a:buFontTx/>
              <a:buChar char="-"/>
            </a:pPr>
            <a:r>
              <a:rPr lang="en-US" sz="1600" kern="0" dirty="0">
                <a:solidFill>
                  <a:schemeClr val="dk1"/>
                </a:solidFill>
                <a:latin typeface="Arial"/>
                <a:cs typeface="Arial"/>
                <a:sym typeface="Arial"/>
              </a:rPr>
              <a:t>New Partner Enrollment Commission %</a:t>
            </a:r>
            <a:r>
              <a:rPr lang="en-US" sz="1600" dirty="0">
                <a:solidFill>
                  <a:schemeClr val="dk1"/>
                </a:solidFill>
              </a:rPr>
              <a:t> , </a:t>
            </a:r>
            <a:r>
              <a:rPr lang="en-US" sz="1600" kern="0" dirty="0">
                <a:solidFill>
                  <a:schemeClr val="dk1"/>
                </a:solidFill>
                <a:latin typeface="Arial"/>
                <a:cs typeface="Arial"/>
                <a:sym typeface="Arial"/>
              </a:rPr>
              <a:t>Partner Primary Relationship Manager</a:t>
            </a:r>
          </a:p>
          <a:p>
            <a:pPr marL="1657350" lvl="3" indent="-285750" defTabSz="1219170">
              <a:buClr>
                <a:srgbClr val="000000"/>
              </a:buClr>
              <a:buFontTx/>
              <a:buChar char="-"/>
            </a:pPr>
            <a:r>
              <a:rPr lang="en-US" sz="1600" kern="0" dirty="0">
                <a:solidFill>
                  <a:schemeClr val="dk1"/>
                </a:solidFill>
                <a:latin typeface="Arial"/>
                <a:cs typeface="Arial"/>
                <a:sym typeface="Arial"/>
              </a:rPr>
              <a:t>Hotel Latitude, Hotel Longitude </a:t>
            </a:r>
            <a:endParaRPr lang="en-US" sz="1600" dirty="0">
              <a:solidFill>
                <a:schemeClr val="dk1"/>
              </a:solidFill>
            </a:endParaRPr>
          </a:p>
          <a:p>
            <a:pPr defTabSz="1219170">
              <a:buClr>
                <a:srgbClr val="000000"/>
              </a:buClr>
            </a:pPr>
            <a:endParaRPr lang="en-US" sz="1600" b="1" dirty="0">
              <a:solidFill>
                <a:schemeClr val="dk1"/>
              </a:solidFill>
            </a:endParaRPr>
          </a:p>
          <a:p>
            <a:pPr defTabSz="1219170">
              <a:buClr>
                <a:srgbClr val="000000"/>
              </a:buClr>
            </a:pPr>
            <a:r>
              <a:rPr lang="en-US" sz="1600" dirty="0">
                <a:solidFill>
                  <a:schemeClr val="dk1"/>
                </a:solidFill>
              </a:rPr>
              <a:t>UC #10: Create a new account </a:t>
            </a:r>
            <a:r>
              <a:rPr lang="en-US" sz="1600" b="1" dirty="0">
                <a:solidFill>
                  <a:schemeClr val="dk1"/>
                </a:solidFill>
              </a:rPr>
              <a:t>“List View” </a:t>
            </a:r>
            <a:r>
              <a:rPr lang="en-US" sz="1600" dirty="0">
                <a:solidFill>
                  <a:schemeClr val="dk1"/>
                </a:solidFill>
              </a:rPr>
              <a:t>named </a:t>
            </a:r>
            <a:r>
              <a:rPr lang="en-US" sz="1600" b="1" dirty="0">
                <a:solidFill>
                  <a:schemeClr val="dk1"/>
                </a:solidFill>
              </a:rPr>
              <a:t>“Partner Hotels” </a:t>
            </a:r>
            <a:r>
              <a:rPr lang="en-US" sz="1600" dirty="0">
                <a:solidFill>
                  <a:schemeClr val="dk1"/>
                </a:solidFill>
              </a:rPr>
              <a:t>to show accounts having “Is Partner Hotel” value true</a:t>
            </a:r>
          </a:p>
          <a:p>
            <a:pPr defTabSz="1219170">
              <a:buClr>
                <a:srgbClr val="000000"/>
              </a:buClr>
            </a:pPr>
            <a:endParaRPr lang="en-US" sz="1600" dirty="0">
              <a:solidFill>
                <a:schemeClr val="dk1"/>
              </a:solidFill>
            </a:endParaRPr>
          </a:p>
          <a:p>
            <a:pPr defTabSz="1219170">
              <a:buClr>
                <a:srgbClr val="000000"/>
              </a:buClr>
            </a:pPr>
            <a:r>
              <a:rPr lang="en-US" sz="1600" dirty="0">
                <a:solidFill>
                  <a:schemeClr val="dk1"/>
                </a:solidFill>
              </a:rPr>
              <a:t>UC #11: Update Account highlights panel to show </a:t>
            </a:r>
            <a:r>
              <a:rPr lang="en-US" sz="1600" b="1" dirty="0">
                <a:solidFill>
                  <a:schemeClr val="dk1"/>
                </a:solidFill>
              </a:rPr>
              <a:t>ONLY</a:t>
            </a:r>
            <a:r>
              <a:rPr lang="en-US" sz="1600" dirty="0">
                <a:solidFill>
                  <a:schemeClr val="dk1"/>
                </a:solidFill>
              </a:rPr>
              <a:t> </a:t>
            </a:r>
          </a:p>
          <a:p>
            <a:pPr lvl="2" defTabSz="1219170">
              <a:buClr>
                <a:srgbClr val="000000"/>
              </a:buClr>
            </a:pPr>
            <a:r>
              <a:rPr lang="en-US" sz="1600" dirty="0">
                <a:solidFill>
                  <a:schemeClr val="dk1"/>
                </a:solidFill>
              </a:rPr>
              <a:t>- Type, Phone, Website, Account Owner, Is Partner Hotel, </a:t>
            </a:r>
            <a:r>
              <a:rPr lang="en-US" sz="1600" kern="0" dirty="0">
                <a:solidFill>
                  <a:schemeClr val="dk1"/>
                </a:solidFill>
                <a:latin typeface="Arial"/>
                <a:cs typeface="Arial"/>
                <a:sym typeface="Arial"/>
              </a:rPr>
              <a:t>Partner Primary Relationship Manager</a:t>
            </a:r>
            <a:r>
              <a:rPr lang="en-US" sz="1600" dirty="0">
                <a:solidFill>
                  <a:schemeClr val="dk1"/>
                </a:solidFill>
              </a:rPr>
              <a:t>  </a:t>
            </a: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p:txBody>
      </p:sp>
      <p:pic>
        <p:nvPicPr>
          <p:cNvPr id="3" name="Picture 2">
            <a:extLst>
              <a:ext uri="{FF2B5EF4-FFF2-40B4-BE49-F238E27FC236}">
                <a16:creationId xmlns:a16="http://schemas.microsoft.com/office/drawing/2014/main" id="{78CCD968-65A3-21C3-90C2-9E66B7FAD6B8}"/>
              </a:ext>
            </a:extLst>
          </p:cNvPr>
          <p:cNvPicPr>
            <a:picLocks noChangeAspect="1"/>
          </p:cNvPicPr>
          <p:nvPr/>
        </p:nvPicPr>
        <p:blipFill>
          <a:blip r:embed="rId3"/>
          <a:stretch>
            <a:fillRect/>
          </a:stretch>
        </p:blipFill>
        <p:spPr>
          <a:xfrm>
            <a:off x="641720" y="4136755"/>
            <a:ext cx="11184400" cy="1180289"/>
          </a:xfrm>
          <a:prstGeom prst="rect">
            <a:avLst/>
          </a:prstGeom>
        </p:spPr>
      </p:pic>
      <p:sp>
        <p:nvSpPr>
          <p:cNvPr id="4" name="TextBox 3">
            <a:extLst>
              <a:ext uri="{FF2B5EF4-FFF2-40B4-BE49-F238E27FC236}">
                <a16:creationId xmlns:a16="http://schemas.microsoft.com/office/drawing/2014/main" id="{6B0B505D-0899-BFDB-596C-58288BB578A6}"/>
              </a:ext>
            </a:extLst>
          </p:cNvPr>
          <p:cNvSpPr txBox="1"/>
          <p:nvPr/>
        </p:nvSpPr>
        <p:spPr>
          <a:xfrm>
            <a:off x="662179" y="5604143"/>
            <a:ext cx="10731962" cy="1200329"/>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hlinkClick r:id="rId4"/>
              </a:rPr>
              <a:t>https://forms.office.com/r/jSMrxqeLa9</a:t>
            </a:r>
            <a:endParaRPr lang="en-IN" dirty="0"/>
          </a:p>
          <a:p>
            <a:endParaRPr lang="en-IN" dirty="0"/>
          </a:p>
        </p:txBody>
      </p:sp>
    </p:spTree>
    <p:extLst>
      <p:ext uri="{BB962C8B-B14F-4D97-AF65-F5344CB8AC3E}">
        <p14:creationId xmlns:p14="http://schemas.microsoft.com/office/powerpoint/2010/main" val="71313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III</a:t>
            </a:r>
            <a:endParaRPr dirty="0"/>
          </a:p>
        </p:txBody>
      </p:sp>
      <p:sp>
        <p:nvSpPr>
          <p:cNvPr id="172" name="Google Shape;172;p31"/>
          <p:cNvSpPr txBox="1"/>
          <p:nvPr/>
        </p:nvSpPr>
        <p:spPr>
          <a:xfrm>
            <a:off x="428633" y="2183188"/>
            <a:ext cx="11184400" cy="4237530"/>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#1 : Use any one of the Data load options in SF and upload “</a:t>
            </a:r>
            <a:r>
              <a:rPr lang="en-IN" sz="1467" kern="0" dirty="0" err="1">
                <a:solidFill>
                  <a:srgbClr val="000000"/>
                </a:solidFill>
                <a:latin typeface="Arial"/>
                <a:cs typeface="Arial"/>
                <a:sym typeface="Arial"/>
              </a:rPr>
              <a:t>AccountsAndContacts</a:t>
            </a:r>
            <a:r>
              <a:rPr lang="en-IN" sz="1467" kern="0" dirty="0">
                <a:solidFill>
                  <a:srgbClr val="000000"/>
                </a:solidFill>
                <a:latin typeface="Arial"/>
                <a:cs typeface="Arial"/>
                <a:sym typeface="Arial"/>
              </a:rPr>
              <a:t> – Distinct.csv”</a:t>
            </a:r>
            <a:endParaRPr sz="1467" b="1"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 #2 : </a:t>
            </a:r>
            <a:r>
              <a:rPr lang="en-US" sz="1467" kern="0" dirty="0">
                <a:solidFill>
                  <a:srgbClr val="000000"/>
                </a:solidFill>
                <a:latin typeface="Arial"/>
                <a:cs typeface="Arial"/>
                <a:sym typeface="Arial"/>
              </a:rPr>
              <a:t>Use any one of the Data load options in SF and upload “Hotel Reviews.csv”</a:t>
            </a:r>
            <a:endParaRPr lang="en-US" sz="1467" b="1" kern="0" dirty="0">
              <a:solidFill>
                <a:srgbClr val="000000"/>
              </a:solidFill>
              <a:latin typeface="Arial"/>
              <a:cs typeface="Arial"/>
              <a:sym typeface="Arial"/>
            </a:endParaRPr>
          </a:p>
          <a:p>
            <a:pPr defTabSz="1219170">
              <a:buClr>
                <a:srgbClr val="000000"/>
              </a:buClr>
            </a:pPr>
            <a:endParaRPr lang="en-I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US" sz="1400" dirty="0">
                <a:solidFill>
                  <a:schemeClr val="dk1"/>
                </a:solidFill>
              </a:rPr>
              <a:t>UC #3: Create the following custom fields on </a:t>
            </a:r>
            <a:r>
              <a:rPr lang="en-US" sz="1400" b="1" dirty="0">
                <a:solidFill>
                  <a:schemeClr val="dk1"/>
                </a:solidFill>
              </a:rPr>
              <a:t>“Lead” </a:t>
            </a:r>
            <a:r>
              <a:rPr lang="en-US" sz="1400" dirty="0">
                <a:solidFill>
                  <a:schemeClr val="dk1"/>
                </a:solidFill>
              </a:rPr>
              <a:t>object</a:t>
            </a:r>
          </a:p>
          <a:p>
            <a:pPr marL="457200" lvl="0" indent="-298450" algn="l" rtl="0">
              <a:spcBef>
                <a:spcPts val="0"/>
              </a:spcBef>
              <a:spcAft>
                <a:spcPts val="0"/>
              </a:spcAft>
              <a:buClr>
                <a:schemeClr val="dk1"/>
              </a:buClr>
              <a:buSzPts val="1100"/>
              <a:buChar char="-"/>
            </a:pPr>
            <a:r>
              <a:rPr lang="en-US" sz="1400" dirty="0">
                <a:solidFill>
                  <a:schemeClr val="dk1"/>
                </a:solidFill>
              </a:rPr>
              <a:t>Is Partner Hotel (Type: Checkbox)</a:t>
            </a:r>
          </a:p>
          <a:p>
            <a:pPr marL="457200" lvl="0" indent="-298450" algn="l" rtl="0">
              <a:spcBef>
                <a:spcPts val="0"/>
              </a:spcBef>
              <a:spcAft>
                <a:spcPts val="0"/>
              </a:spcAft>
              <a:buClr>
                <a:schemeClr val="dk1"/>
              </a:buClr>
              <a:buSzPts val="1100"/>
              <a:buChar char="-"/>
            </a:pPr>
            <a:r>
              <a:rPr lang="en-US" sz="1400" kern="0" dirty="0">
                <a:solidFill>
                  <a:schemeClr val="dk1"/>
                </a:solidFill>
                <a:latin typeface="Arial"/>
                <a:cs typeface="Arial"/>
                <a:sym typeface="Arial"/>
              </a:rPr>
              <a:t>Hotel Category (Type: Picklist | Values : 2 star, 3 star, 4 star, 5 star, 7 star)</a:t>
            </a:r>
          </a:p>
          <a:p>
            <a:pPr marL="457200" lvl="0" indent="-298450" algn="l" rtl="0">
              <a:spcBef>
                <a:spcPts val="0"/>
              </a:spcBef>
              <a:spcAft>
                <a:spcPts val="0"/>
              </a:spcAft>
              <a:buClr>
                <a:schemeClr val="dk1"/>
              </a:buClr>
              <a:buSzPts val="1100"/>
              <a:buChar char="-"/>
            </a:pPr>
            <a:endParaRPr lang="en-I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IN" sz="1600" dirty="0">
                <a:solidFill>
                  <a:schemeClr val="dk1"/>
                </a:solidFill>
              </a:rPr>
              <a:t>UC #4: </a:t>
            </a:r>
            <a:r>
              <a:rPr lang="en-US" sz="1600" kern="0" dirty="0">
                <a:solidFill>
                  <a:srgbClr val="000000"/>
                </a:solidFill>
                <a:latin typeface="Arial"/>
                <a:cs typeface="Arial"/>
                <a:sym typeface="Arial"/>
              </a:rPr>
              <a:t>Use Data loader options in SF and upload “New Leads.csv”</a:t>
            </a:r>
            <a:endParaRPr lang="en-IN" sz="1600" dirty="0">
              <a:solidFill>
                <a:schemeClr val="dk1"/>
              </a:solidFill>
            </a:endParaRPr>
          </a:p>
          <a:p>
            <a:pPr marL="0" lvl="0" indent="0" algn="l" rtl="0">
              <a:spcBef>
                <a:spcPts val="0"/>
              </a:spcBef>
              <a:spcAft>
                <a:spcPts val="0"/>
              </a:spcAft>
              <a:buClr>
                <a:schemeClr val="dk1"/>
              </a:buClr>
              <a:buSzPts val="1100"/>
              <a:buFont typeface="Arial"/>
              <a:buNone/>
            </a:pPr>
            <a:endParaRPr sz="1467" kern="0" dirty="0">
              <a:solidFill>
                <a:srgbClr val="000000"/>
              </a:solidFill>
              <a:latin typeface="Arial"/>
              <a:cs typeface="Arial"/>
              <a:sym typeface="Arial"/>
            </a:endParaRPr>
          </a:p>
          <a:p>
            <a:pPr defTabSz="1219170">
              <a:buClr>
                <a:srgbClr val="000000"/>
              </a:buClr>
            </a:pPr>
            <a:r>
              <a:rPr lang="en-US" sz="1600" dirty="0">
                <a:solidFill>
                  <a:schemeClr val="dk1"/>
                </a:solidFill>
              </a:rPr>
              <a:t>UC #5: From the lead data uploaded in above step, select the </a:t>
            </a:r>
            <a:r>
              <a:rPr lang="en-IN" sz="1600" dirty="0">
                <a:solidFill>
                  <a:schemeClr val="dk1"/>
                </a:solidFill>
              </a:rPr>
              <a:t>following leads from UI and convert into account, contact and opportunity</a:t>
            </a:r>
            <a:endParaRPr lang="en-IN" sz="1467" kern="0" dirty="0">
              <a:solidFill>
                <a:srgbClr val="000000"/>
              </a:solidFill>
              <a:latin typeface="Arial"/>
              <a:cs typeface="Arial"/>
              <a:sym typeface="Arial"/>
            </a:endParaRPr>
          </a:p>
          <a:p>
            <a:pPr defTabSz="1219170">
              <a:buClr>
                <a:srgbClr val="000000"/>
              </a:buClr>
            </a:pPr>
            <a:endParaRPr lang="en-IN" sz="1467" kern="0" dirty="0">
              <a:solidFill>
                <a:srgbClr val="000000"/>
              </a:solidFill>
              <a:latin typeface="Arial"/>
              <a:cs typeface="Arial"/>
              <a:sym typeface="Arial"/>
            </a:endParaRPr>
          </a:p>
          <a:p>
            <a:pPr defTabSz="1219170">
              <a:buClr>
                <a:srgbClr val="000000"/>
              </a:buClr>
            </a:pPr>
            <a:r>
              <a:rPr lang="en-IN" sz="1467" b="1" kern="0" dirty="0">
                <a:solidFill>
                  <a:srgbClr val="000000"/>
                </a:solidFill>
                <a:latin typeface="Arial"/>
                <a:cs typeface="Arial"/>
                <a:sym typeface="Arial"/>
              </a:rPr>
              <a:t>	Lead #1:</a:t>
            </a:r>
            <a:r>
              <a:rPr lang="en-IN" sz="1467" kern="0" dirty="0">
                <a:solidFill>
                  <a:srgbClr val="000000"/>
                </a:solidFill>
                <a:latin typeface="Arial"/>
                <a:cs typeface="Arial"/>
                <a:sym typeface="Arial"/>
              </a:rPr>
              <a:t>  </a:t>
            </a:r>
            <a:r>
              <a:rPr lang="en-IN" sz="1800" b="0" i="0" u="none" strike="noStrike" dirty="0">
                <a:solidFill>
                  <a:srgbClr val="000000"/>
                </a:solidFill>
                <a:effectLst/>
                <a:latin typeface="Calibri" panose="020F0502020204030204" pitchFamily="34" charset="0"/>
              </a:rPr>
              <a:t>Noah Wilson</a:t>
            </a:r>
            <a:r>
              <a:rPr lang="en-IN" sz="1600" dirty="0"/>
              <a:t> </a:t>
            </a:r>
            <a:endParaRPr lang="en-IN" sz="1467" kern="0" dirty="0">
              <a:solidFill>
                <a:srgbClr val="000000"/>
              </a:solidFill>
              <a:latin typeface="Arial"/>
              <a:cs typeface="Arial"/>
              <a:sym typeface="Arial"/>
            </a:endParaRPr>
          </a:p>
          <a:p>
            <a:pPr defTabSz="1219170">
              <a:buClr>
                <a:srgbClr val="000000"/>
              </a:buClr>
            </a:pPr>
            <a:r>
              <a:rPr lang="en-IN" sz="1467" b="1" kern="0" dirty="0">
                <a:solidFill>
                  <a:srgbClr val="000000"/>
                </a:solidFill>
                <a:latin typeface="Arial"/>
                <a:cs typeface="Arial"/>
                <a:sym typeface="Arial"/>
              </a:rPr>
              <a:t>	Lead #2:</a:t>
            </a:r>
            <a:r>
              <a:rPr lang="en-IN" sz="1467" kern="0" dirty="0">
                <a:solidFill>
                  <a:srgbClr val="000000"/>
                </a:solidFill>
                <a:latin typeface="Arial"/>
                <a:cs typeface="Arial"/>
                <a:sym typeface="Arial"/>
              </a:rPr>
              <a:t>  </a:t>
            </a:r>
            <a:r>
              <a:rPr lang="en-IN" sz="1800" b="0" i="0" u="none" strike="noStrike" dirty="0">
                <a:solidFill>
                  <a:srgbClr val="000000"/>
                </a:solidFill>
                <a:effectLst/>
                <a:latin typeface="Calibri" panose="020F0502020204030204" pitchFamily="34" charset="0"/>
              </a:rPr>
              <a:t>Ethan Roberts</a:t>
            </a:r>
            <a:r>
              <a:rPr lang="en-IN" sz="1600" dirty="0"/>
              <a:t> </a:t>
            </a:r>
          </a:p>
          <a:p>
            <a:pPr defTabSz="1219170">
              <a:buClr>
                <a:srgbClr val="000000"/>
              </a:buClr>
            </a:pPr>
            <a:endParaRPr lang="en-IN" sz="1600" dirty="0">
              <a:solidFill>
                <a:schemeClr val="dk1"/>
              </a:solidFill>
            </a:endParaRPr>
          </a:p>
        </p:txBody>
      </p:sp>
    </p:spTree>
    <p:extLst>
      <p:ext uri="{BB962C8B-B14F-4D97-AF65-F5344CB8AC3E}">
        <p14:creationId xmlns:p14="http://schemas.microsoft.com/office/powerpoint/2010/main" val="95931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III</a:t>
            </a:r>
            <a:endParaRPr dirty="0"/>
          </a:p>
        </p:txBody>
      </p:sp>
      <p:sp>
        <p:nvSpPr>
          <p:cNvPr id="172" name="Google Shape;172;p31"/>
          <p:cNvSpPr txBox="1"/>
          <p:nvPr/>
        </p:nvSpPr>
        <p:spPr>
          <a:xfrm>
            <a:off x="365880" y="747367"/>
            <a:ext cx="11184400" cy="467816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IN" sz="1600" dirty="0">
                <a:solidFill>
                  <a:schemeClr val="dk1"/>
                </a:solidFill>
              </a:rPr>
              <a:t>UC #6: Create a new report to list all the converted leads. Ensure the report shows leads converted in UC #5. Report should show columns as given in screen shot</a:t>
            </a: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a:p>
            <a:pPr defTabSz="1219170">
              <a:buClr>
                <a:srgbClr val="000000"/>
              </a:buClr>
            </a:pPr>
            <a:r>
              <a:rPr lang="en-US" sz="1600" dirty="0">
                <a:solidFill>
                  <a:schemeClr val="dk1"/>
                </a:solidFill>
              </a:rPr>
              <a:t>UC #7: Create a new account </a:t>
            </a:r>
            <a:r>
              <a:rPr lang="en-US" sz="1600" b="1" dirty="0">
                <a:solidFill>
                  <a:schemeClr val="dk1"/>
                </a:solidFill>
              </a:rPr>
              <a:t>“List View” </a:t>
            </a:r>
            <a:r>
              <a:rPr lang="en-US" sz="1600" dirty="0">
                <a:solidFill>
                  <a:schemeClr val="dk1"/>
                </a:solidFill>
              </a:rPr>
              <a:t>named </a:t>
            </a:r>
            <a:r>
              <a:rPr lang="en-US" sz="1600" b="1" dirty="0">
                <a:solidFill>
                  <a:schemeClr val="dk1"/>
                </a:solidFill>
              </a:rPr>
              <a:t>“Hotel Reviews” </a:t>
            </a:r>
            <a:r>
              <a:rPr lang="en-US" sz="1600" dirty="0">
                <a:solidFill>
                  <a:schemeClr val="dk1"/>
                </a:solidFill>
              </a:rPr>
              <a:t>to show the following columns</a:t>
            </a:r>
          </a:p>
          <a:p>
            <a:pPr defTabSz="1219170">
              <a:buClr>
                <a:srgbClr val="000000"/>
              </a:buClr>
            </a:pPr>
            <a:r>
              <a:rPr lang="en-US" sz="1600" dirty="0">
                <a:solidFill>
                  <a:schemeClr val="dk1"/>
                </a:solidFill>
              </a:rPr>
              <a:t>	-   Account(Hotel) name</a:t>
            </a:r>
          </a:p>
          <a:p>
            <a:pPr defTabSz="1219170">
              <a:buClr>
                <a:srgbClr val="000000"/>
              </a:buClr>
            </a:pPr>
            <a:r>
              <a:rPr lang="en-US" sz="1600" dirty="0">
                <a:solidFill>
                  <a:schemeClr val="dk1"/>
                </a:solidFill>
              </a:rPr>
              <a:t>	-   Contact (Traveler) name</a:t>
            </a:r>
          </a:p>
          <a:p>
            <a:pPr defTabSz="1219170">
              <a:buClr>
                <a:srgbClr val="000000"/>
              </a:buClr>
            </a:pPr>
            <a:r>
              <a:rPr lang="en-US" sz="1600" dirty="0">
                <a:solidFill>
                  <a:schemeClr val="dk1"/>
                </a:solidFill>
              </a:rPr>
              <a:t>	-   Review comments</a:t>
            </a:r>
          </a:p>
          <a:p>
            <a:pPr defTabSz="1219170">
              <a:buClr>
                <a:srgbClr val="000000"/>
              </a:buClr>
            </a:pPr>
            <a:endParaRPr lang="en-US" sz="1600" dirty="0">
              <a:solidFill>
                <a:schemeClr val="dk1"/>
              </a:solidFill>
            </a:endParaRPr>
          </a:p>
        </p:txBody>
      </p:sp>
      <p:pic>
        <p:nvPicPr>
          <p:cNvPr id="5" name="Picture 4">
            <a:extLst>
              <a:ext uri="{FF2B5EF4-FFF2-40B4-BE49-F238E27FC236}">
                <a16:creationId xmlns:a16="http://schemas.microsoft.com/office/drawing/2014/main" id="{ADE22D3B-7AE0-8A6D-829A-E93C8FF4BC77}"/>
              </a:ext>
            </a:extLst>
          </p:cNvPr>
          <p:cNvPicPr>
            <a:picLocks noChangeAspect="1"/>
          </p:cNvPicPr>
          <p:nvPr/>
        </p:nvPicPr>
        <p:blipFill rotWithShape="1">
          <a:blip r:embed="rId3"/>
          <a:srcRect t="50000"/>
          <a:stretch/>
        </p:blipFill>
        <p:spPr>
          <a:xfrm>
            <a:off x="2348752" y="5347033"/>
            <a:ext cx="5665694" cy="926860"/>
          </a:xfrm>
          <a:prstGeom prst="rect">
            <a:avLst/>
          </a:prstGeom>
        </p:spPr>
      </p:pic>
      <p:pic>
        <p:nvPicPr>
          <p:cNvPr id="7" name="Picture 6">
            <a:extLst>
              <a:ext uri="{FF2B5EF4-FFF2-40B4-BE49-F238E27FC236}">
                <a16:creationId xmlns:a16="http://schemas.microsoft.com/office/drawing/2014/main" id="{24223188-445E-E075-FC65-2FD574B534E5}"/>
              </a:ext>
            </a:extLst>
          </p:cNvPr>
          <p:cNvPicPr>
            <a:picLocks noChangeAspect="1"/>
          </p:cNvPicPr>
          <p:nvPr/>
        </p:nvPicPr>
        <p:blipFill>
          <a:blip r:embed="rId4"/>
          <a:stretch>
            <a:fillRect/>
          </a:stretch>
        </p:blipFill>
        <p:spPr>
          <a:xfrm>
            <a:off x="2922494" y="1510967"/>
            <a:ext cx="5460770" cy="2173527"/>
          </a:xfrm>
          <a:prstGeom prst="rect">
            <a:avLst/>
          </a:prstGeom>
        </p:spPr>
      </p:pic>
    </p:spTree>
    <p:extLst>
      <p:ext uri="{BB962C8B-B14F-4D97-AF65-F5344CB8AC3E}">
        <p14:creationId xmlns:p14="http://schemas.microsoft.com/office/powerpoint/2010/main" val="96522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a:t>
            </a:r>
            <a:r>
              <a:rPr lang="en"/>
              <a:t>- III</a:t>
            </a:r>
            <a:endParaRPr dirty="0"/>
          </a:p>
        </p:txBody>
      </p:sp>
      <p:sp>
        <p:nvSpPr>
          <p:cNvPr id="172" name="Google Shape;172;p31"/>
          <p:cNvSpPr txBox="1"/>
          <p:nvPr/>
        </p:nvSpPr>
        <p:spPr>
          <a:xfrm>
            <a:off x="365880" y="747367"/>
            <a:ext cx="11184400" cy="123106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600" dirty="0">
                <a:solidFill>
                  <a:schemeClr val="dk1"/>
                </a:solidFill>
              </a:rPr>
              <a:t>UC #8: Create a validation rule to ensure account Billing country is not blank when Is Partner Hotel flag is true</a:t>
            </a:r>
          </a:p>
          <a:p>
            <a:pPr defTabSz="1219170">
              <a:buClr>
                <a:srgbClr val="000000"/>
              </a:buClr>
            </a:pPr>
            <a:endParaRPr lang="en-US" sz="1600" b="1" dirty="0">
              <a:solidFill>
                <a:schemeClr val="dk1"/>
              </a:solidFill>
            </a:endParaRPr>
          </a:p>
          <a:p>
            <a:pPr defTabSz="1219170">
              <a:buClr>
                <a:srgbClr val="000000"/>
              </a:buClr>
            </a:pPr>
            <a:endParaRPr lang="en-US" sz="1600" dirty="0">
              <a:solidFill>
                <a:schemeClr val="dk1"/>
              </a:solidFill>
            </a:endParaRPr>
          </a:p>
          <a:p>
            <a:pPr defTabSz="1219170">
              <a:buClr>
                <a:srgbClr val="000000"/>
              </a:buClr>
            </a:pPr>
            <a:endParaRPr lang="en-US" sz="1600" dirty="0">
              <a:solidFill>
                <a:schemeClr val="dk1"/>
              </a:solidFill>
            </a:endParaRPr>
          </a:p>
        </p:txBody>
      </p:sp>
      <p:sp>
        <p:nvSpPr>
          <p:cNvPr id="4" name="TextBox 3">
            <a:extLst>
              <a:ext uri="{FF2B5EF4-FFF2-40B4-BE49-F238E27FC236}">
                <a16:creationId xmlns:a16="http://schemas.microsoft.com/office/drawing/2014/main" id="{6B0B505D-0899-BFDB-596C-58288BB578A6}"/>
              </a:ext>
            </a:extLst>
          </p:cNvPr>
          <p:cNvSpPr txBox="1"/>
          <p:nvPr/>
        </p:nvSpPr>
        <p:spPr>
          <a:xfrm>
            <a:off x="464956" y="1677601"/>
            <a:ext cx="10731962" cy="923330"/>
          </a:xfrm>
          <a:prstGeom prst="rect">
            <a:avLst/>
          </a:prstGeom>
          <a:noFill/>
        </p:spPr>
        <p:txBody>
          <a:bodyPr wrap="square">
            <a:spAutoFit/>
          </a:bodyPr>
          <a:lstStyle/>
          <a:p>
            <a:pPr algn="ctr"/>
            <a:r>
              <a:rPr lang="en-IN" sz="3600" dirty="0">
                <a:solidFill>
                  <a:srgbClr val="FF0000"/>
                </a:solidFill>
              </a:rPr>
              <a:t>Link to upload screen shots</a:t>
            </a:r>
          </a:p>
          <a:p>
            <a:pPr algn="ctr"/>
            <a:r>
              <a:rPr lang="en-IN" dirty="0"/>
              <a:t>To be shared</a:t>
            </a:r>
          </a:p>
        </p:txBody>
      </p:sp>
    </p:spTree>
    <p:extLst>
      <p:ext uri="{BB962C8B-B14F-4D97-AF65-F5344CB8AC3E}">
        <p14:creationId xmlns:p14="http://schemas.microsoft.com/office/powerpoint/2010/main" val="207109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428633" y="843867"/>
            <a:ext cx="11184400" cy="1662146"/>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400" kern="0" dirty="0">
                <a:solidFill>
                  <a:srgbClr val="000000"/>
                </a:solidFill>
                <a:latin typeface="Arial"/>
                <a:cs typeface="Arial"/>
                <a:sym typeface="Arial"/>
              </a:rPr>
              <a:t>What you need</a:t>
            </a:r>
            <a:endParaRPr sz="3733" kern="0" dirty="0">
              <a:solidFill>
                <a:srgbClr val="000000"/>
              </a:solidFill>
              <a:latin typeface="Arial"/>
              <a:cs typeface="Arial"/>
              <a:sym typeface="Arial"/>
            </a:endParaRPr>
          </a:p>
          <a:p>
            <a:pPr marL="609585" indent="-397923" defTabSz="1219170">
              <a:buClr>
                <a:srgbClr val="000000"/>
              </a:buClr>
              <a:buSzPts val="1100"/>
              <a:buFont typeface="Arial"/>
              <a:buAutoNum type="arabicPeriod"/>
            </a:pPr>
            <a:r>
              <a:rPr lang="en" sz="1467" kern="0" dirty="0">
                <a:solidFill>
                  <a:srgbClr val="000000"/>
                </a:solidFill>
                <a:latin typeface="Arial"/>
                <a:cs typeface="Arial"/>
                <a:sym typeface="Arial"/>
              </a:rPr>
              <a:t>Trailhead playground</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2400" kern="0" dirty="0">
                <a:solidFill>
                  <a:srgbClr val="000000"/>
                </a:solidFill>
                <a:latin typeface="Arial"/>
                <a:cs typeface="Arial"/>
                <a:sym typeface="Arial"/>
              </a:rPr>
              <a:t>Challenge</a:t>
            </a:r>
            <a:endParaRPr sz="1467"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p:txBody>
      </p:sp>
      <p:sp>
        <p:nvSpPr>
          <p:cNvPr id="171" name="Google Shape;171;p31"/>
          <p:cNvSpPr txBox="1">
            <a:spLocks noGrp="1"/>
          </p:cNvSpPr>
          <p:nvPr>
            <p:ph type="title"/>
          </p:nvPr>
        </p:nvSpPr>
        <p:spPr>
          <a:xfrm>
            <a:off x="9200" y="-16233"/>
            <a:ext cx="12192000" cy="763600"/>
          </a:xfrm>
          <a:prstGeom prst="rect">
            <a:avLst/>
          </a:prstGeom>
          <a:solidFill>
            <a:schemeClr val="accent1"/>
          </a:solidFill>
        </p:spPr>
        <p:txBody>
          <a:bodyPr spcFirstLastPara="1" wrap="square" lIns="121900" tIns="121900" rIns="121900" bIns="121900" anchor="t" anchorCtr="0">
            <a:normAutofit/>
          </a:bodyPr>
          <a:lstStyle/>
          <a:p>
            <a:r>
              <a:rPr lang="en" dirty="0"/>
              <a:t>SF Admin Basics Challenge - 4</a:t>
            </a:r>
            <a:endParaRPr dirty="0"/>
          </a:p>
        </p:txBody>
      </p:sp>
      <p:sp>
        <p:nvSpPr>
          <p:cNvPr id="172" name="Google Shape;172;p31"/>
          <p:cNvSpPr txBox="1"/>
          <p:nvPr/>
        </p:nvSpPr>
        <p:spPr>
          <a:xfrm>
            <a:off x="428633" y="2183188"/>
            <a:ext cx="11184400" cy="4483751"/>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 sz="1467" kern="0" dirty="0">
                <a:solidFill>
                  <a:srgbClr val="000000"/>
                </a:solidFill>
                <a:latin typeface="Arial"/>
                <a:cs typeface="Arial"/>
                <a:sym typeface="Arial"/>
              </a:rPr>
              <a:t>UC #1 : </a:t>
            </a:r>
            <a:r>
              <a:rPr lang="en-US" sz="1467" kern="0" dirty="0">
                <a:solidFill>
                  <a:srgbClr val="000000"/>
                </a:solidFill>
                <a:latin typeface="Arial"/>
                <a:cs typeface="Arial"/>
                <a:sym typeface="Arial"/>
              </a:rPr>
              <a:t>Enable Multi Currency in your playground org</a:t>
            </a:r>
            <a:endParaRPr sz="1467" b="1" kern="0" dirty="0">
              <a:solidFill>
                <a:srgbClr val="000000"/>
              </a:solidFill>
              <a:latin typeface="Arial"/>
              <a:cs typeface="Arial"/>
              <a:sym typeface="Arial"/>
            </a:endParaRPr>
          </a:p>
          <a:p>
            <a:pPr defTabSz="1219170">
              <a:buClr>
                <a:srgbClr val="000000"/>
              </a:buClr>
            </a:pPr>
            <a:endParaRPr sz="1467" kern="0" dirty="0">
              <a:solidFill>
                <a:srgbClr val="000000"/>
              </a:solidFill>
              <a:latin typeface="Arial"/>
              <a:cs typeface="Arial"/>
              <a:sym typeface="Arial"/>
            </a:endParaRPr>
          </a:p>
          <a:p>
            <a:pPr defTabSz="1219170">
              <a:buClr>
                <a:srgbClr val="000000"/>
              </a:buClr>
            </a:pPr>
            <a:r>
              <a:rPr lang="en-IN" sz="1467" kern="0" dirty="0">
                <a:solidFill>
                  <a:srgbClr val="000000"/>
                </a:solidFill>
                <a:latin typeface="Arial"/>
                <a:cs typeface="Arial"/>
                <a:sym typeface="Arial"/>
              </a:rPr>
              <a:t>UC #2 : </a:t>
            </a:r>
            <a:r>
              <a:rPr lang="en-US" sz="1467" kern="0" dirty="0">
                <a:solidFill>
                  <a:srgbClr val="000000"/>
                </a:solidFill>
                <a:latin typeface="Arial"/>
                <a:cs typeface="Arial"/>
                <a:sym typeface="Arial"/>
              </a:rPr>
              <a:t>Ensure your org. supports </a:t>
            </a:r>
          </a:p>
          <a:p>
            <a:pPr defTabSz="1219170">
              <a:buClr>
                <a:srgbClr val="000000"/>
              </a:buClr>
            </a:pPr>
            <a:r>
              <a:rPr lang="en-US" sz="1467" b="1" kern="0" dirty="0">
                <a:solidFill>
                  <a:srgbClr val="000000"/>
                </a:solidFill>
                <a:latin typeface="Arial"/>
                <a:cs typeface="Arial"/>
                <a:sym typeface="Arial"/>
              </a:rPr>
              <a:t>	</a:t>
            </a:r>
            <a:r>
              <a:rPr lang="en-US" sz="1467" kern="0" dirty="0">
                <a:solidFill>
                  <a:srgbClr val="000000"/>
                </a:solidFill>
                <a:latin typeface="Arial"/>
                <a:cs typeface="Arial"/>
                <a:sym typeface="Arial"/>
              </a:rPr>
              <a:t>- USD as corporate currency</a:t>
            </a:r>
          </a:p>
          <a:p>
            <a:pPr defTabSz="1219170">
              <a:buClr>
                <a:srgbClr val="000000"/>
              </a:buClr>
            </a:pPr>
            <a:r>
              <a:rPr lang="en-US" sz="1467" kern="0" dirty="0">
                <a:solidFill>
                  <a:srgbClr val="000000"/>
                </a:solidFill>
                <a:latin typeface="Arial"/>
                <a:cs typeface="Arial"/>
                <a:sym typeface="Arial"/>
              </a:rPr>
              <a:t>	- INR, GBP, EUR as local currencies</a:t>
            </a:r>
          </a:p>
          <a:p>
            <a:pPr defTabSz="1219170">
              <a:buClr>
                <a:srgbClr val="000000"/>
              </a:buClr>
            </a:pPr>
            <a:endParaRPr lang="en-IN" sz="1467"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US" sz="1400" dirty="0">
                <a:solidFill>
                  <a:schemeClr val="dk1"/>
                </a:solidFill>
              </a:rPr>
              <a:t>UC #3: Have exchange rates configured for each local currency</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defTabSz="1219170">
              <a:buClr>
                <a:srgbClr val="000000"/>
              </a:buClr>
            </a:pPr>
            <a:r>
              <a:rPr lang="en-IN" sz="1400" kern="0" dirty="0">
                <a:solidFill>
                  <a:srgbClr val="000000"/>
                </a:solidFill>
                <a:latin typeface="Arial"/>
                <a:cs typeface="Arial"/>
                <a:sym typeface="Arial"/>
              </a:rPr>
              <a:t>UC #4 : Create a new user</a:t>
            </a:r>
          </a:p>
          <a:p>
            <a:pPr marL="609585" indent="609585" defTabSz="1219170">
              <a:buClr>
                <a:srgbClr val="000000"/>
              </a:buClr>
            </a:pPr>
            <a:r>
              <a:rPr lang="en-IN" sz="1400" b="1" kern="0" dirty="0">
                <a:solidFill>
                  <a:srgbClr val="000000"/>
                </a:solidFill>
                <a:latin typeface="Arial"/>
                <a:cs typeface="Arial"/>
                <a:sym typeface="Arial"/>
              </a:rPr>
              <a:t>User name </a:t>
            </a:r>
            <a:r>
              <a:rPr lang="en-IN" sz="1400" kern="0" dirty="0">
                <a:solidFill>
                  <a:srgbClr val="000000"/>
                </a:solidFill>
                <a:latin typeface="Arial"/>
                <a:cs typeface="Arial"/>
                <a:sym typeface="Arial"/>
              </a:rPr>
              <a:t>-“Tom Wheelie”</a:t>
            </a:r>
          </a:p>
          <a:p>
            <a:pPr marL="609585" indent="609585" defTabSz="1219170">
              <a:buClr>
                <a:srgbClr val="000000"/>
              </a:buClr>
            </a:pPr>
            <a:r>
              <a:rPr lang="en-IN" sz="1400" b="1" kern="0" dirty="0">
                <a:solidFill>
                  <a:srgbClr val="000000"/>
                </a:solidFill>
                <a:latin typeface="Arial"/>
                <a:cs typeface="Arial"/>
                <a:sym typeface="Arial"/>
              </a:rPr>
              <a:t>profile:</a:t>
            </a:r>
            <a:r>
              <a:rPr lang="en-IN" sz="1400" kern="0" dirty="0">
                <a:solidFill>
                  <a:srgbClr val="000000"/>
                </a:solidFill>
                <a:latin typeface="Arial"/>
                <a:cs typeface="Arial"/>
                <a:sym typeface="Arial"/>
              </a:rPr>
              <a:t> Clone “</a:t>
            </a:r>
            <a:r>
              <a:rPr lang="en-IN" sz="1400" kern="0" dirty="0" err="1">
                <a:solidFill>
                  <a:srgbClr val="000000"/>
                </a:solidFill>
                <a:latin typeface="Arial"/>
                <a:cs typeface="Arial"/>
                <a:sym typeface="Arial"/>
              </a:rPr>
              <a:t>Custom:Sales</a:t>
            </a:r>
            <a:r>
              <a:rPr lang="en-IN" sz="1400" kern="0" dirty="0">
                <a:solidFill>
                  <a:srgbClr val="000000"/>
                </a:solidFill>
                <a:latin typeface="Arial"/>
                <a:cs typeface="Arial"/>
                <a:sym typeface="Arial"/>
              </a:rPr>
              <a:t> Profile” and name it as ‘TH: Custom – Sales Profile’</a:t>
            </a:r>
          </a:p>
          <a:p>
            <a:pPr marL="609585" indent="609585" defTabSz="1219170">
              <a:buClr>
                <a:srgbClr val="000000"/>
              </a:buClr>
            </a:pPr>
            <a:r>
              <a:rPr lang="en-IN" sz="1400" b="1" kern="0" dirty="0">
                <a:solidFill>
                  <a:srgbClr val="000000"/>
                </a:solidFill>
                <a:latin typeface="Arial"/>
                <a:cs typeface="Arial"/>
                <a:sym typeface="Arial"/>
              </a:rPr>
              <a:t>License</a:t>
            </a:r>
            <a:r>
              <a:rPr lang="en-IN" sz="1400" kern="0" dirty="0">
                <a:solidFill>
                  <a:srgbClr val="000000"/>
                </a:solidFill>
                <a:latin typeface="Arial"/>
                <a:cs typeface="Arial"/>
                <a:sym typeface="Arial"/>
              </a:rPr>
              <a:t>: Salesforce</a:t>
            </a:r>
          </a:p>
          <a:p>
            <a:pPr marL="609585" indent="609585" defTabSz="1219170">
              <a:buClr>
                <a:srgbClr val="000000"/>
              </a:buClr>
            </a:pPr>
            <a:r>
              <a:rPr lang="en-IN" sz="1400" b="1" kern="0" dirty="0">
                <a:solidFill>
                  <a:srgbClr val="000000"/>
                </a:solidFill>
                <a:latin typeface="Arial"/>
                <a:cs typeface="Arial"/>
                <a:sym typeface="Arial"/>
              </a:rPr>
              <a:t>Currency: </a:t>
            </a:r>
            <a:r>
              <a:rPr lang="en-IN" sz="1400" kern="0" dirty="0">
                <a:solidFill>
                  <a:srgbClr val="000000"/>
                </a:solidFill>
                <a:latin typeface="Arial"/>
                <a:cs typeface="Arial"/>
                <a:sym typeface="Arial"/>
              </a:rPr>
              <a:t>EUR</a:t>
            </a:r>
          </a:p>
          <a:p>
            <a:pPr marL="609585" indent="609585" defTabSz="1219170">
              <a:buClr>
                <a:srgbClr val="000000"/>
              </a:buClr>
            </a:pPr>
            <a:endParaRPr lang="en-IN" sz="1400"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a:buClr>
                <a:schemeClr val="dk1"/>
              </a:buClr>
              <a:buSzPts val="1100"/>
            </a:pPr>
            <a:endParaRPr lang="en-US" sz="1600" dirty="0">
              <a:solidFill>
                <a:schemeClr val="dk1"/>
              </a:solidFill>
            </a:endParaRPr>
          </a:p>
          <a:p>
            <a:pPr marL="0" lvl="0" indent="0" algn="l" rtl="0">
              <a:spcBef>
                <a:spcPts val="0"/>
              </a:spcBef>
              <a:spcAft>
                <a:spcPts val="0"/>
              </a:spcAft>
              <a:buClr>
                <a:schemeClr val="dk1"/>
              </a:buClr>
              <a:buSzPts val="1100"/>
              <a:buFont typeface="Arial"/>
              <a:buNone/>
            </a:pPr>
            <a:endParaRPr lang="en-IN" sz="1467" kern="0" dirty="0">
              <a:solidFill>
                <a:srgbClr val="000000"/>
              </a:solidFill>
              <a:latin typeface="Arial"/>
              <a:cs typeface="Arial"/>
              <a:sym typeface="Arial"/>
            </a:endParaRPr>
          </a:p>
          <a:p>
            <a:pPr defTabSz="1219170">
              <a:buClr>
                <a:srgbClr val="000000"/>
              </a:buClr>
            </a:pPr>
            <a:endParaRPr lang="en-IN" sz="1600" dirty="0">
              <a:solidFill>
                <a:schemeClr val="dk1"/>
              </a:solidFill>
            </a:endParaRPr>
          </a:p>
        </p:txBody>
      </p:sp>
    </p:spTree>
    <p:extLst>
      <p:ext uri="{BB962C8B-B14F-4D97-AF65-F5344CB8AC3E}">
        <p14:creationId xmlns:p14="http://schemas.microsoft.com/office/powerpoint/2010/main" val="4336406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3753</Words>
  <Application>Microsoft Office PowerPoint</Application>
  <PresentationFormat>Widescreen</PresentationFormat>
  <Paragraphs>512</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Simple Light</vt:lpstr>
      <vt:lpstr>SF Admin Basics Challenge - I</vt:lpstr>
      <vt:lpstr>SF Admin Basics Challenge - I</vt:lpstr>
      <vt:lpstr>SF Admin Basics Challenge - II</vt:lpstr>
      <vt:lpstr>SF Admin Basics Challenge - II</vt:lpstr>
      <vt:lpstr>SF Admin Basics Challenge - II</vt:lpstr>
      <vt:lpstr>SF Admin Basics Challenge - III</vt:lpstr>
      <vt:lpstr>SF Admin Basics Challenge - III</vt:lpstr>
      <vt:lpstr>SF Admin Basics Challenge - III</vt:lpstr>
      <vt:lpstr>SF Admin Basics Challenge - 4</vt:lpstr>
      <vt:lpstr>SF Admin Basics Challenge - 4</vt:lpstr>
      <vt:lpstr>SF Admin Basics Challenge - 4</vt:lpstr>
      <vt:lpstr>SF Admin Basics Challenge - 4</vt:lpstr>
      <vt:lpstr>SF Admin Basics Challenge - 5</vt:lpstr>
      <vt:lpstr>SF Admin Basics Challenge - 5</vt:lpstr>
      <vt:lpstr>SF Admin Basics Challenge - 5</vt:lpstr>
      <vt:lpstr>SF Admin Basics Challenge - 8</vt:lpstr>
      <vt:lpstr>SF Admin Basics Challenge - 6</vt:lpstr>
      <vt:lpstr>SF Admin Basics Challenge - 6</vt:lpstr>
      <vt:lpstr>SF Admin Basics Challenge - 6</vt:lpstr>
      <vt:lpstr>SF Admin Basics Challenge - 7</vt:lpstr>
      <vt:lpstr>SF Admin Basics Challenge - 7</vt:lpstr>
      <vt:lpstr>SF Admin Basics Challenge - 8</vt:lpstr>
      <vt:lpstr>SF Admin Basics Challenge - 8</vt:lpstr>
      <vt:lpstr>SF Admin Basics Challenge - 9</vt:lpstr>
      <vt:lpstr>SF Admin Basics Challenge - 9</vt:lpstr>
      <vt:lpstr>SF Dev Challenge - 10</vt:lpstr>
      <vt:lpstr>SF Dev Challenge - 10</vt:lpstr>
      <vt:lpstr>SF Dev Challenge - 11</vt:lpstr>
      <vt:lpstr>SF Dev Challenge - 11</vt:lpstr>
      <vt:lpstr>SF Dev Challenge - 11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Admin Basics Challenge - I</dc:title>
  <dc:creator>rajesh prabhu</dc:creator>
  <cp:lastModifiedBy>rajesh prabhu</cp:lastModifiedBy>
  <cp:revision>74</cp:revision>
  <cp:lastPrinted>2023-07-28T04:58:07Z</cp:lastPrinted>
  <dcterms:created xsi:type="dcterms:W3CDTF">2023-05-26T04:06:10Z</dcterms:created>
  <dcterms:modified xsi:type="dcterms:W3CDTF">2023-08-04T06:17:51Z</dcterms:modified>
</cp:coreProperties>
</file>