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0.jpg" /><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7.png" /><Relationship Id="rId1" Type="http://schemas.openxmlformats.org/officeDocument/2006/relationships/slideLayout" Target="../slideLayouts/slideLayout4.xml" /><Relationship Id="rId4" Type="http://schemas.openxmlformats.org/officeDocument/2006/relationships/image" Target="../media/image8.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059845" y="3314150"/>
            <a:ext cx="9105297" cy="2308324"/>
          </a:xfrm>
          <a:prstGeom prst="rect">
            <a:avLst/>
          </a:prstGeom>
          <a:noFill/>
        </p:spPr>
        <p:txBody>
          <a:bodyPr wrap="square" rtlCol="0">
            <a:spAutoFit/>
          </a:bodyPr>
          <a:lstStyle/>
          <a:p>
            <a:r>
              <a:rPr lang="en-US" sz="2400" dirty="0"/>
              <a:t>STUDENT NAME: LOKESHWARI P</a:t>
            </a:r>
          </a:p>
          <a:p>
            <a:r>
              <a:rPr lang="en-US" sz="2400" dirty="0"/>
              <a:t>REGISTER NO:312210014,lokeshwariponnusamy22122004@gmail.com</a:t>
            </a:r>
          </a:p>
          <a:p>
            <a:r>
              <a:rPr lang="en-US" sz="2400" dirty="0"/>
              <a:t>NM ID: D0C9E155E72CBA9B8234E52FCCE24AF8</a:t>
            </a:r>
          </a:p>
          <a:p>
            <a:r>
              <a:rPr lang="en-US" sz="2400" dirty="0"/>
              <a:t>DEPARTMENT:</a:t>
            </a:r>
            <a:r>
              <a:rPr lang="en-IN" sz="2400" dirty="0"/>
              <a:t> B.COM </a:t>
            </a:r>
            <a:endParaRPr lang="en-US" sz="2400" dirty="0"/>
          </a:p>
          <a:p>
            <a:r>
              <a:rPr lang="en-US" sz="2400" dirty="0"/>
              <a:t>COLLEGE</a:t>
            </a:r>
            <a:r>
              <a:rPr lang="en-IN" sz="2400" dirty="0"/>
              <a:t>: VALLIAMMAL COLLEGE FOR WOMEN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3" name="object 6">
            <a:extLst>
              <a:ext uri="{FF2B5EF4-FFF2-40B4-BE49-F238E27FC236}">
                <a16:creationId xmlns:a16="http://schemas.microsoft.com/office/drawing/2014/main" id="{80C34A5F-1A8C-714B-CECC-C20A7D8120DA}"/>
              </a:ext>
            </a:extLst>
          </p:cNvPr>
          <p:cNvPicPr/>
          <p:nvPr/>
        </p:nvPicPr>
        <p:blipFill>
          <a:blip r:embed="rId3" cstate="print"/>
          <a:stretch>
            <a:fillRect/>
          </a:stretch>
        </p:blipFill>
        <p:spPr>
          <a:xfrm>
            <a:off x="6366867" y="291147"/>
            <a:ext cx="3014943" cy="2887822"/>
          </a:xfrm>
          <a:prstGeom prst="rect">
            <a:avLst/>
          </a:prstGeom>
        </p:spPr>
      </p:pic>
      <p:sp>
        <p:nvSpPr>
          <p:cNvPr id="2" name="TextBox 1">
            <a:extLst>
              <a:ext uri="{FF2B5EF4-FFF2-40B4-BE49-F238E27FC236}">
                <a16:creationId xmlns:a16="http://schemas.microsoft.com/office/drawing/2014/main" id="{8F364945-0B94-BFDE-06DB-696706604966}"/>
              </a:ext>
            </a:extLst>
          </p:cNvPr>
          <p:cNvSpPr txBox="1"/>
          <p:nvPr/>
        </p:nvSpPr>
        <p:spPr>
          <a:xfrm>
            <a:off x="764698" y="1720840"/>
            <a:ext cx="6557962" cy="3693319"/>
          </a:xfrm>
          <a:prstGeom prst="rect">
            <a:avLst/>
          </a:prstGeom>
          <a:noFill/>
        </p:spPr>
        <p:txBody>
          <a:bodyPr wrap="square" rtlCol="0">
            <a:spAutoFit/>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DATA COLLECTION 
Identification 
Gathering 
Preparation 
DATA CLEANING </a:t>
            </a:r>
          </a:p>
          <a:p>
            <a:pPr marL="285750" indent="-285750" algn="just">
              <a:buFont typeface="Arial" panose="020B0604020202020204" pitchFamily="34" charset="0"/>
              <a:buChar char="•"/>
            </a:pPr>
            <a:r>
              <a:rPr lang="en-IN" dirty="0"/>
              <a:t>Standardization 
Correction
Validation 
SUMMARY </a:t>
            </a:r>
          </a:p>
          <a:p>
            <a:pPr marL="285750" indent="-285750" algn="just">
              <a:buFont typeface="Arial" panose="020B0604020202020204" pitchFamily="34" charset="0"/>
              <a:buChar char="•"/>
            </a:pPr>
            <a:r>
              <a:rPr lang="en-IN" dirty="0"/>
              <a:t>Data analysis involves examining, transforming, and </a:t>
            </a:r>
            <a:r>
              <a:rPr lang="en-IN" dirty="0" err="1"/>
              <a:t>modeling</a:t>
            </a:r>
            <a:r>
              <a:rPr lang="en-IN" dirty="0"/>
              <a:t> data to extract meaningful insights, identify patterns, and support decision-making.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E130D703-48F7-4710-C65F-920EC0828D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8854" y="1695450"/>
            <a:ext cx="7325081" cy="40576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1AEFDC1-E1C1-8F44-7542-F65DE2D80798}"/>
              </a:ext>
            </a:extLst>
          </p:cNvPr>
          <p:cNvSpPr txBox="1"/>
          <p:nvPr/>
        </p:nvSpPr>
        <p:spPr>
          <a:xfrm>
            <a:off x="514231" y="1625202"/>
            <a:ext cx="8120776" cy="2000548"/>
          </a:xfrm>
          <a:prstGeom prst="rect">
            <a:avLst/>
          </a:prstGeom>
          <a:noFill/>
        </p:spPr>
        <p:txBody>
          <a:bodyPr wrap="square" rtlCol="0">
            <a:spAutoFit/>
          </a:bodyPr>
          <a:lstStyle/>
          <a:p>
            <a:pPr marL="285750" indent="-28575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lang="en-IN" sz="2000" dirty="0"/>
              <a:t>ployee satisfaction.</a:t>
            </a:r>
            <a:endParaRPr lang="en-US" dirty="0"/>
          </a:p>
        </p:txBody>
      </p:sp>
      <p:pic>
        <p:nvPicPr>
          <p:cNvPr id="4" name="Picture 3">
            <a:extLst>
              <a:ext uri="{FF2B5EF4-FFF2-40B4-BE49-F238E27FC236}">
                <a16:creationId xmlns:a16="http://schemas.microsoft.com/office/drawing/2014/main" id="{32DE1EE8-F302-3221-4EA8-E82707451D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5422" y="4107317"/>
            <a:ext cx="4670728" cy="2000549"/>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5679EA5A-37DA-0E94-A620-CA4DDCCBE545}"/>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E0309066-C252-0701-10D8-AA07F75F962B}"/>
              </a:ext>
            </a:extLst>
          </p:cNvPr>
          <p:cNvSpPr txBox="1"/>
          <p:nvPr/>
        </p:nvSpPr>
        <p:spPr>
          <a:xfrm>
            <a:off x="676275" y="1695450"/>
            <a:ext cx="6739666" cy="2954655"/>
          </a:xfrm>
          <a:prstGeom prst="rect">
            <a:avLst/>
          </a:prstGeom>
          <a:noFill/>
        </p:spPr>
        <p:txBody>
          <a:bodyPr wrap="square" rtlCol="0">
            <a:spAutoFit/>
          </a:bodyPr>
          <a:lstStyle/>
          <a:p>
            <a:pPr algn="l"/>
            <a:endParaRPr lang="en-IN" dirty="0"/>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0590CA8-AD34-58FD-C313-0D349AE64D71}"/>
              </a:ext>
            </a:extLst>
          </p:cNvPr>
          <p:cNvSpPr txBox="1"/>
          <p:nvPr/>
        </p:nvSpPr>
        <p:spPr>
          <a:xfrm>
            <a:off x="676275" y="1725483"/>
            <a:ext cx="7924799" cy="4154984"/>
          </a:xfrm>
          <a:prstGeom prst="rect">
            <a:avLst/>
          </a:prstGeom>
          <a:noFill/>
        </p:spPr>
        <p:txBody>
          <a:bodyPr wrap="square" rtlCol="0">
            <a:spAutoFit/>
          </a:bodyPr>
          <a:lstStyle/>
          <a:p>
            <a:pPr marL="285750" indent="-28575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4A259B07-98BE-DBBD-234B-11266B623C8F}"/>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grpSp>
        <p:nvGrpSpPr>
          <p:cNvPr id="13" name="object 2">
            <a:extLst>
              <a:ext uri="{FF2B5EF4-FFF2-40B4-BE49-F238E27FC236}">
                <a16:creationId xmlns:a16="http://schemas.microsoft.com/office/drawing/2014/main" id="{5D43A84E-42C1-0DA3-A290-DD75EA1BF4C3}"/>
              </a:ext>
            </a:extLst>
          </p:cNvPr>
          <p:cNvGrpSpPr/>
          <p:nvPr/>
        </p:nvGrpSpPr>
        <p:grpSpPr>
          <a:xfrm>
            <a:off x="7991475" y="2933700"/>
            <a:ext cx="2762250" cy="3257550"/>
            <a:chOff x="7991475" y="2933700"/>
            <a:chExt cx="2762250" cy="3257550"/>
          </a:xfrm>
        </p:grpSpPr>
        <p:sp>
          <p:nvSpPr>
            <p:cNvPr id="10" name="object 3">
              <a:extLst>
                <a:ext uri="{FF2B5EF4-FFF2-40B4-BE49-F238E27FC236}">
                  <a16:creationId xmlns:a16="http://schemas.microsoft.com/office/drawing/2014/main" id="{DEEC8EAC-4AA3-1D1C-0902-7C2AFD0D1644}"/>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object 4">
              <a:extLst>
                <a:ext uri="{FF2B5EF4-FFF2-40B4-BE49-F238E27FC236}">
                  <a16:creationId xmlns:a16="http://schemas.microsoft.com/office/drawing/2014/main" id="{1FCF86BA-1809-32BC-F4ED-5EF8D94CADF1}"/>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2" name="object 5">
              <a:extLst>
                <a:ext uri="{FF2B5EF4-FFF2-40B4-BE49-F238E27FC236}">
                  <a16:creationId xmlns:a16="http://schemas.microsoft.com/office/drawing/2014/main" id="{5F04B170-9E68-F246-B9BA-6D2988F213AF}"/>
                </a:ext>
              </a:extLst>
            </p:cNvPr>
            <p:cNvPicPr/>
            <p:nvPr/>
          </p:nvPicPr>
          <p:blipFill>
            <a:blip r:embed="rId3" cstate="print"/>
            <a:stretch>
              <a:fillRect/>
            </a:stretch>
          </p:blipFill>
          <p:spPr>
            <a:xfrm>
              <a:off x="7991475" y="2933700"/>
              <a:ext cx="2762250" cy="3257550"/>
            </a:xfrm>
            <a:prstGeom prst="rect">
              <a:avLst/>
            </a:prstGeom>
          </p:spPr>
        </p:pic>
      </p:grpSp>
      <p:grpSp>
        <p:nvGrpSpPr>
          <p:cNvPr id="18" name="object 2">
            <a:extLst>
              <a:ext uri="{FF2B5EF4-FFF2-40B4-BE49-F238E27FC236}">
                <a16:creationId xmlns:a16="http://schemas.microsoft.com/office/drawing/2014/main" id="{535984FC-CF9A-BC42-4123-A99D98B1B030}"/>
              </a:ext>
            </a:extLst>
          </p:cNvPr>
          <p:cNvGrpSpPr/>
          <p:nvPr/>
        </p:nvGrpSpPr>
        <p:grpSpPr>
          <a:xfrm>
            <a:off x="8143875" y="3086100"/>
            <a:ext cx="2762250" cy="3257550"/>
            <a:chOff x="7991475" y="2933700"/>
            <a:chExt cx="2762250" cy="3257550"/>
          </a:xfrm>
        </p:grpSpPr>
        <p:sp>
          <p:nvSpPr>
            <p:cNvPr id="15" name="object 3">
              <a:extLst>
                <a:ext uri="{FF2B5EF4-FFF2-40B4-BE49-F238E27FC236}">
                  <a16:creationId xmlns:a16="http://schemas.microsoft.com/office/drawing/2014/main" id="{7B4179E9-36F9-D968-9FA5-6D43F97757CF}"/>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4">
              <a:extLst>
                <a:ext uri="{FF2B5EF4-FFF2-40B4-BE49-F238E27FC236}">
                  <a16:creationId xmlns:a16="http://schemas.microsoft.com/office/drawing/2014/main" id="{742D9DCD-964B-2006-241F-0E5754CBBE3C}"/>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7" name="object 5">
              <a:extLst>
                <a:ext uri="{FF2B5EF4-FFF2-40B4-BE49-F238E27FC236}">
                  <a16:creationId xmlns:a16="http://schemas.microsoft.com/office/drawing/2014/main" id="{9D3D77EF-C8E9-87D5-6319-279444BB4F20}"/>
                </a:ext>
              </a:extLst>
            </p:cNvPr>
            <p:cNvPicPr/>
            <p:nvPr/>
          </p:nvPicPr>
          <p:blipFill>
            <a:blip r:embed="rId3" cstate="print"/>
            <a:stretch>
              <a:fillRect/>
            </a:stretch>
          </p:blipFill>
          <p:spPr>
            <a:xfrm>
              <a:off x="7991475" y="2933700"/>
              <a:ext cx="2762250" cy="3257550"/>
            </a:xfrm>
            <a:prstGeom prst="rect">
              <a:avLst/>
            </a:prstGeom>
          </p:spPr>
        </p:pic>
      </p:grpSp>
      <p:sp>
        <p:nvSpPr>
          <p:cNvPr id="9" name="TextBox 8">
            <a:extLst>
              <a:ext uri="{FF2B5EF4-FFF2-40B4-BE49-F238E27FC236}">
                <a16:creationId xmlns:a16="http://schemas.microsoft.com/office/drawing/2014/main" id="{288C0973-13CB-D001-9488-7DE792F4157D}"/>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pic>
        <p:nvPicPr>
          <p:cNvPr id="14" name="Picture 13">
            <a:extLst>
              <a:ext uri="{FF2B5EF4-FFF2-40B4-BE49-F238E27FC236}">
                <a16:creationId xmlns:a16="http://schemas.microsoft.com/office/drawing/2014/main" id="{0D1D6A91-C9ED-CFDD-B83F-111EAAD25B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9300" y="3132877"/>
            <a:ext cx="4676775" cy="2686897"/>
          </a:xfrm>
          <a:prstGeom prst="rect">
            <a:avLst/>
          </a:prstGeom>
        </p:spPr>
      </p:pic>
      <p:sp>
        <p:nvSpPr>
          <p:cNvPr id="19" name="TextBox 18">
            <a:extLst>
              <a:ext uri="{FF2B5EF4-FFF2-40B4-BE49-F238E27FC236}">
                <a16:creationId xmlns:a16="http://schemas.microsoft.com/office/drawing/2014/main" id="{3D1543B6-906B-4293-B304-B4426354B832}"/>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20" name="TextBox 19">
            <a:extLst>
              <a:ext uri="{FF2B5EF4-FFF2-40B4-BE49-F238E27FC236}">
                <a16:creationId xmlns:a16="http://schemas.microsoft.com/office/drawing/2014/main" id="{E32A366F-1B19-613E-8631-4E14FBBBA494}"/>
              </a:ext>
            </a:extLst>
          </p:cNvPr>
          <p:cNvSpPr txBox="1"/>
          <p:nvPr/>
        </p:nvSpPr>
        <p:spPr>
          <a:xfrm>
            <a:off x="517922" y="1643575"/>
            <a:ext cx="6093618" cy="1200329"/>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The end users of the employee data analysis are HR managers, team leads, and senior management.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DDEECEE-3174-E008-2C99-DAB4DDE30845}"/>
              </a:ext>
            </a:extLst>
          </p:cNvPr>
          <p:cNvSpPr txBox="1"/>
          <p:nvPr/>
        </p:nvSpPr>
        <p:spPr>
          <a:xfrm>
            <a:off x="3786188" y="2233424"/>
            <a:ext cx="5748337" cy="2677656"/>
          </a:xfrm>
          <a:prstGeom prst="rect">
            <a:avLst/>
          </a:prstGeom>
          <a:noFill/>
        </p:spPr>
        <p:txBody>
          <a:bodyPr wrap="square" rtlCol="0">
            <a:spAutoFit/>
          </a:bodyPr>
          <a:lstStyle/>
          <a:p>
            <a:pPr marL="342900" indent="-342900" algn="l">
              <a:buFont typeface="+mj-lt"/>
              <a:buAutoNum type="arabicPeriod"/>
            </a:pPr>
            <a:r>
              <a:rPr lang="en-IN" sz="2400" dirty="0">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pic>
        <p:nvPicPr>
          <p:cNvPr id="4" name="object 2">
            <a:extLst>
              <a:ext uri="{FF2B5EF4-FFF2-40B4-BE49-F238E27FC236}">
                <a16:creationId xmlns:a16="http://schemas.microsoft.com/office/drawing/2014/main" id="{66537772-4067-42B2-74B4-76B0E65FBBFA}"/>
              </a:ext>
            </a:extLst>
          </p:cNvPr>
          <p:cNvPicPr/>
          <p:nvPr/>
        </p:nvPicPr>
        <p:blipFill>
          <a:blip r:embed="rId2" cstate="print"/>
          <a:stretch>
            <a:fillRect/>
          </a:stretch>
        </p:blipFill>
        <p:spPr>
          <a:xfrm>
            <a:off x="7090172" y="2083593"/>
            <a:ext cx="2695574" cy="3248025"/>
          </a:xfrm>
          <a:prstGeom prst="rect">
            <a:avLst/>
          </a:prstGeom>
          <a:effectLst>
            <a:outerShdw blurRad="50800" dist="38100" dir="5400000" algn="t" rotWithShape="0">
              <a:prstClr val="black">
                <a:alpha val="40000"/>
              </a:prstClr>
            </a:outerShdw>
          </a:effectLst>
        </p:spPr>
      </p:pic>
      <p:sp>
        <p:nvSpPr>
          <p:cNvPr id="3" name="TextBox 2">
            <a:extLst>
              <a:ext uri="{FF2B5EF4-FFF2-40B4-BE49-F238E27FC236}">
                <a16:creationId xmlns:a16="http://schemas.microsoft.com/office/drawing/2014/main" id="{BA1C6C54-10F9-EB7E-BC6D-E8F55DF5488C}"/>
              </a:ext>
            </a:extLst>
          </p:cNvPr>
          <p:cNvSpPr txBox="1"/>
          <p:nvPr/>
        </p:nvSpPr>
        <p:spPr>
          <a:xfrm>
            <a:off x="1585913" y="2083594"/>
            <a:ext cx="6772275" cy="3139321"/>
          </a:xfrm>
          <a:prstGeom prst="rect">
            <a:avLst/>
          </a:prstGeom>
          <a:noFill/>
        </p:spPr>
        <p:txBody>
          <a:bodyPr wrap="square" rtlCol="0">
            <a:spAutoFit/>
          </a:bodyPr>
          <a:lstStyle/>
          <a:p>
            <a:pPr marL="342900" indent="-342900" algn="l">
              <a:buFont typeface="+mj-lt"/>
              <a:buAutoNum type="arabicPeriod"/>
            </a:pPr>
            <a:r>
              <a:rPr lang="en-IN" dirty="0"/>
              <a:t>EMPLOYEE ID 
FIRST NAME
LAST NAME
BUSINESS UNIT 
EMPLOYEE TYPE
EMPLOYEE CLASSIFICATION TYPE
GENDER
PERFORMANCE SCORE
CURRENT EMPLOYEE RATE
PERFORMANCE LEVEL</a:t>
            </a:r>
          </a:p>
          <a:p>
            <a:pPr algn="l"/>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010209" y="2095500"/>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07005" y="2354703"/>
            <a:ext cx="3186589" cy="95410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569B608A-CC77-D909-583B-53222E16E073}"/>
              </a:ext>
            </a:extLst>
          </p:cNvPr>
          <p:cNvSpPr txBox="1"/>
          <p:nvPr/>
        </p:nvSpPr>
        <p:spPr>
          <a:xfrm>
            <a:off x="752475" y="3054646"/>
            <a:ext cx="5924167" cy="1200329"/>
          </a:xfrm>
          <a:prstGeom prst="rect">
            <a:avLst/>
          </a:prstGeom>
          <a:noFill/>
        </p:spPr>
        <p:txBody>
          <a:bodyPr wrap="square" rtlCol="0" anchor="ctr">
            <a:spAutoFit/>
          </a:bodyPr>
          <a:lstStyle/>
          <a:p>
            <a:pPr algn="ctr"/>
            <a:r>
              <a:rPr lang="en-IN" sz="3600" dirty="0">
                <a:solidFill>
                  <a:schemeClr val="accent2"/>
                </a:solidFill>
                <a:latin typeface="Algerian" pitchFamily="82" charset="0"/>
              </a:rPr>
              <a:t>Performance level</a:t>
            </a:r>
            <a:r>
              <a:rPr lang="en-IN" dirty="0"/>
              <a:t>
=IFS(Z9&gt;=5,”VERY HIGH”,Z9&gt;=4,”HIGH”,Z9&gt;=3,”MED”,TRUE,”LOW”)</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patnamkavyanjali@gmail.com</cp:lastModifiedBy>
  <cp:revision>19</cp:revision>
  <dcterms:created xsi:type="dcterms:W3CDTF">2024-03-29T15:07:22Z</dcterms:created>
  <dcterms:modified xsi:type="dcterms:W3CDTF">2024-08-29T10:23:01Z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