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</p:sldIdLst>
  <p:sldSz cy="10287000" cx="18288000"/>
  <p:notesSz cx="18288000" cy="10287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85084434/f/8d37b73f-32b3-48f7-88f1-c393182b0575/Employee_Dataset%20(2)%20(Recovered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(2) (Recovered).xlsx]Sheet2!PivotTable2</c:name>
    <c:fmtId val="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Accounting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Sheet2!$B$5:$B$182</c:f>
              <c:numCache>
                <c:formatCode>General</c:formatCode>
                <c:ptCount val="178"/>
                <c:pt idx="1">
                  <c:v>1.0</c:v>
                </c:pt>
                <c:pt idx="2">
                  <c:v>1.0</c:v>
                </c:pt>
                <c:pt idx="7">
                  <c:v>1.0</c:v>
                </c:pt>
                <c:pt idx="19">
                  <c:v>1.0</c:v>
                </c:pt>
                <c:pt idx="44">
                  <c:v>1.0</c:v>
                </c:pt>
                <c:pt idx="58">
                  <c:v>2.0</c:v>
                </c:pt>
                <c:pt idx="65">
                  <c:v>1.0</c:v>
                </c:pt>
                <c:pt idx="70">
                  <c:v>1.0</c:v>
                </c:pt>
                <c:pt idx="75">
                  <c:v>1.0</c:v>
                </c:pt>
                <c:pt idx="84">
                  <c:v>2.0</c:v>
                </c:pt>
                <c:pt idx="87">
                  <c:v>1.0</c:v>
                </c:pt>
                <c:pt idx="88">
                  <c:v>1.0</c:v>
                </c:pt>
                <c:pt idx="92">
                  <c:v>1.0</c:v>
                </c:pt>
                <c:pt idx="96">
                  <c:v>1.0</c:v>
                </c:pt>
                <c:pt idx="109">
                  <c:v>1.0</c:v>
                </c:pt>
                <c:pt idx="120">
                  <c:v>1.0</c:v>
                </c:pt>
                <c:pt idx="140">
                  <c:v>1.0</c:v>
                </c:pt>
                <c:pt idx="159">
                  <c:v>1.0</c:v>
                </c:pt>
                <c:pt idx="177">
                  <c:v>20.0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Business Development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Sheet2!$C$5:$C$182</c:f>
              <c:numCache>
                <c:formatCode>General</c:formatCode>
                <c:ptCount val="178"/>
                <c:pt idx="8">
                  <c:v>1.0</c:v>
                </c:pt>
                <c:pt idx="12">
                  <c:v>1.0</c:v>
                </c:pt>
                <c:pt idx="14">
                  <c:v>2.0</c:v>
                </c:pt>
                <c:pt idx="15">
                  <c:v>2.0</c:v>
                </c:pt>
                <c:pt idx="28">
                  <c:v>1.0</c:v>
                </c:pt>
                <c:pt idx="35">
                  <c:v>1.0</c:v>
                </c:pt>
                <c:pt idx="42">
                  <c:v>1.0</c:v>
                </c:pt>
                <c:pt idx="45">
                  <c:v>1.0</c:v>
                </c:pt>
                <c:pt idx="53">
                  <c:v>1.0</c:v>
                </c:pt>
                <c:pt idx="79">
                  <c:v>1.0</c:v>
                </c:pt>
                <c:pt idx="105">
                  <c:v>1.0</c:v>
                </c:pt>
                <c:pt idx="115">
                  <c:v>1.0</c:v>
                </c:pt>
                <c:pt idx="142">
                  <c:v>1.0</c:v>
                </c:pt>
                <c:pt idx="146">
                  <c:v>2.0</c:v>
                </c:pt>
                <c:pt idx="162">
                  <c:v>1.0</c:v>
                </c:pt>
                <c:pt idx="163">
                  <c:v>1.0</c:v>
                </c:pt>
                <c:pt idx="166">
                  <c:v>1.0</c:v>
                </c:pt>
                <c:pt idx="168">
                  <c:v>1.0</c:v>
                </c:pt>
                <c:pt idx="177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Engineering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Sheet2!$D$5:$D$182</c:f>
              <c:numCache>
                <c:formatCode>General</c:formatCode>
                <c:ptCount val="178"/>
                <c:pt idx="9">
                  <c:v>1.0</c:v>
                </c:pt>
                <c:pt idx="13">
                  <c:v>1.0</c:v>
                </c:pt>
                <c:pt idx="17">
                  <c:v>1.0</c:v>
                </c:pt>
                <c:pt idx="46">
                  <c:v>1.0</c:v>
                </c:pt>
                <c:pt idx="47">
                  <c:v>1.0</c:v>
                </c:pt>
                <c:pt idx="57">
                  <c:v>1.0</c:v>
                </c:pt>
                <c:pt idx="60">
                  <c:v>1.0</c:v>
                </c:pt>
                <c:pt idx="69">
                  <c:v>1.0</c:v>
                </c:pt>
                <c:pt idx="104">
                  <c:v>1.0</c:v>
                </c:pt>
                <c:pt idx="130">
                  <c:v>1.0</c:v>
                </c:pt>
                <c:pt idx="137">
                  <c:v>1.0</c:v>
                </c:pt>
                <c:pt idx="152">
                  <c:v>1.0</c:v>
                </c:pt>
                <c:pt idx="158">
                  <c:v>1.0</c:v>
                </c:pt>
                <c:pt idx="177">
                  <c:v>13.0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Human Resources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Sheet2!$E$5:$E$182</c:f>
              <c:numCache>
                <c:formatCode>General</c:formatCode>
                <c:ptCount val="178"/>
                <c:pt idx="25">
                  <c:v>1.0</c:v>
                </c:pt>
                <c:pt idx="37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62">
                  <c:v>1.0</c:v>
                </c:pt>
                <c:pt idx="91">
                  <c:v>1.0</c:v>
                </c:pt>
                <c:pt idx="108">
                  <c:v>1.0</c:v>
                </c:pt>
                <c:pt idx="149">
                  <c:v>1.0</c:v>
                </c:pt>
                <c:pt idx="151">
                  <c:v>1.0</c:v>
                </c:pt>
                <c:pt idx="160">
                  <c:v>1.0</c:v>
                </c:pt>
                <c:pt idx="176">
                  <c:v>1.0</c:v>
                </c:pt>
                <c:pt idx="177">
                  <c:v>12.0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Column Labels</c:v>
                </c:pt>
                <c:pt idx="1">
                  <c:v>Legal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Sheet2!$F$5:$F$182</c:f>
              <c:numCache>
                <c:formatCode>General</c:formatCode>
                <c:ptCount val="178"/>
                <c:pt idx="11">
                  <c:v>1.0</c:v>
                </c:pt>
                <c:pt idx="16">
                  <c:v>1.0</c:v>
                </c:pt>
                <c:pt idx="18">
                  <c:v>1.0</c:v>
                </c:pt>
                <c:pt idx="23">
                  <c:v>1.0</c:v>
                </c:pt>
                <c:pt idx="24">
                  <c:v>1.0</c:v>
                </c:pt>
                <c:pt idx="36">
                  <c:v>1.0</c:v>
                </c:pt>
                <c:pt idx="54">
                  <c:v>1.0</c:v>
                </c:pt>
                <c:pt idx="59">
                  <c:v>1.0</c:v>
                </c:pt>
                <c:pt idx="67">
                  <c:v>1.0</c:v>
                </c:pt>
                <c:pt idx="89">
                  <c:v>1.0</c:v>
                </c:pt>
                <c:pt idx="94">
                  <c:v>2.0</c:v>
                </c:pt>
                <c:pt idx="114">
                  <c:v>1.0</c:v>
                </c:pt>
                <c:pt idx="124">
                  <c:v>1.0</c:v>
                </c:pt>
                <c:pt idx="125">
                  <c:v>2.0</c:v>
                </c:pt>
                <c:pt idx="170">
                  <c:v>1.0</c:v>
                </c:pt>
                <c:pt idx="174">
                  <c:v>1.0</c:v>
                </c:pt>
                <c:pt idx="177">
                  <c:v>18.0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Column Labels</c:v>
                </c:pt>
                <c:pt idx="1">
                  <c:v>Marketing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Sheet2!$G$5:$G$182</c:f>
              <c:numCache>
                <c:formatCode>General</c:formatCode>
                <c:ptCount val="178"/>
                <c:pt idx="4">
                  <c:v>1.0</c:v>
                </c:pt>
                <c:pt idx="32">
                  <c:v>1.0</c:v>
                </c:pt>
                <c:pt idx="33">
                  <c:v>1.0</c:v>
                </c:pt>
                <c:pt idx="40">
                  <c:v>1.0</c:v>
                </c:pt>
                <c:pt idx="43">
                  <c:v>1.0</c:v>
                </c:pt>
                <c:pt idx="99">
                  <c:v>1.0</c:v>
                </c:pt>
                <c:pt idx="101">
                  <c:v>1.0</c:v>
                </c:pt>
                <c:pt idx="138">
                  <c:v>1.0</c:v>
                </c:pt>
                <c:pt idx="143">
                  <c:v>1.0</c:v>
                </c:pt>
                <c:pt idx="175">
                  <c:v>1.0</c:v>
                </c:pt>
                <c:pt idx="177">
                  <c:v>10.0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2"/>
                <c:pt idx="0">
                  <c:v>Column Labels</c:v>
                </c:pt>
                <c:pt idx="1">
                  <c:v>NULL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Sheet2!$H$5:$H$182</c:f>
              <c:numCache>
                <c:formatCode>General</c:formatCode>
                <c:ptCount val="178"/>
                <c:pt idx="20">
                  <c:v>1.0</c:v>
                </c:pt>
                <c:pt idx="98">
                  <c:v>1.0</c:v>
                </c:pt>
                <c:pt idx="103">
                  <c:v>1.0</c:v>
                </c:pt>
                <c:pt idx="131">
                  <c:v>1.0</c:v>
                </c:pt>
                <c:pt idx="132">
                  <c:v>1.0</c:v>
                </c:pt>
                <c:pt idx="139">
                  <c:v>1.0</c:v>
                </c:pt>
                <c:pt idx="147">
                  <c:v>1.0</c:v>
                </c:pt>
                <c:pt idx="156">
                  <c:v>1.0</c:v>
                </c:pt>
                <c:pt idx="177">
                  <c:v>8.0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2"/>
                <c:pt idx="0">
                  <c:v>Column Labels</c:v>
                </c:pt>
                <c:pt idx="1">
                  <c:v>Product Management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Sheet2!$I$5:$I$182</c:f>
              <c:numCache>
                <c:formatCode>General</c:formatCode>
                <c:ptCount val="178"/>
                <c:pt idx="21">
                  <c:v>1.0</c:v>
                </c:pt>
                <c:pt idx="26">
                  <c:v>2.0</c:v>
                </c:pt>
                <c:pt idx="31">
                  <c:v>2.0</c:v>
                </c:pt>
                <c:pt idx="39">
                  <c:v>1.0</c:v>
                </c:pt>
                <c:pt idx="61">
                  <c:v>1.0</c:v>
                </c:pt>
                <c:pt idx="68">
                  <c:v>1.0</c:v>
                </c:pt>
                <c:pt idx="76">
                  <c:v>1.0</c:v>
                </c:pt>
                <c:pt idx="77">
                  <c:v>2.0</c:v>
                </c:pt>
                <c:pt idx="107">
                  <c:v>1.0</c:v>
                </c:pt>
                <c:pt idx="117">
                  <c:v>1.0</c:v>
                </c:pt>
                <c:pt idx="135">
                  <c:v>1.0</c:v>
                </c:pt>
                <c:pt idx="136">
                  <c:v>1.0</c:v>
                </c:pt>
                <c:pt idx="150">
                  <c:v>1.0</c:v>
                </c:pt>
                <c:pt idx="153">
                  <c:v>1.0</c:v>
                </c:pt>
                <c:pt idx="165">
                  <c:v>1.0</c:v>
                </c:pt>
                <c:pt idx="177">
                  <c:v>18.0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2"/>
                <c:pt idx="0">
                  <c:v>Column Labels</c:v>
                </c:pt>
                <c:pt idx="1">
                  <c:v>Research and Development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Sheet2!$J$5:$J$182</c:f>
              <c:numCache>
                <c:formatCode>General</c:formatCode>
                <c:ptCount val="178"/>
                <c:pt idx="5">
                  <c:v>1.0</c:v>
                </c:pt>
                <c:pt idx="22">
                  <c:v>1.0</c:v>
                </c:pt>
                <c:pt idx="38">
                  <c:v>1.0</c:v>
                </c:pt>
                <c:pt idx="56">
                  <c:v>1.0</c:v>
                </c:pt>
                <c:pt idx="66">
                  <c:v>1.0</c:v>
                </c:pt>
                <c:pt idx="81">
                  <c:v>1.0</c:v>
                </c:pt>
                <c:pt idx="82">
                  <c:v>1.0</c:v>
                </c:pt>
                <c:pt idx="90">
                  <c:v>1.0</c:v>
                </c:pt>
                <c:pt idx="97">
                  <c:v>1.0</c:v>
                </c:pt>
                <c:pt idx="100">
                  <c:v>1.0</c:v>
                </c:pt>
                <c:pt idx="111">
                  <c:v>2.0</c:v>
                </c:pt>
                <c:pt idx="123">
                  <c:v>1.0</c:v>
                </c:pt>
                <c:pt idx="126">
                  <c:v>1.0</c:v>
                </c:pt>
                <c:pt idx="148">
                  <c:v>1.0</c:v>
                </c:pt>
                <c:pt idx="177">
                  <c:v>15.0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2"/>
                <c:pt idx="0">
                  <c:v>Column Labels</c:v>
                </c:pt>
                <c:pt idx="1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Sheet2!$K$5:$K$182</c:f>
              <c:numCache>
                <c:formatCode>General</c:formatCode>
                <c:ptCount val="178"/>
                <c:pt idx="3">
                  <c:v>1.0</c:v>
                </c:pt>
                <c:pt idx="6">
                  <c:v>1.0</c:v>
                </c:pt>
                <c:pt idx="27">
                  <c:v>1.0</c:v>
                </c:pt>
                <c:pt idx="71">
                  <c:v>1.0</c:v>
                </c:pt>
                <c:pt idx="93">
                  <c:v>1.0</c:v>
                </c:pt>
                <c:pt idx="110">
                  <c:v>1.0</c:v>
                </c:pt>
                <c:pt idx="133">
                  <c:v>1.0</c:v>
                </c:pt>
                <c:pt idx="157">
                  <c:v>1.0</c:v>
                </c:pt>
                <c:pt idx="161">
                  <c:v>1.0</c:v>
                </c:pt>
                <c:pt idx="177">
                  <c:v>9.0</c:v>
                </c:pt>
              </c:numCache>
            </c:numRef>
          </c:val>
        </c:ser>
        <c:ser>
          <c:idx val="10"/>
          <c:order val="10"/>
          <c:tx>
            <c:strRef>
              <c:f>Sheet2!$L$3:$L$4</c:f>
              <c:strCache>
                <c:ptCount val="2"/>
                <c:pt idx="0">
                  <c:v>Column Labels</c:v>
                </c:pt>
                <c:pt idx="1">
                  <c:v>Services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Sheet2!$L$5:$L$182</c:f>
              <c:numCache>
                <c:formatCode>General</c:formatCode>
                <c:ptCount val="178"/>
                <c:pt idx="0">
                  <c:v>1.0</c:v>
                </c:pt>
                <c:pt idx="48">
                  <c:v>1.0</c:v>
                </c:pt>
                <c:pt idx="52">
                  <c:v>2.0</c:v>
                </c:pt>
                <c:pt idx="63">
                  <c:v>1.0</c:v>
                </c:pt>
                <c:pt idx="73">
                  <c:v>1.0</c:v>
                </c:pt>
                <c:pt idx="85">
                  <c:v>1.0</c:v>
                </c:pt>
                <c:pt idx="86">
                  <c:v>1.0</c:v>
                </c:pt>
                <c:pt idx="95">
                  <c:v>2.0</c:v>
                </c:pt>
                <c:pt idx="119">
                  <c:v>1.0</c:v>
                </c:pt>
                <c:pt idx="128">
                  <c:v>2.0</c:v>
                </c:pt>
                <c:pt idx="129">
                  <c:v>1.0</c:v>
                </c:pt>
                <c:pt idx="144">
                  <c:v>1.0</c:v>
                </c:pt>
                <c:pt idx="145">
                  <c:v>1.0</c:v>
                </c:pt>
                <c:pt idx="177">
                  <c:v>16.0</c:v>
                </c:pt>
              </c:numCache>
            </c:numRef>
          </c:val>
        </c:ser>
        <c:ser>
          <c:idx val="11"/>
          <c:order val="11"/>
          <c:tx>
            <c:strRef>
              <c:f>Sheet2!$M$3:$M$4</c:f>
              <c:strCache>
                <c:ptCount val="2"/>
                <c:pt idx="0">
                  <c:v>Column Labels</c:v>
                </c:pt>
                <c:pt idx="1">
                  <c:v>Support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Sheet2!$M$5:$M$182</c:f>
              <c:numCache>
                <c:formatCode>General</c:formatCode>
                <c:ptCount val="178"/>
                <c:pt idx="10">
                  <c:v>1.0</c:v>
                </c:pt>
                <c:pt idx="30">
                  <c:v>1.0</c:v>
                </c:pt>
                <c:pt idx="34">
                  <c:v>1.0</c:v>
                </c:pt>
                <c:pt idx="41">
                  <c:v>2.0</c:v>
                </c:pt>
                <c:pt idx="72">
                  <c:v>1.0</c:v>
                </c:pt>
                <c:pt idx="78">
                  <c:v>1.0</c:v>
                </c:pt>
                <c:pt idx="83">
                  <c:v>1.0</c:v>
                </c:pt>
                <c:pt idx="112">
                  <c:v>1.0</c:v>
                </c:pt>
                <c:pt idx="116">
                  <c:v>2.0</c:v>
                </c:pt>
                <c:pt idx="134">
                  <c:v>1.0</c:v>
                </c:pt>
                <c:pt idx="141">
                  <c:v>1.0</c:v>
                </c:pt>
                <c:pt idx="154">
                  <c:v>1.0</c:v>
                </c:pt>
                <c:pt idx="167">
                  <c:v>1.0</c:v>
                </c:pt>
                <c:pt idx="171">
                  <c:v>1.0</c:v>
                </c:pt>
                <c:pt idx="173">
                  <c:v>1.0</c:v>
                </c:pt>
                <c:pt idx="177">
                  <c:v>17.0</c:v>
                </c:pt>
              </c:numCache>
            </c:numRef>
          </c:val>
        </c:ser>
        <c:ser>
          <c:idx val="12"/>
          <c:order val="12"/>
          <c:tx>
            <c:strRef>
              <c:f>Sheet2!$N$3:$N$4</c:f>
              <c:strCache>
                <c:ptCount val="2"/>
                <c:pt idx="0">
                  <c:v>Column Labels</c:v>
                </c:pt>
                <c:pt idx="1">
                  <c:v>Training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Sheet2!$A$5:$A$182</c:f>
              <c:strCache>
                <c:ptCount val="178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  <c:pt idx="177">
                  <c:v>Grand Total</c:v>
                </c:pt>
              </c:strCache>
            </c:strRef>
          </c:cat>
          <c:val>
            <c:numRef>
              <c:f>Sheet2!$N$5:$N$182</c:f>
              <c:numCache>
                <c:formatCode>General</c:formatCode>
                <c:ptCount val="178"/>
                <c:pt idx="29">
                  <c:v>1.0</c:v>
                </c:pt>
                <c:pt idx="55">
                  <c:v>1.0</c:v>
                </c:pt>
                <c:pt idx="64">
                  <c:v>1.0</c:v>
                </c:pt>
                <c:pt idx="74">
                  <c:v>1.0</c:v>
                </c:pt>
                <c:pt idx="80">
                  <c:v>1.0</c:v>
                </c:pt>
                <c:pt idx="102">
                  <c:v>2.0</c:v>
                </c:pt>
                <c:pt idx="106">
                  <c:v>1.0</c:v>
                </c:pt>
                <c:pt idx="113">
                  <c:v>2.0</c:v>
                </c:pt>
                <c:pt idx="118">
                  <c:v>1.0</c:v>
                </c:pt>
                <c:pt idx="121">
                  <c:v>1.0</c:v>
                </c:pt>
                <c:pt idx="122">
                  <c:v>1.0</c:v>
                </c:pt>
                <c:pt idx="127">
                  <c:v>1.0</c:v>
                </c:pt>
                <c:pt idx="155">
                  <c:v>1.0</c:v>
                </c:pt>
                <c:pt idx="164">
                  <c:v>2.0</c:v>
                </c:pt>
                <c:pt idx="169">
                  <c:v>1.0</c:v>
                </c:pt>
                <c:pt idx="172">
                  <c:v>1.0</c:v>
                </c:pt>
                <c:pt idx="177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ctrTitle"/>
          </p:nvPr>
        </p:nvSpPr>
        <p:spPr>
          <a:xfrm>
            <a:off x="977680" y="701012"/>
            <a:ext cx="16332638" cy="660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286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title"/>
          </p:nvPr>
        </p:nvSpPr>
        <p:spPr>
          <a:xfrm>
            <a:off x="1094740" y="840161"/>
            <a:ext cx="16098518" cy="660401"/>
          </a:xfrm>
        </p:spPr>
        <p:txBody>
          <a:bodyPr bIns="0" lIns="0" rIns="0" tIns="0"/>
          <a:lstStyle>
            <a:lvl1pPr>
              <a:defRPr b="0" sz="5400" i="0">
                <a:solidFill>
                  <a:srgbClr val="8FC2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body" idx="1"/>
          </p:nvPr>
        </p:nvSpPr>
        <p:spPr>
          <a:xfrm>
            <a:off x="1680341" y="2432113"/>
            <a:ext cx="14927317" cy="228600"/>
          </a:xfrm>
        </p:spPr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title"/>
          </p:nvPr>
        </p:nvSpPr>
        <p:spPr>
          <a:xfrm>
            <a:off x="1094740" y="840161"/>
            <a:ext cx="16098518" cy="660401"/>
          </a:xfrm>
        </p:spPr>
        <p:txBody>
          <a:bodyPr bIns="0" lIns="0" rIns="0" tIns="0"/>
          <a:lstStyle>
            <a:lvl1pPr>
              <a:defRPr b="0" sz="5400" i="0">
                <a:solidFill>
                  <a:srgbClr val="8FC2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3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Holder 2"/>
          <p:cNvSpPr>
            <a:spLocks noGrp="1"/>
          </p:cNvSpPr>
          <p:nvPr>
            <p:ph type="title"/>
          </p:nvPr>
        </p:nvSpPr>
        <p:spPr>
          <a:xfrm>
            <a:off x="1094740" y="840161"/>
            <a:ext cx="16098518" cy="660401"/>
          </a:xfrm>
        </p:spPr>
        <p:txBody>
          <a:bodyPr bIns="0" lIns="0" rIns="0" tIns="0"/>
          <a:lstStyle>
            <a:lvl1pPr>
              <a:defRPr b="0" sz="5400" i="0">
                <a:solidFill>
                  <a:srgbClr val="8FC2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3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ah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ahLst/>
            <a:rect l="l" t="t" r="r" b="b"/>
            <a:pathLst>
              <a:path w="3881119" h="10284460">
                <a:moveTo>
                  <a:pt x="3880598" y="10284431"/>
                </a:moveTo>
                <a:lnTo>
                  <a:pt x="1811542" y="10284431"/>
                </a:lnTo>
                <a:lnTo>
                  <a:pt x="0" y="0"/>
                </a:lnTo>
                <a:lnTo>
                  <a:pt x="3880598" y="0"/>
                </a:lnTo>
                <a:lnTo>
                  <a:pt x="3880598" y="10284431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ah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ah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16348093" y="0"/>
            <a:ext cx="1935480" cy="10287000"/>
          </a:xfrm>
          <a:custGeom>
            <a:avLst/>
            <a:ahLst/>
            <a:rect l="l" t="t" r="r" b="b"/>
            <a:pathLst>
              <a:path w="1935480" h="10287000">
                <a:moveTo>
                  <a:pt x="1935141" y="10286968"/>
                </a:moveTo>
                <a:lnTo>
                  <a:pt x="0" y="10286968"/>
                </a:lnTo>
                <a:lnTo>
                  <a:pt x="1527732" y="0"/>
                </a:lnTo>
                <a:lnTo>
                  <a:pt x="1935141" y="0"/>
                </a:lnTo>
                <a:lnTo>
                  <a:pt x="1935141" y="10286968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ahLst/>
            <a:rect l="l" t="t" r="r" b="b"/>
            <a:pathLst>
              <a:path w="1873250" h="10283825">
                <a:moveTo>
                  <a:pt x="1872658" y="10283708"/>
                </a:moveTo>
                <a:lnTo>
                  <a:pt x="1661534" y="10283708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8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5558389" y="5384855"/>
            <a:ext cx="2725420" cy="4900930"/>
          </a:xfrm>
          <a:custGeom>
            <a:avLst/>
            <a:ahLst/>
            <a:rect l="l" t="t" r="r" b="b"/>
            <a:pathLst>
              <a:path w="2725419" h="4900930">
                <a:moveTo>
                  <a:pt x="2724847" y="4900575"/>
                </a:moveTo>
                <a:lnTo>
                  <a:pt x="0" y="4900575"/>
                </a:lnTo>
                <a:lnTo>
                  <a:pt x="2724847" y="0"/>
                </a:lnTo>
                <a:lnTo>
                  <a:pt x="2724847" y="4900575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0" y="6019799"/>
            <a:ext cx="673100" cy="4267200"/>
          </a:xfrm>
          <a:custGeom>
            <a:avLst/>
            <a:ahLst/>
            <a:rect l="l" t="t" r="r" b="b"/>
            <a:pathLst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Holder 2"/>
          <p:cNvSpPr>
            <a:spLocks noGrp="1"/>
          </p:cNvSpPr>
          <p:nvPr>
            <p:ph type="title"/>
          </p:nvPr>
        </p:nvSpPr>
        <p:spPr>
          <a:xfrm>
            <a:off x="1094740" y="840161"/>
            <a:ext cx="16098518" cy="8483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0">
                <a:solidFill>
                  <a:srgbClr val="8FC2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>
          <a:xfrm>
            <a:off x="1680341" y="2432113"/>
            <a:ext cx="14927317" cy="5359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1094740" y="968954"/>
            <a:ext cx="12593955" cy="5969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535679"/>
                <a:tab algn="l" pos="5330825"/>
                <a:tab algn="l" pos="8481695"/>
                <a:tab algn="l" pos="10581640"/>
              </a:tabLst>
            </a:pPr>
            <a:r>
              <a:rPr dirty="0" sz="4800"/>
              <a:t>EMPLOYEE	DATA	ANALYSIS	USING	EXCEL</a:t>
            </a:r>
            <a:endParaRPr sz="4800"/>
          </a:p>
        </p:txBody>
      </p:sp>
      <p:sp>
        <p:nvSpPr>
          <p:cNvPr id="1048595" name="object 3"/>
          <p:cNvSpPr txBox="1"/>
          <p:nvPr/>
        </p:nvSpPr>
        <p:spPr>
          <a:xfrm>
            <a:off x="1680341" y="3232181"/>
            <a:ext cx="9650095" cy="2623820"/>
          </a:xfrm>
          <a:prstGeom prst="rect"/>
        </p:spPr>
        <p:txBody>
          <a:bodyPr bIns="0" lIns="0" rIns="0" rtlCol="0" tIns="40640" vert="horz" wrap="square">
            <a:spAutoFit/>
          </a:bodyPr>
          <a:p>
            <a:pPr marL="12700" marR="1067435">
              <a:lnSpc>
                <a:spcPts val="5100"/>
              </a:lnSpc>
              <a:spcBef>
                <a:spcPts val="320"/>
              </a:spcBef>
            </a:pP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STUDENT NAME: Logeshwari.M </a:t>
            </a:r>
            <a:r>
              <a:rPr dirty="0" sz="4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REGISTER</a:t>
            </a:r>
            <a:r>
              <a:rPr dirty="0" sz="43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NO:</a:t>
            </a:r>
            <a:r>
              <a:rPr dirty="0" sz="43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asunm110312201360</a:t>
            </a:r>
            <a:endParaRPr sz="4300">
              <a:latin typeface="Trebuchet MS"/>
              <a:cs typeface="Trebuchet MS"/>
            </a:endParaRPr>
          </a:p>
          <a:p>
            <a:pPr marL="12700" marR="5080">
              <a:lnSpc>
                <a:spcPts val="5100"/>
              </a:lnSpc>
            </a:pP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DEPARTMENT: Bcom(General) </a:t>
            </a:r>
            <a:r>
              <a:rPr dirty="0" sz="4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COLLEGE:</a:t>
            </a:r>
            <a:r>
              <a:rPr dirty="0" sz="43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D.R.B.C.C.C.HINDU</a:t>
            </a:r>
            <a:r>
              <a:rPr dirty="0" sz="43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COLLEGE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9968865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1574165"/>
                <a:tab algn="l" pos="4735830"/>
                <a:tab algn="l" pos="6450330"/>
              </a:tabLst>
            </a:pPr>
            <a:r>
              <a:rPr dirty="0"/>
              <a:t>THE	“WOW”IN	OUR	SOLUTION</a:t>
            </a:r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35940" y="2510414"/>
            <a:ext cx="161925" cy="161924"/>
          </a:xfrm>
          <a:prstGeom prst="rect"/>
        </p:spPr>
      </p:pic>
      <p:sp>
        <p:nvSpPr>
          <p:cNvPr id="1048625" name="object 4"/>
          <p:cNvSpPr txBox="1"/>
          <p:nvPr/>
        </p:nvSpPr>
        <p:spPr>
          <a:xfrm>
            <a:off x="2404092" y="2227871"/>
            <a:ext cx="12847955" cy="5435601"/>
          </a:xfrm>
          <a:prstGeom prst="rect"/>
        </p:spPr>
        <p:txBody>
          <a:bodyPr bIns="0" lIns="0" rIns="0" rtlCol="0" tIns="40640" vert="horz" wrap="square">
            <a:spAutoFit/>
          </a:bodyPr>
          <a:p>
            <a:pPr marL="12700" marR="5080">
              <a:lnSpc>
                <a:spcPts val="4720"/>
              </a:lnSpc>
              <a:spcBef>
                <a:spcPts val="320"/>
              </a:spcBef>
            </a:pPr>
            <a:r>
              <a:rPr dirty="0" sz="4000" spc="-100">
                <a:solidFill>
                  <a:srgbClr val="404040"/>
                </a:solidFill>
                <a:latin typeface="Trebuchet MS"/>
                <a:cs typeface="Trebuchet MS"/>
              </a:rPr>
              <a:t>¤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The wow factor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 our solution lies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 its ability to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transform raw data into meaningful insights that can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drive decision-making and improve employee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performance effectively. By leveraging Excel’s powerful </a:t>
            </a:r>
            <a:r>
              <a:rPr dirty="0" sz="4000" spc="-1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features, we enable managers and HR professionals to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visualize data, identify patterns, and make data-driven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decisions to enhance employee productivity and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engagement. The solution offers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user-friendly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interface, robust analysis capabilities, and actionable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recommendations, making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it a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valuable tool for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optimizing workforce performance within the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organization.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40652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209715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21765" y="2562225"/>
            <a:ext cx="142874" cy="142874"/>
          </a:xfrm>
          <a:prstGeom prst="rect"/>
        </p:spPr>
      </p:pic>
      <p:sp>
        <p:nvSpPr>
          <p:cNvPr id="1048627" name="object 4"/>
          <p:cNvSpPr txBox="1"/>
          <p:nvPr/>
        </p:nvSpPr>
        <p:spPr>
          <a:xfrm>
            <a:off x="1764318" y="2289206"/>
            <a:ext cx="11850370" cy="3400424"/>
          </a:xfrm>
          <a:prstGeom prst="rect"/>
        </p:spPr>
        <p:txBody>
          <a:bodyPr bIns="0" lIns="0" rIns="0" rtlCol="0" tIns="32384" vert="horz" wrap="square">
            <a:spAutoFit/>
          </a:bodyPr>
          <a:p>
            <a:pPr marL="12700" marR="5080">
              <a:lnSpc>
                <a:spcPts val="4420"/>
              </a:lnSpc>
              <a:spcBef>
                <a:spcPts val="254"/>
              </a:spcBef>
            </a:pPr>
            <a:r>
              <a:rPr dirty="0" sz="3700" spc="-95">
                <a:solidFill>
                  <a:srgbClr val="404040"/>
                </a:solidFill>
                <a:latin typeface="Trebuchet MS"/>
                <a:cs typeface="Trebuchet MS"/>
              </a:rPr>
              <a:t>¤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modeling phase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of our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project, we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will create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Excel models that represent different aspects of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employee performance. This could involve building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formulas to calculate key performance indicators,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setting up pivot tables for data analysis, creating charts </a:t>
            </a:r>
            <a:r>
              <a:rPr dirty="0" sz="3700" spc="-1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for visual representation, and potentially using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regression analysis to identify relationships between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performance metrics.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 txBox="1">
            <a:spLocks noGrp="1"/>
          </p:cNvSpPr>
          <p:nvPr>
            <p:ph type="title"/>
          </p:nvPr>
        </p:nvSpPr>
        <p:spPr>
          <a:xfrm>
            <a:off x="1273645" y="820283"/>
            <a:ext cx="31889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</a:p>
        </p:txBody>
      </p:sp>
      <p:pic>
        <p:nvPicPr>
          <p:cNvPr id="209716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51577" y="2290762"/>
            <a:ext cx="142874" cy="142874"/>
          </a:xfrm>
          <a:prstGeom prst="rect"/>
        </p:spPr>
      </p:pic>
      <p:sp>
        <p:nvSpPr>
          <p:cNvPr id="1048629" name="object 4"/>
          <p:cNvSpPr txBox="1"/>
          <p:nvPr/>
        </p:nvSpPr>
        <p:spPr>
          <a:xfrm>
            <a:off x="1994129" y="2017744"/>
            <a:ext cx="12021820" cy="5085081"/>
          </a:xfrm>
          <a:prstGeom prst="rect"/>
        </p:spPr>
        <p:txBody>
          <a:bodyPr bIns="0" lIns="0" rIns="0" rtlCol="0" tIns="33020" vert="horz" wrap="square">
            <a:spAutoFit/>
          </a:bodyPr>
          <a:p>
            <a:pPr marL="12700" marR="5080">
              <a:lnSpc>
                <a:spcPts val="4420"/>
              </a:lnSpc>
              <a:spcBef>
                <a:spcPts val="260"/>
              </a:spcBef>
            </a:pPr>
            <a:r>
              <a:rPr dirty="0" sz="3700" spc="-95">
                <a:solidFill>
                  <a:srgbClr val="404040"/>
                </a:solidFill>
                <a:latin typeface="Trebuchet MS"/>
                <a:cs typeface="Trebuchet MS"/>
              </a:rPr>
              <a:t>¤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results of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our analysis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employee performance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using Excel are impressive. We have successfully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identified top performers, areas for improvement, and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trends within the organization. By leveraging Excel’s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modeling capabilities, we have generated valuable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insights that can guide decision-making processes and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drive strategies for enhancing employee development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and overall organizational performance. The data-driven </a:t>
            </a:r>
            <a:r>
              <a:rPr dirty="0" sz="3700" spc="-1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approach has provided clarity and actionable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recommendations to help optimize the workforce and </a:t>
            </a:r>
            <a:r>
              <a:rPr dirty="0" sz="37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achieve</a:t>
            </a:r>
            <a:r>
              <a:rPr dirty="0" sz="3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700" spc="-5">
                <a:solidFill>
                  <a:srgbClr val="404040"/>
                </a:solidFill>
                <a:latin typeface="Trebuchet MS"/>
                <a:cs typeface="Trebuchet MS"/>
              </a:rPr>
              <a:t>better outcomes.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TS </a:t>
            </a:r>
            <a:endParaRPr lang="en-GB"/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843018" y="2905428"/>
          <a:ext cx="10566388" cy="5696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>
            <a:spLocks noGrp="1"/>
          </p:cNvSpPr>
          <p:nvPr>
            <p:ph type="title"/>
          </p:nvPr>
        </p:nvSpPr>
        <p:spPr>
          <a:xfrm>
            <a:off x="1094740" y="840161"/>
            <a:ext cx="4598035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1048631" name="object 3"/>
          <p:cNvSpPr txBox="1"/>
          <p:nvPr/>
        </p:nvSpPr>
        <p:spPr>
          <a:xfrm>
            <a:off x="1680341" y="2432113"/>
            <a:ext cx="12495530" cy="3365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In conclusion, our analysis of employee performance using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Excel has yielded valuable insights and actionable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recommendations to enhance organizational effectiveness. By </a:t>
            </a:r>
            <a:r>
              <a:rPr dirty="0" sz="3500" spc="-10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leveraging Excel’s modeling tools and functions, we have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identified key trends, top performers, and areas for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improvement within the workforce. This data-driven approach </a:t>
            </a:r>
            <a:r>
              <a:rPr dirty="0" sz="3500" spc="-10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equips managers and HR professionals with the necessary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information to make informed decisions and drive strategies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for optimizing employee development and overall </a:t>
            </a:r>
            <a:r>
              <a:rPr dirty="0" sz="3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organizational</a:t>
            </a:r>
            <a:r>
              <a:rPr dirty="0" sz="35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404040"/>
                </a:solidFill>
                <a:latin typeface="Trebuchet MS"/>
                <a:cs typeface="Trebuchet MS"/>
              </a:rPr>
              <a:t>success.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977680" y="701012"/>
            <a:ext cx="5283835" cy="673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403600"/>
              </a:tabLst>
            </a:pPr>
            <a:r>
              <a:rPr dirty="0" sz="5400">
                <a:solidFill>
                  <a:srgbClr val="000001"/>
                </a:solidFill>
                <a:latin typeface="Arial MT"/>
                <a:cs typeface="Arial MT"/>
              </a:rPr>
              <a:t>PROJECT	TITLE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1048602" name="object 3"/>
          <p:cNvSpPr txBox="1"/>
          <p:nvPr/>
        </p:nvSpPr>
        <p:spPr>
          <a:xfrm>
            <a:off x="1094740" y="3245328"/>
            <a:ext cx="11168380" cy="52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4200" spc="-45">
                <a:solidFill>
                  <a:srgbClr val="404040"/>
                </a:solidFill>
                <a:latin typeface="Arial"/>
                <a:cs typeface="Arial"/>
              </a:rPr>
              <a:t>Employee</a:t>
            </a:r>
            <a:r>
              <a:rPr b="1" dirty="0" sz="42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4200" spc="-5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b="1" dirty="0" sz="42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4200" spc="-45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b="1" dirty="0" sz="42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4200" spc="-4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b="1" dirty="0" sz="42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4200" spc="-40">
                <a:solidFill>
                  <a:srgbClr val="404040"/>
                </a:solidFill>
                <a:latin typeface="Arial"/>
                <a:cs typeface="Arial"/>
              </a:rPr>
              <a:t>Excel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13398498" y="0"/>
            <a:ext cx="4889500" cy="10287000"/>
            <a:chOff x="13398498" y="0"/>
            <a:chExt cx="4889500" cy="10287000"/>
          </a:xfrm>
        </p:grpSpPr>
        <p:sp>
          <p:nvSpPr>
            <p:cNvPr id="1048603" name="object 3"/>
            <p:cNvSpPr/>
            <p:nvPr/>
          </p:nvSpPr>
          <p:spPr>
            <a:xfrm>
              <a:off x="13772913" y="0"/>
              <a:ext cx="4510405" cy="10285095"/>
            </a:xfrm>
            <a:custGeom>
              <a:avLst/>
              <a:ahLst/>
              <a:rect l="l" t="t" r="r" b="b"/>
              <a:pathLst>
                <a:path w="4510405" h="10285095">
                  <a:moveTo>
                    <a:pt x="4510322" y="10284614"/>
                  </a:moveTo>
                  <a:lnTo>
                    <a:pt x="0" y="10284614"/>
                  </a:lnTo>
                  <a:lnTo>
                    <a:pt x="3063803" y="0"/>
                  </a:lnTo>
                  <a:lnTo>
                    <a:pt x="4510322" y="0"/>
                  </a:lnTo>
                  <a:lnTo>
                    <a:pt x="4510322" y="10284614"/>
                  </a:lnTo>
                  <a:close/>
                </a:path>
              </a:pathLst>
            </a:custGeom>
            <a:solidFill>
              <a:srgbClr val="8FC225">
                <a:alpha val="2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4"/>
            <p:cNvSpPr/>
            <p:nvPr/>
          </p:nvSpPr>
          <p:spPr>
            <a:xfrm>
              <a:off x="14407399" y="0"/>
              <a:ext cx="3881120" cy="10284460"/>
            </a:xfrm>
            <a:custGeom>
              <a:avLst/>
              <a:ahLst/>
              <a:rect l="l" t="t" r="r" b="b"/>
              <a:pathLst>
                <a:path w="3881119" h="10284460">
                  <a:moveTo>
                    <a:pt x="3880598" y="10284431"/>
                  </a:moveTo>
                  <a:lnTo>
                    <a:pt x="1811542" y="10284431"/>
                  </a:lnTo>
                  <a:lnTo>
                    <a:pt x="0" y="0"/>
                  </a:lnTo>
                  <a:lnTo>
                    <a:pt x="3880598" y="0"/>
                  </a:lnTo>
                  <a:lnTo>
                    <a:pt x="3880598" y="10284431"/>
                  </a:lnTo>
                  <a:close/>
                </a:path>
              </a:pathLst>
            </a:custGeom>
            <a:solidFill>
              <a:srgbClr val="8FC225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5"/>
            <p:cNvSpPr/>
            <p:nvPr/>
          </p:nvSpPr>
          <p:spPr>
            <a:xfrm>
              <a:off x="13398498" y="4571999"/>
              <a:ext cx="4889500" cy="5715000"/>
            </a:xfrm>
            <a:custGeom>
              <a:avLst/>
              <a:ahLst/>
              <a:rect l="l" t="t" r="r" b="b"/>
              <a:pathLst>
                <a:path w="4889500" h="5715000">
                  <a:moveTo>
                    <a:pt x="4889468" y="5714999"/>
                  </a:moveTo>
                  <a:lnTo>
                    <a:pt x="0" y="5714999"/>
                  </a:lnTo>
                  <a:lnTo>
                    <a:pt x="4889468" y="0"/>
                  </a:lnTo>
                  <a:lnTo>
                    <a:pt x="4889468" y="5714999"/>
                  </a:lnTo>
                  <a:close/>
                </a:path>
              </a:pathLst>
            </a:custGeom>
            <a:solidFill>
              <a:srgbClr val="53A020">
                <a:alpha val="71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6"/>
            <p:cNvSpPr/>
            <p:nvPr/>
          </p:nvSpPr>
          <p:spPr>
            <a:xfrm>
              <a:off x="14006318" y="0"/>
              <a:ext cx="4277360" cy="10287000"/>
            </a:xfrm>
            <a:custGeom>
              <a:avLst/>
              <a:ah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3F7818">
                <a:alpha val="6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7"/>
            <p:cNvSpPr/>
            <p:nvPr/>
          </p:nvSpPr>
          <p:spPr>
            <a:xfrm>
              <a:off x="16348093" y="0"/>
              <a:ext cx="1935480" cy="10287000"/>
            </a:xfrm>
            <a:custGeom>
              <a:avLst/>
              <a:ahLst/>
              <a:rect l="l" t="t" r="r" b="b"/>
              <a:pathLst>
                <a:path w="1935480" h="10287000">
                  <a:moveTo>
                    <a:pt x="1935141" y="10286968"/>
                  </a:moveTo>
                  <a:lnTo>
                    <a:pt x="0" y="10286968"/>
                  </a:lnTo>
                  <a:lnTo>
                    <a:pt x="1527732" y="0"/>
                  </a:lnTo>
                  <a:lnTo>
                    <a:pt x="1935141" y="0"/>
                  </a:lnTo>
                  <a:lnTo>
                    <a:pt x="1935141" y="10286968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8"/>
            <p:cNvSpPr/>
            <p:nvPr/>
          </p:nvSpPr>
          <p:spPr>
            <a:xfrm>
              <a:off x="16410549" y="0"/>
              <a:ext cx="1873250" cy="10283825"/>
            </a:xfrm>
            <a:custGeom>
              <a:avLst/>
              <a:ahLst/>
              <a:rect l="l" t="t" r="r" b="b"/>
              <a:pathLst>
                <a:path w="1873250" h="10283825">
                  <a:moveTo>
                    <a:pt x="1872658" y="10283708"/>
                  </a:moveTo>
                  <a:lnTo>
                    <a:pt x="1661534" y="10283708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8"/>
                  </a:lnTo>
                  <a:close/>
                </a:path>
              </a:pathLst>
            </a:custGeom>
            <a:solidFill>
              <a:srgbClr val="8FC225">
                <a:alpha val="64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9" name="object 9"/>
          <p:cNvSpPr/>
          <p:nvPr/>
        </p:nvSpPr>
        <p:spPr>
          <a:xfrm>
            <a:off x="0" y="6019799"/>
            <a:ext cx="673100" cy="4267200"/>
          </a:xfrm>
          <a:custGeom>
            <a:avLst/>
            <a:ahLst/>
            <a:rect l="l" t="t" r="r" b="b"/>
            <a:pathLst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object 10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2921635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1048611" name="object 11"/>
          <p:cNvSpPr txBox="1"/>
          <p:nvPr/>
        </p:nvSpPr>
        <p:spPr>
          <a:xfrm>
            <a:off x="2141836" y="2808605"/>
            <a:ext cx="7331709" cy="5781040"/>
          </a:xfrm>
          <a:prstGeom prst="rect"/>
        </p:spPr>
        <p:txBody>
          <a:bodyPr bIns="0" lIns="0" rIns="0" rtlCol="0" tIns="35560" vert="horz" wrap="square">
            <a:spAutoFit/>
          </a:bodyPr>
          <a:p>
            <a:pPr marL="12700" marR="2207895">
              <a:lnSpc>
                <a:spcPts val="5020"/>
              </a:lnSpc>
              <a:spcBef>
                <a:spcPts val="280"/>
              </a:spcBef>
              <a:tabLst>
                <a:tab algn="l" pos="1522730"/>
                <a:tab algn="l" pos="2401570"/>
                <a:tab algn="l" pos="2627630"/>
              </a:tabLst>
            </a:pP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1.Problem	Statement 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2.Project	Overview </a:t>
            </a:r>
            <a:r>
              <a:rPr dirty="0" sz="4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3.End	Users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  <a:tabLst>
                <a:tab algn="l" pos="1506855"/>
                <a:tab algn="l" pos="2341880"/>
                <a:tab algn="l" pos="2465705"/>
                <a:tab algn="l" pos="2927350"/>
                <a:tab algn="l" pos="3371850"/>
                <a:tab algn="l" pos="3600450"/>
                <a:tab algn="l" pos="4629785"/>
              </a:tabLst>
            </a:pP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4.Our	Solution	and	Preposition 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5.Dataset		Description </a:t>
            </a:r>
            <a:r>
              <a:rPr dirty="0" sz="4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6.Modelling	Approach </a:t>
            </a:r>
            <a:r>
              <a:rPr dirty="0" sz="4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7.Results	and	Discussion </a:t>
            </a:r>
            <a:r>
              <a:rPr dirty="0" sz="4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8.Conclusion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77228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556635"/>
              </a:tabLst>
            </a:pPr>
            <a:r>
              <a:rPr dirty="0"/>
              <a:t>PROBLEM	STATEMENT</a:t>
            </a: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13477" y="2500313"/>
            <a:ext cx="133350" cy="133349"/>
          </a:xfrm>
          <a:prstGeom prst="rect"/>
        </p:spPr>
      </p:pic>
      <p:sp>
        <p:nvSpPr>
          <p:cNvPr id="1048613" name="object 4"/>
          <p:cNvSpPr txBox="1"/>
          <p:nvPr/>
        </p:nvSpPr>
        <p:spPr>
          <a:xfrm>
            <a:off x="1921650" y="2259013"/>
            <a:ext cx="12129770" cy="6967220"/>
          </a:xfrm>
          <a:prstGeom prst="rect"/>
        </p:spPr>
        <p:txBody>
          <a:bodyPr bIns="0" lIns="0" rIns="0" rtlCol="0" tIns="35560" vert="horz" wrap="square">
            <a:spAutoFit/>
          </a:bodyPr>
          <a:p>
            <a:pPr marL="12700" marR="128905">
              <a:lnSpc>
                <a:spcPts val="3900"/>
              </a:lnSpc>
              <a:spcBef>
                <a:spcPts val="280"/>
              </a:spcBef>
            </a:pP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analyse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Excel,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dirty="0" sz="3300" spc="-9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setting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spreadsheet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names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3300" spc="-9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their performance metrics. Then, calculate key performance </a:t>
            </a:r>
            <a:r>
              <a:rPr dirty="0" sz="33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indicators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sales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numbers,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targets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achieved,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ts val="3900"/>
              </a:lnSpc>
            </a:pP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relevant data. Utilize Excel functions like AVERAGE, SUM, and </a:t>
            </a:r>
            <a:r>
              <a:rPr dirty="0" sz="33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COUNTIF to process the data. Create visualizations such as bar </a:t>
            </a:r>
            <a:r>
              <a:rPr dirty="0" sz="33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graphs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pie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charts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visually.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Additionally, </a:t>
            </a:r>
            <a:r>
              <a:rPr dirty="0" sz="3300" spc="-9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consider using pivot tables to summarize and analyze the data </a:t>
            </a:r>
            <a:r>
              <a:rPr dirty="0" sz="33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department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period.</a:t>
            </a:r>
            <a:endParaRPr sz="3300">
              <a:latin typeface="Trebuchet MS"/>
              <a:cs typeface="Trebuchet MS"/>
            </a:endParaRPr>
          </a:p>
          <a:p>
            <a:pPr marL="12700" marR="110489">
              <a:lnSpc>
                <a:spcPts val="3900"/>
              </a:lnSpc>
            </a:pP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Apply</a:t>
            </a:r>
            <a:r>
              <a:rPr dirty="0" sz="33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conditional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formatting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3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highlight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dirty="0" sz="3300" spc="-9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tools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regression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dive</a:t>
            </a:r>
            <a:endParaRPr sz="3300">
              <a:latin typeface="Trebuchet MS"/>
              <a:cs typeface="Trebuchet MS"/>
            </a:endParaRPr>
          </a:p>
          <a:p>
            <a:pPr marL="12700" marR="393065">
              <a:lnSpc>
                <a:spcPts val="3900"/>
              </a:lnSpc>
            </a:pP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deeper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Finally,</a:t>
            </a: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interpret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results </a:t>
            </a:r>
            <a:r>
              <a:rPr dirty="0" sz="3300" spc="-9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identify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trends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improvement</a:t>
            </a:r>
            <a:r>
              <a:rPr dirty="0" sz="33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779"/>
              </a:lnSpc>
            </a:pPr>
            <a:r>
              <a:rPr dirty="0" sz="3300">
                <a:solidFill>
                  <a:srgbClr val="404040"/>
                </a:solidFill>
                <a:latin typeface="Trebuchet MS"/>
                <a:cs typeface="Trebuchet MS"/>
              </a:rPr>
              <a:t>performance.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71132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403600"/>
              </a:tabLst>
            </a:pPr>
            <a:r>
              <a:rPr dirty="0"/>
              <a:t>PROJECT	OVERVIEW</a:t>
            </a:r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15999" y="2366396"/>
            <a:ext cx="161925" cy="161924"/>
          </a:xfrm>
          <a:prstGeom prst="rect"/>
        </p:spPr>
      </p:pic>
      <p:sp>
        <p:nvSpPr>
          <p:cNvPr id="1048615" name="object 4"/>
          <p:cNvSpPr txBox="1"/>
          <p:nvPr/>
        </p:nvSpPr>
        <p:spPr>
          <a:xfrm>
            <a:off x="1384150" y="2083853"/>
            <a:ext cx="12846685" cy="4234181"/>
          </a:xfrm>
          <a:prstGeom prst="rect"/>
        </p:spPr>
        <p:txBody>
          <a:bodyPr bIns="0" lIns="0" rIns="0" rtlCol="0" tIns="40005" vert="horz" wrap="square">
            <a:spAutoFit/>
          </a:bodyPr>
          <a:p>
            <a:pPr marL="12700" marR="5080">
              <a:lnSpc>
                <a:spcPts val="4730"/>
              </a:lnSpc>
              <a:spcBef>
                <a:spcPts val="315"/>
              </a:spcBef>
            </a:pP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For the project overview on analyzing employee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performance using Excel, you will begin by setting up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40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spreadsheet with employee names and relevant </a:t>
            </a:r>
            <a:r>
              <a:rPr dirty="0" sz="4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performance metrics. Calculate key indicators like sales </a:t>
            </a:r>
            <a:r>
              <a:rPr dirty="0" sz="4000" spc="-1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numbers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targets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achieved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using Excel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functions.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ts val="4520"/>
              </a:lnSpc>
            </a:pP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Visualize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the data with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charts like bar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graphs and pie</a:t>
            </a:r>
            <a:endParaRPr sz="4000">
              <a:latin typeface="Trebuchet MS"/>
              <a:cs typeface="Trebuchet MS"/>
            </a:endParaRPr>
          </a:p>
          <a:p>
            <a:pPr marL="12700" marR="165100">
              <a:lnSpc>
                <a:spcPts val="4730"/>
              </a:lnSpc>
              <a:spcBef>
                <a:spcPts val="125"/>
              </a:spcBef>
            </a:pP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charts. Use pivot tables to summarize and analyze data </a:t>
            </a:r>
            <a:r>
              <a:rPr dirty="0" sz="4000" spc="-1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4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000" spc="-5">
                <a:solidFill>
                  <a:srgbClr val="404040"/>
                </a:solidFill>
                <a:latin typeface="Trebuchet MS"/>
                <a:cs typeface="Trebuchet MS"/>
              </a:rPr>
              <a:t>on different criteria.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9438005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1878964"/>
                <a:tab algn="l" pos="3479800"/>
                <a:tab algn="l" pos="5041900"/>
                <a:tab algn="l" pos="6680200"/>
              </a:tabLst>
            </a:pPr>
            <a:r>
              <a:rPr dirty="0"/>
              <a:t>WHO	ARE	THE	END	USERS?</a:t>
            </a:r>
          </a:p>
        </p:txBody>
      </p:sp>
      <p:pic>
        <p:nvPicPr>
          <p:cNvPr id="209715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78915" y="2790825"/>
            <a:ext cx="161925" cy="161924"/>
          </a:xfrm>
          <a:prstGeom prst="rect"/>
        </p:spPr>
      </p:pic>
      <p:sp>
        <p:nvSpPr>
          <p:cNvPr id="1048617" name="object 4"/>
          <p:cNvSpPr txBox="1"/>
          <p:nvPr/>
        </p:nvSpPr>
        <p:spPr>
          <a:xfrm>
            <a:off x="1854806" y="2482850"/>
            <a:ext cx="12855575" cy="13435965"/>
          </a:xfrm>
          <a:prstGeom prst="rect"/>
        </p:spPr>
        <p:txBody>
          <a:bodyPr bIns="0" lIns="0" rIns="0" rtlCol="0" tIns="34925" vert="horz" wrap="square">
            <a:spAutoFit/>
          </a:bodyPr>
          <a:p>
            <a:pPr marL="12700" marR="1590675">
              <a:lnSpc>
                <a:spcPts val="5030"/>
              </a:lnSpc>
              <a:spcBef>
                <a:spcPts val="275"/>
              </a:spcBef>
              <a:tabLst>
                <a:tab algn="l" pos="439420"/>
                <a:tab algn="l" pos="1492250"/>
                <a:tab algn="l" pos="2029460"/>
                <a:tab algn="l" pos="2532380"/>
                <a:tab algn="l" pos="3914775"/>
                <a:tab algn="l" pos="3942715"/>
                <a:tab algn="l" pos="4766310"/>
                <a:tab algn="l" pos="5321935"/>
                <a:tab algn="l" pos="5720715"/>
                <a:tab algn="l" pos="6748145"/>
                <a:tab algn="l" pos="8201025"/>
                <a:tab algn="l" pos="8337550"/>
                <a:tab algn="l" pos="10544175"/>
              </a:tabLst>
            </a:pPr>
            <a:r>
              <a:rPr dirty="0" sz="4200" spc="-105">
                <a:solidFill>
                  <a:srgbClr val="404040"/>
                </a:solidFill>
                <a:latin typeface="Trebuchet MS"/>
                <a:cs typeface="Trebuchet MS"/>
              </a:rPr>
              <a:t>¤</a:t>
            </a:r>
            <a:r>
              <a:rPr dirty="0" sz="4200" spc="-105">
                <a:solidFill>
                  <a:srgbClr val="404040"/>
                </a:solidFill>
                <a:latin typeface="Trebuchet MS"/>
                <a:cs typeface="Trebuchet MS"/>
              </a:rPr>
              <a:t>	The	end	users	for	the	employee	performance 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analysis	project		using	Excel	would		typically	be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  <a:tabLst>
                <a:tab algn="l" pos="2645410"/>
                <a:tab algn="l" pos="5643245"/>
                <a:tab algn="l" pos="6297930"/>
                <a:tab algn="l" pos="7117715"/>
                <a:tab algn="l" pos="10372725"/>
                <a:tab algn="l" pos="11507470"/>
              </a:tabLst>
            </a:pP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managers,	supervisors,	or	HR	professionals	who	are</a:t>
            </a:r>
            <a:endParaRPr sz="4200">
              <a:latin typeface="Trebuchet MS"/>
              <a:cs typeface="Trebuchet MS"/>
            </a:endParaRPr>
          </a:p>
          <a:p>
            <a:pPr marL="12700" marR="209550">
              <a:lnSpc>
                <a:spcPts val="5020"/>
              </a:lnSpc>
              <a:spcBef>
                <a:spcPts val="175"/>
              </a:spcBef>
              <a:tabLst>
                <a:tab algn="l" pos="967105"/>
                <a:tab algn="l" pos="2875280"/>
                <a:tab algn="l" pos="3228340"/>
                <a:tab algn="l" pos="3726815"/>
                <a:tab algn="l" pos="4471035"/>
                <a:tab algn="l" pos="4885055"/>
                <a:tab algn="l" pos="5129530"/>
                <a:tab algn="l" pos="5617210"/>
                <a:tab algn="l" pos="6371590"/>
                <a:tab algn="l" pos="6572884"/>
                <a:tab algn="l" pos="7401559"/>
                <a:tab algn="l" pos="8898890"/>
                <a:tab algn="l" pos="8933180"/>
                <a:tab algn="l" pos="9919970"/>
                <a:tab algn="l" pos="10249535"/>
                <a:tab algn="l" pos="11421110"/>
                <a:tab algn="l" pos="11838940"/>
              </a:tabLst>
            </a:pP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responsible	for	evaluating	and	improving	employee </a:t>
            </a:r>
            <a:r>
              <a:rPr dirty="0" sz="4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performance	within	an	organization.		They	would	use  the	analyzed	data	to	make	informed	decisions,	set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  <a:tabLst>
                <a:tab algn="l" pos="1576070"/>
                <a:tab algn="l" pos="2173605"/>
                <a:tab algn="l" pos="3529329"/>
                <a:tab algn="l" pos="3975100"/>
                <a:tab algn="l" pos="6072505"/>
                <a:tab algn="l" pos="6454775"/>
                <a:tab algn="l" pos="7101840"/>
                <a:tab algn="l" pos="9839325"/>
                <a:tab algn="l" pos="12344400"/>
              </a:tabLst>
            </a:pP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goals,	provide	feedback,	and	implement	strategies	to  </a:t>
            </a:r>
            <a:r>
              <a:rPr dirty="0" sz="4200">
                <a:solidFill>
                  <a:srgbClr val="404040"/>
                </a:solidFill>
                <a:latin typeface="Trebuchet MS"/>
                <a:cs typeface="Trebuchet MS"/>
              </a:rPr>
              <a:t>enhance	overall	employee	performance.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1094740" y="899794"/>
            <a:ext cx="10581005" cy="1667510"/>
          </a:xfrm>
          <a:prstGeom prst="rect"/>
        </p:spPr>
        <p:txBody>
          <a:bodyPr bIns="0" lIns="0" rIns="0" rtlCol="0" tIns="29209" vert="horz" wrap="square">
            <a:spAutoFit/>
          </a:bodyPr>
          <a:p>
            <a:pPr marL="12700" marR="5080">
              <a:lnSpc>
                <a:spcPts val="6450"/>
              </a:lnSpc>
              <a:spcBef>
                <a:spcPts val="229"/>
              </a:spcBef>
              <a:tabLst>
                <a:tab algn="l" pos="1726564"/>
                <a:tab algn="l" pos="5422900"/>
                <a:tab algn="l" pos="7061834"/>
                <a:tab algn="l" pos="8319134"/>
              </a:tabLst>
            </a:pPr>
            <a:r>
              <a:rPr dirty="0"/>
              <a:t>OUR	SOLUTION	AND	ITS	VALUE  </a:t>
            </a:r>
            <a:r>
              <a:rPr dirty="0"/>
              <a:t>PROPOSITION</a:t>
            </a:r>
          </a:p>
        </p:txBody>
      </p:sp>
      <p:pic>
        <p:nvPicPr>
          <p:cNvPr id="209715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74140" y="3477103"/>
            <a:ext cx="123825" cy="123824"/>
          </a:xfrm>
          <a:prstGeom prst="rect"/>
        </p:spPr>
      </p:pic>
      <p:sp>
        <p:nvSpPr>
          <p:cNvPr id="1048619" name="object 4"/>
          <p:cNvSpPr txBox="1"/>
          <p:nvPr/>
        </p:nvSpPr>
        <p:spPr>
          <a:xfrm>
            <a:off x="1673831" y="3248566"/>
            <a:ext cx="12505690" cy="3911219"/>
          </a:xfrm>
          <a:prstGeom prst="rect"/>
        </p:spPr>
        <p:txBody>
          <a:bodyPr bIns="0" lIns="0" rIns="0" rtlCol="0" tIns="20955" vert="horz" wrap="square">
            <a:spAutoFit/>
          </a:bodyPr>
          <a:p>
            <a:pPr marL="12700" marR="5080">
              <a:lnSpc>
                <a:spcPts val="3829"/>
              </a:lnSpc>
              <a:spcBef>
                <a:spcPts val="165"/>
              </a:spcBef>
            </a:pP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The solution we’re proposing for analyzing employee performance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using Excel provides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comprehensive way for managers and HR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professionals to track, assess, and enhance employee performance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effectively. By utilizing Excel’s features such as data calculation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functions, visualizations, pivot tables, and data analysis tools, we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offer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robust platform to delve into performance metrics and make </a:t>
            </a:r>
            <a:r>
              <a:rPr dirty="0" sz="3200" spc="-9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informed decisions. The value proposition lies in the ability to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streamline performance evaluation processes, identify trends,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highlight areas for improvement, and ultimately optimize employee </a:t>
            </a:r>
            <a:r>
              <a:rPr dirty="0" sz="3200" spc="-9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3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engagement within</a:t>
            </a:r>
            <a:r>
              <a:rPr dirty="0" sz="3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the organization.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title"/>
          </p:nvPr>
        </p:nvSpPr>
        <p:spPr>
          <a:xfrm>
            <a:off x="577905" y="661254"/>
            <a:ext cx="80657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365500"/>
              </a:tabLst>
            </a:pPr>
            <a:r>
              <a:rPr dirty="0"/>
              <a:t>DATASET	DESCRIPTION</a:t>
            </a:r>
          </a:p>
        </p:txBody>
      </p:sp>
      <p:pic>
        <p:nvPicPr>
          <p:cNvPr id="209715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36010" y="2288323"/>
            <a:ext cx="152399" cy="152399"/>
          </a:xfrm>
          <a:prstGeom prst="rect"/>
        </p:spPr>
      </p:pic>
      <p:sp>
        <p:nvSpPr>
          <p:cNvPr id="1048621" name="object 4"/>
          <p:cNvSpPr txBox="1"/>
          <p:nvPr/>
        </p:nvSpPr>
        <p:spPr>
          <a:xfrm>
            <a:off x="1595678" y="2008923"/>
            <a:ext cx="12382500" cy="4163060"/>
          </a:xfrm>
          <a:prstGeom prst="rect"/>
        </p:spPr>
        <p:txBody>
          <a:bodyPr bIns="0" lIns="0" rIns="0" rtlCol="0" tIns="35560" vert="horz" wrap="square">
            <a:spAutoFit/>
          </a:bodyPr>
          <a:p>
            <a:pPr algn="just" marL="12700" marR="779145">
              <a:lnSpc>
                <a:spcPts val="4650"/>
              </a:lnSpc>
              <a:spcBef>
                <a:spcPts val="280"/>
              </a:spcBef>
            </a:pPr>
            <a:r>
              <a:rPr dirty="0" sz="3900" spc="-100">
                <a:solidFill>
                  <a:srgbClr val="404040"/>
                </a:solidFill>
                <a:latin typeface="Trebuchet MS"/>
                <a:cs typeface="Trebuchet MS"/>
              </a:rPr>
              <a:t>¤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The dataset for employee performance analysis in </a:t>
            </a:r>
            <a:r>
              <a:rPr dirty="0" sz="3900" spc="-1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Excel would typically include columns for employee </a:t>
            </a:r>
            <a:r>
              <a:rPr dirty="0" sz="3900" spc="-1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names,</a:t>
            </a:r>
            <a:r>
              <a:rPr dirty="0" sz="39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metrics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39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sales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numbers, </a:t>
            </a:r>
            <a:r>
              <a:rPr dirty="0" sz="3900" spc="-1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targets</a:t>
            </a:r>
            <a:r>
              <a:rPr dirty="0" sz="39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achieved,</a:t>
            </a:r>
            <a:r>
              <a:rPr dirty="0" sz="39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attendance</a:t>
            </a:r>
            <a:r>
              <a:rPr dirty="0" sz="39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records,</a:t>
            </a:r>
            <a:r>
              <a:rPr dirty="0" sz="39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feedback</a:t>
            </a:r>
            <a:endParaRPr sz="3900">
              <a:latin typeface="Trebuchet MS"/>
              <a:cs typeface="Trebuchet MS"/>
            </a:endParaRPr>
          </a:p>
          <a:p>
            <a:pPr algn="just" marL="12700" marR="5080">
              <a:lnSpc>
                <a:spcPts val="4650"/>
              </a:lnSpc>
            </a:pP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scores, and any other relevant data points. Each row in </a:t>
            </a:r>
            <a:r>
              <a:rPr dirty="0" sz="3900" spc="-1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dataset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employee,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9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3900" spc="-1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corresponding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39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>
            <a:spLocks noGrp="1"/>
          </p:cNvSpPr>
          <p:nvPr>
            <p:ph type="title"/>
          </p:nvPr>
        </p:nvSpPr>
        <p:spPr>
          <a:xfrm>
            <a:off x="1094740" y="918844"/>
            <a:ext cx="7151370" cy="673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1846580"/>
                <a:tab algn="l" pos="3148965"/>
              </a:tabLst>
            </a:pPr>
            <a:r>
              <a:rPr dirty="0">
                <a:latin typeface="Trebuchet MS"/>
                <a:cs typeface="Trebuchet MS"/>
              </a:rPr>
              <a:t>DATA	SET	DESCRIPTION</a:t>
            </a:r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78915" y="3107055"/>
            <a:ext cx="171450" cy="171449"/>
          </a:xfrm>
          <a:prstGeom prst="rect"/>
        </p:spPr>
      </p:pic>
      <p:sp>
        <p:nvSpPr>
          <p:cNvPr id="1048623" name="object 4"/>
          <p:cNvSpPr txBox="1"/>
          <p:nvPr/>
        </p:nvSpPr>
        <p:spPr>
          <a:xfrm>
            <a:off x="1872814" y="2805462"/>
            <a:ext cx="12325985" cy="1976119"/>
          </a:xfrm>
          <a:prstGeom prst="rect"/>
        </p:spPr>
        <p:txBody>
          <a:bodyPr bIns="0" lIns="0" rIns="0" rtlCol="0" tIns="33019" vert="horz" wrap="square">
            <a:spAutoFit/>
          </a:bodyPr>
          <a:p>
            <a:pPr marL="12700" marR="5080">
              <a:lnSpc>
                <a:spcPts val="5100"/>
              </a:lnSpc>
              <a:spcBef>
                <a:spcPts val="259"/>
              </a:spcBef>
            </a:pPr>
            <a:r>
              <a:rPr dirty="0" sz="4300" spc="-25">
                <a:solidFill>
                  <a:srgbClr val="404040"/>
                </a:solidFill>
                <a:latin typeface="Trebuchet MS"/>
                <a:cs typeface="Trebuchet MS"/>
              </a:rPr>
              <a:t>¤This</a:t>
            </a:r>
            <a:r>
              <a:rPr dirty="0" sz="4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dataset</a:t>
            </a:r>
            <a:r>
              <a:rPr dirty="0" sz="4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serves as</a:t>
            </a:r>
            <a:r>
              <a:rPr dirty="0" sz="4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the foundation</a:t>
            </a:r>
            <a:r>
              <a:rPr dirty="0" sz="43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4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conducting </a:t>
            </a:r>
            <a:r>
              <a:rPr dirty="0" sz="4300">
                <a:solidFill>
                  <a:srgbClr val="404040"/>
                </a:solidFill>
                <a:latin typeface="Trebuchet MS"/>
                <a:cs typeface="Trebuchet MS"/>
              </a:rPr>
              <a:t>in –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depth analysis to gain insights into </a:t>
            </a:r>
            <a:r>
              <a:rPr dirty="0" sz="4300" spc="-1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employees performance trends and areas for </a:t>
            </a:r>
            <a:r>
              <a:rPr dirty="0" sz="4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ABI.pptx</dc:title>
  <dc:creator>Loki Jeevi</dc:creator>
  <dcterms:created xsi:type="dcterms:W3CDTF">2024-08-30T03:40:24Z</dcterms:created>
  <dcterms:modified xsi:type="dcterms:W3CDTF">2024-08-30T14:45:48Z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2024-08-30T00:00:00Z</vt:filetime>
  </property>
  <property fmtid="{D5CDD505-2E9C-101B-9397-08002B2CF9AE}" pid="5" name="ICV">
    <vt:lpwstr>9940a85c4c5e4873aa2f9e4c48582c55</vt:lpwstr>
  </property>
</Properties>
</file>