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79" r:id="rId6"/>
    <p:sldId id="258" r:id="rId7"/>
    <p:sldId id="263" r:id="rId8"/>
    <p:sldId id="259" r:id="rId9"/>
    <p:sldId id="260" r:id="rId10"/>
    <p:sldId id="261" r:id="rId11"/>
    <p:sldId id="262" r:id="rId12"/>
    <p:sldId id="264" r:id="rId13"/>
    <p:sldId id="268" r:id="rId14"/>
    <p:sldId id="271" r:id="rId15"/>
    <p:sldId id="272" r:id="rId16"/>
    <p:sldId id="277" r:id="rId17"/>
    <p:sldId id="265" r:id="rId18"/>
    <p:sldId id="266" r:id="rId19"/>
    <p:sldId id="267" r:id="rId20"/>
    <p:sldId id="269" r:id="rId21"/>
    <p:sldId id="270" r:id="rId22"/>
    <p:sldId id="273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74" r:id="rId35"/>
    <p:sldId id="278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гор Бугаев" initials="ЕБ" lastIdx="9" clrIdx="0">
    <p:extLst>
      <p:ext uri="{19B8F6BF-5375-455C-9EA6-DF929625EA0E}">
        <p15:presenceInfo xmlns:p15="http://schemas.microsoft.com/office/powerpoint/2012/main" userId="Егор Буга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>
                <a:alpha val="50196"/>
              </a:schemeClr>
            </a:solidFill>
            <a:ln w="25400">
              <a:solidFill>
                <a:schemeClr val="accent1"/>
              </a:solidFill>
              <a:prstDash val="sysDot"/>
            </a:ln>
            <a:effectLst/>
          </c:spPr>
          <c:cat>
            <c:strRef>
              <c:f>Лист1!$A$2:$A$6</c:f>
              <c:strCache>
                <c:ptCount val="5"/>
                <c:pt idx="0">
                  <c:v>Власть поставщиков</c:v>
                </c:pt>
                <c:pt idx="1">
                  <c:v>Власть покупателей</c:v>
                </c:pt>
                <c:pt idx="2">
                  <c:v>Угроза субститутов</c:v>
                </c:pt>
                <c:pt idx="3">
                  <c:v>Соперничество</c:v>
                </c:pt>
                <c:pt idx="4">
                  <c:v>Входные барьеры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2.875</c:v>
                </c:pt>
                <c:pt idx="1">
                  <c:v>3</c:v>
                </c:pt>
                <c:pt idx="2">
                  <c:v>3</c:v>
                </c:pt>
                <c:pt idx="3">
                  <c:v>3.25</c:v>
                </c:pt>
                <c:pt idx="4">
                  <c:v>2.2200000000000002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F1-428C-8B50-94CCA3BDC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2038767"/>
        <c:axId val="1182023375"/>
      </c:radarChart>
      <c:catAx>
        <c:axId val="1182038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82023375"/>
        <c:crosses val="autoZero"/>
        <c:auto val="1"/>
        <c:lblAlgn val="ctr"/>
        <c:lblOffset val="100"/>
        <c:noMultiLvlLbl val="0"/>
      </c:catAx>
      <c:valAx>
        <c:axId val="1182023375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82038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493321968972481"/>
          <c:y val="6.8728379977292337E-2"/>
          <c:w val="0.48846310688883715"/>
          <c:h val="0.88103391643876572"/>
        </c:manualLayout>
      </c:layout>
      <c:radarChart>
        <c:radarStyle val="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Diabetes:M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Лист1!$A$2:$A$5</c:f>
              <c:strCache>
                <c:ptCount val="4"/>
                <c:pt idx="0">
                  <c:v>Качество</c:v>
                </c:pt>
                <c:pt idx="1">
                  <c:v>Сервис</c:v>
                </c:pt>
                <c:pt idx="2">
                  <c:v>Дизайн</c:v>
                </c:pt>
                <c:pt idx="3">
                  <c:v>Популярность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  <c:pt idx="1">
                  <c:v>8.6</c:v>
                </c:pt>
                <c:pt idx="2">
                  <c:v>8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01-4228-9C11-05351AF7566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Beetis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Лист1!$A$2:$A$5</c:f>
              <c:strCache>
                <c:ptCount val="4"/>
                <c:pt idx="0">
                  <c:v>Качество</c:v>
                </c:pt>
                <c:pt idx="1">
                  <c:v>Сервис</c:v>
                </c:pt>
                <c:pt idx="2">
                  <c:v>Дизайн</c:v>
                </c:pt>
                <c:pt idx="3">
                  <c:v>Популярность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</c:v>
                </c:pt>
                <c:pt idx="1">
                  <c:v>9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01-4228-9C11-05351AF7566C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Диабет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Лист1!$A$2:$A$5</c:f>
              <c:strCache>
                <c:ptCount val="4"/>
                <c:pt idx="0">
                  <c:v>Качество</c:v>
                </c:pt>
                <c:pt idx="1">
                  <c:v>Сервис</c:v>
                </c:pt>
                <c:pt idx="2">
                  <c:v>Дизайн</c:v>
                </c:pt>
                <c:pt idx="3">
                  <c:v>Популярность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8</c:v>
                </c:pt>
                <c:pt idx="1">
                  <c:v>9.6</c:v>
                </c:pt>
                <c:pt idx="2">
                  <c:v>9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01-4228-9C11-05351AF7566C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Дневник сахара крови – Диабет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Лист1!$A$2:$A$5</c:f>
              <c:strCache>
                <c:ptCount val="4"/>
                <c:pt idx="0">
                  <c:v>Качество</c:v>
                </c:pt>
                <c:pt idx="1">
                  <c:v>Сервис</c:v>
                </c:pt>
                <c:pt idx="2">
                  <c:v>Дизайн</c:v>
                </c:pt>
                <c:pt idx="3">
                  <c:v>Популярность</c:v>
                </c:pt>
              </c:strCache>
            </c:strRef>
          </c:cat>
          <c:val>
            <c:numRef>
              <c:f>Лист1!$E$2:$E$5</c:f>
              <c:numCache>
                <c:formatCode>General</c:formatCode>
                <c:ptCount val="4"/>
                <c:pt idx="0">
                  <c:v>6</c:v>
                </c:pt>
                <c:pt idx="1">
                  <c:v>7.8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01-4228-9C11-05351AF7566C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DiabTrend – Diabetes Diary App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Лист1!$A$2:$A$5</c:f>
              <c:strCache>
                <c:ptCount val="4"/>
                <c:pt idx="0">
                  <c:v>Качество</c:v>
                </c:pt>
                <c:pt idx="1">
                  <c:v>Сервис</c:v>
                </c:pt>
                <c:pt idx="2">
                  <c:v>Дизайн</c:v>
                </c:pt>
                <c:pt idx="3">
                  <c:v>Популярность</c:v>
                </c:pt>
              </c:strCache>
            </c:strRef>
          </c:cat>
          <c:val>
            <c:numRef>
              <c:f>Лист1!$F$2:$F$5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10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F01-4228-9C11-05351AF7566C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Трекер диабета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Лист1!$A$2:$A$5</c:f>
              <c:strCache>
                <c:ptCount val="4"/>
                <c:pt idx="0">
                  <c:v>Качество</c:v>
                </c:pt>
                <c:pt idx="1">
                  <c:v>Сервис</c:v>
                </c:pt>
                <c:pt idx="2">
                  <c:v>Дизайн</c:v>
                </c:pt>
                <c:pt idx="3">
                  <c:v>Популярность</c:v>
                </c:pt>
              </c:strCache>
            </c:strRef>
          </c:cat>
          <c:val>
            <c:numRef>
              <c:f>Лист1!$G$2:$G$5</c:f>
              <c:numCache>
                <c:formatCode>General</c:formatCode>
                <c:ptCount val="4"/>
                <c:pt idx="0">
                  <c:v>7</c:v>
                </c:pt>
                <c:pt idx="1">
                  <c:v>9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F01-4228-9C11-05351AF7566C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Дневник диабетика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Лист1!$A$2:$A$5</c:f>
              <c:strCache>
                <c:ptCount val="4"/>
                <c:pt idx="0">
                  <c:v>Качество</c:v>
                </c:pt>
                <c:pt idx="1">
                  <c:v>Сервис</c:v>
                </c:pt>
                <c:pt idx="2">
                  <c:v>Дизайн</c:v>
                </c:pt>
                <c:pt idx="3">
                  <c:v>Популярность</c:v>
                </c:pt>
              </c:strCache>
            </c:strRef>
          </c:cat>
          <c:val>
            <c:numRef>
              <c:f>Лист1!$H$2:$H$5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F01-4228-9C11-05351AF756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2334399"/>
        <c:axId val="1222333151"/>
      </c:radarChart>
      <c:catAx>
        <c:axId val="122233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2333151"/>
        <c:crosses val="autoZero"/>
        <c:auto val="1"/>
        <c:lblAlgn val="ctr"/>
        <c:lblOffset val="100"/>
        <c:noMultiLvlLbl val="0"/>
      </c:catAx>
      <c:valAx>
        <c:axId val="1222333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233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4.5170984061764614E-5"/>
          <c:y val="0.16428188039466951"/>
          <c:w val="0.35135883829738679"/>
          <c:h val="0.800389246373043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9T14:30:19.480" idx="5">
    <p:pos x="10" y="10"/>
    <p:text>Далее резюме проекта</p:text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9T14:24:36.531" idx="4">
    <p:pos x="10" y="10"/>
    <p:text>Дальше EFAS анализ</p:text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9T14:18:41.806" idx="1">
    <p:pos x="10" y="10"/>
    <p:text>Дальше идут матрицы позиционирования</p:text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9T14:31:03.423" idx="8">
    <p:pos x="10" y="10"/>
    <p:text>Бизнес-модель</p:text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9T14:22:00.983" idx="2">
    <p:pos x="54" y="46"/>
    <p:text>Матрица бкг (модифицированная)</p:text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9T14:22:43.335" idx="3">
    <p:pos x="10" y="10"/>
    <p:text>Стратегия проекта, позиционирование</p:text>
    <p:extLst>
      <p:ext uri="{C676402C-5697-4E1C-873F-D02D1690AC5C}">
        <p15:threadingInfo xmlns:p15="http://schemas.microsoft.com/office/powerpoint/2012/main" timeZoneBias="-240"/>
      </p:ext>
    </p:extLst>
  </p:cm>
  <p:cm authorId="1" dt="2023-11-09T14:31:49.234" idx="9">
    <p:pos x="146" y="146"/>
    <p:text>Возможности и угрозы наследуются из EFAS-анализа</p:text>
    <p:extLst>
      <p:ext uri="{C676402C-5697-4E1C-873F-D02D1690AC5C}">
        <p15:threadingInfo xmlns:p15="http://schemas.microsoft.com/office/powerpoint/2012/main" timeZoneBias="-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DFF54-205B-488F-A843-D41CD5CA6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C93BD0-5534-4990-90CE-10797A11D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85E1DC-30BB-40E1-A62D-8DBE5B05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8FD-9340-4A7E-803C-EF32E14C844B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B10643-94CB-4C61-9439-66114DFA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F5F9D5-5811-405A-8387-79E8477B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C324-AC68-4484-8D09-903A6EB2B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38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1401B-C1E2-4E4C-8BD6-806CF2A4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9F73D2-5F06-4679-A177-9C3E3D2C0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017EEF-21FD-4B96-9260-D441EB32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8FD-9340-4A7E-803C-EF32E14C844B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30F03D-915B-4E19-9E55-1816E02A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2EB886-D8B5-4715-81E1-C0F88B2C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C324-AC68-4484-8D09-903A6EB2B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4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F98896-A372-4E01-9452-4041ACD3E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AFF271-1213-43F4-B756-1F9E14871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F655F6-44C0-4520-8EFC-9CF89EE1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8FD-9340-4A7E-803C-EF32E14C844B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1B556C-C2DF-448B-945C-F82F83F3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923E2C-479A-46B8-A533-D3BF9EDF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C324-AC68-4484-8D09-903A6EB2B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64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089ED-7D13-458D-BFC0-73ACF11C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1DAB73-0B32-4F4A-B5DA-C9C7720B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EAB92-A747-488A-B183-4AFBAE48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8FD-9340-4A7E-803C-EF32E14C844B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4BE10F-D5EA-4035-B52A-167D2D6A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6269F-9C2C-44D3-82B1-2119A703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C324-AC68-4484-8D09-903A6EB2B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28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C984E-BAFF-446D-BF79-524356AC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A6D737-0E51-4109-9294-1D0B99C6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887A84-E2B8-4951-861A-AE2B8B3D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8FD-9340-4A7E-803C-EF32E14C844B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B3049-2A1E-4FC2-8957-4F254610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9311CA-9234-4FE1-8B8A-D509DDF8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C324-AC68-4484-8D09-903A6EB2B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47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841C2-EEE8-4AB7-B8C8-410596D0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CD62B-D181-4170-B74C-5F78C4722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EE99B4-585B-49BA-AAC0-4D5EDDFD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C9D5A8-E60B-4828-B98F-5FF333BE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8FD-9340-4A7E-803C-EF32E14C844B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9495F3-7D2E-4262-8108-46648A98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FC80D6-C46C-42D6-9D12-58A1E7D5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C324-AC68-4484-8D09-903A6EB2B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80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DB328-71AB-400A-BE83-6A826458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C40974-5A12-4370-9DE3-3CC9B45D6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4A49A5-5E07-4C61-B3ED-95E8A4FAD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9C5634-8D76-4461-BC8A-4E8C53A96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429FAF-BFF2-4E22-BCDB-282FFB46B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5A5856-7275-481A-87C8-7641CB42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8FD-9340-4A7E-803C-EF32E14C844B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F86BD0-6E81-4477-BB1F-DA417B8C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C8294B-6B12-414F-BC3D-20A28D10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C324-AC68-4484-8D09-903A6EB2B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91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1B8F9-F555-4FF6-B11F-7C2E5A70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8A3231-7CD8-4C4C-B6AE-00D98CCE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8FD-9340-4A7E-803C-EF32E14C844B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4B0EDF-C03E-425A-BFC0-833291C6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253A08-8470-4098-BF35-64DB7E7C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C324-AC68-4484-8D09-903A6EB2B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81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C37EF6-F40E-4362-AA1E-38608C05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8FD-9340-4A7E-803C-EF32E14C844B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358B70-FA75-447A-A529-74B7EA5C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D0C13B-75D9-4C84-8F5D-36E75E5A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C324-AC68-4484-8D09-903A6EB2B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60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71400-406F-4820-8D9D-B9E20F05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EA3E67-514A-4362-8B41-2B144466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CDB518-0F18-451D-8005-BBC91AAF8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7285C8-E5DA-4F59-B9FC-85930EB1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8FD-9340-4A7E-803C-EF32E14C844B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47AE1B-4DA3-49BF-AD99-D45CCBE0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93E245-9D56-497C-9B06-D9FA2690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C324-AC68-4484-8D09-903A6EB2B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8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62566-074C-48B0-A818-18999B0D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7D652B-F701-4D48-B5CC-C651A3F26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6A4111-FF55-4E1F-BC04-F0077A019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916706-8C0F-4297-8B88-03A06BA1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E28FD-9340-4A7E-803C-EF32E14C844B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675929-3E36-4A7E-9391-450F4A77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10D9A4-3B43-49CB-B7C6-768453E7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C324-AC68-4484-8D09-903A6EB2B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5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3F92D-0478-469D-A445-F5907048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E542BF-5F98-4BCB-9611-E75904B0A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D99CA1-F94C-45BE-BE1C-492CA3C96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E28FD-9340-4A7E-803C-EF32E14C844B}" type="datetimeFigureOut">
              <a:rPr lang="ru-RU" smtClean="0"/>
              <a:t>22.11.2023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4FD5C-9F0D-4201-9205-904AC8952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27CD22-1535-4071-93D9-B2E37A996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5C324-AC68-4484-8D09-903A6EB2BE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4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EEBA5-99C0-4630-BD54-26F729ED8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1329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7F0081-FE88-4C8B-8F94-FFC137E2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793" y="2155971"/>
            <a:ext cx="9848675" cy="3101829"/>
          </a:xfrm>
        </p:spPr>
        <p:txBody>
          <a:bodyPr/>
          <a:lstStyle/>
          <a:p>
            <a:pPr algn="l"/>
            <a:r>
              <a:rPr lang="ru-RU" dirty="0"/>
              <a:t>Разработать бесплатное удобное и простое приложение «Диабетический дневник» к концу </a:t>
            </a:r>
            <a:r>
              <a:rPr lang="en-US" dirty="0"/>
              <a:t>II </a:t>
            </a:r>
            <a:r>
              <a:rPr lang="ru-RU" dirty="0"/>
              <a:t>квартала 2024 года. </a:t>
            </a:r>
          </a:p>
          <a:p>
            <a:pPr algn="l"/>
            <a:r>
              <a:rPr lang="ru-RU" b="1" dirty="0"/>
              <a:t>Зачем? </a:t>
            </a:r>
            <a:r>
              <a:rPr lang="ru-RU" dirty="0"/>
              <a:t>На замену множеству платных аналогов и бесплатных, но с ограниченным функционалом</a:t>
            </a:r>
          </a:p>
          <a:p>
            <a:pPr algn="l"/>
            <a:r>
              <a:rPr lang="ru-RU" b="1" dirty="0"/>
              <a:t>Для кого? </a:t>
            </a:r>
            <a:r>
              <a:rPr lang="ru-RU" dirty="0"/>
              <a:t>Для людей, страдающих сахарным диабетом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1585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8E2CE-0E74-4F4B-9929-877C35B7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Детерминанты степени угрозы товаров-заменителей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7ED1BC-FD9B-4791-9B64-22B39FFDA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7">
            <a:extLst>
              <a:ext uri="{FF2B5EF4-FFF2-40B4-BE49-F238E27FC236}">
                <a16:creationId xmlns:a16="http://schemas.microsoft.com/office/drawing/2014/main" id="{870C60B2-E683-41A0-B590-2640BC7EB8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503674"/>
              </p:ext>
            </p:extLst>
          </p:nvPr>
        </p:nvGraphicFramePr>
        <p:xfrm>
          <a:off x="838200" y="1825625"/>
          <a:ext cx="10515600" cy="175021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17903">
                  <a:extLst>
                    <a:ext uri="{9D8B030D-6E8A-4147-A177-3AD203B41FA5}">
                      <a16:colId xmlns:a16="http://schemas.microsoft.com/office/drawing/2014/main" val="1187201579"/>
                    </a:ext>
                  </a:extLst>
                </a:gridCol>
                <a:gridCol w="2897697">
                  <a:extLst>
                    <a:ext uri="{9D8B030D-6E8A-4147-A177-3AD203B41FA5}">
                      <a16:colId xmlns:a16="http://schemas.microsoft.com/office/drawing/2014/main" val="3418690785"/>
                    </a:ext>
                  </a:extLst>
                </a:gridCol>
              </a:tblGrid>
              <a:tr h="583406">
                <a:tc>
                  <a:txBody>
                    <a:bodyPr/>
                    <a:lstStyle/>
                    <a:p>
                      <a:r>
                        <a:rPr lang="ru-RU" sz="2400" b="0" dirty="0"/>
                        <a:t>Относительная цена субститутов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13553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Издержки переключения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060449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Склонность покупателей к субститутам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02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93FE8-B433-498E-ABBE-DB6D3700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Детерминанты соперничества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5DE8C-1BB6-43A6-B673-CF8731A0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Таблица 7">
            <a:extLst>
              <a:ext uri="{FF2B5EF4-FFF2-40B4-BE49-F238E27FC236}">
                <a16:creationId xmlns:a16="http://schemas.microsoft.com/office/drawing/2014/main" id="{CEB816D3-BDA2-4A23-A01A-F969FDA46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602417"/>
              </p:ext>
            </p:extLst>
          </p:nvPr>
        </p:nvGraphicFramePr>
        <p:xfrm>
          <a:off x="838200" y="1825625"/>
          <a:ext cx="10515600" cy="46672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17903">
                  <a:extLst>
                    <a:ext uri="{9D8B030D-6E8A-4147-A177-3AD203B41FA5}">
                      <a16:colId xmlns:a16="http://schemas.microsoft.com/office/drawing/2014/main" val="1187201579"/>
                    </a:ext>
                  </a:extLst>
                </a:gridCol>
                <a:gridCol w="2897697">
                  <a:extLst>
                    <a:ext uri="{9D8B030D-6E8A-4147-A177-3AD203B41FA5}">
                      <a16:colId xmlns:a16="http://schemas.microsoft.com/office/drawing/2014/main" val="3418690785"/>
                    </a:ext>
                  </a:extLst>
                </a:gridCol>
              </a:tblGrid>
              <a:tr h="583406">
                <a:tc>
                  <a:txBody>
                    <a:bodyPr/>
                    <a:lstStyle/>
                    <a:p>
                      <a:r>
                        <a:rPr lang="ru-RU" sz="2400" b="0" dirty="0"/>
                        <a:t>Рост отрасли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13553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Постоянные (складские) издержки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060449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Различия в продукции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2185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Узнаваемость торговой марки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36842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Издержки переключения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54746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Концентрация и сбалансированность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26015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Информационная сложность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58411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Разновидности конкурентов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232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01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8D0C5-85CD-4909-9312-C6679C78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5C1D403C-0EE6-4A4B-A030-FCEF17968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515670"/>
              </p:ext>
            </p:extLst>
          </p:nvPr>
        </p:nvGraphicFramePr>
        <p:xfrm>
          <a:off x="838200" y="771787"/>
          <a:ext cx="10515600" cy="5721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79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96D11-E9A5-4CDA-9F46-EE1DFCB4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конкурентов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A084C94-309A-4FD5-B9BF-63A628E45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38726"/>
              </p:ext>
            </p:extLst>
          </p:nvPr>
        </p:nvGraphicFramePr>
        <p:xfrm>
          <a:off x="671119" y="1627465"/>
          <a:ext cx="10897300" cy="4467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325">
                  <a:extLst>
                    <a:ext uri="{9D8B030D-6E8A-4147-A177-3AD203B41FA5}">
                      <a16:colId xmlns:a16="http://schemas.microsoft.com/office/drawing/2014/main" val="4153909553"/>
                    </a:ext>
                  </a:extLst>
                </a:gridCol>
                <a:gridCol w="2724325">
                  <a:extLst>
                    <a:ext uri="{9D8B030D-6E8A-4147-A177-3AD203B41FA5}">
                      <a16:colId xmlns:a16="http://schemas.microsoft.com/office/drawing/2014/main" val="3628818247"/>
                    </a:ext>
                  </a:extLst>
                </a:gridCol>
                <a:gridCol w="2724325">
                  <a:extLst>
                    <a:ext uri="{9D8B030D-6E8A-4147-A177-3AD203B41FA5}">
                      <a16:colId xmlns:a16="http://schemas.microsoft.com/office/drawing/2014/main" val="4063809014"/>
                    </a:ext>
                  </a:extLst>
                </a:gridCol>
                <a:gridCol w="2724325">
                  <a:extLst>
                    <a:ext uri="{9D8B030D-6E8A-4147-A177-3AD203B41FA5}">
                      <a16:colId xmlns:a16="http://schemas.microsoft.com/office/drawing/2014/main" val="2981828597"/>
                    </a:ext>
                  </a:extLst>
                </a:gridCol>
              </a:tblGrid>
              <a:tr h="66726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Разработчик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приложения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установок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Пользовательский рейтинг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641439"/>
                  </a:ext>
                </a:extLst>
              </a:tr>
              <a:tr h="5994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Sirma</a:t>
                      </a:r>
                      <a:r>
                        <a:rPr lang="en-US" sz="2000" dirty="0"/>
                        <a:t> Medical Systems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</a:t>
                      </a:r>
                      <a:r>
                        <a:rPr lang="en-US" sz="2000" dirty="0" err="1"/>
                        <a:t>Diabetes:M</a:t>
                      </a:r>
                      <a:r>
                        <a:rPr lang="en-US" sz="2000" dirty="0"/>
                        <a:t>”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500,000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4,3★ </a:t>
                      </a:r>
                      <a:r>
                        <a:rPr lang="ru-RU" sz="2000" dirty="0"/>
                        <a:t>из 21,000 отзывов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0394"/>
                  </a:ext>
                </a:extLst>
              </a:tr>
              <a:tr h="5994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Sequencia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Vineravel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</a:t>
                      </a:r>
                      <a:r>
                        <a:rPr lang="en-US" sz="2000" dirty="0" err="1"/>
                        <a:t>Beetis</a:t>
                      </a:r>
                      <a:r>
                        <a:rPr lang="en-US" sz="2000" dirty="0"/>
                        <a:t>”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10,000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4,5★ </a:t>
                      </a:r>
                      <a:r>
                        <a:rPr lang="ru-RU" sz="2000" dirty="0"/>
                        <a:t>из 153 отзывов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152770"/>
                  </a:ext>
                </a:extLst>
              </a:tr>
              <a:tr h="5994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Hint Solutions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</a:t>
                      </a:r>
                      <a:r>
                        <a:rPr lang="ru-RU" sz="2000" dirty="0"/>
                        <a:t>Диабет</a:t>
                      </a:r>
                      <a:r>
                        <a:rPr lang="en-US" sz="2000" dirty="0"/>
                        <a:t>”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50,000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4,8★ </a:t>
                      </a:r>
                      <a:r>
                        <a:rPr lang="ru-RU" sz="2000" dirty="0"/>
                        <a:t>из 1,000 отзывов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694506"/>
                  </a:ext>
                </a:extLst>
              </a:tr>
              <a:tr h="5994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MedM</a:t>
                      </a:r>
                      <a:r>
                        <a:rPr lang="en-US" sz="2000" dirty="0"/>
                        <a:t> Inc.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</a:t>
                      </a:r>
                      <a:r>
                        <a:rPr lang="ru-RU" sz="2000" dirty="0"/>
                        <a:t>Дневник сахара крови – Диабет</a:t>
                      </a:r>
                      <a:r>
                        <a:rPr lang="en-US" sz="2000" dirty="0"/>
                        <a:t>”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3,9</a:t>
                      </a:r>
                      <a:r>
                        <a:rPr lang="en-US" sz="2000" dirty="0"/>
                        <a:t>★</a:t>
                      </a:r>
                      <a:r>
                        <a:rPr lang="ru-RU" sz="2000" dirty="0"/>
                        <a:t> из 368 отзывов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27720"/>
                  </a:ext>
                </a:extLst>
              </a:tr>
              <a:tr h="5994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DiabTrend</a:t>
                      </a:r>
                      <a:r>
                        <a:rPr lang="en-US" sz="2000" dirty="0"/>
                        <a:t> AI Analytics Inc.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</a:t>
                      </a:r>
                      <a:r>
                        <a:rPr lang="en-US" sz="2000" dirty="0" err="1"/>
                        <a:t>DiabTrend</a:t>
                      </a:r>
                      <a:r>
                        <a:rPr lang="en-US" sz="2000" dirty="0"/>
                        <a:t> – Diabetes Diary App”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100,000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Отзывов 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473253"/>
                  </a:ext>
                </a:extLst>
              </a:tr>
              <a:tr h="5994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Axel Stein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“</a:t>
                      </a:r>
                      <a:r>
                        <a:rPr lang="ru-RU" sz="2000" dirty="0" err="1"/>
                        <a:t>Трекер</a:t>
                      </a:r>
                      <a:r>
                        <a:rPr lang="ru-RU" sz="2000" dirty="0"/>
                        <a:t> диабета</a:t>
                      </a:r>
                      <a:r>
                        <a:rPr lang="en-US" sz="2000" dirty="0"/>
                        <a:t>”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4,5</a:t>
                      </a:r>
                      <a:r>
                        <a:rPr lang="en-US" sz="2000" dirty="0"/>
                        <a:t>★</a:t>
                      </a:r>
                      <a:r>
                        <a:rPr lang="ru-RU" sz="2000" dirty="0"/>
                        <a:t> из 167 отзывов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50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4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A1C69-BD51-4568-B765-FD7FA8C7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конкурентов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BF8A38B-89E1-4932-86A0-E5C5A8C0F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876760"/>
              </p:ext>
            </p:extLst>
          </p:nvPr>
        </p:nvGraphicFramePr>
        <p:xfrm>
          <a:off x="838199" y="1825623"/>
          <a:ext cx="10805721" cy="466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247">
                  <a:extLst>
                    <a:ext uri="{9D8B030D-6E8A-4147-A177-3AD203B41FA5}">
                      <a16:colId xmlns:a16="http://schemas.microsoft.com/office/drawing/2014/main" val="2195985901"/>
                    </a:ext>
                  </a:extLst>
                </a:gridCol>
                <a:gridCol w="1222782">
                  <a:extLst>
                    <a:ext uri="{9D8B030D-6E8A-4147-A177-3AD203B41FA5}">
                      <a16:colId xmlns:a16="http://schemas.microsoft.com/office/drawing/2014/main" val="2358294060"/>
                    </a:ext>
                  </a:extLst>
                </a:gridCol>
                <a:gridCol w="1222782">
                  <a:extLst>
                    <a:ext uri="{9D8B030D-6E8A-4147-A177-3AD203B41FA5}">
                      <a16:colId xmlns:a16="http://schemas.microsoft.com/office/drawing/2014/main" val="4098141597"/>
                    </a:ext>
                  </a:extLst>
                </a:gridCol>
                <a:gridCol w="1222782">
                  <a:extLst>
                    <a:ext uri="{9D8B030D-6E8A-4147-A177-3AD203B41FA5}">
                      <a16:colId xmlns:a16="http://schemas.microsoft.com/office/drawing/2014/main" val="2953484907"/>
                    </a:ext>
                  </a:extLst>
                </a:gridCol>
                <a:gridCol w="1222782">
                  <a:extLst>
                    <a:ext uri="{9D8B030D-6E8A-4147-A177-3AD203B41FA5}">
                      <a16:colId xmlns:a16="http://schemas.microsoft.com/office/drawing/2014/main" val="2524400076"/>
                    </a:ext>
                  </a:extLst>
                </a:gridCol>
                <a:gridCol w="1222782">
                  <a:extLst>
                    <a:ext uri="{9D8B030D-6E8A-4147-A177-3AD203B41FA5}">
                      <a16:colId xmlns:a16="http://schemas.microsoft.com/office/drawing/2014/main" val="304400591"/>
                    </a:ext>
                  </a:extLst>
                </a:gridCol>
                <a:gridCol w="1222782">
                  <a:extLst>
                    <a:ext uri="{9D8B030D-6E8A-4147-A177-3AD203B41FA5}">
                      <a16:colId xmlns:a16="http://schemas.microsoft.com/office/drawing/2014/main" val="4036568220"/>
                    </a:ext>
                  </a:extLst>
                </a:gridCol>
                <a:gridCol w="1222782">
                  <a:extLst>
                    <a:ext uri="{9D8B030D-6E8A-4147-A177-3AD203B41FA5}">
                      <a16:colId xmlns:a16="http://schemas.microsoft.com/office/drawing/2014/main" val="2946052822"/>
                    </a:ext>
                  </a:extLst>
                </a:gridCol>
              </a:tblGrid>
              <a:tr h="1723189">
                <a:tc>
                  <a:txBody>
                    <a:bodyPr/>
                    <a:lstStyle/>
                    <a:p>
                      <a:r>
                        <a:rPr lang="ru-RU" dirty="0"/>
                        <a:t>Критерии оценки конкурентов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Diabetes:M</a:t>
                      </a:r>
                      <a:endParaRPr lang="ru-RU" sz="1800" dirty="0"/>
                    </a:p>
                    <a:p>
                      <a:pPr algn="ctr"/>
                      <a:endParaRPr lang="ru-RU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Beetis</a:t>
                      </a:r>
                      <a:endParaRPr lang="ru-RU" sz="1800" dirty="0"/>
                    </a:p>
                    <a:p>
                      <a:pPr algn="ctr"/>
                      <a:endParaRPr lang="ru-RU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Диабет</a:t>
                      </a:r>
                      <a:endParaRPr lang="ru-RU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Дневник сахара крови – Диабет</a:t>
                      </a:r>
                      <a:endParaRPr lang="ru-RU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DiabTrend</a:t>
                      </a:r>
                      <a:r>
                        <a:rPr lang="en-US" sz="1800" dirty="0"/>
                        <a:t> – Diabetes Diary App</a:t>
                      </a:r>
                      <a:endParaRPr lang="ru-RU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/>
                        <a:t>Трекер</a:t>
                      </a:r>
                      <a:r>
                        <a:rPr lang="ru-RU" sz="1800" dirty="0"/>
                        <a:t> диабета</a:t>
                      </a:r>
                      <a:endParaRPr lang="ru-RU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Дневник диабетика</a:t>
                      </a:r>
                      <a:endParaRPr lang="ru-RU" dirty="0"/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4001143544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r>
                        <a:rPr lang="ru-RU" dirty="0"/>
                        <a:t>Качество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9242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r>
                        <a:rPr lang="ru-RU" dirty="0"/>
                        <a:t>Сервис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21612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r>
                        <a:rPr lang="ru-RU" dirty="0"/>
                        <a:t>Дизайн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76451"/>
                  </a:ext>
                </a:extLst>
              </a:tr>
              <a:tr h="736016">
                <a:tc>
                  <a:txBody>
                    <a:bodyPr/>
                    <a:lstStyle/>
                    <a:p>
                      <a:r>
                        <a:rPr lang="ru-RU" dirty="0"/>
                        <a:t>Популярность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3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88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686A1-8735-48C2-9ABA-D90FF263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конкурентов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DF9929D-80CB-47BE-A0BE-F9FC31D69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290188"/>
              </p:ext>
            </p:extLst>
          </p:nvPr>
        </p:nvGraphicFramePr>
        <p:xfrm>
          <a:off x="838201" y="595618"/>
          <a:ext cx="11015444" cy="6107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0453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C3EB9A43-7F8A-4A1E-AB3F-21C665406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613"/>
          </a:xfrm>
        </p:spPr>
      </p:pic>
    </p:spTree>
    <p:extLst>
      <p:ext uri="{BB962C8B-B14F-4D97-AF65-F5344CB8AC3E}">
        <p14:creationId xmlns:p14="http://schemas.microsoft.com/office/powerpoint/2010/main" val="194507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F20AA-0DBD-425E-AB2F-8F76E512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Опытная кривая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77C86-64B8-4CF3-AD3E-59334AD5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ростом количества установленных копий приложения на устройства пользователей реальная стоимость программного продукта уменьшается.</a:t>
            </a:r>
          </a:p>
        </p:txBody>
      </p:sp>
    </p:spTree>
    <p:extLst>
      <p:ext uri="{BB962C8B-B14F-4D97-AF65-F5344CB8AC3E}">
        <p14:creationId xmlns:p14="http://schemas.microsoft.com/office/powerpoint/2010/main" val="2570764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8CB8A-E2A1-4E6D-ADF9-624C2ADA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издержек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EAD95E-0174-494D-8829-CD9E1650C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Труд разработчиков</a:t>
            </a:r>
          </a:p>
          <a:p>
            <a:r>
              <a:rPr lang="ru-RU" dirty="0"/>
              <a:t>Затраты на продвижение</a:t>
            </a:r>
          </a:p>
          <a:p>
            <a:r>
              <a:rPr lang="ru-RU" dirty="0"/>
              <a:t>Аренда серверных мощностей</a:t>
            </a:r>
          </a:p>
          <a:p>
            <a:r>
              <a:rPr lang="ru-RU" dirty="0"/>
              <a:t>Расходы на информационную 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1547174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E74F8-6BE0-4E90-A60F-288B27FF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факторы успеха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740D6-5496-4B84-BF58-726A9D8D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Удобство эксплуатации</a:t>
            </a:r>
          </a:p>
          <a:p>
            <a:r>
              <a:rPr lang="ru-RU" dirty="0"/>
              <a:t>Доступность</a:t>
            </a:r>
          </a:p>
          <a:p>
            <a:r>
              <a:rPr lang="ru-RU" dirty="0"/>
              <a:t>Поддержка со стороны медучреждений</a:t>
            </a:r>
          </a:p>
        </p:txBody>
      </p:sp>
    </p:spTree>
    <p:extLst>
      <p:ext uri="{BB962C8B-B14F-4D97-AF65-F5344CB8AC3E}">
        <p14:creationId xmlns:p14="http://schemas.microsoft.com/office/powerpoint/2010/main" val="205998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B74FC-AB39-4EC8-BBBC-58888953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05AA9-113A-4177-8B6E-5876463C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Целью проекта является до мая 2024 года написать прототип приложения "Дневник диабетика".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Данное приложение позволяет: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Указать тип лечения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Вести записи об уровне сахара, инсулина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Предоставлять результаты в табличном и графическом виде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Экспортировать данные в форматах таблицы и графика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Вести базу углеводов в продуктах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Рассчитывать количество оставшегося инсулина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Вести график смены игл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Уведомлять пользователя через 2 часа после еды и об уходе длительного инсулина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738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2BDD6-9417-4EF8-9748-947790DD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Потребители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5D79C2-1E06-4A46-8824-5CD6FF1E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Основной ориентир – люди с диабетом 1 типа</a:t>
            </a:r>
          </a:p>
          <a:p>
            <a:r>
              <a:rPr lang="ru-RU" dirty="0"/>
              <a:t>Возрастная группа – не влияет</a:t>
            </a:r>
          </a:p>
          <a:p>
            <a:r>
              <a:rPr lang="ru-RU" dirty="0"/>
              <a:t>Род занятий: не влияет</a:t>
            </a:r>
          </a:p>
          <a:p>
            <a:r>
              <a:rPr lang="ru-RU" dirty="0"/>
              <a:t>Семейное положение: не влияет</a:t>
            </a:r>
          </a:p>
          <a:p>
            <a:r>
              <a:rPr lang="ru-RU" dirty="0"/>
              <a:t>Образование: не влияет</a:t>
            </a:r>
          </a:p>
          <a:p>
            <a:pPr marL="0" indent="0">
              <a:buNone/>
            </a:pPr>
            <a:r>
              <a:rPr lang="ru-RU" dirty="0"/>
              <a:t>Монолитный рынок без дифференцирования продукции</a:t>
            </a:r>
          </a:p>
        </p:txBody>
      </p:sp>
    </p:spTree>
    <p:extLst>
      <p:ext uri="{BB962C8B-B14F-4D97-AF65-F5344CB8AC3E}">
        <p14:creationId xmlns:p14="http://schemas.microsoft.com/office/powerpoint/2010/main" val="2471033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579F9-41B6-40D9-8A98-97E924FE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PEST-</a:t>
            </a:r>
            <a:r>
              <a:rPr lang="ru-RU" dirty="0"/>
              <a:t>анализ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77F64DA-ECB4-48D7-99A5-8A59364BF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016041"/>
              </p:ext>
            </p:extLst>
          </p:nvPr>
        </p:nvGraphicFramePr>
        <p:xfrm>
          <a:off x="838200" y="1442907"/>
          <a:ext cx="10515597" cy="50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066">
                  <a:extLst>
                    <a:ext uri="{9D8B030D-6E8A-4147-A177-3AD203B41FA5}">
                      <a16:colId xmlns:a16="http://schemas.microsoft.com/office/drawing/2014/main" val="569216883"/>
                    </a:ext>
                  </a:extLst>
                </a:gridCol>
                <a:gridCol w="1220598">
                  <a:extLst>
                    <a:ext uri="{9D8B030D-6E8A-4147-A177-3AD203B41FA5}">
                      <a16:colId xmlns:a16="http://schemas.microsoft.com/office/drawing/2014/main" val="2816886228"/>
                    </a:ext>
                  </a:extLst>
                </a:gridCol>
                <a:gridCol w="1220598">
                  <a:extLst>
                    <a:ext uri="{9D8B030D-6E8A-4147-A177-3AD203B41FA5}">
                      <a16:colId xmlns:a16="http://schemas.microsoft.com/office/drawing/2014/main" val="1187653166"/>
                    </a:ext>
                  </a:extLst>
                </a:gridCol>
                <a:gridCol w="1220598">
                  <a:extLst>
                    <a:ext uri="{9D8B030D-6E8A-4147-A177-3AD203B41FA5}">
                      <a16:colId xmlns:a16="http://schemas.microsoft.com/office/drawing/2014/main" val="2390434196"/>
                    </a:ext>
                  </a:extLst>
                </a:gridCol>
                <a:gridCol w="1220598">
                  <a:extLst>
                    <a:ext uri="{9D8B030D-6E8A-4147-A177-3AD203B41FA5}">
                      <a16:colId xmlns:a16="http://schemas.microsoft.com/office/drawing/2014/main" val="2768558038"/>
                    </a:ext>
                  </a:extLst>
                </a:gridCol>
                <a:gridCol w="2864139">
                  <a:extLst>
                    <a:ext uri="{9D8B030D-6E8A-4147-A177-3AD203B41FA5}">
                      <a16:colId xmlns:a16="http://schemas.microsoft.com/office/drawing/2014/main" val="3743274573"/>
                    </a:ext>
                  </a:extLst>
                </a:gridCol>
              </a:tblGrid>
              <a:tr h="1594890">
                <a:tc>
                  <a:txBody>
                    <a:bodyPr/>
                    <a:lstStyle/>
                    <a:p>
                      <a:r>
                        <a:rPr lang="ru-RU" dirty="0"/>
                        <a:t>Факторы внешнего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Важность для организации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Вероятность наступления фактора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Направленность влияния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Степень важности фактора среды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 фактора и комментарии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409024"/>
                  </a:ext>
                </a:extLst>
              </a:tr>
              <a:tr h="792975">
                <a:tc>
                  <a:txBody>
                    <a:bodyPr/>
                    <a:lstStyle/>
                    <a:p>
                      <a:r>
                        <a:rPr lang="ru-RU" dirty="0"/>
                        <a:t>Изменение числа людей с диабетом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+1/-1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3/-3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 ростом числа больных диабетом популярность приложения вырастет, и наоборот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86929"/>
                  </a:ext>
                </a:extLst>
              </a:tr>
              <a:tr h="792975">
                <a:tc>
                  <a:txBody>
                    <a:bodyPr/>
                    <a:lstStyle/>
                    <a:p>
                      <a:r>
                        <a:rPr lang="ru-RU" dirty="0"/>
                        <a:t>Изменение популярности онлайн-средств ведения дневника диабета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+1/-1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6/-6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Если люди начнут чаще пользоваться подобными средствами, то популярность приложения вырастет, и наоборот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293720"/>
                  </a:ext>
                </a:extLst>
              </a:tr>
              <a:tr h="866633">
                <a:tc>
                  <a:txBody>
                    <a:bodyPr/>
                    <a:lstStyle/>
                    <a:p>
                      <a:r>
                        <a:rPr lang="ru-RU" dirty="0"/>
                        <a:t>Улучшение качества продукции конкурентов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Если конкуренты значительно улучшат свои решения, клиент с большей вероятностью уйдёт к ним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77188"/>
                  </a:ext>
                </a:extLst>
              </a:tr>
              <a:tr h="79297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24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492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DAB1D-94C3-4C0B-A424-75F9171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полярности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C0ACF8-7E66-457F-9C1B-74D6E60AB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869436"/>
              </p:ext>
            </p:extLst>
          </p:nvPr>
        </p:nvGraphicFramePr>
        <p:xfrm>
          <a:off x="838200" y="1825625"/>
          <a:ext cx="1051560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125">
                  <a:extLst>
                    <a:ext uri="{9D8B030D-6E8A-4147-A177-3AD203B41FA5}">
                      <a16:colId xmlns:a16="http://schemas.microsoft.com/office/drawing/2014/main" val="874365305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2323645473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449873535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3538788310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3889637334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606835191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1486591351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305324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Аспекты анализа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18444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ru-RU" dirty="0"/>
                        <a:t>Маркетинг: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5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Степень новизны продукта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28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Качество продукта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71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Позиция продукта в своём секторе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Качество маркетинговых исследований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57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Организация сервиса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6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Представительства в каналах сбыта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26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Эффективность рекламы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22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Оформление продукта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8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Положительные отзывы, рекомендации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021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993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DAB1D-94C3-4C0B-A424-75F9171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полярности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C0ACF8-7E66-457F-9C1B-74D6E60AB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186511"/>
              </p:ext>
            </p:extLst>
          </p:nvPr>
        </p:nvGraphicFramePr>
        <p:xfrm>
          <a:off x="838200" y="1825625"/>
          <a:ext cx="10515603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125">
                  <a:extLst>
                    <a:ext uri="{9D8B030D-6E8A-4147-A177-3AD203B41FA5}">
                      <a16:colId xmlns:a16="http://schemas.microsoft.com/office/drawing/2014/main" val="874365305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2323645473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449873535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3538788310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3889637334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606835191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1486591351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305324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Аспекты анализа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18444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ru-RU" dirty="0"/>
                        <a:t>НИОКР: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5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Инновационный потенциал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28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Обеспечение патентами и лицензиями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71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Научно-исследовательский и конструкторский потенциал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 расширения производственных мощностей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57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276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DAB1D-94C3-4C0B-A424-75F9171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полярности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C0ACF8-7E66-457F-9C1B-74D6E60AB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71421"/>
              </p:ext>
            </p:extLst>
          </p:nvPr>
        </p:nvGraphicFramePr>
        <p:xfrm>
          <a:off x="838200" y="1825625"/>
          <a:ext cx="1051560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125">
                  <a:extLst>
                    <a:ext uri="{9D8B030D-6E8A-4147-A177-3AD203B41FA5}">
                      <a16:colId xmlns:a16="http://schemas.microsoft.com/office/drawing/2014/main" val="874365305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2323645473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449873535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3538788310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3889637334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606835191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1486591351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305324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Аспекты анализа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18444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ru-RU" dirty="0"/>
                        <a:t>Производство: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5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Размеры предприятия и производственный потенциал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28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Гибкость производства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71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Уровень качества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111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DAB1D-94C3-4C0B-A424-75F9171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полярности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C0ACF8-7E66-457F-9C1B-74D6E60AB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864286"/>
              </p:ext>
            </p:extLst>
          </p:nvPr>
        </p:nvGraphicFramePr>
        <p:xfrm>
          <a:off x="838200" y="1825625"/>
          <a:ext cx="105155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125">
                  <a:extLst>
                    <a:ext uri="{9D8B030D-6E8A-4147-A177-3AD203B41FA5}">
                      <a16:colId xmlns:a16="http://schemas.microsoft.com/office/drawing/2014/main" val="874365305"/>
                    </a:ext>
                  </a:extLst>
                </a:gridCol>
                <a:gridCol w="776353">
                  <a:extLst>
                    <a:ext uri="{9D8B030D-6E8A-4147-A177-3AD203B41FA5}">
                      <a16:colId xmlns:a16="http://schemas.microsoft.com/office/drawing/2014/main" val="2323645473"/>
                    </a:ext>
                  </a:extLst>
                </a:gridCol>
                <a:gridCol w="776353">
                  <a:extLst>
                    <a:ext uri="{9D8B030D-6E8A-4147-A177-3AD203B41FA5}">
                      <a16:colId xmlns:a16="http://schemas.microsoft.com/office/drawing/2014/main" val="449873535"/>
                    </a:ext>
                  </a:extLst>
                </a:gridCol>
                <a:gridCol w="776353">
                  <a:extLst>
                    <a:ext uri="{9D8B030D-6E8A-4147-A177-3AD203B41FA5}">
                      <a16:colId xmlns:a16="http://schemas.microsoft.com/office/drawing/2014/main" val="3538788310"/>
                    </a:ext>
                  </a:extLst>
                </a:gridCol>
                <a:gridCol w="776353">
                  <a:extLst>
                    <a:ext uri="{9D8B030D-6E8A-4147-A177-3AD203B41FA5}">
                      <a16:colId xmlns:a16="http://schemas.microsoft.com/office/drawing/2014/main" val="3889637334"/>
                    </a:ext>
                  </a:extLst>
                </a:gridCol>
                <a:gridCol w="776353">
                  <a:extLst>
                    <a:ext uri="{9D8B030D-6E8A-4147-A177-3AD203B41FA5}">
                      <a16:colId xmlns:a16="http://schemas.microsoft.com/office/drawing/2014/main" val="606835191"/>
                    </a:ext>
                  </a:extLst>
                </a:gridCol>
                <a:gridCol w="776353">
                  <a:extLst>
                    <a:ext uri="{9D8B030D-6E8A-4147-A177-3AD203B41FA5}">
                      <a16:colId xmlns:a16="http://schemas.microsoft.com/office/drawing/2014/main" val="1486591351"/>
                    </a:ext>
                  </a:extLst>
                </a:gridCol>
                <a:gridCol w="776353">
                  <a:extLst>
                    <a:ext uri="{9D8B030D-6E8A-4147-A177-3AD203B41FA5}">
                      <a16:colId xmlns:a16="http://schemas.microsoft.com/office/drawing/2014/main" val="305324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Аспекты анализа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18444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ru-RU" dirty="0"/>
                        <a:t>Финансы: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5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Финансовый потенциал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28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Оценка структуры затрат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71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Доля собственного капитала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Интеграционные возможности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57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 диверсификации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6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Готовность к риску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26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716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DAB1D-94C3-4C0B-A424-75F9171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полярности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C0ACF8-7E66-457F-9C1B-74D6E60AB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582736"/>
              </p:ext>
            </p:extLst>
          </p:nvPr>
        </p:nvGraphicFramePr>
        <p:xfrm>
          <a:off x="838200" y="1825625"/>
          <a:ext cx="105156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125">
                  <a:extLst>
                    <a:ext uri="{9D8B030D-6E8A-4147-A177-3AD203B41FA5}">
                      <a16:colId xmlns:a16="http://schemas.microsoft.com/office/drawing/2014/main" val="874365305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2323645473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449873535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3538788310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3889637334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606835191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1486591351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305324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Аспекты анализа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18444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ru-RU" dirty="0"/>
                        <a:t>Управление персоналом: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5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Система мотивации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28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Система привлечения и отбора кадров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71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Система подготовки и переподготовки кадров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44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DAB1D-94C3-4C0B-A424-75F9171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полярности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C0ACF8-7E66-457F-9C1B-74D6E60AB2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514863"/>
              </p:ext>
            </p:extLst>
          </p:nvPr>
        </p:nvGraphicFramePr>
        <p:xfrm>
          <a:off x="838200" y="1825625"/>
          <a:ext cx="1051560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1125">
                  <a:extLst>
                    <a:ext uri="{9D8B030D-6E8A-4147-A177-3AD203B41FA5}">
                      <a16:colId xmlns:a16="http://schemas.microsoft.com/office/drawing/2014/main" val="874365305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2323645473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449873535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3538788310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3889637334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606835191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1486591351"/>
                    </a:ext>
                  </a:extLst>
                </a:gridCol>
                <a:gridCol w="776354">
                  <a:extLst>
                    <a:ext uri="{9D8B030D-6E8A-4147-A177-3AD203B41FA5}">
                      <a16:colId xmlns:a16="http://schemas.microsoft.com/office/drawing/2014/main" val="3053247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Аспекты анализа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018444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r>
                        <a:rPr lang="ru-RU" dirty="0"/>
                        <a:t>Власть и лидерство. Организационная структура и культура: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5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Эффективность менеджмента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28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Гибкость управления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71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Тип организационной структуры, ее соответствие стратегии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Коммуникационная политика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26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458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DAB1D-94C3-4C0B-A424-75F9171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полярности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4956791-B8CF-4F1D-9189-12C5CFCB9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97251"/>
              </p:ext>
            </p:extLst>
          </p:nvPr>
        </p:nvGraphicFramePr>
        <p:xfrm>
          <a:off x="838200" y="1391516"/>
          <a:ext cx="10769427" cy="5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55">
                  <a:extLst>
                    <a:ext uri="{9D8B030D-6E8A-4147-A177-3AD203B41FA5}">
                      <a16:colId xmlns:a16="http://schemas.microsoft.com/office/drawing/2014/main" val="55837410"/>
                    </a:ext>
                  </a:extLst>
                </a:gridCol>
                <a:gridCol w="2983345">
                  <a:extLst>
                    <a:ext uri="{9D8B030D-6E8A-4147-A177-3AD203B41FA5}">
                      <a16:colId xmlns:a16="http://schemas.microsoft.com/office/drawing/2014/main" val="3022478570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1202403666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2036219001"/>
                    </a:ext>
                  </a:extLst>
                </a:gridCol>
                <a:gridCol w="3747482">
                  <a:extLst>
                    <a:ext uri="{9D8B030D-6E8A-4147-A177-3AD203B41FA5}">
                      <a16:colId xmlns:a16="http://schemas.microsoft.com/office/drawing/2014/main" val="1170490324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П/П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Ресурс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Степень важности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Относительная сила компании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Комментарии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86634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Качество продукции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Высокое качество продукции является одним из основных критериев успешности входа на рынок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5689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Степень новизны продукта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Продукт не реализует инновационные возможности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92095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Позиция продукта в своём секторе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 текущий момент продукт не обладает сколь-либо значимой популярностью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17844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Качество маркетинговых исследований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Компания не проводит маркетинговых исследований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1653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Организация сервиса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 подразумевает дальнейшую поддержку и развитие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1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973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DAB1D-94C3-4C0B-A424-75F9171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полярности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4956791-B8CF-4F1D-9189-12C5CFCB9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200906"/>
              </p:ext>
            </p:extLst>
          </p:nvPr>
        </p:nvGraphicFramePr>
        <p:xfrm>
          <a:off x="838200" y="1391516"/>
          <a:ext cx="10769427" cy="466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55">
                  <a:extLst>
                    <a:ext uri="{9D8B030D-6E8A-4147-A177-3AD203B41FA5}">
                      <a16:colId xmlns:a16="http://schemas.microsoft.com/office/drawing/2014/main" val="55837410"/>
                    </a:ext>
                  </a:extLst>
                </a:gridCol>
                <a:gridCol w="2983345">
                  <a:extLst>
                    <a:ext uri="{9D8B030D-6E8A-4147-A177-3AD203B41FA5}">
                      <a16:colId xmlns:a16="http://schemas.microsoft.com/office/drawing/2014/main" val="3022478570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1202403666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2036219001"/>
                    </a:ext>
                  </a:extLst>
                </a:gridCol>
                <a:gridCol w="3747482">
                  <a:extLst>
                    <a:ext uri="{9D8B030D-6E8A-4147-A177-3AD203B41FA5}">
                      <a16:colId xmlns:a16="http://schemas.microsoft.com/office/drawing/2014/main" val="1170490324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П/П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Ресурс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Степень важности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Относительная сила компании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Комментарии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86634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Представительства в каналах сбыта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 текущий момент компания не имеет представительств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5689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Эффективность рекламы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Реклама сервиса не является приоритетным направлением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92095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Оформление продукта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Внешний вид приложения увеличит вероятность скачивания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17844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Положительные отзывы, рекомендации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 текущий момент приложение ещё не имеет отзывов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1653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Инновационный потенциал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Приложение не реализует инновационные решения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1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83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4D858-BADB-4D8D-AF6F-F4F3BA33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рынка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ABB40-7984-4184-A497-3539A78E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645" y="1825625"/>
            <a:ext cx="38282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Охват приложения напрямую пропорционален количеству больных диабетом</a:t>
            </a:r>
          </a:p>
          <a:p>
            <a:pPr marL="0" indent="0">
              <a:buNone/>
            </a:pPr>
            <a:r>
              <a:rPr lang="ru-RU" sz="2400" dirty="0"/>
              <a:t>Проект ориентирован на российский рынок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CCE941-7842-4C08-A1E6-51325FB1B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4" y="1825625"/>
            <a:ext cx="7748584" cy="423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650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DAB1D-94C3-4C0B-A424-75F9171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полярности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4956791-B8CF-4F1D-9189-12C5CFCB9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222345"/>
              </p:ext>
            </p:extLst>
          </p:nvPr>
        </p:nvGraphicFramePr>
        <p:xfrm>
          <a:off x="838200" y="1391516"/>
          <a:ext cx="10769427" cy="534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55">
                  <a:extLst>
                    <a:ext uri="{9D8B030D-6E8A-4147-A177-3AD203B41FA5}">
                      <a16:colId xmlns:a16="http://schemas.microsoft.com/office/drawing/2014/main" val="55837410"/>
                    </a:ext>
                  </a:extLst>
                </a:gridCol>
                <a:gridCol w="2983345">
                  <a:extLst>
                    <a:ext uri="{9D8B030D-6E8A-4147-A177-3AD203B41FA5}">
                      <a16:colId xmlns:a16="http://schemas.microsoft.com/office/drawing/2014/main" val="3022478570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1202403666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2036219001"/>
                    </a:ext>
                  </a:extLst>
                </a:gridCol>
                <a:gridCol w="3747482">
                  <a:extLst>
                    <a:ext uri="{9D8B030D-6E8A-4147-A177-3AD203B41FA5}">
                      <a16:colId xmlns:a16="http://schemas.microsoft.com/office/drawing/2014/main" val="1170490324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П/П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Ресурс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Степень важности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Относительная сила компании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Комментарии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86634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Обеспечение патентами и лицензиями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Для работы приложению не требуются запатентованные технологии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5689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Научно-исследовательский и конструкторский потенциал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Получение данных о состоянии здоровья больных диабетом можно передавать специалистам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92095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Возможность расширения производственных мощностей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Возможно увеличение числа разработчиков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17844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Размеры предприятия и производственный потенциал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Качество продукта не зависит от размера предприятия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1653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Гибкость производства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 даёт возможность с лёгкостью изменить производственный процесс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1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996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DAB1D-94C3-4C0B-A424-75F9171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полярности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4956791-B8CF-4F1D-9189-12C5CFCB9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082710"/>
              </p:ext>
            </p:extLst>
          </p:nvPr>
        </p:nvGraphicFramePr>
        <p:xfrm>
          <a:off x="838200" y="1391516"/>
          <a:ext cx="10769427" cy="480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55">
                  <a:extLst>
                    <a:ext uri="{9D8B030D-6E8A-4147-A177-3AD203B41FA5}">
                      <a16:colId xmlns:a16="http://schemas.microsoft.com/office/drawing/2014/main" val="55837410"/>
                    </a:ext>
                  </a:extLst>
                </a:gridCol>
                <a:gridCol w="2983345">
                  <a:extLst>
                    <a:ext uri="{9D8B030D-6E8A-4147-A177-3AD203B41FA5}">
                      <a16:colId xmlns:a16="http://schemas.microsoft.com/office/drawing/2014/main" val="3022478570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1202403666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2036219001"/>
                    </a:ext>
                  </a:extLst>
                </a:gridCol>
                <a:gridCol w="3747482">
                  <a:extLst>
                    <a:ext uri="{9D8B030D-6E8A-4147-A177-3AD203B41FA5}">
                      <a16:colId xmlns:a16="http://schemas.microsoft.com/office/drawing/2014/main" val="1170490324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П/П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Ресурс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Степень важности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Относительная сила компании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Комментарии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86634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Уровень качества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 качества продукта напрямую зависит успех проекта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5689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Финансовый потенциал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 изначально планируется как некоммерческий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92095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Доля собственного капитала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 не требователен к стартовому капиталу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17844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Интеграционные возможности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Интеграция с медучреждениями позволит расширить финансирование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1653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Возможность диверсификации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Проекту нечего диверсифицировать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1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199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DAB1D-94C3-4C0B-A424-75F9171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полярности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4956791-B8CF-4F1D-9189-12C5CFCB9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351278"/>
              </p:ext>
            </p:extLst>
          </p:nvPr>
        </p:nvGraphicFramePr>
        <p:xfrm>
          <a:off x="838200" y="1391516"/>
          <a:ext cx="10769427" cy="480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55">
                  <a:extLst>
                    <a:ext uri="{9D8B030D-6E8A-4147-A177-3AD203B41FA5}">
                      <a16:colId xmlns:a16="http://schemas.microsoft.com/office/drawing/2014/main" val="55837410"/>
                    </a:ext>
                  </a:extLst>
                </a:gridCol>
                <a:gridCol w="2983345">
                  <a:extLst>
                    <a:ext uri="{9D8B030D-6E8A-4147-A177-3AD203B41FA5}">
                      <a16:colId xmlns:a16="http://schemas.microsoft.com/office/drawing/2014/main" val="3022478570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1202403666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2036219001"/>
                    </a:ext>
                  </a:extLst>
                </a:gridCol>
                <a:gridCol w="3747482">
                  <a:extLst>
                    <a:ext uri="{9D8B030D-6E8A-4147-A177-3AD203B41FA5}">
                      <a16:colId xmlns:a16="http://schemas.microsoft.com/office/drawing/2014/main" val="1170490324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П/П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Ресурс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Степень важности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Относительная сила компании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Комментарии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86634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Готовность к риску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Проекту нечего терять, поэтому  разумный риск оправдан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5689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Система мотивации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92095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Система привлечения и отбора кадров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 данном этапе проект не ищет новых сотрудников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17844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Система подготовки и переподготовки кадров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 данном этапе проект не ищет новых сотрудников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1653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Эффективность менеджмента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Команда проекта не настолько велика, чтобы был необходим серьёзный менеджмент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1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503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DAB1D-94C3-4C0B-A424-75F9171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Профиль полярности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24956791-B8CF-4F1D-9189-12C5CFCB9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950714"/>
              </p:ext>
            </p:extLst>
          </p:nvPr>
        </p:nvGraphicFramePr>
        <p:xfrm>
          <a:off x="838200" y="1391516"/>
          <a:ext cx="10769427" cy="338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55">
                  <a:extLst>
                    <a:ext uri="{9D8B030D-6E8A-4147-A177-3AD203B41FA5}">
                      <a16:colId xmlns:a16="http://schemas.microsoft.com/office/drawing/2014/main" val="55837410"/>
                    </a:ext>
                  </a:extLst>
                </a:gridCol>
                <a:gridCol w="2983345">
                  <a:extLst>
                    <a:ext uri="{9D8B030D-6E8A-4147-A177-3AD203B41FA5}">
                      <a16:colId xmlns:a16="http://schemas.microsoft.com/office/drawing/2014/main" val="3022478570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1202403666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2036219001"/>
                    </a:ext>
                  </a:extLst>
                </a:gridCol>
                <a:gridCol w="3747482">
                  <a:extLst>
                    <a:ext uri="{9D8B030D-6E8A-4147-A177-3AD203B41FA5}">
                      <a16:colId xmlns:a16="http://schemas.microsoft.com/office/drawing/2014/main" val="1170490324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№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П/П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Ресурс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Степень важности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Относительная сила компании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Комментарии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866347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Гибкость управления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Ввиду небольшого размера команды разделение задач происходит максимально гибко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5689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Тип организационной структуры, ее соответствие стратегии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920953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Коммуникационная политика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Персонал свободно общается в </a:t>
                      </a:r>
                      <a:r>
                        <a:rPr lang="ru-RU"/>
                        <a:t>процессе разработки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17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168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E0F36-99EE-432F-A3C2-8288136B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SWOT-</a:t>
            </a:r>
            <a:r>
              <a:rPr lang="ru-RU" dirty="0"/>
              <a:t>анализ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F850831-40F4-4514-B26F-EFDB34DB1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094689"/>
              </p:ext>
            </p:extLst>
          </p:nvPr>
        </p:nvGraphicFramePr>
        <p:xfrm>
          <a:off x="838200" y="1283516"/>
          <a:ext cx="10906387" cy="543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848">
                  <a:extLst>
                    <a:ext uri="{9D8B030D-6E8A-4147-A177-3AD203B41FA5}">
                      <a16:colId xmlns:a16="http://schemas.microsoft.com/office/drawing/2014/main" val="765498737"/>
                    </a:ext>
                  </a:extLst>
                </a:gridCol>
                <a:gridCol w="4085438">
                  <a:extLst>
                    <a:ext uri="{9D8B030D-6E8A-4147-A177-3AD203B41FA5}">
                      <a16:colId xmlns:a16="http://schemas.microsoft.com/office/drawing/2014/main" val="3357466416"/>
                    </a:ext>
                  </a:extLst>
                </a:gridCol>
                <a:gridCol w="3733101">
                  <a:extLst>
                    <a:ext uri="{9D8B030D-6E8A-4147-A177-3AD203B41FA5}">
                      <a16:colId xmlns:a16="http://schemas.microsoft.com/office/drawing/2014/main" val="1685196728"/>
                    </a:ext>
                  </a:extLst>
                </a:gridCol>
              </a:tblGrid>
              <a:tr h="169737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Возможности: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Признание приложения специалистами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Привлечение инвестиций в проект, в том числе от государства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Угрозы: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Агрессивная информационная политика конкурентов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37916"/>
                  </a:ext>
                </a:extLst>
              </a:tr>
              <a:tr h="1697372">
                <a:tc>
                  <a:txBody>
                    <a:bodyPr/>
                    <a:lstStyle/>
                    <a:p>
                      <a:r>
                        <a:rPr lang="ru-RU" dirty="0"/>
                        <a:t>Сильные стороны: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Простота использования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Бесплатность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Удобная выгрузка отчётов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При содействии медиков возможно расширение охвата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Привлечение средств в проект позволит расширить функционал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Возможность интеграции в медицинскую систему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Средство выгрузки отчётов превосходит таковое у конкурентов, что повышает привлекательность приложения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939919"/>
                  </a:ext>
                </a:extLst>
              </a:tr>
              <a:tr h="1697372">
                <a:tc>
                  <a:txBody>
                    <a:bodyPr/>
                    <a:lstStyle/>
                    <a:p>
                      <a:r>
                        <a:rPr lang="ru-RU" dirty="0"/>
                        <a:t>Слабые стороны: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Посредственный дизайн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Отсутствие синхронизации данных по сети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Скудный дизайн интерфейса может отталкивать аудиторию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600" dirty="0"/>
                        <a:t>Без системы синхронизации задача интеграции с медучреждениями будет затруднена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dirty="0"/>
                        <a:t>Снижение заинтересованности потенциальной аудитории из-за справедливых высказываний конкурентов в адрес нашего приложения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600" dirty="0"/>
                        <a:t>Появление копий приложения со встроенным вредоносным ПО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9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546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59D50-C62F-49AE-977E-307B5A4A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070A7-7E01-489D-8305-77AE5B2B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52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CD658-5D88-4CB0-BF42-575834C0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EFAS-</a:t>
            </a:r>
            <a:r>
              <a:rPr lang="ru-RU" dirty="0"/>
              <a:t>анализ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FD1E641-6128-4480-AAFD-419E2D89E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831402"/>
              </p:ext>
            </p:extLst>
          </p:nvPr>
        </p:nvGraphicFramePr>
        <p:xfrm>
          <a:off x="838200" y="1825625"/>
          <a:ext cx="10515599" cy="4569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0">
                  <a:extLst>
                    <a:ext uri="{9D8B030D-6E8A-4147-A177-3AD203B41FA5}">
                      <a16:colId xmlns:a16="http://schemas.microsoft.com/office/drawing/2014/main" val="4127380328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1095055063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915733501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1867991971"/>
                    </a:ext>
                  </a:extLst>
                </a:gridCol>
              </a:tblGrid>
              <a:tr h="68790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Факторы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Балл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Взвешенная оценка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56644"/>
                  </a:ext>
                </a:extLst>
              </a:tr>
              <a:tr h="442108">
                <a:tc gridSpan="4">
                  <a:txBody>
                    <a:bodyPr/>
                    <a:lstStyle/>
                    <a:p>
                      <a:pPr algn="l"/>
                      <a:r>
                        <a:rPr lang="ru-RU" sz="2000" b="1" dirty="0"/>
                        <a:t>Возможности: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70939"/>
                  </a:ext>
                </a:extLst>
              </a:tr>
              <a:tr h="687903">
                <a:tc>
                  <a:txBody>
                    <a:bodyPr/>
                    <a:lstStyle/>
                    <a:p>
                      <a:pPr algn="l">
                        <a:buFont typeface="+mj-lt"/>
                        <a:buNone/>
                      </a:pPr>
                      <a:r>
                        <a:rPr lang="ru-RU" dirty="0">
                          <a:effectLst/>
                        </a:rPr>
                        <a:t>Возможность лоббирования собственных интересов в области здравоохранения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0,04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0,12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2903491622"/>
                  </a:ext>
                </a:extLst>
              </a:tr>
              <a:tr h="687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Признание приложения специалистами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49400"/>
                  </a:ext>
                </a:extLst>
              </a:tr>
              <a:tr h="687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Привлечение инвестиций в проект, в том числе от государства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3099"/>
                  </a:ext>
                </a:extLst>
              </a:tr>
              <a:tr h="687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удовлетворить ранее неудовлетворенные потребности клиента с помощью новых технологий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2491"/>
                  </a:ext>
                </a:extLst>
              </a:tr>
              <a:tr h="687903">
                <a:tc>
                  <a:txBody>
                    <a:bodyPr/>
                    <a:lstStyle/>
                    <a:p>
                      <a:r>
                        <a:rPr lang="ru-RU" dirty="0"/>
                        <a:t>Низкая вероятность появления других полностью отечественных приложений-аналогов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61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88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CD658-5D88-4CB0-BF42-575834C0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EFAS-</a:t>
            </a:r>
            <a:r>
              <a:rPr lang="ru-RU" dirty="0"/>
              <a:t>анализ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FD1E641-6128-4480-AAFD-419E2D89E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11389"/>
              </p:ext>
            </p:extLst>
          </p:nvPr>
        </p:nvGraphicFramePr>
        <p:xfrm>
          <a:off x="838200" y="1825625"/>
          <a:ext cx="10515599" cy="4569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800">
                  <a:extLst>
                    <a:ext uri="{9D8B030D-6E8A-4147-A177-3AD203B41FA5}">
                      <a16:colId xmlns:a16="http://schemas.microsoft.com/office/drawing/2014/main" val="4127380328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1095055063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915733501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1867991971"/>
                    </a:ext>
                  </a:extLst>
                </a:gridCol>
              </a:tblGrid>
              <a:tr h="68790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Факторы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Балл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Взвешенная оценка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56644"/>
                  </a:ext>
                </a:extLst>
              </a:tr>
              <a:tr h="442108">
                <a:tc gridSpan="4">
                  <a:txBody>
                    <a:bodyPr/>
                    <a:lstStyle/>
                    <a:p>
                      <a:pPr algn="l"/>
                      <a:r>
                        <a:rPr lang="ru-RU" sz="2000" b="1" dirty="0"/>
                        <a:t>Угрозы: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70939"/>
                  </a:ext>
                </a:extLst>
              </a:tr>
              <a:tr h="687903">
                <a:tc>
                  <a:txBody>
                    <a:bodyPr/>
                    <a:lstStyle/>
                    <a:p>
                      <a:pPr algn="l">
                        <a:buFont typeface="+mj-lt"/>
                        <a:buNone/>
                      </a:pPr>
                      <a:r>
                        <a:rPr lang="ru-RU" dirty="0">
                          <a:effectLst/>
                        </a:rPr>
                        <a:t>Ужесточение требований к техническим возможностям под влиянием инвесторов и специалистов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0,07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4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0,28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2903491622"/>
                  </a:ext>
                </a:extLst>
              </a:tr>
              <a:tr h="687903">
                <a:tc>
                  <a:txBody>
                    <a:bodyPr/>
                    <a:lstStyle/>
                    <a:p>
                      <a:r>
                        <a:rPr lang="ru-RU" dirty="0"/>
                        <a:t>Уменьшение количества конечных потребителей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49400"/>
                  </a:ext>
                </a:extLst>
              </a:tr>
              <a:tr h="687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Агрессивная информационная политика конкурентов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3099"/>
                  </a:ext>
                </a:extLst>
              </a:tr>
              <a:tr h="687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Бесплатная система распространения приложения ставит под угрозу финансовую стабильность проекта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2491"/>
                  </a:ext>
                </a:extLst>
              </a:tr>
              <a:tr h="68790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61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84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6FF7A-DB67-4523-A41F-67CFEA66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Стадия жизненного цикла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C55C8-680D-4E22-A69E-7B391101AB47}"/>
              </a:ext>
            </a:extLst>
          </p:cNvPr>
          <p:cNvSpPr txBox="1"/>
          <p:nvPr/>
        </p:nvSpPr>
        <p:spPr>
          <a:xfrm>
            <a:off x="7751428" y="1778466"/>
            <a:ext cx="3993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Отрасль уже сформировалась и находится на стадии зрелости.</a:t>
            </a:r>
          </a:p>
          <a:p>
            <a:endParaRPr lang="ru-RU" dirty="0"/>
          </a:p>
          <a:p>
            <a:r>
              <a:rPr lang="ru-RU" dirty="0"/>
              <a:t>Конкуренция уже высока, но выход на рынок остаётся возможным.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AE9B2D9E-FA73-4663-9FC0-1A180C28C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72" y="1497740"/>
            <a:ext cx="6620950" cy="5252621"/>
          </a:xfrm>
        </p:spPr>
      </p:pic>
    </p:spTree>
    <p:extLst>
      <p:ext uri="{BB962C8B-B14F-4D97-AF65-F5344CB8AC3E}">
        <p14:creationId xmlns:p14="http://schemas.microsoft.com/office/powerpoint/2010/main" val="340463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924FE-FDF2-4369-9D04-1B2B0061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барьеры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B7DF76F-1870-4961-9F86-87CFC32C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743018"/>
              </p:ext>
            </p:extLst>
          </p:nvPr>
        </p:nvGraphicFramePr>
        <p:xfrm>
          <a:off x="838200" y="1825625"/>
          <a:ext cx="10515600" cy="47932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945073">
                  <a:extLst>
                    <a:ext uri="{9D8B030D-6E8A-4147-A177-3AD203B41FA5}">
                      <a16:colId xmlns:a16="http://schemas.microsoft.com/office/drawing/2014/main" val="3275367686"/>
                    </a:ext>
                  </a:extLst>
                </a:gridCol>
                <a:gridCol w="2570527">
                  <a:extLst>
                    <a:ext uri="{9D8B030D-6E8A-4147-A177-3AD203B41FA5}">
                      <a16:colId xmlns:a16="http://schemas.microsoft.com/office/drawing/2014/main" val="762440623"/>
                    </a:ext>
                  </a:extLst>
                </a:gridCol>
              </a:tblGrid>
              <a:tr h="532588">
                <a:tc>
                  <a:txBody>
                    <a:bodyPr/>
                    <a:lstStyle/>
                    <a:p>
                      <a:r>
                        <a:rPr lang="ru-RU" sz="2400" b="0" dirty="0"/>
                        <a:t>Экономия, связанная с масштабом производства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099094"/>
                  </a:ext>
                </a:extLst>
              </a:tr>
              <a:tr h="532588">
                <a:tc>
                  <a:txBody>
                    <a:bodyPr/>
                    <a:lstStyle/>
                    <a:p>
                      <a:r>
                        <a:rPr lang="ru-RU" sz="2400" dirty="0"/>
                        <a:t>Запатентованные отличия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133091"/>
                  </a:ext>
                </a:extLst>
              </a:tr>
              <a:tr h="532588">
                <a:tc>
                  <a:txBody>
                    <a:bodyPr/>
                    <a:lstStyle/>
                    <a:p>
                      <a:r>
                        <a:rPr lang="ru-RU" sz="2400" dirty="0"/>
                        <a:t>Узнаваемость торговой марки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54106"/>
                  </a:ext>
                </a:extLst>
              </a:tr>
              <a:tr h="532588">
                <a:tc>
                  <a:txBody>
                    <a:bodyPr/>
                    <a:lstStyle/>
                    <a:p>
                      <a:r>
                        <a:rPr lang="ru-RU" sz="2400" dirty="0"/>
                        <a:t>Издержки переключения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13657"/>
                  </a:ext>
                </a:extLst>
              </a:tr>
              <a:tr h="532588">
                <a:tc>
                  <a:txBody>
                    <a:bodyPr/>
                    <a:lstStyle/>
                    <a:p>
                      <a:r>
                        <a:rPr lang="ru-RU" sz="2400" dirty="0"/>
                        <a:t>Требовательность к объёму капитала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525462"/>
                  </a:ext>
                </a:extLst>
              </a:tr>
              <a:tr h="532588">
                <a:tc>
                  <a:txBody>
                    <a:bodyPr/>
                    <a:lstStyle/>
                    <a:p>
                      <a:r>
                        <a:rPr lang="ru-RU" sz="2400" dirty="0"/>
                        <a:t>Доступ к каналам распространения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09824"/>
                  </a:ext>
                </a:extLst>
              </a:tr>
              <a:tr h="532588">
                <a:tc>
                  <a:txBody>
                    <a:bodyPr/>
                    <a:lstStyle/>
                    <a:p>
                      <a:r>
                        <a:rPr lang="ru-RU" sz="2400" dirty="0"/>
                        <a:t>Собственная, отличающаяся низкими издержками модель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011298"/>
                  </a:ext>
                </a:extLst>
              </a:tr>
              <a:tr h="532588">
                <a:tc>
                  <a:txBody>
                    <a:bodyPr/>
                    <a:lstStyle/>
                    <a:p>
                      <a:r>
                        <a:rPr lang="ru-RU" sz="2400" dirty="0"/>
                        <a:t>Политика правительства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784396"/>
                  </a:ext>
                </a:extLst>
              </a:tr>
              <a:tr h="532588">
                <a:tc>
                  <a:txBody>
                    <a:bodyPr/>
                    <a:lstStyle/>
                    <a:p>
                      <a:r>
                        <a:rPr lang="ru-RU" sz="2400" dirty="0"/>
                        <a:t>Ожидаемые ответные меры конкурентов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145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2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B6DDC-D233-4266-AC7C-D29A0742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Детерминанты рыночной власти поставщиков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B184E2E-A695-441C-8D37-7EC2D88C1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510936"/>
              </p:ext>
            </p:extLst>
          </p:nvPr>
        </p:nvGraphicFramePr>
        <p:xfrm>
          <a:off x="838200" y="1825625"/>
          <a:ext cx="10515600" cy="46672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17903">
                  <a:extLst>
                    <a:ext uri="{9D8B030D-6E8A-4147-A177-3AD203B41FA5}">
                      <a16:colId xmlns:a16="http://schemas.microsoft.com/office/drawing/2014/main" val="1187201579"/>
                    </a:ext>
                  </a:extLst>
                </a:gridCol>
                <a:gridCol w="2897697">
                  <a:extLst>
                    <a:ext uri="{9D8B030D-6E8A-4147-A177-3AD203B41FA5}">
                      <a16:colId xmlns:a16="http://schemas.microsoft.com/office/drawing/2014/main" val="3418690785"/>
                    </a:ext>
                  </a:extLst>
                </a:gridCol>
              </a:tblGrid>
              <a:tr h="583406">
                <a:tc>
                  <a:txBody>
                    <a:bodyPr/>
                    <a:lstStyle/>
                    <a:p>
                      <a:r>
                        <a:rPr lang="ru-RU" sz="2400" b="0" dirty="0"/>
                        <a:t>Дифференциация ресурсов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13553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Издержки переключения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060449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Ресурсы-субституты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2185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Уровень концентрации поставщиков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36842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Значимость объёмов поставок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54746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Угроза интеграции вперёд и назад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26015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Влияние цены ресурсов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58411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Стоимость поставок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232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6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C6A23-BBDE-4B09-9B9D-39137DA1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Детерминанты рыночной власти покупателей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CA1457-E380-4A61-A43E-76F3B79C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7">
            <a:extLst>
              <a:ext uri="{FF2B5EF4-FFF2-40B4-BE49-F238E27FC236}">
                <a16:creationId xmlns:a16="http://schemas.microsoft.com/office/drawing/2014/main" id="{D7270E82-4179-4625-88ED-E1E2314F87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551976"/>
              </p:ext>
            </p:extLst>
          </p:nvPr>
        </p:nvGraphicFramePr>
        <p:xfrm>
          <a:off x="838200" y="1825625"/>
          <a:ext cx="10515600" cy="46672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17903">
                  <a:extLst>
                    <a:ext uri="{9D8B030D-6E8A-4147-A177-3AD203B41FA5}">
                      <a16:colId xmlns:a16="http://schemas.microsoft.com/office/drawing/2014/main" val="1187201579"/>
                    </a:ext>
                  </a:extLst>
                </a:gridCol>
                <a:gridCol w="2897697">
                  <a:extLst>
                    <a:ext uri="{9D8B030D-6E8A-4147-A177-3AD203B41FA5}">
                      <a16:colId xmlns:a16="http://schemas.microsoft.com/office/drawing/2014/main" val="3418690785"/>
                    </a:ext>
                  </a:extLst>
                </a:gridCol>
              </a:tblGrid>
              <a:tr h="583406">
                <a:tc>
                  <a:txBody>
                    <a:bodyPr/>
                    <a:lstStyle/>
                    <a:p>
                      <a:r>
                        <a:rPr lang="ru-RU" sz="2400" b="0" dirty="0"/>
                        <a:t>Концентрация покупателей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413553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Объём закупок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060449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Издержки переключения покупателей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52185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Информированность покупателей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36842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Товары-заменители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54746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Соотношение цена/объём закупок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26015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Узнаваемость торговой марки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58411"/>
                  </a:ext>
                </a:extLst>
              </a:tr>
              <a:tr h="583406">
                <a:tc>
                  <a:txBody>
                    <a:bodyPr/>
                    <a:lstStyle/>
                    <a:p>
                      <a:r>
                        <a:rPr lang="ru-RU" sz="2400" dirty="0"/>
                        <a:t>Различия товаров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232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971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1541</Words>
  <Application>Microsoft Office PowerPoint</Application>
  <PresentationFormat>Широкоэкранный</PresentationFormat>
  <Paragraphs>575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-apple-system</vt:lpstr>
      <vt:lpstr>Arial</vt:lpstr>
      <vt:lpstr>Calibri</vt:lpstr>
      <vt:lpstr>Calibri Light</vt:lpstr>
      <vt:lpstr>Wingdings</vt:lpstr>
      <vt:lpstr>Тема Office</vt:lpstr>
      <vt:lpstr>Цель проекта</vt:lpstr>
      <vt:lpstr>Резюме проекта</vt:lpstr>
      <vt:lpstr>Анализ рынка</vt:lpstr>
      <vt:lpstr>EFAS-анализ</vt:lpstr>
      <vt:lpstr>EFAS-анализ</vt:lpstr>
      <vt:lpstr>Стадия жизненного цикла</vt:lpstr>
      <vt:lpstr>Входные барьеры</vt:lpstr>
      <vt:lpstr>Детерминанты рыночной власти поставщиков</vt:lpstr>
      <vt:lpstr>Детерминанты рыночной власти покупателей</vt:lpstr>
      <vt:lpstr>Детерминанты степени угрозы товаров-заменителей</vt:lpstr>
      <vt:lpstr>Детерминанты соперничества</vt:lpstr>
      <vt:lpstr>Диаграмма</vt:lpstr>
      <vt:lpstr>Анализ конкурентов</vt:lpstr>
      <vt:lpstr>Анализ конкурентов</vt:lpstr>
      <vt:lpstr>Анализ конкурентов</vt:lpstr>
      <vt:lpstr>Презентация PowerPoint</vt:lpstr>
      <vt:lpstr>Опытная кривая</vt:lpstr>
      <vt:lpstr>Структура издержек</vt:lpstr>
      <vt:lpstr>Ключевые факторы успеха</vt:lpstr>
      <vt:lpstr>Потребители</vt:lpstr>
      <vt:lpstr>PEST-анализ</vt:lpstr>
      <vt:lpstr>Профиль полярности</vt:lpstr>
      <vt:lpstr>Профиль полярности</vt:lpstr>
      <vt:lpstr>Профиль полярности</vt:lpstr>
      <vt:lpstr>Профиль полярности</vt:lpstr>
      <vt:lpstr>Профиль полярности</vt:lpstr>
      <vt:lpstr>Профиль полярности</vt:lpstr>
      <vt:lpstr>Профиль полярности</vt:lpstr>
      <vt:lpstr>Профиль полярности</vt:lpstr>
      <vt:lpstr>Профиль полярности</vt:lpstr>
      <vt:lpstr>Профиль полярности</vt:lpstr>
      <vt:lpstr>Профиль полярности</vt:lpstr>
      <vt:lpstr>Профиль полярности</vt:lpstr>
      <vt:lpstr>SWOT-анализ</vt:lpstr>
      <vt:lpstr>Стратегия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Цель проекта</dc:title>
  <dc:creator>Егор Бугаев</dc:creator>
  <cp:lastModifiedBy>Егор Бугаев</cp:lastModifiedBy>
  <cp:revision>82</cp:revision>
  <dcterms:created xsi:type="dcterms:W3CDTF">2023-11-01T10:32:20Z</dcterms:created>
  <dcterms:modified xsi:type="dcterms:W3CDTF">2023-11-22T05:16:20Z</dcterms:modified>
</cp:coreProperties>
</file>