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lvl="0">
      <a:defRPr lang="en-US"/>
    </a:defPPr>
    <a:lvl1pPr lvl="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lvl="1"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lvl="2"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lvl="3"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lvl="4"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lvl="5" algn="l" defTabSz="914400" rtl="0" eaLnBrk="1" latinLnBrk="0" hangingPunct="1">
      <a:defRPr kern="1200">
        <a:solidFill>
          <a:schemeClr val="tx1"/>
        </a:solidFill>
        <a:latin typeface="Calibri" pitchFamily="34" charset="0"/>
        <a:ea typeface="ＭＳ Ｐゴシック" pitchFamily="1" charset="-128"/>
        <a:cs typeface="+mn-cs"/>
      </a:defRPr>
    </a:lvl6pPr>
    <a:lvl7pPr marL="2743200" lvl="6" algn="l" defTabSz="914400" rtl="0" eaLnBrk="1" latinLnBrk="0" hangingPunct="1">
      <a:defRPr kern="1200">
        <a:solidFill>
          <a:schemeClr val="tx1"/>
        </a:solidFill>
        <a:latin typeface="Calibri" pitchFamily="34" charset="0"/>
        <a:ea typeface="ＭＳ Ｐゴシック" pitchFamily="1" charset="-128"/>
        <a:cs typeface="+mn-cs"/>
      </a:defRPr>
    </a:lvl7pPr>
    <a:lvl8pPr marL="3200400" lvl="7" algn="l" defTabSz="914400" rtl="0" eaLnBrk="1" latinLnBrk="0" hangingPunct="1">
      <a:defRPr kern="1200">
        <a:solidFill>
          <a:schemeClr val="tx1"/>
        </a:solidFill>
        <a:latin typeface="Calibri" pitchFamily="34" charset="0"/>
        <a:ea typeface="ＭＳ Ｐゴシック" pitchFamily="1" charset="-128"/>
        <a:cs typeface="+mn-cs"/>
      </a:defRPr>
    </a:lvl8pPr>
    <a:lvl9pPr marL="3657600" lvl="8"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790738-CFC9-4A5E-8424-6B42AA5706F7}" type="slidenum">
              <a:rPr lang="en-US" smtClean="0"/>
              <a:pPr/>
              <a:t>1</a:t>
            </a:fld>
            <a:endParaRPr lang="en-US"/>
          </a:p>
        </p:txBody>
      </p:sp>
    </p:spTree>
    <p:extLst>
      <p:ext uri="{BB962C8B-B14F-4D97-AF65-F5344CB8AC3E}">
        <p14:creationId xmlns:p14="http://schemas.microsoft.com/office/powerpoint/2010/main" val="4045917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aman2000jaiswal/agriculture-crop-imag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github.com/anirudhjak06/Crop-Disease-Detection/blob/main/Report/Crop_Disease_Detection_Report.docx.pdf" TargetMode="External"/><Relationship Id="rId4" Type="http://schemas.openxmlformats.org/officeDocument/2006/relationships/hyperlink" Target="https://www.kaggle.com/code/ziishan/cotton-disease-leaf-image-classific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37"/>
        <p:cNvGrpSpPr/>
        <p:nvPr/>
      </p:nvGrpSpPr>
      <p:grpSpPr>
        <a:xfrm>
          <a:off x="0" y="0"/>
          <a:ext cx="0" cy="0"/>
          <a:chOff x="0" y="0"/>
          <a:chExt cx="0" cy="0"/>
        </a:xfrm>
      </p:grpSpPr>
      <p:sp>
        <p:nvSpPr>
          <p:cNvPr id="18438" name="Google Shape;18438;p1"/>
          <p:cNvSpPr/>
          <p:nvPr/>
        </p:nvSpPr>
        <p:spPr>
          <a:xfrm>
            <a:off x="1524000" y="0"/>
            <a:ext cx="9144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8439" name="Google Shape;18439;p1"/>
          <p:cNvSpPr/>
          <p:nvPr/>
        </p:nvSpPr>
        <p:spPr>
          <a:xfrm>
            <a:off x="6899620" y="957507"/>
            <a:ext cx="5037706" cy="5154967"/>
          </a:xfrm>
          <a:custGeom>
            <a:avLst/>
            <a:gdLst/>
            <a:ahLst/>
            <a:cxnLst/>
            <a:rect l="l" t="t" r="r" b="b"/>
            <a:pathLst>
              <a:path w="6184806" h="5154967" extrusionOk="0">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rgbClr val="7F7F7F">
              <a:alpha val="14900"/>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8440" name="Google Shape;18440;p1"/>
          <p:cNvPicPr preferRelativeResize="0"/>
          <p:nvPr/>
        </p:nvPicPr>
        <p:blipFill rotWithShape="1">
          <a:blip r:embed="rId3">
            <a:alphaModFix/>
          </a:blip>
          <a:srcRect r="59916"/>
          <a:stretch/>
        </p:blipFill>
        <p:spPr>
          <a:xfrm>
            <a:off x="8353123" y="1988225"/>
            <a:ext cx="3203507" cy="3426237"/>
          </a:xfrm>
          <a:prstGeom prst="rect">
            <a:avLst/>
          </a:prstGeom>
          <a:noFill/>
          <a:ln>
            <a:noFill/>
          </a:ln>
        </p:spPr>
      </p:pic>
      <p:sp>
        <p:nvSpPr>
          <p:cNvPr id="18442" name="Google Shape;18442;p1"/>
          <p:cNvSpPr txBox="1">
            <a:spLocks noGrp="1"/>
          </p:cNvSpPr>
          <p:nvPr>
            <p:ph type="ctrTitle"/>
          </p:nvPr>
        </p:nvSpPr>
        <p:spPr>
          <a:xfrm>
            <a:off x="331286" y="-526757"/>
            <a:ext cx="10363200" cy="20766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4000" b="1" dirty="0">
                <a:solidFill>
                  <a:schemeClr val="dk2"/>
                </a:solidFill>
                <a:latin typeface="Garamond"/>
                <a:ea typeface="Garamond"/>
                <a:cs typeface="Garamond"/>
                <a:sym typeface="Garamond"/>
              </a:rPr>
              <a:t>SMART INDIA HACKATHON 2024</a:t>
            </a:r>
            <a:endParaRPr sz="4000" b="1" dirty="0">
              <a:solidFill>
                <a:schemeClr val="dk2"/>
              </a:solidFill>
              <a:latin typeface="Garamond"/>
              <a:ea typeface="Garamond"/>
              <a:cs typeface="Garamond"/>
              <a:sym typeface="Garamond"/>
            </a:endParaRPr>
          </a:p>
        </p:txBody>
      </p:sp>
      <p:sp>
        <p:nvSpPr>
          <p:cNvPr id="18443" name="Google Shape;18443;p1"/>
          <p:cNvSpPr txBox="1"/>
          <p:nvPr/>
        </p:nvSpPr>
        <p:spPr>
          <a:xfrm>
            <a:off x="620832" y="942618"/>
            <a:ext cx="8141331" cy="570892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just" rtl="0">
              <a:lnSpc>
                <a:spcPct val="200000"/>
              </a:lnSpc>
              <a:spcBef>
                <a:spcPts val="0"/>
              </a:spcBef>
              <a:spcAft>
                <a:spcPts val="0"/>
              </a:spcAft>
              <a:buClr>
                <a:schemeClr val="dk1"/>
              </a:buClr>
              <a:buSzPts val="2400"/>
              <a:buFont typeface="Arial"/>
              <a:buChar char="•"/>
            </a:pPr>
            <a:r>
              <a:rPr lang="en-US" sz="2400" b="1" dirty="0">
                <a:solidFill>
                  <a:schemeClr val="dk1"/>
                </a:solidFill>
                <a:latin typeface="Arial"/>
                <a:ea typeface="Arial"/>
                <a:cs typeface="Arial"/>
                <a:sym typeface="Arial"/>
              </a:rPr>
              <a:t>Problem Statement ID –1638</a:t>
            </a:r>
            <a:endParaRPr dirty="0"/>
          </a:p>
          <a:p>
            <a:pPr marL="285750" marR="0" lvl="0" indent="-285750" algn="just" rtl="0">
              <a:lnSpc>
                <a:spcPct val="200000"/>
              </a:lnSpc>
              <a:spcBef>
                <a:spcPts val="0"/>
              </a:spcBef>
              <a:spcAft>
                <a:spcPts val="0"/>
              </a:spcAft>
              <a:buClr>
                <a:schemeClr val="dk1"/>
              </a:buClr>
              <a:buSzPts val="2400"/>
              <a:buFont typeface="Arial"/>
              <a:buChar char="•"/>
            </a:pPr>
            <a:r>
              <a:rPr lang="en-US" sz="2400" b="1" dirty="0">
                <a:solidFill>
                  <a:schemeClr val="dk1"/>
                </a:solidFill>
                <a:latin typeface="Arial"/>
                <a:ea typeface="Arial"/>
                <a:cs typeface="Arial"/>
                <a:sym typeface="Arial"/>
              </a:rPr>
              <a:t>Problem Statement Title-Al-Driven Crop Disease Prediction and Management System</a:t>
            </a:r>
            <a:endParaRPr dirty="0"/>
          </a:p>
          <a:p>
            <a:pPr marL="285750" marR="0" lvl="0" indent="-285750" algn="just" rtl="0">
              <a:lnSpc>
                <a:spcPct val="200000"/>
              </a:lnSpc>
              <a:spcBef>
                <a:spcPts val="0"/>
              </a:spcBef>
              <a:spcAft>
                <a:spcPts val="0"/>
              </a:spcAft>
              <a:buClr>
                <a:schemeClr val="dk1"/>
              </a:buClr>
              <a:buSzPts val="2400"/>
              <a:buFont typeface="Arial"/>
              <a:buChar char="•"/>
            </a:pPr>
            <a:r>
              <a:rPr lang="en-US" sz="2400" b="1" dirty="0">
                <a:solidFill>
                  <a:schemeClr val="dk1"/>
                </a:solidFill>
                <a:latin typeface="Arial"/>
                <a:ea typeface="Arial"/>
                <a:cs typeface="Arial"/>
                <a:sym typeface="Arial"/>
              </a:rPr>
              <a:t>Theme-Agriculture, </a:t>
            </a:r>
            <a:r>
              <a:rPr lang="en-US" sz="2400" b="1" dirty="0" err="1">
                <a:solidFill>
                  <a:schemeClr val="dk1"/>
                </a:solidFill>
                <a:latin typeface="Arial"/>
                <a:ea typeface="Arial"/>
                <a:cs typeface="Arial"/>
                <a:sym typeface="Arial"/>
              </a:rPr>
              <a:t>FoodTech</a:t>
            </a:r>
            <a:r>
              <a:rPr lang="en-US" sz="2400" b="1" dirty="0">
                <a:solidFill>
                  <a:schemeClr val="dk1"/>
                </a:solidFill>
                <a:latin typeface="Arial"/>
                <a:ea typeface="Arial"/>
                <a:cs typeface="Arial"/>
                <a:sym typeface="Arial"/>
              </a:rPr>
              <a:t> &amp; Rural Development</a:t>
            </a:r>
            <a:endParaRPr dirty="0"/>
          </a:p>
          <a:p>
            <a:pPr marL="285750" marR="0" lvl="0" indent="-285750" algn="just" rtl="0">
              <a:lnSpc>
                <a:spcPct val="200000"/>
              </a:lnSpc>
              <a:spcBef>
                <a:spcPts val="0"/>
              </a:spcBef>
              <a:spcAft>
                <a:spcPts val="0"/>
              </a:spcAft>
              <a:buClr>
                <a:schemeClr val="dk1"/>
              </a:buClr>
              <a:buSzPts val="2400"/>
              <a:buFont typeface="Arial"/>
              <a:buChar char="•"/>
            </a:pPr>
            <a:r>
              <a:rPr lang="en-US" sz="2400" b="1" dirty="0">
                <a:solidFill>
                  <a:schemeClr val="dk1"/>
                </a:solidFill>
                <a:latin typeface="Arial"/>
                <a:ea typeface="Arial"/>
                <a:cs typeface="Arial"/>
                <a:sym typeface="Arial"/>
              </a:rPr>
              <a:t>PS Category- Software</a:t>
            </a:r>
            <a:endParaRPr dirty="0"/>
          </a:p>
          <a:p>
            <a:pPr marL="285750" marR="0" lvl="0" indent="-285750" algn="just" rtl="0">
              <a:lnSpc>
                <a:spcPct val="200000"/>
              </a:lnSpc>
              <a:spcBef>
                <a:spcPts val="0"/>
              </a:spcBef>
              <a:spcAft>
                <a:spcPts val="0"/>
              </a:spcAft>
              <a:buClr>
                <a:schemeClr val="dk1"/>
              </a:buClr>
              <a:buSzPts val="2400"/>
              <a:buFont typeface="Arial"/>
              <a:buChar char="•"/>
            </a:pPr>
            <a:r>
              <a:rPr lang="en-US" sz="2400" b="1" dirty="0">
                <a:solidFill>
                  <a:schemeClr val="dk1"/>
                </a:solidFill>
                <a:latin typeface="Arial"/>
                <a:ea typeface="Arial"/>
                <a:cs typeface="Arial"/>
                <a:sym typeface="Arial"/>
              </a:rPr>
              <a:t>Team ID- </a:t>
            </a:r>
            <a:endParaRPr dirty="0"/>
          </a:p>
          <a:p>
            <a:pPr marL="285750" marR="0" lvl="0" indent="-285750" algn="just" rtl="0">
              <a:lnSpc>
                <a:spcPct val="200000"/>
              </a:lnSpc>
              <a:spcBef>
                <a:spcPts val="0"/>
              </a:spcBef>
              <a:spcAft>
                <a:spcPts val="0"/>
              </a:spcAft>
              <a:buClr>
                <a:schemeClr val="dk1"/>
              </a:buClr>
              <a:buSzPts val="2400"/>
              <a:buFont typeface="Arial"/>
              <a:buChar char="•"/>
            </a:pPr>
            <a:r>
              <a:rPr lang="en-US" sz="2400" b="1" dirty="0">
                <a:solidFill>
                  <a:schemeClr val="dk1"/>
                </a:solidFill>
                <a:latin typeface="Arial"/>
                <a:ea typeface="Arial"/>
                <a:cs typeface="Arial"/>
                <a:sym typeface="Arial"/>
              </a:rPr>
              <a:t>Team Name S.P.D.</a:t>
            </a:r>
            <a:endParaRPr sz="2400" b="1" dirty="0">
              <a:solidFill>
                <a:schemeClr val="dk1"/>
              </a:solidFill>
              <a:latin typeface="Arial"/>
              <a:ea typeface="Arial"/>
              <a:cs typeface="Arial"/>
              <a:sym typeface="Arial"/>
            </a:endParaRPr>
          </a:p>
        </p:txBody>
      </p:sp>
      <p:pic>
        <p:nvPicPr>
          <p:cNvPr id="18444" name="Google Shape;18444;p1"/>
          <p:cNvPicPr preferRelativeResize="0"/>
          <p:nvPr/>
        </p:nvPicPr>
        <p:blipFill rotWithShape="1">
          <a:blip r:embed="rId4">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a:solidFill>
                  <a:schemeClr val="dk1"/>
                </a:solidFill>
                <a:latin typeface="Arial"/>
                <a:ea typeface="Arial"/>
                <a:cs typeface="Arial"/>
                <a:sym typeface="Arial"/>
              </a:rPr>
              <a:t> S.P.D.</a:t>
            </a:r>
            <a:endParaRPr lang="en-IN"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TextBox 2">
            <a:extLst>
              <a:ext uri="{FF2B5EF4-FFF2-40B4-BE49-F238E27FC236}">
                <a16:creationId xmlns:a16="http://schemas.microsoft.com/office/drawing/2014/main" id="{715580F8-6057-A0D8-0837-4DF5DF491253}"/>
              </a:ext>
            </a:extLst>
          </p:cNvPr>
          <p:cNvSpPr txBox="1"/>
          <p:nvPr/>
        </p:nvSpPr>
        <p:spPr>
          <a:xfrm>
            <a:off x="376819" y="3538765"/>
            <a:ext cx="5278721" cy="2862322"/>
          </a:xfrm>
          <a:prstGeom prst="rect">
            <a:avLst/>
          </a:prstGeom>
          <a:noFill/>
        </p:spPr>
        <p:txBody>
          <a:bodyPr wrap="square">
            <a:spAutoFit/>
          </a:bodyPr>
          <a:lstStyle/>
          <a:p>
            <a:pPr marR="0" lvl="0" algn="just" rtl="0">
              <a:spcBef>
                <a:spcPts val="0"/>
              </a:spcBef>
              <a:spcAft>
                <a:spcPts val="0"/>
              </a:spcAft>
              <a:buClr>
                <a:schemeClr val="dk1"/>
              </a:buClr>
              <a:buSzPct val="70000"/>
            </a:pPr>
            <a:r>
              <a:rPr lang="en-US" sz="2000" b="1" dirty="0">
                <a:solidFill>
                  <a:schemeClr val="dk1"/>
                </a:solidFill>
              </a:rPr>
              <a:t>Background:</a:t>
            </a:r>
          </a:p>
          <a:p>
            <a:pPr marR="0" lvl="0" algn="just" rtl="0">
              <a:spcBef>
                <a:spcPts val="0"/>
              </a:spcBef>
              <a:spcAft>
                <a:spcPts val="0"/>
              </a:spcAft>
              <a:buClr>
                <a:schemeClr val="dk1"/>
              </a:buClr>
              <a:buSzPct val="70000"/>
            </a:pPr>
            <a:r>
              <a:rPr lang="en-US" sz="2000" dirty="0">
                <a:solidFill>
                  <a:schemeClr val="dk1"/>
                </a:solidFill>
              </a:rPr>
              <a:t>Crop diseases can severely impact yields, causing significant financial losses for farmers. Early detection and timely intervention are essential to minimize these risks. Many farmers are relying on local wholesalers for pesticides &amp; fertilizers, our goal is to make a farmer wise enough to decide what kind of treatment is required to resolve the plant disease.</a:t>
            </a:r>
          </a:p>
        </p:txBody>
      </p:sp>
      <p:sp>
        <p:nvSpPr>
          <p:cNvPr id="5" name="TextBox 4">
            <a:extLst>
              <a:ext uri="{FF2B5EF4-FFF2-40B4-BE49-F238E27FC236}">
                <a16:creationId xmlns:a16="http://schemas.microsoft.com/office/drawing/2014/main" id="{3526EEC4-F30B-906E-3C81-14D3917B794E}"/>
              </a:ext>
            </a:extLst>
          </p:cNvPr>
          <p:cNvSpPr txBox="1"/>
          <p:nvPr/>
        </p:nvSpPr>
        <p:spPr>
          <a:xfrm>
            <a:off x="329773" y="1599773"/>
            <a:ext cx="5417884" cy="1938992"/>
          </a:xfrm>
          <a:prstGeom prst="rect">
            <a:avLst/>
          </a:prstGeom>
          <a:noFill/>
        </p:spPr>
        <p:txBody>
          <a:bodyPr wrap="square">
            <a:spAutoFit/>
          </a:bodyPr>
          <a:lstStyle/>
          <a:p>
            <a:pPr marR="0" lvl="0" algn="just" rtl="0">
              <a:spcBef>
                <a:spcPts val="0"/>
              </a:spcBef>
              <a:spcAft>
                <a:spcPts val="0"/>
              </a:spcAft>
              <a:buClr>
                <a:schemeClr val="dk1"/>
              </a:buClr>
              <a:buSzPct val="70000"/>
            </a:pPr>
            <a:r>
              <a:rPr lang="en-US" sz="2000" b="1" dirty="0">
                <a:solidFill>
                  <a:schemeClr val="dk1"/>
                </a:solidFill>
              </a:rPr>
              <a:t>Solution Description:</a:t>
            </a:r>
          </a:p>
          <a:p>
            <a:pPr marR="0" lvl="0" algn="just" rtl="0">
              <a:spcBef>
                <a:spcPts val="0"/>
              </a:spcBef>
              <a:spcAft>
                <a:spcPts val="0"/>
              </a:spcAft>
              <a:buClr>
                <a:schemeClr val="dk1"/>
              </a:buClr>
              <a:buSzPct val="70000"/>
            </a:pPr>
            <a:r>
              <a:rPr lang="en-US" sz="2000" dirty="0">
                <a:solidFill>
                  <a:schemeClr val="dk1"/>
                </a:solidFill>
              </a:rPr>
              <a:t> We developed an AI-driven system that analyzes crop images to predict potential disease outbreaks. This system provides farmers with actionable insights and treatment recommendations to mitigate risks.</a:t>
            </a:r>
          </a:p>
        </p:txBody>
      </p:sp>
      <p:sp>
        <p:nvSpPr>
          <p:cNvPr id="12" name="TextBox 11">
            <a:extLst>
              <a:ext uri="{FF2B5EF4-FFF2-40B4-BE49-F238E27FC236}">
                <a16:creationId xmlns:a16="http://schemas.microsoft.com/office/drawing/2014/main" id="{626EBE93-154D-6E2B-5426-3C2B8F4D06DD}"/>
              </a:ext>
            </a:extLst>
          </p:cNvPr>
          <p:cNvSpPr txBox="1"/>
          <p:nvPr/>
        </p:nvSpPr>
        <p:spPr>
          <a:xfrm>
            <a:off x="6395249" y="1599773"/>
            <a:ext cx="5466978" cy="3785652"/>
          </a:xfrm>
          <a:prstGeom prst="rect">
            <a:avLst/>
          </a:prstGeom>
          <a:noFill/>
        </p:spPr>
        <p:txBody>
          <a:bodyPr wrap="square">
            <a:spAutoFit/>
          </a:bodyPr>
          <a:lstStyle/>
          <a:p>
            <a:r>
              <a:rPr lang="en-US" sz="2000" b="1" dirty="0"/>
              <a:t>How It Addresses the Problem</a:t>
            </a:r>
          </a:p>
          <a:p>
            <a:pPr>
              <a:buFont typeface="Arial" panose="020B0604020202020204" pitchFamily="34" charset="0"/>
              <a:buChar char="•"/>
            </a:pPr>
            <a:r>
              <a:rPr lang="en-US" sz="2000" b="1" dirty="0"/>
              <a:t>Early Detection:</a:t>
            </a:r>
            <a:r>
              <a:rPr lang="en-US" sz="2000" dirty="0"/>
              <a:t> Identifies diseases early, reducing crop damage and yield loss.</a:t>
            </a:r>
          </a:p>
          <a:p>
            <a:pPr>
              <a:buFont typeface="Arial" panose="020B0604020202020204" pitchFamily="34" charset="0"/>
              <a:buChar char="•"/>
            </a:pPr>
            <a:r>
              <a:rPr lang="en-US" sz="2000" b="1" dirty="0"/>
              <a:t>Actionable Insights:</a:t>
            </a:r>
            <a:r>
              <a:rPr lang="en-US" sz="2000" dirty="0"/>
              <a:t> Provides specific treatment recommendations.</a:t>
            </a:r>
          </a:p>
          <a:p>
            <a:pPr>
              <a:buFont typeface="Arial" panose="020B0604020202020204" pitchFamily="34" charset="0"/>
              <a:buChar char="•"/>
            </a:pPr>
            <a:endParaRPr lang="en-US" sz="2000" dirty="0"/>
          </a:p>
          <a:p>
            <a:r>
              <a:rPr lang="en-US" sz="2000" b="1" dirty="0"/>
              <a:t>Innovation and Uniqueness</a:t>
            </a:r>
          </a:p>
          <a:p>
            <a:pPr>
              <a:buFont typeface="Arial" panose="020B0604020202020204" pitchFamily="34" charset="0"/>
              <a:buChar char="•"/>
            </a:pPr>
            <a:r>
              <a:rPr lang="en-US" sz="2000" b="1" dirty="0"/>
              <a:t>Advanced ML Model:</a:t>
            </a:r>
            <a:r>
              <a:rPr lang="en-US" sz="2000" dirty="0"/>
              <a:t> Utilizes top CNN architectures for accurate disease detection.</a:t>
            </a:r>
          </a:p>
          <a:p>
            <a:pPr>
              <a:buFont typeface="Arial" panose="020B0604020202020204" pitchFamily="34" charset="0"/>
              <a:buChar char="•"/>
            </a:pPr>
            <a:r>
              <a:rPr lang="en-US" sz="2000" b="1" dirty="0"/>
              <a:t>Dual Access:</a:t>
            </a:r>
            <a:r>
              <a:rPr lang="en-US" sz="2000" dirty="0"/>
              <a:t> Web and mobile platforms ensure easy use.</a:t>
            </a:r>
          </a:p>
          <a:p>
            <a:pPr>
              <a:buFont typeface="Arial" panose="020B0604020202020204" pitchFamily="34" charset="0"/>
              <a:buChar char="•"/>
            </a:pPr>
            <a:r>
              <a:rPr lang="en-US" sz="2000" b="1" dirty="0"/>
              <a:t>Scalable:</a:t>
            </a:r>
            <a:r>
              <a:rPr lang="en-US" sz="2000" dirty="0"/>
              <a:t> Cloud-based for reliability and growth.</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445"/>
        <p:cNvGrpSpPr/>
        <p:nvPr/>
      </p:nvGrpSpPr>
      <p:grpSpPr>
        <a:xfrm>
          <a:off x="0" y="0"/>
          <a:ext cx="0" cy="0"/>
          <a:chOff x="0" y="0"/>
          <a:chExt cx="0" cy="0"/>
        </a:xfrm>
      </p:grpSpPr>
      <p:sp>
        <p:nvSpPr>
          <p:cNvPr id="18446" name="Google Shape;18446;p2"/>
          <p:cNvSpPr/>
          <p:nvPr/>
        </p:nvSpPr>
        <p:spPr>
          <a:xfrm>
            <a:off x="0" y="6354762"/>
            <a:ext cx="12192000" cy="503100"/>
          </a:xfrm>
          <a:prstGeom prst="rect">
            <a:avLst/>
          </a:prstGeom>
          <a:solidFill>
            <a:srgbClr val="0070C0"/>
          </a:solidFill>
          <a:ln>
            <a:noFill/>
          </a:ln>
          <a:effectLst>
            <a:outerShdw dist="23000" dir="5400000" rotWithShape="0">
              <a:srgbClr val="808080">
                <a:alpha val="349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953734"/>
              </a:solidFill>
              <a:latin typeface="Calibri"/>
              <a:ea typeface="Calibri"/>
              <a:cs typeface="Calibri"/>
              <a:sym typeface="Calibri"/>
            </a:endParaRPr>
          </a:p>
        </p:txBody>
      </p:sp>
      <p:sp>
        <p:nvSpPr>
          <p:cNvPr id="18447" name="Google Shape;18447;p2"/>
          <p:cNvSpPr txBox="1">
            <a:spLocks noGrp="1"/>
          </p:cNvSpPr>
          <p:nvPr>
            <p:ph type="title"/>
          </p:nvPr>
        </p:nvSpPr>
        <p:spPr>
          <a:xfrm>
            <a:off x="609600" y="-37793"/>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latin typeface="Times New Roman"/>
                <a:ea typeface="Times New Roman"/>
                <a:cs typeface="Times New Roman"/>
                <a:sym typeface="Times New Roman"/>
              </a:rPr>
              <a:t>TECHNICAL APPROACH</a:t>
            </a:r>
            <a:endParaRPr dirty="0"/>
          </a:p>
        </p:txBody>
      </p:sp>
      <p:sp>
        <p:nvSpPr>
          <p:cNvPr id="18448" name="Google Shape;18448;p2"/>
          <p:cNvSpPr txBox="1"/>
          <p:nvPr/>
        </p:nvSpPr>
        <p:spPr>
          <a:xfrm>
            <a:off x="129924" y="859363"/>
            <a:ext cx="7192598" cy="5324494"/>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chemeClr val="dk1"/>
              </a:buClr>
              <a:buSzPct val="70000"/>
              <a:buFont typeface="Wingdings" panose="05000000000000000000" pitchFamily="2" charset="2"/>
              <a:buChar char="Ø"/>
            </a:pPr>
            <a:endParaRPr lang="en-US" sz="2000" dirty="0">
              <a:solidFill>
                <a:schemeClr val="dk1"/>
              </a:solidFill>
            </a:endParaRPr>
          </a:p>
          <a:p>
            <a:pPr marL="342900" marR="0" lvl="0" indent="-342900" algn="just" rtl="0">
              <a:spcBef>
                <a:spcPts val="0"/>
              </a:spcBef>
              <a:spcAft>
                <a:spcPts val="0"/>
              </a:spcAft>
              <a:buClr>
                <a:schemeClr val="dk1"/>
              </a:buClr>
              <a:buSzPct val="70000"/>
              <a:buFont typeface="Wingdings" panose="05000000000000000000" pitchFamily="2" charset="2"/>
              <a:buChar char="Ø"/>
            </a:pPr>
            <a:r>
              <a:rPr lang="en-US" sz="2000" b="1" dirty="0">
                <a:solidFill>
                  <a:schemeClr val="dk1"/>
                </a:solidFill>
              </a:rPr>
              <a:t>Implementation:</a:t>
            </a:r>
          </a:p>
          <a:p>
            <a:pPr marL="342900" marR="0" lvl="0" indent="-342900" algn="just" rtl="0">
              <a:spcBef>
                <a:spcPts val="0"/>
              </a:spcBef>
              <a:spcAft>
                <a:spcPts val="0"/>
              </a:spcAft>
              <a:buClr>
                <a:schemeClr val="dk1"/>
              </a:buClr>
              <a:buSzPct val="70000"/>
              <a:buFont typeface="Courier New" panose="02070309020205020404" pitchFamily="49" charset="0"/>
              <a:buChar char="o"/>
            </a:pPr>
            <a:r>
              <a:rPr lang="en-US" sz="2000" dirty="0">
                <a:solidFill>
                  <a:schemeClr val="dk1"/>
                </a:solidFill>
              </a:rPr>
              <a:t>Image Recognition: We used a Convolutional Neural Network (CNN) model, leveraging ResNet-50 and VGG16 architectures (Fine-tuning) for accurate disease identification. Our model was trained on a dataset of over 1000+ images of cotton diseases to ensure high accuracy and robustness.-</a:t>
            </a:r>
          </a:p>
          <a:p>
            <a:pPr marL="342900" marR="0" lvl="0" indent="-342900" algn="just" rtl="0">
              <a:spcBef>
                <a:spcPts val="0"/>
              </a:spcBef>
              <a:spcAft>
                <a:spcPts val="0"/>
              </a:spcAft>
              <a:buClr>
                <a:schemeClr val="dk1"/>
              </a:buClr>
              <a:buSzPct val="70000"/>
              <a:buFont typeface="Courier New" panose="02070309020205020404" pitchFamily="49" charset="0"/>
              <a:buChar char="o"/>
            </a:pPr>
            <a:r>
              <a:rPr lang="en-US" sz="2000" b="1" dirty="0">
                <a:solidFill>
                  <a:schemeClr val="dk1"/>
                </a:solidFill>
              </a:rPr>
              <a:t>Web &amp; Mobile Application: </a:t>
            </a:r>
            <a:r>
              <a:rPr lang="en-US" sz="2000" dirty="0">
                <a:solidFill>
                  <a:schemeClr val="dk1"/>
                </a:solidFill>
              </a:rPr>
              <a:t>A user-friendly platform built with React (web) and React Native (mobile) connects farmers to real-time disease predictions and recommendations.-</a:t>
            </a:r>
          </a:p>
          <a:p>
            <a:pPr marL="342900" marR="0" lvl="0" indent="-342900" algn="just" rtl="0">
              <a:spcBef>
                <a:spcPts val="0"/>
              </a:spcBef>
              <a:spcAft>
                <a:spcPts val="0"/>
              </a:spcAft>
              <a:buClr>
                <a:schemeClr val="dk1"/>
              </a:buClr>
              <a:buSzPct val="70000"/>
              <a:buFont typeface="Courier New" panose="02070309020205020404" pitchFamily="49" charset="0"/>
              <a:buChar char="o"/>
            </a:pPr>
            <a:r>
              <a:rPr lang="en-US" sz="2000" dirty="0">
                <a:solidFill>
                  <a:schemeClr val="dk1"/>
                </a:solidFill>
              </a:rPr>
              <a:t> </a:t>
            </a:r>
            <a:r>
              <a:rPr lang="en-US" sz="2000" b="1" dirty="0">
                <a:solidFill>
                  <a:schemeClr val="dk1"/>
                </a:solidFill>
              </a:rPr>
              <a:t>Backend &amp; Database: </a:t>
            </a:r>
            <a:r>
              <a:rPr lang="en-US" sz="2000" dirty="0">
                <a:solidFill>
                  <a:schemeClr val="dk1"/>
                </a:solidFill>
              </a:rPr>
              <a:t>Node.js with Express.js handles the backend, while MongoDB stores user data and predictions. The application is hosted on AWS/Google Cloud, ensuring scalability and reliability.</a:t>
            </a:r>
          </a:p>
          <a:p>
            <a:pPr marL="342900" marR="0" lvl="0" indent="-342900" algn="just" rtl="0">
              <a:spcBef>
                <a:spcPts val="0"/>
              </a:spcBef>
              <a:spcAft>
                <a:spcPts val="0"/>
              </a:spcAft>
              <a:buClr>
                <a:schemeClr val="dk1"/>
              </a:buClr>
              <a:buSzPct val="70000"/>
              <a:buFont typeface="Courier New" panose="02070309020205020404" pitchFamily="49" charset="0"/>
              <a:buChar char="o"/>
            </a:pPr>
            <a:r>
              <a:rPr lang="en-US" sz="2000" b="1" dirty="0">
                <a:solidFill>
                  <a:schemeClr val="dk1"/>
                </a:solidFill>
              </a:rPr>
              <a:t>Outcome: </a:t>
            </a:r>
            <a:r>
              <a:rPr lang="en-US" sz="2000" dirty="0">
                <a:solidFill>
                  <a:schemeClr val="dk1"/>
                </a:solidFill>
              </a:rPr>
              <a:t>The solution empowers farmers to take proactive measures, reducing crop losses and improving yield sustainability.</a:t>
            </a:r>
            <a:endParaRPr lang="en-US" sz="2000" dirty="0"/>
          </a:p>
        </p:txBody>
      </p:sp>
      <p:sp>
        <p:nvSpPr>
          <p:cNvPr id="18449" name="Google Shape;18449;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b="1">
                <a:solidFill>
                  <a:schemeClr val="lt1"/>
                </a:solidFill>
              </a:rPr>
              <a:t>3</a:t>
            </a:fld>
            <a:endParaRPr b="1">
              <a:solidFill>
                <a:schemeClr val="lt1"/>
              </a:solidFill>
            </a:endParaRPr>
          </a:p>
        </p:txBody>
      </p:sp>
      <p:sp>
        <p:nvSpPr>
          <p:cNvPr id="18450" name="Google Shape;18450;p2"/>
          <p:cNvSpPr txBox="1">
            <a:spLocks noGrp="1"/>
          </p:cNvSpPr>
          <p:nvPr>
            <p:ph type="ftr" idx="11"/>
          </p:nvPr>
        </p:nvSpPr>
        <p:spPr>
          <a:xfrm>
            <a:off x="4648200" y="6356353"/>
            <a:ext cx="3204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solidFill>
                  <a:schemeClr val="lt1"/>
                </a:solidFill>
              </a:rPr>
              <a:t>@SIH Idea submission- Template</a:t>
            </a:r>
            <a:endParaRPr>
              <a:solidFill>
                <a:schemeClr val="lt1"/>
              </a:solidFill>
            </a:endParaRPr>
          </a:p>
        </p:txBody>
      </p:sp>
      <p:pic>
        <p:nvPicPr>
          <p:cNvPr id="18451" name="Google Shape;18451;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8452" name="Google Shape;18452;p2" descr="Your startup LOGO"/>
          <p:cNvSpPr/>
          <p:nvPr/>
        </p:nvSpPr>
        <p:spPr>
          <a:xfrm>
            <a:off x="329773" y="252246"/>
            <a:ext cx="1251900" cy="807300"/>
          </a:xfrm>
          <a:prstGeom prst="ellipse">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Arial"/>
                <a:ea typeface="Arial"/>
                <a:cs typeface="Arial"/>
                <a:sym typeface="Arial"/>
              </a:rPr>
              <a:t> S.P.D.</a:t>
            </a:r>
            <a:endParaRPr sz="1800" dirty="0">
              <a:solidFill>
                <a:schemeClr val="dk1"/>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C169DC0E-6BC7-7E16-F7C8-187EC63FE99E}"/>
              </a:ext>
            </a:extLst>
          </p:cNvPr>
          <p:cNvPicPr>
            <a:picLocks noChangeAspect="1"/>
          </p:cNvPicPr>
          <p:nvPr/>
        </p:nvPicPr>
        <p:blipFill>
          <a:blip r:embed="rId4"/>
          <a:stretch>
            <a:fillRect/>
          </a:stretch>
        </p:blipFill>
        <p:spPr>
          <a:xfrm>
            <a:off x="7646564" y="1413200"/>
            <a:ext cx="1436408" cy="1644420"/>
          </a:xfrm>
          <a:prstGeom prst="rect">
            <a:avLst/>
          </a:prstGeom>
        </p:spPr>
      </p:pic>
      <p:pic>
        <p:nvPicPr>
          <p:cNvPr id="5" name="Picture 4">
            <a:extLst>
              <a:ext uri="{FF2B5EF4-FFF2-40B4-BE49-F238E27FC236}">
                <a16:creationId xmlns:a16="http://schemas.microsoft.com/office/drawing/2014/main" id="{54D63355-8E03-CB09-2960-9A6DCE5F532D}"/>
              </a:ext>
            </a:extLst>
          </p:cNvPr>
          <p:cNvPicPr>
            <a:picLocks noChangeAspect="1"/>
          </p:cNvPicPr>
          <p:nvPr/>
        </p:nvPicPr>
        <p:blipFill>
          <a:blip r:embed="rId5"/>
          <a:stretch>
            <a:fillRect/>
          </a:stretch>
        </p:blipFill>
        <p:spPr>
          <a:xfrm>
            <a:off x="9731722" y="2526809"/>
            <a:ext cx="1833227" cy="533409"/>
          </a:xfrm>
          <a:prstGeom prst="rect">
            <a:avLst/>
          </a:prstGeom>
        </p:spPr>
      </p:pic>
      <p:sp>
        <p:nvSpPr>
          <p:cNvPr id="6" name="Rectangle 5">
            <a:extLst>
              <a:ext uri="{FF2B5EF4-FFF2-40B4-BE49-F238E27FC236}">
                <a16:creationId xmlns:a16="http://schemas.microsoft.com/office/drawing/2014/main" id="{63D2C19A-32B8-1031-B7C8-B71F89245E0B}"/>
              </a:ext>
            </a:extLst>
          </p:cNvPr>
          <p:cNvSpPr/>
          <p:nvPr/>
        </p:nvSpPr>
        <p:spPr>
          <a:xfrm>
            <a:off x="7482348" y="1224375"/>
            <a:ext cx="4463846" cy="4945849"/>
          </a:xfrm>
          <a:prstGeom prst="rect">
            <a:avLst/>
          </a:prstGeom>
          <a:noFill/>
          <a:ln w="25400">
            <a:solidFill>
              <a:srgbClr val="0070C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F194233D-9A7B-7872-CAC5-ECFA47C606E3}"/>
              </a:ext>
            </a:extLst>
          </p:cNvPr>
          <p:cNvPicPr>
            <a:picLocks noChangeAspect="1"/>
          </p:cNvPicPr>
          <p:nvPr/>
        </p:nvPicPr>
        <p:blipFill>
          <a:blip r:embed="rId6"/>
          <a:stretch>
            <a:fillRect/>
          </a:stretch>
        </p:blipFill>
        <p:spPr>
          <a:xfrm>
            <a:off x="9260097" y="1492345"/>
            <a:ext cx="2452014" cy="823386"/>
          </a:xfrm>
          <a:prstGeom prst="rect">
            <a:avLst/>
          </a:prstGeom>
        </p:spPr>
      </p:pic>
      <p:pic>
        <p:nvPicPr>
          <p:cNvPr id="10" name="Picture 9">
            <a:extLst>
              <a:ext uri="{FF2B5EF4-FFF2-40B4-BE49-F238E27FC236}">
                <a16:creationId xmlns:a16="http://schemas.microsoft.com/office/drawing/2014/main" id="{972E5E13-72C3-0757-77D7-FE9F4E9750D4}"/>
              </a:ext>
            </a:extLst>
          </p:cNvPr>
          <p:cNvPicPr>
            <a:picLocks noChangeAspect="1"/>
          </p:cNvPicPr>
          <p:nvPr/>
        </p:nvPicPr>
        <p:blipFill>
          <a:blip r:embed="rId7"/>
          <a:stretch>
            <a:fillRect/>
          </a:stretch>
        </p:blipFill>
        <p:spPr>
          <a:xfrm>
            <a:off x="7737090" y="2902758"/>
            <a:ext cx="1977181" cy="1210638"/>
          </a:xfrm>
          <a:prstGeom prst="rect">
            <a:avLst/>
          </a:prstGeom>
        </p:spPr>
      </p:pic>
      <p:pic>
        <p:nvPicPr>
          <p:cNvPr id="12" name="Picture 11">
            <a:extLst>
              <a:ext uri="{FF2B5EF4-FFF2-40B4-BE49-F238E27FC236}">
                <a16:creationId xmlns:a16="http://schemas.microsoft.com/office/drawing/2014/main" id="{E3436D12-B752-6ED3-5209-EEEB05EA0E1B}"/>
              </a:ext>
            </a:extLst>
          </p:cNvPr>
          <p:cNvPicPr>
            <a:picLocks noChangeAspect="1"/>
          </p:cNvPicPr>
          <p:nvPr/>
        </p:nvPicPr>
        <p:blipFill>
          <a:blip r:embed="rId8"/>
          <a:stretch>
            <a:fillRect/>
          </a:stretch>
        </p:blipFill>
        <p:spPr>
          <a:xfrm>
            <a:off x="9596737" y="3671164"/>
            <a:ext cx="1985663" cy="542531"/>
          </a:xfrm>
          <a:prstGeom prst="rect">
            <a:avLst/>
          </a:prstGeom>
        </p:spPr>
      </p:pic>
      <p:pic>
        <p:nvPicPr>
          <p:cNvPr id="14" name="Picture 13">
            <a:extLst>
              <a:ext uri="{FF2B5EF4-FFF2-40B4-BE49-F238E27FC236}">
                <a16:creationId xmlns:a16="http://schemas.microsoft.com/office/drawing/2014/main" id="{7A18CA6B-A9B2-35C2-071E-2E9BC293A5D7}"/>
              </a:ext>
            </a:extLst>
          </p:cNvPr>
          <p:cNvPicPr>
            <a:picLocks noChangeAspect="1"/>
          </p:cNvPicPr>
          <p:nvPr/>
        </p:nvPicPr>
        <p:blipFill>
          <a:blip r:embed="rId9"/>
          <a:stretch>
            <a:fillRect/>
          </a:stretch>
        </p:blipFill>
        <p:spPr>
          <a:xfrm>
            <a:off x="7686316" y="4242396"/>
            <a:ext cx="1356904" cy="1592058"/>
          </a:xfrm>
          <a:prstGeom prst="rect">
            <a:avLst/>
          </a:prstGeom>
        </p:spPr>
      </p:pic>
      <p:pic>
        <p:nvPicPr>
          <p:cNvPr id="16" name="Picture 15">
            <a:extLst>
              <a:ext uri="{FF2B5EF4-FFF2-40B4-BE49-F238E27FC236}">
                <a16:creationId xmlns:a16="http://schemas.microsoft.com/office/drawing/2014/main" id="{4C126D96-BA2B-43A3-7F6B-F5F8D700205B}"/>
              </a:ext>
            </a:extLst>
          </p:cNvPr>
          <p:cNvPicPr>
            <a:picLocks noChangeAspect="1"/>
          </p:cNvPicPr>
          <p:nvPr/>
        </p:nvPicPr>
        <p:blipFill>
          <a:blip r:embed="rId10"/>
          <a:stretch>
            <a:fillRect/>
          </a:stretch>
        </p:blipFill>
        <p:spPr>
          <a:xfrm>
            <a:off x="9487897" y="4593374"/>
            <a:ext cx="2029005" cy="129525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53"/>
        <p:cNvGrpSpPr/>
        <p:nvPr/>
      </p:nvGrpSpPr>
      <p:grpSpPr>
        <a:xfrm>
          <a:off x="0" y="0"/>
          <a:ext cx="0" cy="0"/>
          <a:chOff x="0" y="0"/>
          <a:chExt cx="0" cy="0"/>
        </a:xfrm>
      </p:grpSpPr>
      <p:sp>
        <p:nvSpPr>
          <p:cNvPr id="18454" name="Google Shape;18454;p3"/>
          <p:cNvSpPr/>
          <p:nvPr/>
        </p:nvSpPr>
        <p:spPr>
          <a:xfrm>
            <a:off x="0" y="6354762"/>
            <a:ext cx="12192000" cy="503100"/>
          </a:xfrm>
          <a:prstGeom prst="rect">
            <a:avLst/>
          </a:prstGeom>
          <a:solidFill>
            <a:srgbClr val="0070C0"/>
          </a:solidFill>
          <a:ln>
            <a:noFill/>
          </a:ln>
          <a:effectLst>
            <a:outerShdw dist="23000" dir="5400000" rotWithShape="0">
              <a:srgbClr val="80808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953734"/>
              </a:solidFill>
              <a:latin typeface="Calibri"/>
              <a:ea typeface="Calibri"/>
              <a:cs typeface="Calibri"/>
              <a:sym typeface="Calibri"/>
            </a:endParaRPr>
          </a:p>
        </p:txBody>
      </p:sp>
      <p:sp>
        <p:nvSpPr>
          <p:cNvPr id="18455" name="Google Shape;18455;p3"/>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dirty="0">
                <a:latin typeface="Times New Roman"/>
                <a:ea typeface="Times New Roman"/>
                <a:cs typeface="Times New Roman"/>
                <a:sym typeface="Times New Roman"/>
              </a:rPr>
              <a:t>FEASIBILITY AND VIABILITY</a:t>
            </a:r>
            <a:endParaRPr dirty="0"/>
          </a:p>
        </p:txBody>
      </p:sp>
      <p:sp>
        <p:nvSpPr>
          <p:cNvPr id="18456" name="Google Shape;18456;p3"/>
          <p:cNvSpPr txBox="1"/>
          <p:nvPr/>
        </p:nvSpPr>
        <p:spPr>
          <a:xfrm>
            <a:off x="141514" y="1391479"/>
            <a:ext cx="3656765" cy="4524275"/>
          </a:xfrm>
          <a:prstGeom prst="rect">
            <a:avLst/>
          </a:prstGeom>
          <a:noFill/>
          <a:ln>
            <a:noFill/>
          </a:ln>
        </p:spPr>
        <p:txBody>
          <a:bodyPr spcFirstLastPara="1" wrap="square" lIns="91425" tIns="45700" rIns="91425" bIns="45700" anchor="t" anchorCtr="0">
            <a:spAutoFit/>
          </a:bodyPr>
          <a:lstStyle/>
          <a:p>
            <a:r>
              <a:rPr lang="en-US" b="1" dirty="0"/>
              <a:t>Feasibility</a:t>
            </a:r>
          </a:p>
          <a:p>
            <a:pPr>
              <a:buFont typeface="Arial" panose="020B0604020202020204" pitchFamily="34" charset="0"/>
              <a:buChar char="•"/>
            </a:pPr>
            <a:r>
              <a:rPr lang="en-US" b="1" dirty="0"/>
              <a:t>Technical Feasibility:</a:t>
            </a:r>
            <a:r>
              <a:rPr lang="en-US" dirty="0"/>
              <a:t> The use of advanced CNN models (ResNet-50, VGG16) and robust cloud infrastructure (AWS/Google Cloud) demonstrates strong technical feasibility.</a:t>
            </a:r>
          </a:p>
          <a:p>
            <a:pPr>
              <a:buFont typeface="Arial" panose="020B0604020202020204" pitchFamily="34" charset="0"/>
              <a:buChar char="•"/>
            </a:pPr>
            <a:r>
              <a:rPr lang="en-US" b="1" dirty="0"/>
              <a:t>Economic Feasibility:</a:t>
            </a:r>
            <a:r>
              <a:rPr lang="en-US" dirty="0"/>
              <a:t> The potential cost savings and yield improvements for farmers make the project economically viable. Investment in cloud services and development tools is justified by the anticipated benefits.</a:t>
            </a:r>
          </a:p>
          <a:p>
            <a:endParaRPr lang="en-US" dirty="0"/>
          </a:p>
          <a:p>
            <a:pPr>
              <a:buFont typeface="Arial" panose="020B0604020202020204" pitchFamily="34" charset="0"/>
              <a:buChar char="•"/>
            </a:pPr>
            <a:endParaRPr lang="en-US" dirty="0"/>
          </a:p>
        </p:txBody>
      </p:sp>
      <p:sp>
        <p:nvSpPr>
          <p:cNvPr id="18457" name="Google Shape;18457;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Oswald"/>
              <a:buNone/>
            </a:pPr>
            <a:fld id="{00000000-1234-1234-1234-123412341234}" type="slidenum">
              <a:rPr lang="en-US" sz="1200" b="1" i="0" u="none" strike="noStrike" cap="none">
                <a:solidFill>
                  <a:srgbClr val="FFFFFF"/>
                </a:solidFill>
                <a:latin typeface="Oswald"/>
                <a:ea typeface="Oswald"/>
                <a:cs typeface="Oswald"/>
                <a:sym typeface="Oswald"/>
              </a:rPr>
              <a:t>4</a:t>
            </a:fld>
            <a:endParaRPr sz="1200" b="1" i="0" u="none" strike="noStrike" cap="none">
              <a:solidFill>
                <a:srgbClr val="FFFFFF"/>
              </a:solidFill>
              <a:latin typeface="Oswald"/>
              <a:ea typeface="Oswald"/>
              <a:cs typeface="Oswald"/>
              <a:sym typeface="Oswald"/>
            </a:endParaRPr>
          </a:p>
        </p:txBody>
      </p:sp>
      <p:sp>
        <p:nvSpPr>
          <p:cNvPr id="18458" name="Google Shape;18458;p3"/>
          <p:cNvSpPr txBox="1">
            <a:spLocks noGrp="1"/>
          </p:cNvSpPr>
          <p:nvPr>
            <p:ph type="ftr" idx="11"/>
          </p:nvPr>
        </p:nvSpPr>
        <p:spPr>
          <a:xfrm>
            <a:off x="4648200" y="6356353"/>
            <a:ext cx="32040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Oswald"/>
              <a:buNone/>
            </a:pPr>
            <a:r>
              <a:rPr lang="en-US" sz="1200" b="0" i="0" u="none" strike="noStrike" cap="none">
                <a:solidFill>
                  <a:srgbClr val="FFFFFF"/>
                </a:solidFill>
                <a:latin typeface="Oswald"/>
                <a:ea typeface="Oswald"/>
                <a:cs typeface="Oswald"/>
                <a:sym typeface="Oswald"/>
              </a:rPr>
              <a:t>@SIH Idea submission- Template</a:t>
            </a:r>
            <a:endParaRPr sz="1200" b="0" i="0" u="none" strike="noStrike" cap="none">
              <a:solidFill>
                <a:srgbClr val="FFFFFF"/>
              </a:solidFill>
              <a:latin typeface="Oswald"/>
              <a:ea typeface="Oswald"/>
              <a:cs typeface="Oswald"/>
              <a:sym typeface="Oswald"/>
            </a:endParaRPr>
          </a:p>
        </p:txBody>
      </p:sp>
      <p:pic>
        <p:nvPicPr>
          <p:cNvPr id="18459" name="Google Shape;18459;p3"/>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8460" name="Google Shape;18460;p3" descr="Your startup LOGO"/>
          <p:cNvSpPr/>
          <p:nvPr/>
        </p:nvSpPr>
        <p:spPr>
          <a:xfrm>
            <a:off x="329773" y="252246"/>
            <a:ext cx="1251900" cy="807300"/>
          </a:xfrm>
          <a:prstGeom prst="ellipse">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Arial"/>
                <a:ea typeface="Arial"/>
                <a:cs typeface="Arial"/>
                <a:sym typeface="Arial"/>
              </a:rPr>
              <a:t> S.P.D.</a:t>
            </a:r>
            <a:endParaRPr sz="1800" dirty="0">
              <a:solidFill>
                <a:schemeClr val="dk1"/>
              </a:solidFill>
              <a:latin typeface="Calibri"/>
              <a:ea typeface="Calibri"/>
              <a:cs typeface="Calibri"/>
              <a:sym typeface="Calibri"/>
            </a:endParaRPr>
          </a:p>
        </p:txBody>
      </p:sp>
      <p:sp>
        <p:nvSpPr>
          <p:cNvPr id="2" name="Google Shape;18456;p3">
            <a:extLst>
              <a:ext uri="{FF2B5EF4-FFF2-40B4-BE49-F238E27FC236}">
                <a16:creationId xmlns:a16="http://schemas.microsoft.com/office/drawing/2014/main" id="{AA6F3AF0-8191-061F-1E4C-08AE56548AED}"/>
              </a:ext>
            </a:extLst>
          </p:cNvPr>
          <p:cNvSpPr txBox="1"/>
          <p:nvPr/>
        </p:nvSpPr>
        <p:spPr>
          <a:xfrm>
            <a:off x="3960765" y="1130112"/>
            <a:ext cx="3937480" cy="5632271"/>
          </a:xfrm>
          <a:prstGeom prst="rect">
            <a:avLst/>
          </a:prstGeom>
          <a:noFill/>
          <a:ln>
            <a:noFill/>
          </a:ln>
        </p:spPr>
        <p:txBody>
          <a:bodyPr spcFirstLastPara="1" wrap="square" lIns="91425" tIns="45700" rIns="91425" bIns="45700" anchor="t" anchorCtr="0">
            <a:spAutoFit/>
          </a:bodyPr>
          <a:lstStyle/>
          <a:p>
            <a:pPr>
              <a:buFont typeface="Arial" panose="020B0604020202020204" pitchFamily="34" charset="0"/>
              <a:buChar char="•"/>
            </a:pPr>
            <a:endParaRPr lang="en-US" dirty="0"/>
          </a:p>
          <a:p>
            <a:r>
              <a:rPr lang="en-US" b="1" dirty="0"/>
              <a:t>Future Challenges</a:t>
            </a:r>
          </a:p>
          <a:p>
            <a:pPr>
              <a:buFont typeface="+mj-lt"/>
              <a:buAutoNum type="arabicPeriod"/>
            </a:pPr>
            <a:r>
              <a:rPr lang="en-US" b="1" dirty="0"/>
              <a:t>Model Accuracy:</a:t>
            </a:r>
            <a:r>
              <a:rPr lang="en-US" dirty="0"/>
              <a:t> Ensuring the ML model remains accurate as new diseases emerge and image data evolves.</a:t>
            </a:r>
          </a:p>
          <a:p>
            <a:pPr>
              <a:buFont typeface="+mj-lt"/>
              <a:buAutoNum type="arabicPeriod"/>
            </a:pPr>
            <a:r>
              <a:rPr lang="en-US" b="1" dirty="0"/>
              <a:t>Data Privacy:</a:t>
            </a:r>
            <a:r>
              <a:rPr lang="en-US" dirty="0"/>
              <a:t> Safeguarding user data and adhering to privacy regulations.</a:t>
            </a:r>
          </a:p>
          <a:p>
            <a:pPr>
              <a:buFont typeface="+mj-lt"/>
              <a:buAutoNum type="arabicPeriod"/>
            </a:pPr>
            <a:r>
              <a:rPr lang="en-US" b="1" dirty="0"/>
              <a:t>Scalability:</a:t>
            </a:r>
            <a:r>
              <a:rPr lang="en-US" dirty="0"/>
              <a:t> Managing increased user load and data as the platform grows.</a:t>
            </a:r>
          </a:p>
          <a:p>
            <a:pPr>
              <a:buFont typeface="+mj-lt"/>
              <a:buAutoNum type="arabicPeriod"/>
            </a:pPr>
            <a:r>
              <a:rPr lang="en-US" b="1" dirty="0"/>
              <a:t>User Adoption:</a:t>
            </a:r>
            <a:r>
              <a:rPr lang="en-US" dirty="0"/>
              <a:t> Encouraging widespread adoption among farmers who may be hesitant to use new technology.</a:t>
            </a:r>
          </a:p>
          <a:p>
            <a:pPr>
              <a:buFont typeface="+mj-lt"/>
              <a:buAutoNum type="arabicPeriod"/>
            </a:pPr>
            <a:r>
              <a:rPr lang="en-US" b="1" dirty="0"/>
              <a:t>Adaptability: </a:t>
            </a:r>
            <a:r>
              <a:rPr lang="en-US" dirty="0"/>
              <a:t>Try to gather the data of as many crops possible varying across the regions. To support as many as possible languages</a:t>
            </a:r>
            <a:r>
              <a:rPr lang="en-US" b="1" dirty="0"/>
              <a:t>. </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3" name="Google Shape;18456;p3">
            <a:extLst>
              <a:ext uri="{FF2B5EF4-FFF2-40B4-BE49-F238E27FC236}">
                <a16:creationId xmlns:a16="http://schemas.microsoft.com/office/drawing/2014/main" id="{F80D618C-A5A9-63DD-615D-ACD20AC20B4E}"/>
              </a:ext>
            </a:extLst>
          </p:cNvPr>
          <p:cNvSpPr txBox="1"/>
          <p:nvPr/>
        </p:nvSpPr>
        <p:spPr>
          <a:xfrm>
            <a:off x="8060731" y="1130112"/>
            <a:ext cx="3989755" cy="4801274"/>
          </a:xfrm>
          <a:prstGeom prst="rect">
            <a:avLst/>
          </a:prstGeom>
          <a:noFill/>
          <a:ln>
            <a:noFill/>
          </a:ln>
        </p:spPr>
        <p:txBody>
          <a:bodyPr spcFirstLastPara="1" wrap="square" lIns="91425" tIns="45700" rIns="91425" bIns="45700" anchor="t" anchorCtr="0">
            <a:spAutoFit/>
          </a:bodyPr>
          <a:lstStyle/>
          <a:p>
            <a:pPr>
              <a:buFont typeface="Arial" panose="020B0604020202020204" pitchFamily="34" charset="0"/>
              <a:buChar char="•"/>
            </a:pPr>
            <a:endParaRPr lang="en-US" dirty="0"/>
          </a:p>
          <a:p>
            <a:r>
              <a:rPr lang="en-US" b="1" dirty="0"/>
              <a:t>Strategies Needed</a:t>
            </a:r>
          </a:p>
          <a:p>
            <a:pPr>
              <a:buFont typeface="+mj-lt"/>
              <a:buAutoNum type="arabicPeriod"/>
            </a:pPr>
            <a:r>
              <a:rPr lang="en-US" b="1" dirty="0"/>
              <a:t>Continuous Training:</a:t>
            </a:r>
            <a:r>
              <a:rPr lang="en-US" dirty="0"/>
              <a:t> Regularly update and retrain the AI model with new data to maintain accuracy.</a:t>
            </a:r>
          </a:p>
          <a:p>
            <a:pPr>
              <a:buFont typeface="+mj-lt"/>
              <a:buAutoNum type="arabicPeriod"/>
            </a:pPr>
            <a:r>
              <a:rPr lang="en-US" b="1" dirty="0"/>
              <a:t>Robust Security Measures:</a:t>
            </a:r>
            <a:r>
              <a:rPr lang="en-US" dirty="0"/>
              <a:t> Implement strong data protection protocols and comply with relevant privacy laws.</a:t>
            </a:r>
          </a:p>
          <a:p>
            <a:pPr>
              <a:buFont typeface="+mj-lt"/>
              <a:buAutoNum type="arabicPeriod"/>
            </a:pPr>
            <a:r>
              <a:rPr lang="en-US" b="1" dirty="0"/>
              <a:t>Scalable Infrastructure:</a:t>
            </a:r>
            <a:r>
              <a:rPr lang="en-US" dirty="0"/>
              <a:t> Invest in scalable cloud solutions to handle growth and ensure reliable performance.</a:t>
            </a:r>
          </a:p>
          <a:p>
            <a:pPr>
              <a:buFont typeface="+mj-lt"/>
              <a:buAutoNum type="arabicPeriod"/>
            </a:pPr>
            <a:r>
              <a:rPr lang="en-US" b="1" dirty="0"/>
              <a:t>Education and Support:</a:t>
            </a:r>
            <a:r>
              <a:rPr lang="en-US" dirty="0"/>
              <a:t> Provide training and support to help farmers effectively use the application and understand its benefits</a:t>
            </a:r>
          </a:p>
          <a:p>
            <a:pPr>
              <a:buFont typeface="Arial" panose="020B0604020202020204" pitchFamily="34" charset="0"/>
              <a:buChar cha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61"/>
        <p:cNvGrpSpPr/>
        <p:nvPr/>
      </p:nvGrpSpPr>
      <p:grpSpPr>
        <a:xfrm>
          <a:off x="0" y="0"/>
          <a:ext cx="0" cy="0"/>
          <a:chOff x="0" y="0"/>
          <a:chExt cx="0" cy="0"/>
        </a:xfrm>
      </p:grpSpPr>
      <p:sp>
        <p:nvSpPr>
          <p:cNvPr id="18462" name="Google Shape;18462;p4"/>
          <p:cNvSpPr/>
          <p:nvPr/>
        </p:nvSpPr>
        <p:spPr>
          <a:xfrm>
            <a:off x="0" y="6354762"/>
            <a:ext cx="12192000" cy="503100"/>
          </a:xfrm>
          <a:prstGeom prst="rect">
            <a:avLst/>
          </a:prstGeom>
          <a:solidFill>
            <a:srgbClr val="0070C0"/>
          </a:solidFill>
          <a:ln>
            <a:noFill/>
          </a:ln>
          <a:effectLst>
            <a:outerShdw dist="23000" dir="5400000" rotWithShape="0">
              <a:srgbClr val="808080">
                <a:alpha val="349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Calibri"/>
              <a:buNone/>
            </a:pPr>
            <a:endParaRPr sz="1800" b="0" i="0" u="none" strike="noStrike" cap="none">
              <a:solidFill>
                <a:srgbClr val="953734"/>
              </a:solidFill>
              <a:latin typeface="Calibri"/>
              <a:ea typeface="Calibri"/>
              <a:cs typeface="Calibri"/>
              <a:sym typeface="Calibri"/>
            </a:endParaRPr>
          </a:p>
        </p:txBody>
      </p:sp>
      <p:sp>
        <p:nvSpPr>
          <p:cNvPr id="18463" name="Google Shape;18463;p4"/>
          <p:cNvSpPr txBox="1">
            <a:spLocks noGrp="1"/>
          </p:cNvSpPr>
          <p:nvPr>
            <p:ph type="title"/>
          </p:nvPr>
        </p:nvSpPr>
        <p:spPr>
          <a:xfrm>
            <a:off x="609600" y="-47625"/>
            <a:ext cx="10972800" cy="1143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sz="3600" b="1">
                <a:latin typeface="Times New Roman"/>
                <a:ea typeface="Times New Roman"/>
                <a:cs typeface="Times New Roman"/>
                <a:sym typeface="Times New Roman"/>
              </a:rPr>
              <a:t>IMPACT AND BENEFITS</a:t>
            </a:r>
            <a:endParaRPr/>
          </a:p>
        </p:txBody>
      </p:sp>
      <p:sp>
        <p:nvSpPr>
          <p:cNvPr id="18464" name="Google Shape;18464;p4"/>
          <p:cNvSpPr txBox="1"/>
          <p:nvPr/>
        </p:nvSpPr>
        <p:spPr>
          <a:xfrm>
            <a:off x="141514" y="1351528"/>
            <a:ext cx="12078535" cy="4154943"/>
          </a:xfrm>
          <a:prstGeom prst="rect">
            <a:avLst/>
          </a:prstGeom>
          <a:noFill/>
          <a:ln>
            <a:noFill/>
          </a:ln>
        </p:spPr>
        <p:txBody>
          <a:bodyPr spcFirstLastPara="1" wrap="square" lIns="91425" tIns="45700" rIns="91425" bIns="45700" anchor="t" anchorCtr="0">
            <a:spAutoFit/>
          </a:bodyPr>
          <a:lstStyle/>
          <a:p>
            <a:endParaRPr lang="en-US" sz="2400" b="1" dirty="0"/>
          </a:p>
          <a:p>
            <a:pPr>
              <a:buFont typeface="+mj-lt"/>
              <a:buAutoNum type="arabicPeriod"/>
            </a:pPr>
            <a:r>
              <a:rPr lang="en-US" sz="2400" b="1" dirty="0"/>
              <a:t>Early Disease Detection:</a:t>
            </a:r>
            <a:r>
              <a:rPr lang="en-US" sz="2400" dirty="0"/>
              <a:t> Enables farmers to identify crop diseases early, allowing for timely intervention and treatment.</a:t>
            </a:r>
          </a:p>
          <a:p>
            <a:pPr>
              <a:buFont typeface="+mj-lt"/>
              <a:buAutoNum type="arabicPeriod"/>
            </a:pPr>
            <a:r>
              <a:rPr lang="en-US" sz="2400" b="1" dirty="0"/>
              <a:t>Increased Crop Yields:</a:t>
            </a:r>
            <a:r>
              <a:rPr lang="en-US" sz="2400" dirty="0"/>
              <a:t> By preventing disease outbreaks, the system helps maximize crop yield and quality.</a:t>
            </a:r>
          </a:p>
          <a:p>
            <a:pPr>
              <a:buFont typeface="+mj-lt"/>
              <a:buAutoNum type="arabicPeriod"/>
            </a:pPr>
            <a:r>
              <a:rPr lang="en-US" sz="2400" b="1" dirty="0"/>
              <a:t>Cost Savings:</a:t>
            </a:r>
            <a:r>
              <a:rPr lang="en-US" sz="2400" dirty="0"/>
              <a:t> Reduces financial losses from crop diseases by providing actionable insights and treatment recommendations.</a:t>
            </a:r>
          </a:p>
          <a:p>
            <a:pPr>
              <a:buFont typeface="+mj-lt"/>
              <a:buAutoNum type="arabicPeriod"/>
            </a:pPr>
            <a:r>
              <a:rPr lang="en-US" sz="2400" b="1" dirty="0"/>
              <a:t>User-Friendly Access:</a:t>
            </a:r>
            <a:r>
              <a:rPr lang="en-US" sz="2400" dirty="0"/>
              <a:t> Provides real-time predictions and recommendations through web and mobile applications, making it easy for farmers to access the information they need.</a:t>
            </a:r>
          </a:p>
          <a:p>
            <a:pPr>
              <a:buFont typeface="+mj-lt"/>
              <a:buAutoNum type="arabicPeriod"/>
            </a:pPr>
            <a:r>
              <a:rPr lang="en-US" sz="2400" b="1" dirty="0"/>
              <a:t>Scalability:</a:t>
            </a:r>
            <a:r>
              <a:rPr lang="en-US" sz="2400" dirty="0"/>
              <a:t> Cloud-based infrastructure ensures that the solution can handle increasing user demands and data volume.</a:t>
            </a:r>
          </a:p>
        </p:txBody>
      </p:sp>
      <p:sp>
        <p:nvSpPr>
          <p:cNvPr id="18465" name="Google Shape;18465;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FFFFFF"/>
              </a:buClr>
              <a:buSzPts val="1200"/>
              <a:buFont typeface="Oswald"/>
              <a:buNone/>
            </a:pPr>
            <a:fld id="{00000000-1234-1234-1234-123412341234}" type="slidenum">
              <a:rPr lang="en-US" sz="1200" b="1" i="0" u="none" strike="noStrike" cap="none">
                <a:solidFill>
                  <a:srgbClr val="FFFFFF"/>
                </a:solidFill>
                <a:latin typeface="Oswald"/>
                <a:ea typeface="Oswald"/>
                <a:cs typeface="Oswald"/>
                <a:sym typeface="Oswald"/>
              </a:rPr>
              <a:t>5</a:t>
            </a:fld>
            <a:endParaRPr sz="1200" b="1" i="0" u="none" strike="noStrike" cap="none">
              <a:solidFill>
                <a:srgbClr val="FFFFFF"/>
              </a:solidFill>
              <a:latin typeface="Oswald"/>
              <a:ea typeface="Oswald"/>
              <a:cs typeface="Oswald"/>
              <a:sym typeface="Oswald"/>
            </a:endParaRPr>
          </a:p>
        </p:txBody>
      </p:sp>
      <p:sp>
        <p:nvSpPr>
          <p:cNvPr id="18466" name="Google Shape;18466;p4"/>
          <p:cNvSpPr txBox="1">
            <a:spLocks noGrp="1"/>
          </p:cNvSpPr>
          <p:nvPr>
            <p:ph type="ftr" idx="11"/>
          </p:nvPr>
        </p:nvSpPr>
        <p:spPr>
          <a:xfrm>
            <a:off x="4648200" y="6356353"/>
            <a:ext cx="3204000" cy="3651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FFFFF"/>
              </a:buClr>
              <a:buSzPts val="1200"/>
              <a:buFont typeface="Oswald"/>
              <a:buNone/>
            </a:pPr>
            <a:r>
              <a:rPr lang="en-US" sz="1200" b="0" i="0" u="none" strike="noStrike" cap="none">
                <a:solidFill>
                  <a:srgbClr val="FFFFFF"/>
                </a:solidFill>
                <a:latin typeface="Oswald"/>
                <a:ea typeface="Oswald"/>
                <a:cs typeface="Oswald"/>
                <a:sym typeface="Oswald"/>
              </a:rPr>
              <a:t>@SIH Idea submission- Template</a:t>
            </a:r>
            <a:endParaRPr sz="1200" b="0" i="0" u="none" strike="noStrike" cap="none">
              <a:solidFill>
                <a:srgbClr val="FFFFFF"/>
              </a:solidFill>
              <a:latin typeface="Oswald"/>
              <a:ea typeface="Oswald"/>
              <a:cs typeface="Oswald"/>
              <a:sym typeface="Oswald"/>
            </a:endParaRPr>
          </a:p>
        </p:txBody>
      </p:sp>
      <p:pic>
        <p:nvPicPr>
          <p:cNvPr id="18467" name="Google Shape;18467;p4"/>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8468" name="Google Shape;18468;p4" descr="Your startup LOGO"/>
          <p:cNvSpPr/>
          <p:nvPr/>
        </p:nvSpPr>
        <p:spPr>
          <a:xfrm>
            <a:off x="329773" y="252246"/>
            <a:ext cx="1251900" cy="807300"/>
          </a:xfrm>
          <a:prstGeom prst="ellipse">
            <a:avLst/>
          </a:prstGeom>
          <a:solidFill>
            <a:schemeClr val="lt1"/>
          </a:solidFill>
          <a:ln w="25400"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dirty="0">
                <a:solidFill>
                  <a:schemeClr val="dk1"/>
                </a:solidFill>
                <a:latin typeface="Arial"/>
                <a:ea typeface="Arial"/>
                <a:cs typeface="Arial"/>
                <a:sym typeface="Arial"/>
              </a:rPr>
              <a:t> S.P.D.</a:t>
            </a:r>
            <a:endParaRPr sz="18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609600" y="1841648"/>
            <a:ext cx="9385300" cy="2677656"/>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0070C0"/>
                </a:solidFill>
                <a:effectLst/>
                <a:uLnTx/>
                <a:uFillTx/>
                <a:latin typeface="Arial" pitchFamily="34" charset="0"/>
                <a:ea typeface="ＭＳ Ｐゴシック" pitchFamily="1" charset="-128"/>
                <a:cs typeface="Arial" pitchFamily="34" charset="0"/>
                <a:hlinkClick r:id="rId3">
                  <a:extLst>
                    <a:ext uri="{A12FA001-AC4F-418D-AE19-62706E023703}">
                      <ahyp:hlinkClr xmlns:ahyp="http://schemas.microsoft.com/office/drawing/2018/hyperlinkcolor" val="tx"/>
                    </a:ext>
                  </a:extLst>
                </a:hlinkClick>
              </a:rPr>
              <a:t>Agricultural Crop Images Dataset</a:t>
            </a:r>
            <a:endParaRPr kumimoji="0" lang="en-US" sz="2800" b="1" i="0" u="none" strike="noStrike" kern="1200" cap="none" spc="0" normalizeH="0" baseline="0" noProof="0" dirty="0">
              <a:ln>
                <a:noFill/>
              </a:ln>
              <a:solidFill>
                <a:srgbClr val="0070C0"/>
              </a:solidFill>
              <a:effectLst/>
              <a:uLnTx/>
              <a:uFillTx/>
              <a:latin typeface="Arial" pitchFamily="34" charset="0"/>
              <a:ea typeface="ＭＳ Ｐゴシック" pitchFamily="1" charset="-128"/>
              <a:cs typeface="Arial"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800" dirty="0">
              <a:solidFill>
                <a:prstClr val="black"/>
              </a:solidFill>
              <a:latin typeface="Arial" pitchFamily="34" charset="0"/>
              <a:cs typeface="Arial"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0070C0"/>
                </a:solidFill>
                <a:effectLst/>
                <a:uLnTx/>
                <a:uFillTx/>
                <a:latin typeface="Arial" pitchFamily="34" charset="0"/>
                <a:ea typeface="ＭＳ Ｐゴシック" pitchFamily="1" charset="-128"/>
                <a:cs typeface="Arial" pitchFamily="34" charset="0"/>
                <a:hlinkClick r:id="rId4">
                  <a:extLst>
                    <a:ext uri="{A12FA001-AC4F-418D-AE19-62706E023703}">
                      <ahyp:hlinkClr xmlns:ahyp="http://schemas.microsoft.com/office/drawing/2018/hyperlinkcolor" val="tx"/>
                    </a:ext>
                  </a:extLst>
                </a:hlinkClick>
              </a:rPr>
              <a:t>Disease classification Dataset</a:t>
            </a:r>
            <a:endParaRPr kumimoji="0" lang="en-US" sz="2800" b="1" i="0" u="none" strike="noStrike" kern="1200" cap="none" spc="0" normalizeH="0" baseline="0" noProof="0" dirty="0">
              <a:ln>
                <a:noFill/>
              </a:ln>
              <a:solidFill>
                <a:srgbClr val="0070C0"/>
              </a:solidFill>
              <a:effectLst/>
              <a:uLnTx/>
              <a:uFillTx/>
              <a:latin typeface="Arial" pitchFamily="34" charset="0"/>
              <a:ea typeface="ＭＳ Ｐゴシック" pitchFamily="1" charset="-128"/>
              <a:cs typeface="Arial"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sz="2800" b="1" dirty="0">
              <a:solidFill>
                <a:srgbClr val="0070C0"/>
              </a:solidFill>
              <a:latin typeface="Arial" pitchFamily="34" charset="0"/>
              <a:cs typeface="Arial"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1" i="0" u="none" strike="noStrike" kern="1200" cap="none" spc="0" normalizeH="0" baseline="0" noProof="0" dirty="0">
                <a:ln>
                  <a:noFill/>
                </a:ln>
                <a:solidFill>
                  <a:srgbClr val="0070C0"/>
                </a:solidFill>
                <a:effectLst/>
                <a:uLnTx/>
                <a:uFillTx/>
                <a:latin typeface="Arial" pitchFamily="34" charset="0"/>
                <a:ea typeface="ＭＳ Ｐゴシック" pitchFamily="1" charset="-128"/>
                <a:cs typeface="Arial" pitchFamily="34" charset="0"/>
                <a:hlinkClick r:id="rId5">
                  <a:extLst>
                    <a:ext uri="{A12FA001-AC4F-418D-AE19-62706E023703}">
                      <ahyp:hlinkClr xmlns:ahyp="http://schemas.microsoft.com/office/drawing/2018/hyperlinkcolor" val="tx"/>
                    </a:ext>
                  </a:extLst>
                </a:hlinkClick>
              </a:rPr>
              <a:t>Crop Disease Detection Report</a:t>
            </a:r>
            <a:endParaRPr kumimoji="0" lang="en-US" sz="2800" b="1" i="0" u="none" strike="noStrike" kern="1200" cap="none" spc="0" normalizeH="0" baseline="0" noProof="0" dirty="0">
              <a:ln>
                <a:noFill/>
              </a:ln>
              <a:solidFill>
                <a:srgbClr val="0070C0"/>
              </a:solidFill>
              <a:effectLst/>
              <a:uLnTx/>
              <a:uFillTx/>
              <a:latin typeface="Arial" pitchFamily="34" charset="0"/>
              <a:ea typeface="ＭＳ Ｐゴシック" pitchFamily="1" charset="-128"/>
              <a:cs typeface="Arial" pitchFamily="34" charset="0"/>
            </a:endParaRPr>
          </a:p>
          <a:p>
            <a:pPr marL="457200" marR="0" lvl="0" indent="-4572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6">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sz="1800" b="1" dirty="0">
                <a:solidFill>
                  <a:schemeClr val="dk1"/>
                </a:solidFill>
                <a:latin typeface="Arial"/>
                <a:ea typeface="Arial"/>
                <a:cs typeface="Arial"/>
                <a:sym typeface="Arial"/>
              </a:rPr>
              <a:t> S.P.D.</a:t>
            </a:r>
            <a:endParaRPr lang="en-IN"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TotalTime>
  <Words>745</Words>
  <Application>Microsoft Office PowerPoint</Application>
  <PresentationFormat>Widescreen</PresentationFormat>
  <Paragraphs>79</Paragraphs>
  <Slides>6</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ＭＳ Ｐゴシック</vt:lpstr>
      <vt:lpstr>Arial</vt:lpstr>
      <vt:lpstr>Calibri</vt:lpstr>
      <vt:lpstr>Courier New</vt:lpstr>
      <vt:lpstr>Garamond</vt:lpstr>
      <vt:lpstr>Oswald</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RESEARCH  AND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Mohneesh Naidu</cp:lastModifiedBy>
  <cp:revision>2</cp:revision>
  <dcterms:modified xsi:type="dcterms:W3CDTF">2024-08-31T22:55:37Z</dcterms:modified>
</cp:coreProperties>
</file>