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1.xml" ContentType="application/vnd.openxmlformats-officedocument.drawingml.chartshap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71" r:id="rId4"/>
    <p:sldId id="258" r:id="rId5"/>
    <p:sldId id="272" r:id="rId6"/>
    <p:sldId id="273" r:id="rId7"/>
    <p:sldId id="274" r:id="rId8"/>
    <p:sldId id="275" r:id="rId9"/>
    <p:sldId id="276" r:id="rId10"/>
    <p:sldId id="277" r:id="rId11"/>
    <p:sldId id="278" r:id="rId12"/>
    <p:sldId id="270"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okman A." initials="LA" lastIdx="3" clrIdx="0">
    <p:extLst>
      <p:ext uri="{19B8F6BF-5375-455C-9EA6-DF929625EA0E}">
        <p15:presenceInfo xmlns:p15="http://schemas.microsoft.com/office/powerpoint/2012/main" userId="Lokman 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6088C4"/>
    <a:srgbClr val="5E1C1C"/>
    <a:srgbClr val="5533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3" d="100"/>
          <a:sy n="113" d="100"/>
        </p:scale>
        <p:origin x="51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1.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7"/>
    </mc:Choice>
    <mc:Fallback>
      <c:style val="7"/>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fr-FR" dirty="0"/>
              <a:t>Pays avec la</a:t>
            </a:r>
            <a:r>
              <a:rPr lang="fr-FR" baseline="0" dirty="0"/>
              <a:t> proportion de sous nutrition la plus élevée en %</a:t>
            </a:r>
            <a:endParaRPr lang="fr-FR" dirty="0"/>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fr-FR"/>
        </a:p>
      </c:txPr>
    </c:title>
    <c:autoTitleDeleted val="0"/>
    <c:plotArea>
      <c:layout>
        <c:manualLayout>
          <c:layoutTarget val="inner"/>
          <c:xMode val="edge"/>
          <c:yMode val="edge"/>
          <c:x val="0.13179958169291339"/>
          <c:y val="0.16065058066864049"/>
          <c:w val="0.84785666830708661"/>
          <c:h val="0.77985748155404266"/>
        </c:manualLayout>
      </c:layout>
      <c:barChart>
        <c:barDir val="bar"/>
        <c:grouping val="clustered"/>
        <c:varyColors val="0"/>
        <c:ser>
          <c:idx val="0"/>
          <c:order val="0"/>
          <c:tx>
            <c:strRef>
              <c:f>Feuil1!$B$1</c:f>
              <c:strCache>
                <c:ptCount val="1"/>
                <c:pt idx="0">
                  <c:v>Série 1</c:v>
                </c:pt>
              </c:strCache>
            </c:strRef>
          </c:tx>
          <c:spPr>
            <a:solidFill>
              <a:schemeClr val="accent5">
                <a:tint val="65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fr-F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Feuil1!$A$2:$A$6</c:f>
              <c:strCache>
                <c:ptCount val="5"/>
                <c:pt idx="0">
                  <c:v>Lesotho</c:v>
                </c:pt>
                <c:pt idx="1">
                  <c:v>Libéria</c:v>
                </c:pt>
                <c:pt idx="2">
                  <c:v>Madagascar</c:v>
                </c:pt>
                <c:pt idx="3">
                  <c:v>Corée du Nord</c:v>
                </c:pt>
                <c:pt idx="4">
                  <c:v>Haïti</c:v>
                </c:pt>
              </c:strCache>
            </c:strRef>
          </c:cat>
          <c:val>
            <c:numRef>
              <c:f>Feuil1!$B$2:$B$6</c:f>
              <c:numCache>
                <c:formatCode>General</c:formatCode>
                <c:ptCount val="5"/>
              </c:numCache>
            </c:numRef>
          </c:val>
          <c:extLst>
            <c:ext xmlns:c16="http://schemas.microsoft.com/office/drawing/2014/chart" uri="{C3380CC4-5D6E-409C-BE32-E72D297353CC}">
              <c16:uniqueId val="{00000000-AEAA-4EE2-9438-BEA3E25A411F}"/>
            </c:ext>
          </c:extLst>
        </c:ser>
        <c:ser>
          <c:idx val="1"/>
          <c:order val="1"/>
          <c:tx>
            <c:strRef>
              <c:f>Feuil1!$C$1</c:f>
              <c:strCache>
                <c:ptCount val="1"/>
                <c:pt idx="0">
                  <c:v>Série 2</c:v>
                </c:pt>
              </c:strCache>
            </c:strRef>
          </c:tx>
          <c:spPr>
            <a:solidFill>
              <a:srgbClr val="6088C4"/>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fr-F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Feuil1!$A$2:$A$6</c:f>
              <c:strCache>
                <c:ptCount val="5"/>
                <c:pt idx="0">
                  <c:v>Lesotho</c:v>
                </c:pt>
                <c:pt idx="1">
                  <c:v>Libéria</c:v>
                </c:pt>
                <c:pt idx="2">
                  <c:v>Madagascar</c:v>
                </c:pt>
                <c:pt idx="3">
                  <c:v>Corée du Nord</c:v>
                </c:pt>
                <c:pt idx="4">
                  <c:v>Haïti</c:v>
                </c:pt>
              </c:strCache>
            </c:strRef>
          </c:cat>
          <c:val>
            <c:numRef>
              <c:f>Feuil1!$C$2:$C$6</c:f>
              <c:numCache>
                <c:formatCode>General</c:formatCode>
                <c:ptCount val="5"/>
                <c:pt idx="0">
                  <c:v>38.24</c:v>
                </c:pt>
                <c:pt idx="1">
                  <c:v>38.270000000000003</c:v>
                </c:pt>
                <c:pt idx="2">
                  <c:v>41.06</c:v>
                </c:pt>
                <c:pt idx="3">
                  <c:v>47.18</c:v>
                </c:pt>
                <c:pt idx="4">
                  <c:v>48.25</c:v>
                </c:pt>
              </c:numCache>
            </c:numRef>
          </c:val>
          <c:extLst>
            <c:ext xmlns:c16="http://schemas.microsoft.com/office/drawing/2014/chart" uri="{C3380CC4-5D6E-409C-BE32-E72D297353CC}">
              <c16:uniqueId val="{00000001-AEAA-4EE2-9438-BEA3E25A411F}"/>
            </c:ext>
          </c:extLst>
        </c:ser>
        <c:ser>
          <c:idx val="2"/>
          <c:order val="2"/>
          <c:tx>
            <c:strRef>
              <c:f>Feuil1!$D$1</c:f>
              <c:strCache>
                <c:ptCount val="1"/>
                <c:pt idx="0">
                  <c:v>Série 3</c:v>
                </c:pt>
              </c:strCache>
            </c:strRef>
          </c:tx>
          <c:spPr>
            <a:solidFill>
              <a:schemeClr val="accent5">
                <a:shade val="65000"/>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fr-F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Feuil1!$A$2:$A$6</c:f>
              <c:strCache>
                <c:ptCount val="5"/>
                <c:pt idx="0">
                  <c:v>Lesotho</c:v>
                </c:pt>
                <c:pt idx="1">
                  <c:v>Libéria</c:v>
                </c:pt>
                <c:pt idx="2">
                  <c:v>Madagascar</c:v>
                </c:pt>
                <c:pt idx="3">
                  <c:v>Corée du Nord</c:v>
                </c:pt>
                <c:pt idx="4">
                  <c:v>Haïti</c:v>
                </c:pt>
              </c:strCache>
            </c:strRef>
          </c:cat>
          <c:val>
            <c:numRef>
              <c:f>Feuil1!$D$2:$D$6</c:f>
              <c:numCache>
                <c:formatCode>General</c:formatCode>
                <c:ptCount val="5"/>
              </c:numCache>
            </c:numRef>
          </c:val>
          <c:extLst>
            <c:ext xmlns:c16="http://schemas.microsoft.com/office/drawing/2014/chart" uri="{C3380CC4-5D6E-409C-BE32-E72D297353CC}">
              <c16:uniqueId val="{00000002-AEAA-4EE2-9438-BEA3E25A411F}"/>
            </c:ext>
          </c:extLst>
        </c:ser>
        <c:dLbls>
          <c:dLblPos val="inEnd"/>
          <c:showLegendKey val="0"/>
          <c:showVal val="1"/>
          <c:showCatName val="0"/>
          <c:showSerName val="0"/>
          <c:showPercent val="0"/>
          <c:showBubbleSize val="0"/>
        </c:dLbls>
        <c:gapWidth val="65"/>
        <c:axId val="1138447727"/>
        <c:axId val="1138451887"/>
      </c:barChart>
      <c:catAx>
        <c:axId val="1138447727"/>
        <c:scaling>
          <c:orientation val="minMax"/>
        </c:scaling>
        <c:delete val="0"/>
        <c:axPos val="l"/>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fr-FR"/>
          </a:p>
        </c:txPr>
        <c:crossAx val="1138451887"/>
        <c:crosses val="autoZero"/>
        <c:auto val="1"/>
        <c:lblAlgn val="ctr"/>
        <c:lblOffset val="100"/>
        <c:noMultiLvlLbl val="0"/>
      </c:catAx>
      <c:valAx>
        <c:axId val="1138451887"/>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fr-FR"/>
          </a:p>
        </c:txPr>
        <c:crossAx val="113844772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2">
        <a:lumMod val="20000"/>
        <a:lumOff val="80000"/>
      </a:schemeClr>
    </a:solidFill>
    <a:ln w="9525" cap="flat" cmpd="sng" algn="ctr">
      <a:solidFill>
        <a:schemeClr val="dk1">
          <a:lumMod val="25000"/>
          <a:lumOff val="75000"/>
        </a:schemeClr>
      </a:solidFill>
      <a:round/>
    </a:ln>
    <a:effectLst/>
  </c:spPr>
  <c:txPr>
    <a:bodyPr/>
    <a:lstStyle/>
    <a:p>
      <a:pPr>
        <a:defRPr/>
      </a:pPr>
      <a:endParaRPr lang="fr-FR"/>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fr-FR" dirty="0"/>
          </a:p>
          <a:p>
            <a:pPr>
              <a:defRPr/>
            </a:pPr>
            <a:endParaRPr lang="fr-FR" dirty="0"/>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fr-FR"/>
        </a:p>
      </c:txPr>
    </c:title>
    <c:autoTitleDeleted val="0"/>
    <c:plotArea>
      <c:layout/>
      <c:pieChart>
        <c:varyColors val="1"/>
        <c:ser>
          <c:idx val="0"/>
          <c:order val="0"/>
          <c:tx>
            <c:strRef>
              <c:f>Feuil1!$B$1</c:f>
              <c:strCache>
                <c:ptCount val="1"/>
                <c:pt idx="0">
                  <c:v>Utilisation de la disponibilité alimentaire interieure mondiale</c:v>
                </c:pt>
              </c:strCache>
            </c:strRef>
          </c:tx>
          <c:dPt>
            <c:idx val="0"/>
            <c:bubble3D val="0"/>
            <c:spPr>
              <a:solidFill>
                <a:srgbClr val="6088C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0636-4743-934D-97EC4A348CC7}"/>
              </c:ext>
            </c:extLst>
          </c:dPt>
          <c:dPt>
            <c:idx val="1"/>
            <c:bubble3D val="0"/>
            <c:spPr>
              <a:solidFill>
                <a:schemeClr val="accent5">
                  <a:lumMod val="60000"/>
                  <a:lumOff val="4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4-0636-4743-934D-97EC4A348CC7}"/>
              </c:ext>
            </c:extLst>
          </c:dPt>
          <c:dPt>
            <c:idx val="2"/>
            <c:bubble3D val="0"/>
            <c:spPr>
              <a:solidFill>
                <a:schemeClr val="accent3">
                  <a:lumMod val="40000"/>
                  <a:lumOff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0636-4743-934D-97EC4A348CC7}"/>
              </c:ext>
            </c:extLst>
          </c:dPt>
          <c:dPt>
            <c:idx val="3"/>
            <c:bubble3D val="0"/>
            <c:spPr>
              <a:solidFill>
                <a:schemeClr val="accent5">
                  <a:lumMod val="60000"/>
                  <a:lumOff val="4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6-0636-4743-934D-97EC4A348CC7}"/>
              </c:ext>
            </c:extLst>
          </c:dPt>
          <c:dPt>
            <c:idx val="4"/>
            <c:bubble3D val="0"/>
            <c:spPr>
              <a:solidFill>
                <a:schemeClr val="accent3">
                  <a:lumMod val="40000"/>
                  <a:lumOff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0636-4743-934D-97EC4A348CC7}"/>
              </c:ext>
            </c:extLst>
          </c:dPt>
          <c:dPt>
            <c:idx val="5"/>
            <c:bubble3D val="0"/>
            <c:spPr>
              <a:solidFill>
                <a:schemeClr val="accent5">
                  <a:lumMod val="60000"/>
                  <a:lumOff val="4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0636-4743-934D-97EC4A348CC7}"/>
              </c:ext>
            </c:extLst>
          </c:dPt>
          <c:dLbls>
            <c:dLbl>
              <c:idx val="0"/>
              <c:layout>
                <c:manualLayout>
                  <c:x val="-1.3644566180931831E-2"/>
                  <c:y val="4.7936451858972976E-3"/>
                </c:manualLayout>
              </c:layout>
              <c:tx>
                <c:rich>
                  <a:bodyPr rot="0" spcFirstLastPara="1" vertOverflow="ellipsis" vert="horz" wrap="square" lIns="38100" tIns="19050" rIns="38100" bIns="19050" anchor="ctr" anchorCtr="1">
                    <a:noAutofit/>
                  </a:bodyPr>
                  <a:lstStyle/>
                  <a:p>
                    <a:pPr>
                      <a:defRPr sz="1330" b="1" i="0" u="none" strike="noStrike" kern="1200" spc="0" baseline="0">
                        <a:ln>
                          <a:noFill/>
                        </a:ln>
                        <a:solidFill>
                          <a:schemeClr val="tx1"/>
                        </a:solidFill>
                        <a:latin typeface="+mn-lt"/>
                        <a:ea typeface="+mn-ea"/>
                        <a:cs typeface="+mn-cs"/>
                      </a:defRPr>
                    </a:pPr>
                    <a:fld id="{213CD783-E98C-403F-8230-F237FA617D33}" type="CATEGORYNAME">
                      <a:rPr lang="en-US">
                        <a:ln>
                          <a:noFill/>
                        </a:ln>
                        <a:solidFill>
                          <a:schemeClr val="tx1"/>
                        </a:solidFill>
                        <a:latin typeface="+mn-lt"/>
                        <a:ea typeface="+mn-ea"/>
                        <a:cs typeface="+mn-cs"/>
                      </a:rPr>
                      <a:pPr>
                        <a:defRPr>
                          <a:ln>
                            <a:noFill/>
                          </a:ln>
                          <a:solidFill>
                            <a:schemeClr val="tx1"/>
                          </a:solidFill>
                        </a:defRPr>
                      </a:pPr>
                      <a:t>[NOM DE CATÉGORIE]</a:t>
                    </a:fld>
                    <a:r>
                      <a:rPr lang="en-US" baseline="0" dirty="0">
                        <a:ln>
                          <a:noFill/>
                        </a:ln>
                        <a:solidFill>
                          <a:schemeClr val="tx1"/>
                        </a:solidFill>
                        <a:latin typeface="+mn-lt"/>
                        <a:ea typeface="+mn-ea"/>
                        <a:cs typeface="+mn-cs"/>
                      </a:rPr>
                      <a:t>
</a:t>
                    </a:r>
                    <a:fld id="{7C6BA84D-BE20-4909-89C3-13410B895B4D}" type="PERCENTAGE">
                      <a:rPr lang="en-US" baseline="0">
                        <a:ln>
                          <a:noFill/>
                        </a:ln>
                        <a:solidFill>
                          <a:schemeClr val="tx1"/>
                        </a:solidFill>
                        <a:latin typeface="+mn-lt"/>
                        <a:ea typeface="+mn-ea"/>
                        <a:cs typeface="+mn-cs"/>
                      </a:rPr>
                      <a:pPr>
                        <a:defRPr>
                          <a:ln>
                            <a:noFill/>
                          </a:ln>
                          <a:solidFill>
                            <a:schemeClr val="tx1"/>
                          </a:solidFill>
                        </a:defRPr>
                      </a:pPr>
                      <a:t>[POURCENTAGE]</a:t>
                    </a:fld>
                    <a:endParaRPr lang="en-US" baseline="0" dirty="0">
                      <a:ln>
                        <a:noFill/>
                      </a:ln>
                      <a:solidFill>
                        <a:schemeClr val="tx1"/>
                      </a:solidFill>
                      <a:latin typeface="+mn-lt"/>
                      <a:ea typeface="+mn-ea"/>
                      <a:cs typeface="+mn-cs"/>
                    </a:endParaRPr>
                  </a:p>
                </c:rich>
              </c:tx>
              <c:spPr>
                <a:noFill/>
                <a:ln>
                  <a:noFill/>
                </a:ln>
                <a:effectLst/>
              </c:spPr>
              <c:txPr>
                <a:bodyPr rot="0" spcFirstLastPara="1" vertOverflow="ellipsis" vert="horz" wrap="square" lIns="38100" tIns="19050" rIns="38100" bIns="19050" anchor="ctr" anchorCtr="1">
                  <a:noAutofit/>
                </a:bodyPr>
                <a:lstStyle/>
                <a:p>
                  <a:pPr>
                    <a:defRPr sz="1330" b="1" i="0" u="none" strike="noStrike" kern="1200" spc="0" baseline="0">
                      <a:ln>
                        <a:noFill/>
                      </a:ln>
                      <a:solidFill>
                        <a:schemeClr val="tx1"/>
                      </a:solidFill>
                      <a:latin typeface="+mn-lt"/>
                      <a:ea typeface="+mn-ea"/>
                      <a:cs typeface="+mn-cs"/>
                    </a:defRPr>
                  </a:pPr>
                  <a:endParaRPr lang="fr-FR"/>
                </a:p>
              </c:txPr>
              <c:dLblPos val="bestFit"/>
              <c:showLegendKey val="0"/>
              <c:showVal val="0"/>
              <c:showCatName val="1"/>
              <c:showSerName val="0"/>
              <c:showPercent val="1"/>
              <c:showBubbleSize val="0"/>
              <c:extLst>
                <c:ext xmlns:c15="http://schemas.microsoft.com/office/drawing/2012/chart" uri="{CE6537A1-D6FC-4f65-9D91-7224C49458BB}">
                  <c15:layout>
                    <c:manualLayout>
                      <c:w val="0.14555646193761826"/>
                      <c:h val="0.13220613174413912"/>
                    </c:manualLayout>
                  </c15:layout>
                  <c15:dlblFieldTable/>
                  <c15:showDataLabelsRange val="0"/>
                </c:ext>
                <c:ext xmlns:c16="http://schemas.microsoft.com/office/drawing/2014/chart" uri="{C3380CC4-5D6E-409C-BE32-E72D297353CC}">
                  <c16:uniqueId val="{00000002-0636-4743-934D-97EC4A348CC7}"/>
                </c:ext>
              </c:extLst>
            </c:dLbl>
            <c:dLbl>
              <c:idx val="1"/>
              <c:layout>
                <c:manualLayout>
                  <c:x val="-4.3414528757510375E-2"/>
                  <c:y val="-2.8761304947963553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ln>
                        <a:noFill/>
                      </a:ln>
                      <a:solidFill>
                        <a:schemeClr val="tx1"/>
                      </a:solidFill>
                      <a:latin typeface="+mn-lt"/>
                      <a:ea typeface="+mn-ea"/>
                      <a:cs typeface="+mn-cs"/>
                    </a:defRPr>
                  </a:pPr>
                  <a:endParaRPr lang="fr-FR"/>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4-0636-4743-934D-97EC4A348CC7}"/>
                </c:ext>
              </c:extLst>
            </c:dLbl>
            <c:dLbl>
              <c:idx val="2"/>
              <c:layout>
                <c:manualLayout>
                  <c:x val="1.9846641717719028E-2"/>
                  <c:y val="-2.8761304947963574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ln>
                        <a:noFill/>
                      </a:ln>
                      <a:solidFill>
                        <a:schemeClr val="tx1"/>
                      </a:solidFill>
                      <a:latin typeface="+mn-lt"/>
                      <a:ea typeface="+mn-ea"/>
                      <a:cs typeface="+mn-cs"/>
                    </a:defRPr>
                  </a:pPr>
                  <a:endParaRPr lang="fr-FR"/>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0636-4743-934D-97EC4A348CC7}"/>
                </c:ext>
              </c:extLst>
            </c:dLbl>
            <c:dLbl>
              <c:idx val="3"/>
              <c:layout>
                <c:manualLayout>
                  <c:x val="4.9616604294297567E-2"/>
                  <c:y val="7.1903262369908882E-3"/>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ln>
                        <a:noFill/>
                      </a:ln>
                      <a:solidFill>
                        <a:schemeClr val="tx1"/>
                      </a:solidFill>
                      <a:latin typeface="+mn-lt"/>
                      <a:ea typeface="+mn-ea"/>
                      <a:cs typeface="+mn-cs"/>
                    </a:defRPr>
                  </a:pPr>
                  <a:endParaRPr lang="fr-FR"/>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6-0636-4743-934D-97EC4A348CC7}"/>
                </c:ext>
              </c:extLst>
            </c:dLbl>
            <c:dLbl>
              <c:idx val="4"/>
              <c:layout>
                <c:manualLayout>
                  <c:x val="1.9846641717718935E-2"/>
                  <c:y val="4.7935508246604161E-3"/>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ln>
                        <a:noFill/>
                      </a:ln>
                      <a:solidFill>
                        <a:schemeClr val="tx1"/>
                      </a:solidFill>
                      <a:latin typeface="+mn-lt"/>
                      <a:ea typeface="+mn-ea"/>
                      <a:cs typeface="+mn-cs"/>
                    </a:defRPr>
                  </a:pPr>
                  <a:endParaRPr lang="fr-FR"/>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0636-4743-934D-97EC4A348CC7}"/>
                </c:ext>
              </c:extLst>
            </c:dLbl>
            <c:dLbl>
              <c:idx val="5"/>
              <c:layout>
                <c:manualLayout>
                  <c:x val="1.8606226610361588E-2"/>
                  <c:y val="1.9174203298642369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ln>
                        <a:noFill/>
                      </a:ln>
                      <a:solidFill>
                        <a:schemeClr val="tx1"/>
                      </a:solidFill>
                      <a:latin typeface="+mn-lt"/>
                      <a:ea typeface="+mn-ea"/>
                      <a:cs typeface="+mn-cs"/>
                    </a:defRPr>
                  </a:pPr>
                  <a:endParaRPr lang="fr-FR"/>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7-0636-4743-934D-97EC4A348CC7}"/>
                </c:ext>
              </c:extLst>
            </c:dLbl>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ln>
                      <a:noFill/>
                    </a:ln>
                    <a:solidFill>
                      <a:schemeClr val="tx1"/>
                    </a:solidFill>
                    <a:latin typeface="+mn-lt"/>
                    <a:ea typeface="+mn-ea"/>
                    <a:cs typeface="+mn-cs"/>
                  </a:defRPr>
                </a:pPr>
                <a:endParaRPr lang="fr-FR"/>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Feuil1!$A$2:$A$7</c:f>
              <c:strCache>
                <c:ptCount val="6"/>
                <c:pt idx="0">
                  <c:v>Nourriture </c:v>
                </c:pt>
                <c:pt idx="1">
                  <c:v>Autres utilisations</c:v>
                </c:pt>
                <c:pt idx="2">
                  <c:v>Aliments pour animaux</c:v>
                </c:pt>
                <c:pt idx="3">
                  <c:v>Traitement</c:v>
                </c:pt>
                <c:pt idx="4">
                  <c:v>Semences</c:v>
                </c:pt>
                <c:pt idx="5">
                  <c:v>Pertes</c:v>
                </c:pt>
              </c:strCache>
            </c:strRef>
          </c:cat>
          <c:val>
            <c:numRef>
              <c:f>Feuil1!$B$2:$B$7</c:f>
              <c:numCache>
                <c:formatCode>General</c:formatCode>
                <c:ptCount val="6"/>
                <c:pt idx="0">
                  <c:v>49.3</c:v>
                </c:pt>
                <c:pt idx="1">
                  <c:v>8.8000000000000007</c:v>
                </c:pt>
                <c:pt idx="2">
                  <c:v>13.2</c:v>
                </c:pt>
                <c:pt idx="3">
                  <c:v>22.4</c:v>
                </c:pt>
                <c:pt idx="4">
                  <c:v>1.6</c:v>
                </c:pt>
                <c:pt idx="5">
                  <c:v>4.5999999999999996</c:v>
                </c:pt>
              </c:numCache>
            </c:numRef>
          </c:val>
          <c:extLst>
            <c:ext xmlns:c16="http://schemas.microsoft.com/office/drawing/2014/chart" uri="{C3380CC4-5D6E-409C-BE32-E72D297353CC}">
              <c16:uniqueId val="{00000000-0636-4743-934D-97EC4A348CC7}"/>
            </c:ext>
          </c:extLst>
        </c:ser>
        <c:dLbls>
          <c:dLblPos val="outEnd"/>
          <c:showLegendKey val="0"/>
          <c:showVal val="0"/>
          <c:showCatName val="0"/>
          <c:showSerName val="0"/>
          <c:showPercent val="1"/>
          <c:showBubbleSize val="0"/>
          <c:showLeaderLines val="1"/>
        </c:dLbls>
        <c:firstSliceAng val="155"/>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fr-FR" dirty="0"/>
              <a:t>Disponibilité</a:t>
            </a:r>
            <a:r>
              <a:rPr lang="fr-FR" baseline="0" dirty="0"/>
              <a:t> alimentaire moyenne </a:t>
            </a:r>
          </a:p>
          <a:p>
            <a:pPr>
              <a:defRPr/>
            </a:pPr>
            <a:r>
              <a:rPr lang="fr-FR" baseline="0" dirty="0"/>
              <a:t>en kcal par jour (les plus faibles)</a:t>
            </a:r>
            <a:endParaRPr lang="fr-FR" dirty="0"/>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fr-FR"/>
        </a:p>
      </c:txPr>
    </c:title>
    <c:autoTitleDeleted val="0"/>
    <c:plotArea>
      <c:layout/>
      <c:barChart>
        <c:barDir val="col"/>
        <c:grouping val="clustered"/>
        <c:varyColors val="0"/>
        <c:ser>
          <c:idx val="0"/>
          <c:order val="0"/>
          <c:tx>
            <c:strRef>
              <c:f>Feuil1!$B$1</c:f>
              <c:strCache>
                <c:ptCount val="1"/>
                <c:pt idx="0">
                  <c:v>besoin minimal</c:v>
                </c:pt>
              </c:strCache>
            </c:strRef>
          </c:tx>
          <c:spPr>
            <a:solidFill>
              <a:schemeClr val="accent3">
                <a:lumMod val="40000"/>
                <a:lumOff val="60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fr-F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Feuil1!$A$2:$A$6</c:f>
              <c:strCache>
                <c:ptCount val="5"/>
                <c:pt idx="0">
                  <c:v>centrafrique</c:v>
                </c:pt>
                <c:pt idx="1">
                  <c:v>Zambie </c:v>
                </c:pt>
                <c:pt idx="2">
                  <c:v>Madagascar</c:v>
                </c:pt>
                <c:pt idx="3">
                  <c:v>Afghanistan</c:v>
                </c:pt>
                <c:pt idx="4">
                  <c:v>Haïti</c:v>
                </c:pt>
              </c:strCache>
            </c:strRef>
          </c:cat>
          <c:val>
            <c:numRef>
              <c:f>Feuil1!$B$2:$B$6</c:f>
              <c:numCache>
                <c:formatCode>General</c:formatCode>
                <c:ptCount val="5"/>
                <c:pt idx="0">
                  <c:v>2250</c:v>
                </c:pt>
                <c:pt idx="1">
                  <c:v>2250</c:v>
                </c:pt>
                <c:pt idx="2">
                  <c:v>2250</c:v>
                </c:pt>
                <c:pt idx="3">
                  <c:v>2250</c:v>
                </c:pt>
                <c:pt idx="4">
                  <c:v>2250</c:v>
                </c:pt>
              </c:numCache>
            </c:numRef>
          </c:val>
          <c:extLst>
            <c:ext xmlns:c16="http://schemas.microsoft.com/office/drawing/2014/chart" uri="{C3380CC4-5D6E-409C-BE32-E72D297353CC}">
              <c16:uniqueId val="{00000000-A1AF-433B-8EC7-E8429E958066}"/>
            </c:ext>
          </c:extLst>
        </c:ser>
        <c:ser>
          <c:idx val="1"/>
          <c:order val="1"/>
          <c:tx>
            <c:strRef>
              <c:f>Feuil1!$C$1</c:f>
              <c:strCache>
                <c:ptCount val="1"/>
                <c:pt idx="0">
                  <c:v>moyenne intérieure</c:v>
                </c:pt>
              </c:strCache>
            </c:strRef>
          </c:tx>
          <c:spPr>
            <a:solidFill>
              <a:srgbClr val="6088C4"/>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fr-FR"/>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Feuil1!$A$2:$A$6</c:f>
              <c:strCache>
                <c:ptCount val="5"/>
                <c:pt idx="0">
                  <c:v>centrafrique</c:v>
                </c:pt>
                <c:pt idx="1">
                  <c:v>Zambie </c:v>
                </c:pt>
                <c:pt idx="2">
                  <c:v>Madagascar</c:v>
                </c:pt>
                <c:pt idx="3">
                  <c:v>Afghanistan</c:v>
                </c:pt>
                <c:pt idx="4">
                  <c:v>Haïti</c:v>
                </c:pt>
              </c:strCache>
            </c:strRef>
          </c:cat>
          <c:val>
            <c:numRef>
              <c:f>Feuil1!$C$2:$C$6</c:f>
              <c:numCache>
                <c:formatCode>General</c:formatCode>
                <c:ptCount val="5"/>
                <c:pt idx="0">
                  <c:v>1879</c:v>
                </c:pt>
                <c:pt idx="1">
                  <c:v>1924</c:v>
                </c:pt>
                <c:pt idx="2">
                  <c:v>2056</c:v>
                </c:pt>
                <c:pt idx="3">
                  <c:v>2087</c:v>
                </c:pt>
                <c:pt idx="4">
                  <c:v>2089</c:v>
                </c:pt>
              </c:numCache>
            </c:numRef>
          </c:val>
          <c:extLst>
            <c:ext xmlns:c16="http://schemas.microsoft.com/office/drawing/2014/chart" uri="{C3380CC4-5D6E-409C-BE32-E72D297353CC}">
              <c16:uniqueId val="{00000001-A1AF-433B-8EC7-E8429E958066}"/>
            </c:ext>
          </c:extLst>
        </c:ser>
        <c:dLbls>
          <c:dLblPos val="inEnd"/>
          <c:showLegendKey val="0"/>
          <c:showVal val="1"/>
          <c:showCatName val="0"/>
          <c:showSerName val="0"/>
          <c:showPercent val="0"/>
          <c:showBubbleSize val="0"/>
        </c:dLbls>
        <c:gapWidth val="65"/>
        <c:axId val="1336326751"/>
        <c:axId val="1336326335"/>
      </c:barChart>
      <c:catAx>
        <c:axId val="1336326751"/>
        <c:scaling>
          <c:orientation val="minMax"/>
        </c:scaling>
        <c:delete val="0"/>
        <c:axPos val="b"/>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fr-FR"/>
          </a:p>
        </c:txPr>
        <c:crossAx val="1336326335"/>
        <c:crosses val="autoZero"/>
        <c:auto val="1"/>
        <c:lblAlgn val="ctr"/>
        <c:lblOffset val="100"/>
        <c:noMultiLvlLbl val="0"/>
      </c:catAx>
      <c:valAx>
        <c:axId val="1336326335"/>
        <c:scaling>
          <c:orientation val="minMax"/>
        </c:scaling>
        <c:delete val="1"/>
        <c:axPos val="l"/>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numFmt formatCode="General" sourceLinked="1"/>
        <c:majorTickMark val="none"/>
        <c:minorTickMark val="none"/>
        <c:tickLblPos val="nextTo"/>
        <c:crossAx val="1336326751"/>
        <c:crosses val="autoZero"/>
        <c:crossBetween val="between"/>
      </c:valAx>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fr-FR"/>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2">
        <a:lumMod val="20000"/>
        <a:lumOff val="80000"/>
      </a:schemeClr>
    </a:solidFill>
    <a:ln w="9525" cap="flat" cmpd="sng" algn="ctr">
      <a:solidFill>
        <a:schemeClr val="dk1">
          <a:lumMod val="25000"/>
          <a:lumOff val="75000"/>
        </a:schemeClr>
      </a:solidFill>
      <a:round/>
    </a:ln>
    <a:effectLst/>
  </c:spPr>
  <c:txPr>
    <a:bodyPr/>
    <a:lstStyle/>
    <a:p>
      <a:pPr>
        <a:defRPr/>
      </a:pPr>
      <a:endParaRPr lang="fr-FR"/>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fr-FR"/>
        </a:p>
      </c:txPr>
    </c:title>
    <c:autoTitleDeleted val="0"/>
    <c:plotArea>
      <c:layout/>
      <c:doughnutChart>
        <c:varyColors val="1"/>
        <c:ser>
          <c:idx val="0"/>
          <c:order val="0"/>
          <c:tx>
            <c:strRef>
              <c:f>Feuil1!$B$1</c:f>
              <c:strCache>
                <c:ptCount val="1"/>
                <c:pt idx="0">
                  <c:v>Utilisation des céréales</c:v>
                </c:pt>
              </c:strCache>
            </c:strRef>
          </c:tx>
          <c:explosion val="11"/>
          <c:dPt>
            <c:idx val="0"/>
            <c:bubble3D val="0"/>
            <c:spPr>
              <a:solidFill>
                <a:srgbClr val="6088C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BD03-4A91-A8F3-E14943B7CA0B}"/>
              </c:ext>
            </c:extLst>
          </c:dPt>
          <c:dPt>
            <c:idx val="1"/>
            <c:bubble3D val="0"/>
            <c:spPr>
              <a:solidFill>
                <a:schemeClr val="accent3">
                  <a:lumMod val="60000"/>
                  <a:lumOff val="40000"/>
                </a:schemeClr>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2-BD03-4A91-A8F3-E14943B7CA0B}"/>
              </c:ext>
            </c:extLst>
          </c:dPt>
          <c:dLbls>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fr-FR"/>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Feuil1!$A$2:$A$3</c:f>
              <c:strCache>
                <c:ptCount val="2"/>
                <c:pt idx="0">
                  <c:v>Céréales à destination de l'alimentation animale</c:v>
                </c:pt>
                <c:pt idx="1">
                  <c:v>Céréales à destination de l'alimentation humaine</c:v>
                </c:pt>
              </c:strCache>
            </c:strRef>
          </c:cat>
          <c:val>
            <c:numRef>
              <c:f>Feuil1!$B$2:$B$3</c:f>
              <c:numCache>
                <c:formatCode>General</c:formatCode>
                <c:ptCount val="2"/>
                <c:pt idx="0">
                  <c:v>69</c:v>
                </c:pt>
                <c:pt idx="1">
                  <c:v>18</c:v>
                </c:pt>
              </c:numCache>
            </c:numRef>
          </c:val>
          <c:extLst>
            <c:ext xmlns:c16="http://schemas.microsoft.com/office/drawing/2014/chart" uri="{C3380CC4-5D6E-409C-BE32-E72D297353CC}">
              <c16:uniqueId val="{00000000-BD03-4A91-A8F3-E14943B7CA0B}"/>
            </c:ext>
          </c:extLst>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accent3">
        <a:lumMod val="20000"/>
        <a:lumOff val="80000"/>
      </a:schemeClr>
    </a:solidFill>
    <a:ln w="9525" cap="flat" cmpd="sng" algn="ctr">
      <a:solidFill>
        <a:schemeClr val="dk1">
          <a:lumMod val="25000"/>
          <a:lumOff val="75000"/>
        </a:schemeClr>
      </a:solidFill>
      <a:round/>
    </a:ln>
    <a:effectLst/>
  </c:spPr>
  <c:txPr>
    <a:bodyPr/>
    <a:lstStyle/>
    <a:p>
      <a:pPr>
        <a:defRPr/>
      </a:pPr>
      <a:endParaRPr lang="fr-FR"/>
    </a:p>
  </c:txPr>
  <c:externalData r:id="rId3">
    <c:autoUpdate val="0"/>
  </c:externalData>
  <c:userShapes r:id="rId4"/>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Feuil1!$A$2:$A$6</cx:f>
        <cx:lvl ptCount="5">
          <cx:pt idx="0">Syrie</cx:pt>
          <cx:pt idx="1">Éthiopie</cx:pt>
          <cx:pt idx="2">Yémen</cx:pt>
          <cx:pt idx="3">Soudan du Sud</cx:pt>
          <cx:pt idx="4">Soudan</cx:pt>
        </cx:lvl>
      </cx:strDim>
      <cx:numDim type="val">
        <cx:f>Feuil1!$B$2:$B$6</cx:f>
        <cx:lvl ptCount="5" formatCode="Standard">
          <cx:pt idx="0">1.8500000000000001</cx:pt>
          <cx:pt idx="1">1.3</cx:pt>
          <cx:pt idx="2">1.2</cx:pt>
          <cx:pt idx="3">0.68999999999999995</cx:pt>
          <cx:pt idx="4">0.66000000000000003</cx:pt>
        </cx:lvl>
      </cx:numDim>
    </cx:data>
  </cx:chartData>
  <cx:chart>
    <cx:title pos="t" align="ctr" overlay="0">
      <cx:tx>
        <cx:txData>
          <cx:v>Quantité d’aide internationale en Million de Tonne</cx:v>
        </cx:txData>
      </cx:tx>
      <cx:txPr>
        <a:bodyPr spcFirstLastPara="1" vertOverflow="ellipsis" horzOverflow="overflow" wrap="square" lIns="0" tIns="0" rIns="0" bIns="0" anchor="ctr" anchorCtr="1"/>
        <a:lstStyle/>
        <a:p>
          <a:pPr algn="ctr" rtl="0">
            <a:defRPr/>
          </a:pPr>
          <a:r>
            <a:rPr lang="fr-FR" dirty="0"/>
            <a:t>Quantité d’aide internationale en Million de Tonne</a:t>
          </a:r>
        </a:p>
      </cx:txPr>
    </cx:title>
    <cx:plotArea>
      <cx:plotAreaRegion>
        <cx:series layoutId="funnel" uniqueId="{E64F3103-0A61-444E-A0A3-D441603EBA02}">
          <cx:tx>
            <cx:txData>
              <cx:f>Feuil1!$B$1</cx:f>
              <cx:v>Série 1</cx:v>
            </cx:txData>
          </cx:tx>
          <cx:spPr>
            <a:solidFill>
              <a:srgbClr val="6088C4"/>
            </a:solidFill>
          </cx:spPr>
          <cx:dataLabels>
            <cx:visibility seriesName="0" categoryName="0" value="1"/>
          </cx:dataLabels>
          <cx:dataId val="0"/>
        </cx:series>
      </cx:plotAreaRegion>
      <cx:axis id="0">
        <cx:catScaling gapWidth="0.0599999987"/>
        <cx:tickLabels/>
      </cx:axis>
    </cx:plotArea>
  </cx:chart>
</cx:chartSpace>
</file>

<file path=ppt/charts/colors1.xml><?xml version="1.0" encoding="utf-8"?>
<cs:colorStyle xmlns:cs="http://schemas.microsoft.com/office/drawing/2012/chartStyle" xmlns:a="http://schemas.openxmlformats.org/drawingml/2006/main" meth="withinLinearReversed" id="25">
  <a:schemeClr val="accent5"/>
</cs:colorStyle>
</file>

<file path=ppt/charts/colors2.xml><?xml version="1.0" encoding="utf-8"?>
<cs:colorStyle xmlns:cs="http://schemas.microsoft.com/office/drawing/2012/chartStyle" xmlns:a="http://schemas.openxmlformats.org/drawingml/2006/main" meth="withinLinearReversed" id="25">
  <a:schemeClr val="accent5"/>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419">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5">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drawings/drawing1.xml><?xml version="1.0" encoding="utf-8"?>
<c:userShapes xmlns:c="http://schemas.openxmlformats.org/drawingml/2006/chart">
  <cdr:relSizeAnchor xmlns:cdr="http://schemas.openxmlformats.org/drawingml/2006/chartDrawing">
    <cdr:from>
      <cdr:x>0.63595</cdr:x>
      <cdr:y>0.76862</cdr:y>
    </cdr:from>
    <cdr:to>
      <cdr:x>0.66747</cdr:x>
      <cdr:y>0.81999</cdr:y>
    </cdr:to>
    <cdr:cxnSp macro="">
      <cdr:nvCxnSpPr>
        <cdr:cNvPr id="2" name="Connecteur droit 1">
          <a:extLst xmlns:a="http://schemas.openxmlformats.org/drawingml/2006/main">
            <a:ext uri="{FF2B5EF4-FFF2-40B4-BE49-F238E27FC236}">
              <a16:creationId xmlns:a16="http://schemas.microsoft.com/office/drawing/2014/main" id="{EE233CE5-A5C2-4E03-8C47-BA46AC50F038}"/>
            </a:ext>
          </a:extLst>
        </cdr:cNvPr>
        <cdr:cNvCxnSpPr>
          <a:cxnSpLocks xmlns:a="http://schemas.openxmlformats.org/drawingml/2006/main"/>
        </cdr:cNvCxnSpPr>
      </cdr:nvCxnSpPr>
      <cdr:spPr>
        <a:xfrm xmlns:a="http://schemas.openxmlformats.org/drawingml/2006/main">
          <a:off x="5497943" y="3297593"/>
          <a:ext cx="272473" cy="220419"/>
        </a:xfrm>
        <a:prstGeom xmlns:a="http://schemas.openxmlformats.org/drawingml/2006/main" prst="line">
          <a:avLst/>
        </a:prstGeom>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fr-FR"/>
              <a:t>Modifiez le style du titre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2/10/2023</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‹N°›</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2/10/2023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2/10/2023</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fr-FR"/>
              <a:t>Modifiez le style du titre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2/10/2023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fr-FR"/>
              <a:t>Modifiez le style du titre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2/10/2023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2/10/2023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2/10/2023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fr-FR"/>
              <a:t>Modifiez le style du titre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2/10/2023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fr-FR"/>
              <a:t>Modifiez le style du titre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2/10/2023</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‹N°›</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fr-FR"/>
              <a:t>Modifiez le style du titre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2/10/2023</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‹N°›</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microsoft.com/office/2014/relationships/chartEx" Target="../charts/chartEx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589780A-7BFE-466A-A04F-38903BB2F360}"/>
              </a:ext>
            </a:extLst>
          </p:cNvPr>
          <p:cNvSpPr>
            <a:spLocks noGrp="1"/>
          </p:cNvSpPr>
          <p:nvPr>
            <p:ph type="ctrTitle"/>
          </p:nvPr>
        </p:nvSpPr>
        <p:spPr>
          <a:xfrm>
            <a:off x="1516492" y="3429000"/>
            <a:ext cx="9159015" cy="1113267"/>
          </a:xfrm>
        </p:spPr>
        <p:txBody>
          <a:bodyPr/>
          <a:lstStyle/>
          <a:p>
            <a:pPr algn="l"/>
            <a:r>
              <a:rPr lang="fr-FR" sz="6000" dirty="0">
                <a:solidFill>
                  <a:schemeClr val="tx1"/>
                </a:solidFill>
              </a:rPr>
              <a:t>État des lieux de la </a:t>
            </a:r>
            <a:r>
              <a:rPr lang="fr-FR" sz="6000" dirty="0">
                <a:solidFill>
                  <a:srgbClr val="6088C4"/>
                </a:solidFill>
              </a:rPr>
              <a:t>malnutrition</a:t>
            </a:r>
            <a:r>
              <a:rPr lang="fr-FR" sz="6000" dirty="0">
                <a:solidFill>
                  <a:schemeClr val="tx1"/>
                </a:solidFill>
              </a:rPr>
              <a:t> dans </a:t>
            </a:r>
            <a:br>
              <a:rPr lang="fr-FR" sz="6000" dirty="0">
                <a:solidFill>
                  <a:schemeClr val="tx1"/>
                </a:solidFill>
              </a:rPr>
            </a:br>
            <a:r>
              <a:rPr lang="fr-FR" sz="6000" dirty="0">
                <a:solidFill>
                  <a:schemeClr val="tx1"/>
                </a:solidFill>
              </a:rPr>
              <a:t>le monde en 2017</a:t>
            </a:r>
          </a:p>
        </p:txBody>
      </p:sp>
      <p:pic>
        <p:nvPicPr>
          <p:cNvPr id="7" name="Image 6">
            <a:extLst>
              <a:ext uri="{FF2B5EF4-FFF2-40B4-BE49-F238E27FC236}">
                <a16:creationId xmlns:a16="http://schemas.microsoft.com/office/drawing/2014/main" id="{DC05F44A-0D84-44D7-A66C-7D006F3283C7}"/>
              </a:ext>
            </a:extLst>
          </p:cNvPr>
          <p:cNvPicPr>
            <a:picLocks noChangeAspect="1"/>
          </p:cNvPicPr>
          <p:nvPr/>
        </p:nvPicPr>
        <p:blipFill>
          <a:blip r:embed="rId2"/>
          <a:stretch>
            <a:fillRect/>
          </a:stretch>
        </p:blipFill>
        <p:spPr>
          <a:xfrm>
            <a:off x="3456445" y="5266265"/>
            <a:ext cx="5137013" cy="1180069"/>
          </a:xfrm>
          <a:prstGeom prst="rect">
            <a:avLst/>
          </a:prstGeom>
        </p:spPr>
      </p:pic>
    </p:spTree>
    <p:extLst>
      <p:ext uri="{BB962C8B-B14F-4D97-AF65-F5344CB8AC3E}">
        <p14:creationId xmlns:p14="http://schemas.microsoft.com/office/powerpoint/2010/main" val="35026869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883D9B9-CCF4-4806-82C3-0DD009DEE2D8}"/>
              </a:ext>
            </a:extLst>
          </p:cNvPr>
          <p:cNvSpPr>
            <a:spLocks noGrp="1"/>
          </p:cNvSpPr>
          <p:nvPr>
            <p:ph type="title"/>
          </p:nvPr>
        </p:nvSpPr>
        <p:spPr/>
        <p:txBody>
          <a:bodyPr>
            <a:normAutofit fontScale="90000"/>
          </a:bodyPr>
          <a:lstStyle/>
          <a:p>
            <a:r>
              <a:rPr lang="fr-FR" dirty="0"/>
              <a:t>Utilisation des céréales dans </a:t>
            </a:r>
            <a:br>
              <a:rPr lang="fr-FR" dirty="0"/>
            </a:br>
            <a:r>
              <a:rPr lang="fr-FR" dirty="0"/>
              <a:t>l'alimentation humaine et animale</a:t>
            </a:r>
            <a:br>
              <a:rPr lang="fr-FR" dirty="0"/>
            </a:br>
            <a:endParaRPr lang="fr-FR" dirty="0"/>
          </a:p>
        </p:txBody>
      </p:sp>
      <p:graphicFrame>
        <p:nvGraphicFramePr>
          <p:cNvPr id="6" name="Espace réservé du contenu 5">
            <a:extLst>
              <a:ext uri="{FF2B5EF4-FFF2-40B4-BE49-F238E27FC236}">
                <a16:creationId xmlns:a16="http://schemas.microsoft.com/office/drawing/2014/main" id="{16613919-3D24-4CD1-B749-8E7B1C167BA8}"/>
              </a:ext>
            </a:extLst>
          </p:cNvPr>
          <p:cNvGraphicFramePr>
            <a:graphicFrameLocks noGrp="1"/>
          </p:cNvGraphicFramePr>
          <p:nvPr>
            <p:ph idx="1"/>
            <p:extLst>
              <p:ext uri="{D42A27DB-BD31-4B8C-83A1-F6EECF244321}">
                <p14:modId xmlns:p14="http://schemas.microsoft.com/office/powerpoint/2010/main" val="2606710384"/>
              </p:ext>
            </p:extLst>
          </p:nvPr>
        </p:nvGraphicFramePr>
        <p:xfrm>
          <a:off x="3352801" y="2249053"/>
          <a:ext cx="8645236" cy="4290292"/>
        </p:xfrm>
        <a:graphic>
          <a:graphicData uri="http://schemas.openxmlformats.org/drawingml/2006/chart">
            <c:chart xmlns:c="http://schemas.openxmlformats.org/drawingml/2006/chart" xmlns:r="http://schemas.openxmlformats.org/officeDocument/2006/relationships" r:id="rId2"/>
          </a:graphicData>
        </a:graphic>
      </p:graphicFrame>
      <p:sp>
        <p:nvSpPr>
          <p:cNvPr id="7" name="ZoneTexte 6">
            <a:extLst>
              <a:ext uri="{FF2B5EF4-FFF2-40B4-BE49-F238E27FC236}">
                <a16:creationId xmlns:a16="http://schemas.microsoft.com/office/drawing/2014/main" id="{7423D18F-464B-4D74-B13A-12AE0D0CA164}"/>
              </a:ext>
            </a:extLst>
          </p:cNvPr>
          <p:cNvSpPr txBox="1"/>
          <p:nvPr/>
        </p:nvSpPr>
        <p:spPr>
          <a:xfrm>
            <a:off x="1320799" y="2627744"/>
            <a:ext cx="2854037" cy="3139321"/>
          </a:xfrm>
          <a:prstGeom prst="rect">
            <a:avLst/>
          </a:prstGeom>
          <a:noFill/>
        </p:spPr>
        <p:txBody>
          <a:bodyPr wrap="square" rtlCol="0">
            <a:spAutoFit/>
          </a:bodyPr>
          <a:lstStyle/>
          <a:p>
            <a:r>
              <a:rPr lang="fr-FR" dirty="0"/>
              <a:t>Liste des céréales </a:t>
            </a:r>
          </a:p>
          <a:p>
            <a:r>
              <a:rPr lang="fr-FR" dirty="0"/>
              <a:t>selon la FAO :</a:t>
            </a:r>
          </a:p>
          <a:p>
            <a:endParaRPr lang="fr-FR" dirty="0"/>
          </a:p>
          <a:p>
            <a:pPr marL="285750" indent="-285750">
              <a:buFont typeface="Arial" panose="020B0604020202020204" pitchFamily="34" charset="0"/>
              <a:buChar char="•"/>
            </a:pPr>
            <a:r>
              <a:rPr lang="fr-FR" dirty="0"/>
              <a:t>le blé, </a:t>
            </a:r>
          </a:p>
          <a:p>
            <a:pPr marL="285750" indent="-285750">
              <a:buFont typeface="Arial" panose="020B0604020202020204" pitchFamily="34" charset="0"/>
              <a:buChar char="•"/>
            </a:pPr>
            <a:r>
              <a:rPr lang="fr-FR" dirty="0"/>
              <a:t>le riz, </a:t>
            </a:r>
          </a:p>
          <a:p>
            <a:pPr marL="285750" indent="-285750">
              <a:buFont typeface="Arial" panose="020B0604020202020204" pitchFamily="34" charset="0"/>
              <a:buChar char="•"/>
            </a:pPr>
            <a:r>
              <a:rPr lang="fr-FR" dirty="0"/>
              <a:t>l'orge, </a:t>
            </a:r>
          </a:p>
          <a:p>
            <a:pPr marL="285750" indent="-285750">
              <a:buFont typeface="Arial" panose="020B0604020202020204" pitchFamily="34" charset="0"/>
              <a:buChar char="•"/>
            </a:pPr>
            <a:r>
              <a:rPr lang="fr-FR" dirty="0"/>
              <a:t>le maïs, </a:t>
            </a:r>
          </a:p>
          <a:p>
            <a:pPr marL="285750" indent="-285750">
              <a:buFont typeface="Arial" panose="020B0604020202020204" pitchFamily="34" charset="0"/>
              <a:buChar char="•"/>
            </a:pPr>
            <a:r>
              <a:rPr lang="fr-FR" dirty="0"/>
              <a:t>le seigle,</a:t>
            </a:r>
          </a:p>
          <a:p>
            <a:pPr marL="285750" indent="-285750">
              <a:buFont typeface="Arial" panose="020B0604020202020204" pitchFamily="34" charset="0"/>
              <a:buChar char="•"/>
            </a:pPr>
            <a:r>
              <a:rPr lang="fr-FR" dirty="0"/>
              <a:t>l'avoine, </a:t>
            </a:r>
          </a:p>
          <a:p>
            <a:pPr marL="285750" indent="-285750">
              <a:buFont typeface="Arial" panose="020B0604020202020204" pitchFamily="34" charset="0"/>
              <a:buChar char="•"/>
            </a:pPr>
            <a:r>
              <a:rPr lang="fr-FR" dirty="0"/>
              <a:t>le millet, </a:t>
            </a:r>
          </a:p>
          <a:p>
            <a:pPr marL="285750" indent="-285750">
              <a:buFont typeface="Arial" panose="020B0604020202020204" pitchFamily="34" charset="0"/>
              <a:buChar char="•"/>
            </a:pPr>
            <a:r>
              <a:rPr lang="fr-FR" dirty="0"/>
              <a:t>le sorgho</a:t>
            </a:r>
          </a:p>
        </p:txBody>
      </p:sp>
      <p:sp>
        <p:nvSpPr>
          <p:cNvPr id="8" name="ZoneTexte 7">
            <a:extLst>
              <a:ext uri="{FF2B5EF4-FFF2-40B4-BE49-F238E27FC236}">
                <a16:creationId xmlns:a16="http://schemas.microsoft.com/office/drawing/2014/main" id="{7A22095E-4250-4377-A6D8-2A1EFD182245}"/>
              </a:ext>
            </a:extLst>
          </p:cNvPr>
          <p:cNvSpPr txBox="1"/>
          <p:nvPr/>
        </p:nvSpPr>
        <p:spPr>
          <a:xfrm>
            <a:off x="3888509" y="3111563"/>
            <a:ext cx="2604656" cy="369332"/>
          </a:xfrm>
          <a:prstGeom prst="rect">
            <a:avLst/>
          </a:prstGeom>
          <a:noFill/>
        </p:spPr>
        <p:txBody>
          <a:bodyPr wrap="square" rtlCol="0">
            <a:spAutoFit/>
          </a:bodyPr>
          <a:lstStyle/>
          <a:p>
            <a:r>
              <a:rPr lang="fr-FR" dirty="0"/>
              <a:t>Alimentation humaine</a:t>
            </a:r>
          </a:p>
        </p:txBody>
      </p:sp>
      <p:sp>
        <p:nvSpPr>
          <p:cNvPr id="9" name="ZoneTexte 8">
            <a:extLst>
              <a:ext uri="{FF2B5EF4-FFF2-40B4-BE49-F238E27FC236}">
                <a16:creationId xmlns:a16="http://schemas.microsoft.com/office/drawing/2014/main" id="{FB5B37D9-87E0-4F7E-B4E7-9F3FAFC0F27A}"/>
              </a:ext>
            </a:extLst>
          </p:cNvPr>
          <p:cNvSpPr txBox="1"/>
          <p:nvPr/>
        </p:nvSpPr>
        <p:spPr>
          <a:xfrm>
            <a:off x="9125527" y="5693296"/>
            <a:ext cx="2290618" cy="369332"/>
          </a:xfrm>
          <a:prstGeom prst="rect">
            <a:avLst/>
          </a:prstGeom>
          <a:noFill/>
        </p:spPr>
        <p:txBody>
          <a:bodyPr wrap="square" rtlCol="0">
            <a:spAutoFit/>
          </a:bodyPr>
          <a:lstStyle/>
          <a:p>
            <a:r>
              <a:rPr lang="fr-FR" dirty="0"/>
              <a:t>Alimentation animale</a:t>
            </a:r>
          </a:p>
        </p:txBody>
      </p:sp>
      <p:cxnSp>
        <p:nvCxnSpPr>
          <p:cNvPr id="11" name="Connecteur droit 10">
            <a:extLst>
              <a:ext uri="{FF2B5EF4-FFF2-40B4-BE49-F238E27FC236}">
                <a16:creationId xmlns:a16="http://schemas.microsoft.com/office/drawing/2014/main" id="{EE233CE5-A5C2-4E03-8C47-BA46AC50F038}"/>
              </a:ext>
            </a:extLst>
          </p:cNvPr>
          <p:cNvCxnSpPr>
            <a:cxnSpLocks/>
          </p:cNvCxnSpPr>
          <p:nvPr/>
        </p:nvCxnSpPr>
        <p:spPr>
          <a:xfrm>
            <a:off x="6220692" y="3373582"/>
            <a:ext cx="272473" cy="22041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3836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B82CA35-CE56-4820-A045-E4B05F100046}"/>
              </a:ext>
            </a:extLst>
          </p:cNvPr>
          <p:cNvSpPr>
            <a:spLocks noGrp="1"/>
          </p:cNvSpPr>
          <p:nvPr>
            <p:ph type="title"/>
          </p:nvPr>
        </p:nvSpPr>
        <p:spPr/>
        <p:txBody>
          <a:bodyPr/>
          <a:lstStyle/>
          <a:p>
            <a:r>
              <a:rPr lang="fr-FR" dirty="0"/>
              <a:t>Exemple de la Thaïlande</a:t>
            </a:r>
            <a:br>
              <a:rPr lang="fr-FR" dirty="0"/>
            </a:br>
            <a:endParaRPr lang="fr-FR" dirty="0"/>
          </a:p>
        </p:txBody>
      </p:sp>
      <p:pic>
        <p:nvPicPr>
          <p:cNvPr id="5" name="Espace réservé du contenu 4">
            <a:extLst>
              <a:ext uri="{FF2B5EF4-FFF2-40B4-BE49-F238E27FC236}">
                <a16:creationId xmlns:a16="http://schemas.microsoft.com/office/drawing/2014/main" id="{F4768767-C9D8-4C47-A5AF-9B39CB2F7871}"/>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1681018" y="1844553"/>
            <a:ext cx="2266729" cy="4178848"/>
          </a:xfrm>
        </p:spPr>
      </p:pic>
      <p:sp>
        <p:nvSpPr>
          <p:cNvPr id="6" name="ZoneTexte 5">
            <a:extLst>
              <a:ext uri="{FF2B5EF4-FFF2-40B4-BE49-F238E27FC236}">
                <a16:creationId xmlns:a16="http://schemas.microsoft.com/office/drawing/2014/main" id="{1AF74FC4-F3CA-4762-979A-DDE095F48ED7}"/>
              </a:ext>
            </a:extLst>
          </p:cNvPr>
          <p:cNvSpPr txBox="1"/>
          <p:nvPr/>
        </p:nvSpPr>
        <p:spPr>
          <a:xfrm>
            <a:off x="4116708" y="1992335"/>
            <a:ext cx="7225545" cy="3908762"/>
          </a:xfrm>
          <a:prstGeom prst="rect">
            <a:avLst/>
          </a:prstGeom>
          <a:noFill/>
        </p:spPr>
        <p:txBody>
          <a:bodyPr wrap="square" rtlCol="0">
            <a:spAutoFit/>
          </a:bodyPr>
          <a:lstStyle/>
          <a:p>
            <a:r>
              <a:rPr lang="fr-FR" dirty="0"/>
              <a:t>La Thaïlande est un très gros producteur de manioc. Le manioc est une racine comestible (au même titre que la patate douce) qui a un indice calorique de 125kcal pour 100gr.</a:t>
            </a:r>
          </a:p>
          <a:p>
            <a:pPr marL="285750" indent="-285750">
              <a:buFont typeface="Wingdings" panose="05000000000000000000" pitchFamily="2" charset="2"/>
              <a:buChar char="§"/>
            </a:pPr>
            <a:endParaRPr lang="fr-FR" dirty="0"/>
          </a:p>
          <a:p>
            <a:pPr marL="285750" indent="-285750">
              <a:buFont typeface="Wingdings" panose="05000000000000000000" pitchFamily="2" charset="2"/>
              <a:buChar char="§"/>
            </a:pPr>
            <a:r>
              <a:rPr lang="fr-FR" dirty="0"/>
              <a:t>La Thaïlande exporte </a:t>
            </a:r>
            <a:r>
              <a:rPr lang="fr-FR" sz="2800" dirty="0">
                <a:solidFill>
                  <a:srgbClr val="6088C4"/>
                </a:solidFill>
              </a:rPr>
              <a:t>83%</a:t>
            </a:r>
            <a:r>
              <a:rPr lang="fr-FR" sz="2800" dirty="0"/>
              <a:t> </a:t>
            </a:r>
            <a:r>
              <a:rPr lang="fr-FR" dirty="0"/>
              <a:t>de sa production de manioc soit        </a:t>
            </a:r>
            <a:r>
              <a:rPr lang="fr-FR" sz="2800" dirty="0"/>
              <a:t>25 000 </a:t>
            </a:r>
            <a:r>
              <a:rPr lang="fr-FR" dirty="0"/>
              <a:t>Tonnes</a:t>
            </a:r>
          </a:p>
          <a:p>
            <a:pPr marL="285750" indent="-285750">
              <a:buFont typeface="Wingdings" panose="05000000000000000000" pitchFamily="2" charset="2"/>
              <a:buChar char="§"/>
            </a:pPr>
            <a:r>
              <a:rPr lang="fr-FR" dirty="0"/>
              <a:t>Dans le même temps on estime que </a:t>
            </a:r>
            <a:r>
              <a:rPr lang="fr-FR" sz="2800" dirty="0">
                <a:solidFill>
                  <a:srgbClr val="6088C4"/>
                </a:solidFill>
              </a:rPr>
              <a:t>9%</a:t>
            </a:r>
            <a:r>
              <a:rPr lang="fr-FR" dirty="0">
                <a:solidFill>
                  <a:srgbClr val="6088C4"/>
                </a:solidFill>
              </a:rPr>
              <a:t> </a:t>
            </a:r>
            <a:r>
              <a:rPr lang="fr-FR" dirty="0"/>
              <a:t>de la population souffre de sous nutrition</a:t>
            </a:r>
          </a:p>
          <a:p>
            <a:pPr marL="285750" indent="-285750">
              <a:buFont typeface="Wingdings" panose="05000000000000000000" pitchFamily="2" charset="2"/>
              <a:buChar char="§"/>
            </a:pPr>
            <a:r>
              <a:rPr lang="fr-FR" dirty="0"/>
              <a:t>D’après nos estimations, on pourrait nourrir plus de </a:t>
            </a:r>
            <a:r>
              <a:rPr lang="fr-FR" sz="2800" dirty="0"/>
              <a:t>38 millions</a:t>
            </a:r>
            <a:r>
              <a:rPr lang="fr-FR" dirty="0"/>
              <a:t> de personnes avec la quantité de manioc exporté, soit </a:t>
            </a:r>
            <a:r>
              <a:rPr lang="fr-FR" sz="2800" dirty="0">
                <a:solidFill>
                  <a:srgbClr val="6088C4"/>
                </a:solidFill>
              </a:rPr>
              <a:t>55%</a:t>
            </a:r>
            <a:r>
              <a:rPr lang="fr-FR" sz="2800" dirty="0"/>
              <a:t> </a:t>
            </a:r>
            <a:r>
              <a:rPr lang="fr-FR" dirty="0"/>
              <a:t>de la population du pays</a:t>
            </a:r>
          </a:p>
        </p:txBody>
      </p:sp>
    </p:spTree>
    <p:extLst>
      <p:ext uri="{BB962C8B-B14F-4D97-AF65-F5344CB8AC3E}">
        <p14:creationId xmlns:p14="http://schemas.microsoft.com/office/powerpoint/2010/main" val="1064847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0A75B9-6C5C-499F-B835-9C94651C7377}"/>
              </a:ext>
            </a:extLst>
          </p:cNvPr>
          <p:cNvSpPr>
            <a:spLocks noGrp="1"/>
          </p:cNvSpPr>
          <p:nvPr>
            <p:ph type="title"/>
          </p:nvPr>
        </p:nvSpPr>
        <p:spPr/>
        <p:txBody>
          <a:bodyPr/>
          <a:lstStyle/>
          <a:p>
            <a:r>
              <a:rPr lang="fr-FR" dirty="0"/>
              <a:t>Conclusion</a:t>
            </a:r>
          </a:p>
        </p:txBody>
      </p:sp>
      <p:sp>
        <p:nvSpPr>
          <p:cNvPr id="3" name="Espace réservé du contenu 2">
            <a:extLst>
              <a:ext uri="{FF2B5EF4-FFF2-40B4-BE49-F238E27FC236}">
                <a16:creationId xmlns:a16="http://schemas.microsoft.com/office/drawing/2014/main" id="{26CD2457-00BB-4728-BD20-758B54AE377D}"/>
              </a:ext>
            </a:extLst>
          </p:cNvPr>
          <p:cNvSpPr>
            <a:spLocks noGrp="1"/>
          </p:cNvSpPr>
          <p:nvPr>
            <p:ph idx="1"/>
          </p:nvPr>
        </p:nvSpPr>
        <p:spPr>
          <a:xfrm>
            <a:off x="1657926" y="1940791"/>
            <a:ext cx="9601200" cy="4129809"/>
          </a:xfrm>
        </p:spPr>
        <p:txBody>
          <a:bodyPr>
            <a:normAutofit/>
          </a:bodyPr>
          <a:lstStyle/>
          <a:p>
            <a:r>
              <a:rPr lang="fr-FR" sz="1800" dirty="0"/>
              <a:t>Les causes de la sous nutrition sont multiples mais sont aggravées par </a:t>
            </a:r>
            <a:r>
              <a:rPr lang="fr-FR" sz="1800" dirty="0">
                <a:solidFill>
                  <a:srgbClr val="6088C4"/>
                </a:solidFill>
              </a:rPr>
              <a:t>les conflits</a:t>
            </a:r>
            <a:r>
              <a:rPr lang="fr-FR" sz="1800" dirty="0"/>
              <a:t> intérieurs (exemple du Tchad) ou extérieurs (exemple de la Syrie)</a:t>
            </a:r>
          </a:p>
          <a:p>
            <a:r>
              <a:rPr lang="fr-FR" sz="1800" dirty="0"/>
              <a:t>Le facteur en commun de toutes les situations de sous nutrition est la </a:t>
            </a:r>
            <a:r>
              <a:rPr lang="fr-FR" sz="1800" dirty="0">
                <a:solidFill>
                  <a:srgbClr val="6088C4"/>
                </a:solidFill>
              </a:rPr>
              <a:t>pauvreté</a:t>
            </a:r>
            <a:r>
              <a:rPr lang="fr-FR" sz="1800" dirty="0"/>
              <a:t> (exemple de Haïti)</a:t>
            </a:r>
          </a:p>
          <a:p>
            <a:r>
              <a:rPr lang="fr-FR" sz="1800" dirty="0"/>
              <a:t>Certaines </a:t>
            </a:r>
            <a:r>
              <a:rPr lang="fr-FR" sz="1800" dirty="0">
                <a:solidFill>
                  <a:srgbClr val="6088C4"/>
                </a:solidFill>
              </a:rPr>
              <a:t>logiques économiques </a:t>
            </a:r>
            <a:r>
              <a:rPr lang="fr-FR" sz="1800" dirty="0"/>
              <a:t>tendent à diriger les ressources de certains pays vers l’exportation, la population locale n’en bénéficie pas</a:t>
            </a:r>
          </a:p>
          <a:p>
            <a:pPr marL="0" indent="0">
              <a:buNone/>
            </a:pPr>
            <a:endParaRPr lang="fr-FR" sz="1800" dirty="0"/>
          </a:p>
          <a:p>
            <a:pPr marL="0" indent="0">
              <a:buNone/>
            </a:pPr>
            <a:r>
              <a:rPr lang="fr-FR" sz="1800" i="1" dirty="0"/>
              <a:t>Les ressources existent au niveau mondial pour éradiquer la sous nutrition, il manque simplement une volonté politique et une gestion internationale des ressources déconnectée des intérêts économiques pour en venir à bout. </a:t>
            </a:r>
          </a:p>
          <a:p>
            <a:pPr marL="0" indent="0">
              <a:buNone/>
            </a:pPr>
            <a:endParaRPr lang="fr-FR" sz="1800" dirty="0"/>
          </a:p>
          <a:p>
            <a:pPr marL="0" indent="0" algn="ctr">
              <a:buNone/>
            </a:pPr>
            <a:r>
              <a:rPr lang="fr-FR" sz="1800" dirty="0">
                <a:solidFill>
                  <a:srgbClr val="6088C4"/>
                </a:solidFill>
              </a:rPr>
              <a:t>La FAO poursuivra sa mission de vaincre la faim dans le monde d’ici à 2030 !</a:t>
            </a:r>
          </a:p>
          <a:p>
            <a:endParaRPr lang="fr-FR" dirty="0"/>
          </a:p>
        </p:txBody>
      </p:sp>
    </p:spTree>
    <p:extLst>
      <p:ext uri="{BB962C8B-B14F-4D97-AF65-F5344CB8AC3E}">
        <p14:creationId xmlns:p14="http://schemas.microsoft.com/office/powerpoint/2010/main" val="11931830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AA1FDC8-9C3E-4D7F-BE11-F586439E483E}"/>
              </a:ext>
            </a:extLst>
          </p:cNvPr>
          <p:cNvSpPr>
            <a:spLocks noGrp="1"/>
          </p:cNvSpPr>
          <p:nvPr>
            <p:ph type="ctrTitle"/>
          </p:nvPr>
        </p:nvSpPr>
        <p:spPr>
          <a:xfrm>
            <a:off x="1737328" y="1483655"/>
            <a:ext cx="8361229" cy="2098226"/>
          </a:xfrm>
        </p:spPr>
        <p:txBody>
          <a:bodyPr/>
          <a:lstStyle/>
          <a:p>
            <a:r>
              <a:rPr lang="fr-FR" sz="4400" dirty="0"/>
              <a:t>Merci pour ton attention</a:t>
            </a:r>
          </a:p>
        </p:txBody>
      </p:sp>
      <p:sp>
        <p:nvSpPr>
          <p:cNvPr id="3" name="Sous-titre 2">
            <a:extLst>
              <a:ext uri="{FF2B5EF4-FFF2-40B4-BE49-F238E27FC236}">
                <a16:creationId xmlns:a16="http://schemas.microsoft.com/office/drawing/2014/main" id="{40D3F089-A564-4FD9-B7E2-98472FCA9E2C}"/>
              </a:ext>
            </a:extLst>
          </p:cNvPr>
          <p:cNvSpPr>
            <a:spLocks noGrp="1"/>
          </p:cNvSpPr>
          <p:nvPr>
            <p:ph type="subTitle" idx="1"/>
          </p:nvPr>
        </p:nvSpPr>
        <p:spPr>
          <a:xfrm>
            <a:off x="2603706" y="3539548"/>
            <a:ext cx="6831673" cy="1086237"/>
          </a:xfrm>
        </p:spPr>
        <p:txBody>
          <a:bodyPr/>
          <a:lstStyle/>
          <a:p>
            <a:pPr algn="r"/>
            <a:r>
              <a:rPr lang="fr-FR" sz="2800" dirty="0">
                <a:solidFill>
                  <a:srgbClr val="6088C4"/>
                </a:solidFill>
              </a:rPr>
              <a:t>Lokman AALIOUI </a:t>
            </a:r>
          </a:p>
          <a:p>
            <a:pPr algn="r"/>
            <a:r>
              <a:rPr lang="fr-FR" dirty="0"/>
              <a:t>DATA </a:t>
            </a:r>
            <a:r>
              <a:rPr lang="fr-FR" dirty="0" err="1"/>
              <a:t>Analyst</a:t>
            </a:r>
            <a:endParaRPr lang="fr-FR" dirty="0"/>
          </a:p>
        </p:txBody>
      </p:sp>
      <p:pic>
        <p:nvPicPr>
          <p:cNvPr id="6" name="Image 5">
            <a:extLst>
              <a:ext uri="{FF2B5EF4-FFF2-40B4-BE49-F238E27FC236}">
                <a16:creationId xmlns:a16="http://schemas.microsoft.com/office/drawing/2014/main" id="{12A72246-5ED7-4E87-9D9A-5391F4B7EA96}"/>
              </a:ext>
            </a:extLst>
          </p:cNvPr>
          <p:cNvPicPr>
            <a:picLocks noChangeAspect="1"/>
          </p:cNvPicPr>
          <p:nvPr/>
        </p:nvPicPr>
        <p:blipFill>
          <a:blip r:embed="rId2"/>
          <a:stretch>
            <a:fillRect/>
          </a:stretch>
        </p:blipFill>
        <p:spPr>
          <a:xfrm>
            <a:off x="3456445" y="5266265"/>
            <a:ext cx="5137013" cy="1180069"/>
          </a:xfrm>
          <a:prstGeom prst="rect">
            <a:avLst/>
          </a:prstGeom>
        </p:spPr>
      </p:pic>
    </p:spTree>
    <p:extLst>
      <p:ext uri="{BB962C8B-B14F-4D97-AF65-F5344CB8AC3E}">
        <p14:creationId xmlns:p14="http://schemas.microsoft.com/office/powerpoint/2010/main" val="41082601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90EE2D-43AE-4CED-B4C4-96107373A7A3}"/>
              </a:ext>
            </a:extLst>
          </p:cNvPr>
          <p:cNvSpPr>
            <a:spLocks noGrp="1"/>
          </p:cNvSpPr>
          <p:nvPr>
            <p:ph type="title"/>
          </p:nvPr>
        </p:nvSpPr>
        <p:spPr/>
        <p:txBody>
          <a:bodyPr/>
          <a:lstStyle/>
          <a:p>
            <a:r>
              <a:rPr lang="fr-FR" dirty="0">
                <a:solidFill>
                  <a:schemeClr val="tx1"/>
                </a:solidFill>
              </a:rPr>
              <a:t>Préambule</a:t>
            </a:r>
          </a:p>
        </p:txBody>
      </p:sp>
      <p:sp>
        <p:nvSpPr>
          <p:cNvPr id="3" name="Espace réservé du contenu 2">
            <a:extLst>
              <a:ext uri="{FF2B5EF4-FFF2-40B4-BE49-F238E27FC236}">
                <a16:creationId xmlns:a16="http://schemas.microsoft.com/office/drawing/2014/main" id="{0D24D62A-963A-49E8-A79D-6C8C3F5DA970}"/>
              </a:ext>
            </a:extLst>
          </p:cNvPr>
          <p:cNvSpPr>
            <a:spLocks noGrp="1"/>
          </p:cNvSpPr>
          <p:nvPr>
            <p:ph idx="1"/>
          </p:nvPr>
        </p:nvSpPr>
        <p:spPr>
          <a:xfrm>
            <a:off x="1810871" y="2995491"/>
            <a:ext cx="9161929" cy="5187203"/>
          </a:xfrm>
        </p:spPr>
        <p:txBody>
          <a:bodyPr>
            <a:noAutofit/>
          </a:bodyPr>
          <a:lstStyle/>
          <a:p>
            <a:r>
              <a:rPr lang="fr-FR" sz="1800" i="1" dirty="0"/>
              <a:t>Notre but : </a:t>
            </a:r>
            <a:r>
              <a:rPr lang="fr-FR" sz="1800" i="1" dirty="0">
                <a:solidFill>
                  <a:srgbClr val="6088C4"/>
                </a:solidFill>
              </a:rPr>
              <a:t>mettre un terme à la malnutrition sous toutes ses formes d’ici à 2030</a:t>
            </a:r>
            <a:endParaRPr lang="fr-FR" sz="1800" i="1" dirty="0"/>
          </a:p>
          <a:p>
            <a:r>
              <a:rPr lang="fr-FR" sz="1800" i="1" dirty="0"/>
              <a:t>Les facteurs d’insécurité alimentaire sont </a:t>
            </a:r>
            <a:r>
              <a:rPr lang="fr-FR" sz="1800" i="1" dirty="0">
                <a:solidFill>
                  <a:srgbClr val="6088C4"/>
                </a:solidFill>
              </a:rPr>
              <a:t>les conflits</a:t>
            </a:r>
            <a:r>
              <a:rPr lang="fr-FR" sz="1800" i="1" dirty="0"/>
              <a:t>, </a:t>
            </a:r>
            <a:r>
              <a:rPr lang="fr-FR" sz="1800" i="1" dirty="0">
                <a:solidFill>
                  <a:srgbClr val="6088C4"/>
                </a:solidFill>
              </a:rPr>
              <a:t>la variabilité du climat </a:t>
            </a:r>
            <a:r>
              <a:rPr lang="fr-FR" sz="1800" i="1" dirty="0">
                <a:solidFill>
                  <a:schemeClr val="tx1"/>
                </a:solidFill>
              </a:rPr>
              <a:t>et</a:t>
            </a:r>
            <a:r>
              <a:rPr lang="fr-FR" sz="1800" i="1" dirty="0">
                <a:solidFill>
                  <a:srgbClr val="6088C4"/>
                </a:solidFill>
              </a:rPr>
              <a:t> les phénomènes climatiques extrêmes</a:t>
            </a:r>
            <a:r>
              <a:rPr lang="fr-FR" sz="1800" i="1" dirty="0"/>
              <a:t>, mais aussi </a:t>
            </a:r>
            <a:r>
              <a:rPr lang="fr-FR" sz="1800" i="1" dirty="0">
                <a:solidFill>
                  <a:srgbClr val="6088C4"/>
                </a:solidFill>
              </a:rPr>
              <a:t>les ralentissements économiques</a:t>
            </a:r>
            <a:r>
              <a:rPr lang="fr-FR" sz="1800" i="1" dirty="0"/>
              <a:t> </a:t>
            </a:r>
          </a:p>
          <a:p>
            <a:r>
              <a:rPr lang="fr-FR" sz="1800" i="1" dirty="0"/>
              <a:t>Exacerbés par </a:t>
            </a:r>
            <a:r>
              <a:rPr lang="fr-FR" sz="1800" i="1" dirty="0">
                <a:solidFill>
                  <a:srgbClr val="6088C4"/>
                </a:solidFill>
              </a:rPr>
              <a:t>la pauvreté </a:t>
            </a:r>
            <a:r>
              <a:rPr lang="fr-FR" sz="1800" i="1" dirty="0">
                <a:solidFill>
                  <a:schemeClr val="tx1"/>
                </a:solidFill>
              </a:rPr>
              <a:t>et par </a:t>
            </a:r>
            <a:r>
              <a:rPr lang="fr-FR" sz="1800" i="1" dirty="0">
                <a:solidFill>
                  <a:srgbClr val="6088C4"/>
                </a:solidFill>
              </a:rPr>
              <a:t>des inégalités</a:t>
            </a:r>
            <a:r>
              <a:rPr lang="fr-FR" sz="1800" i="1" dirty="0"/>
              <a:t> </a:t>
            </a:r>
            <a:r>
              <a:rPr lang="fr-FR" sz="1800" i="1" dirty="0">
                <a:solidFill>
                  <a:srgbClr val="6088C4"/>
                </a:solidFill>
              </a:rPr>
              <a:t>très marquées </a:t>
            </a:r>
            <a:r>
              <a:rPr lang="fr-FR" sz="1800" i="1" dirty="0"/>
              <a:t>et persistantes</a:t>
            </a:r>
          </a:p>
          <a:p>
            <a:r>
              <a:rPr lang="fr-FR" sz="1800" i="1" dirty="0"/>
              <a:t>Notre étude s’arrête à l’année 2017, elle ne tient pas compte des effets prolongés de la pandémie de covid-19</a:t>
            </a:r>
          </a:p>
          <a:p>
            <a:pPr marL="0" indent="0">
              <a:buNone/>
            </a:pPr>
            <a:endParaRPr lang="fr-FR" sz="1800" i="1" dirty="0"/>
          </a:p>
          <a:p>
            <a:pPr marL="0" indent="0">
              <a:buNone/>
            </a:pPr>
            <a:r>
              <a:rPr lang="fr-FR" sz="1800" i="1" dirty="0"/>
              <a:t>Le présent rapport prend appui sur les analyses de données comme la disponibilité alimentaire de certaines denrées, des estimations sur les populations en sous nutrition mais aussi les quantités d’aide internationale octroyées aux régions dans le besoin depuis 2013</a:t>
            </a:r>
          </a:p>
          <a:p>
            <a:pPr marL="0" indent="0">
              <a:buNone/>
            </a:pPr>
            <a:endParaRPr lang="fr-FR" sz="1800" i="1" dirty="0"/>
          </a:p>
        </p:txBody>
      </p:sp>
      <p:pic>
        <p:nvPicPr>
          <p:cNvPr id="5" name="Image 4">
            <a:extLst>
              <a:ext uri="{FF2B5EF4-FFF2-40B4-BE49-F238E27FC236}">
                <a16:creationId xmlns:a16="http://schemas.microsoft.com/office/drawing/2014/main" id="{E7E375C9-D01C-4353-BA4A-F8FA9C4299FB}"/>
              </a:ext>
            </a:extLst>
          </p:cNvPr>
          <p:cNvPicPr>
            <a:picLocks noChangeAspect="1"/>
          </p:cNvPicPr>
          <p:nvPr/>
        </p:nvPicPr>
        <p:blipFill>
          <a:blip r:embed="rId2"/>
          <a:stretch>
            <a:fillRect/>
          </a:stretch>
        </p:blipFill>
        <p:spPr>
          <a:xfrm>
            <a:off x="3434360" y="1521884"/>
            <a:ext cx="5137013" cy="1180069"/>
          </a:xfrm>
          <a:prstGeom prst="rect">
            <a:avLst/>
          </a:prstGeom>
        </p:spPr>
      </p:pic>
    </p:spTree>
    <p:extLst>
      <p:ext uri="{BB962C8B-B14F-4D97-AF65-F5344CB8AC3E}">
        <p14:creationId xmlns:p14="http://schemas.microsoft.com/office/powerpoint/2010/main" val="8642552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6356164-7673-4EAF-910A-439D3BED63B7}"/>
              </a:ext>
            </a:extLst>
          </p:cNvPr>
          <p:cNvSpPr>
            <a:spLocks noGrp="1"/>
          </p:cNvSpPr>
          <p:nvPr>
            <p:ph type="title"/>
          </p:nvPr>
        </p:nvSpPr>
        <p:spPr/>
        <p:txBody>
          <a:bodyPr/>
          <a:lstStyle/>
          <a:p>
            <a:r>
              <a:rPr lang="fr-FR" dirty="0">
                <a:solidFill>
                  <a:schemeClr val="tx1"/>
                </a:solidFill>
              </a:rPr>
              <a:t>Sommaire</a:t>
            </a:r>
          </a:p>
        </p:txBody>
      </p:sp>
      <p:sp>
        <p:nvSpPr>
          <p:cNvPr id="3" name="Espace réservé du contenu 2">
            <a:extLst>
              <a:ext uri="{FF2B5EF4-FFF2-40B4-BE49-F238E27FC236}">
                <a16:creationId xmlns:a16="http://schemas.microsoft.com/office/drawing/2014/main" id="{57C97F61-5B00-4A73-8FC7-1E9FE248A76D}"/>
              </a:ext>
            </a:extLst>
          </p:cNvPr>
          <p:cNvSpPr>
            <a:spLocks noGrp="1"/>
          </p:cNvSpPr>
          <p:nvPr>
            <p:ph idx="1"/>
          </p:nvPr>
        </p:nvSpPr>
        <p:spPr>
          <a:xfrm>
            <a:off x="4786049" y="1345754"/>
            <a:ext cx="6620933" cy="5021179"/>
          </a:xfrm>
        </p:spPr>
        <p:txBody>
          <a:bodyPr>
            <a:noAutofit/>
          </a:bodyPr>
          <a:lstStyle/>
          <a:p>
            <a:pPr marL="0" indent="0">
              <a:buNone/>
            </a:pPr>
            <a:r>
              <a:rPr lang="fr-FR" sz="1800" i="1" dirty="0"/>
              <a:t>Afin de réaliser un état des lieux de l’insécurité alimentaire dans le monde en 2017, nous utilisons les données provenant du site de la FAO (Food and Agriculture </a:t>
            </a:r>
            <a:r>
              <a:rPr lang="fr-FR" sz="1800" i="1" dirty="0" err="1"/>
              <a:t>Organization</a:t>
            </a:r>
            <a:r>
              <a:rPr lang="fr-FR" sz="1800" i="1" dirty="0"/>
              <a:t>) que nous allons exploiter comme suit :</a:t>
            </a:r>
          </a:p>
          <a:p>
            <a:r>
              <a:rPr lang="fr-FR" sz="1800" dirty="0">
                <a:solidFill>
                  <a:srgbClr val="6088C4"/>
                </a:solidFill>
              </a:rPr>
              <a:t>Etat des lieux de la sous nutrition</a:t>
            </a:r>
          </a:p>
          <a:p>
            <a:pPr lvl="1"/>
            <a:r>
              <a:rPr lang="fr-FR" sz="1800" i="0" dirty="0">
                <a:solidFill>
                  <a:schemeClr val="tx1"/>
                </a:solidFill>
              </a:rPr>
              <a:t>Proportion mondiale</a:t>
            </a:r>
          </a:p>
          <a:p>
            <a:pPr lvl="1"/>
            <a:r>
              <a:rPr lang="fr-FR" sz="1800" i="0" dirty="0">
                <a:solidFill>
                  <a:schemeClr val="tx1"/>
                </a:solidFill>
              </a:rPr>
              <a:t>Classement des pays souffrant le plus de sous nutrition</a:t>
            </a:r>
          </a:p>
          <a:p>
            <a:pPr lvl="1"/>
            <a:r>
              <a:rPr lang="fr-FR" sz="1800" i="0" dirty="0">
                <a:solidFill>
                  <a:schemeClr val="tx1"/>
                </a:solidFill>
              </a:rPr>
              <a:t>Distribution des aides alimentaires </a:t>
            </a:r>
          </a:p>
          <a:p>
            <a:r>
              <a:rPr lang="fr-FR" sz="1800" dirty="0">
                <a:solidFill>
                  <a:srgbClr val="6088C4"/>
                </a:solidFill>
              </a:rPr>
              <a:t>Etat des lieu de la disponibilité alimentaire </a:t>
            </a:r>
          </a:p>
          <a:p>
            <a:pPr lvl="1"/>
            <a:r>
              <a:rPr lang="fr-FR" sz="1800" i="0" dirty="0">
                <a:solidFill>
                  <a:schemeClr val="tx1"/>
                </a:solidFill>
              </a:rPr>
              <a:t>La disponibilité alimentaire au niveau mondial</a:t>
            </a:r>
          </a:p>
          <a:p>
            <a:pPr lvl="1"/>
            <a:r>
              <a:rPr lang="fr-FR" sz="1800" i="0" dirty="0">
                <a:solidFill>
                  <a:schemeClr val="tx1"/>
                </a:solidFill>
              </a:rPr>
              <a:t>Classement des pays ayant la disponibilité la plus faible</a:t>
            </a:r>
          </a:p>
          <a:p>
            <a:r>
              <a:rPr lang="fr-FR" sz="1800" dirty="0">
                <a:solidFill>
                  <a:srgbClr val="6088C4"/>
                </a:solidFill>
              </a:rPr>
              <a:t>Les hypothèses de solution </a:t>
            </a:r>
          </a:p>
          <a:p>
            <a:pPr lvl="1"/>
            <a:r>
              <a:rPr lang="fr-FR" sz="1800" i="0" dirty="0">
                <a:solidFill>
                  <a:schemeClr val="tx1"/>
                </a:solidFill>
              </a:rPr>
              <a:t>Nombre théorique de personnes pouvant être nourries </a:t>
            </a:r>
          </a:p>
          <a:p>
            <a:pPr lvl="1"/>
            <a:r>
              <a:rPr lang="fr-FR" sz="1800" i="0" dirty="0">
                <a:solidFill>
                  <a:schemeClr val="tx1"/>
                </a:solidFill>
              </a:rPr>
              <a:t>Utilisation des céréales dans l’alimentation</a:t>
            </a:r>
          </a:p>
          <a:p>
            <a:pPr lvl="1"/>
            <a:r>
              <a:rPr lang="fr-FR" sz="1800" i="0" dirty="0">
                <a:solidFill>
                  <a:schemeClr val="tx1"/>
                </a:solidFill>
              </a:rPr>
              <a:t>Le cas d’école de la Thaïlande</a:t>
            </a:r>
          </a:p>
        </p:txBody>
      </p:sp>
      <p:pic>
        <p:nvPicPr>
          <p:cNvPr id="7" name="Image 6">
            <a:extLst>
              <a:ext uri="{FF2B5EF4-FFF2-40B4-BE49-F238E27FC236}">
                <a16:creationId xmlns:a16="http://schemas.microsoft.com/office/drawing/2014/main" id="{FF481E66-046D-4E2A-B573-392A70FBD528}"/>
              </a:ext>
            </a:extLst>
          </p:cNvPr>
          <p:cNvPicPr>
            <a:picLocks noChangeAspect="1"/>
          </p:cNvPicPr>
          <p:nvPr/>
        </p:nvPicPr>
        <p:blipFill>
          <a:blip r:embed="rId2">
            <a:duotone>
              <a:prstClr val="black"/>
              <a:srgbClr val="6088C4">
                <a:tint val="45000"/>
                <a:satMod val="400000"/>
              </a:srgbClr>
            </a:duotone>
          </a:blip>
          <a:stretch>
            <a:fillRect/>
          </a:stretch>
        </p:blipFill>
        <p:spPr>
          <a:xfrm>
            <a:off x="1371600" y="2691751"/>
            <a:ext cx="3155130" cy="3155130"/>
          </a:xfrm>
          <a:prstGeom prst="rect">
            <a:avLst/>
          </a:prstGeom>
        </p:spPr>
      </p:pic>
    </p:spTree>
    <p:extLst>
      <p:ext uri="{BB962C8B-B14F-4D97-AF65-F5344CB8AC3E}">
        <p14:creationId xmlns:p14="http://schemas.microsoft.com/office/powerpoint/2010/main" val="2018967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24584C9-FDC8-4E19-B747-E8491D653526}"/>
              </a:ext>
            </a:extLst>
          </p:cNvPr>
          <p:cNvSpPr>
            <a:spLocks noGrp="1"/>
          </p:cNvSpPr>
          <p:nvPr>
            <p:ph type="title"/>
          </p:nvPr>
        </p:nvSpPr>
        <p:spPr/>
        <p:txBody>
          <a:bodyPr/>
          <a:lstStyle/>
          <a:p>
            <a:r>
              <a:rPr lang="fr-FR" dirty="0">
                <a:solidFill>
                  <a:schemeClr val="tx1"/>
                </a:solidFill>
              </a:rPr>
              <a:t>Les données</a:t>
            </a:r>
          </a:p>
        </p:txBody>
      </p:sp>
      <p:sp>
        <p:nvSpPr>
          <p:cNvPr id="3" name="Espace réservé du contenu 2">
            <a:extLst>
              <a:ext uri="{FF2B5EF4-FFF2-40B4-BE49-F238E27FC236}">
                <a16:creationId xmlns:a16="http://schemas.microsoft.com/office/drawing/2014/main" id="{EB710933-5785-413E-82B4-1BAB3A8E1305}"/>
              </a:ext>
            </a:extLst>
          </p:cNvPr>
          <p:cNvSpPr>
            <a:spLocks noGrp="1"/>
          </p:cNvSpPr>
          <p:nvPr>
            <p:ph idx="1"/>
          </p:nvPr>
        </p:nvSpPr>
        <p:spPr>
          <a:xfrm>
            <a:off x="1371600" y="1428750"/>
            <a:ext cx="9601200" cy="5401733"/>
          </a:xfrm>
        </p:spPr>
        <p:txBody>
          <a:bodyPr>
            <a:normAutofit/>
          </a:bodyPr>
          <a:lstStyle/>
          <a:p>
            <a:pPr marL="0" indent="0">
              <a:buNone/>
            </a:pPr>
            <a:r>
              <a:rPr lang="fr-FR" i="1" dirty="0"/>
              <a:t>Les données issus de la FAO dont nous disposons sont : </a:t>
            </a:r>
          </a:p>
          <a:p>
            <a:r>
              <a:rPr lang="fr-FR" dirty="0">
                <a:effectLst/>
                <a:latin typeface="Arial" panose="020B0604020202020204" pitchFamily="34" charset="0"/>
              </a:rPr>
              <a:t>Un fichier de </a:t>
            </a:r>
            <a:r>
              <a:rPr lang="fr-FR" dirty="0">
                <a:solidFill>
                  <a:srgbClr val="6088C4"/>
                </a:solidFill>
                <a:effectLst/>
                <a:latin typeface="Arial" panose="020B0604020202020204" pitchFamily="34" charset="0"/>
              </a:rPr>
              <a:t>disponibilité</a:t>
            </a:r>
            <a:r>
              <a:rPr lang="fr-FR" dirty="0">
                <a:solidFill>
                  <a:schemeClr val="tx1"/>
                </a:solidFill>
                <a:effectLst/>
                <a:latin typeface="Arial" panose="020B0604020202020204" pitchFamily="34" charset="0"/>
              </a:rPr>
              <a:t> </a:t>
            </a:r>
            <a:r>
              <a:rPr lang="fr-FR" dirty="0">
                <a:solidFill>
                  <a:srgbClr val="6088C4"/>
                </a:solidFill>
                <a:effectLst/>
                <a:latin typeface="Arial" panose="020B0604020202020204" pitchFamily="34" charset="0"/>
              </a:rPr>
              <a:t>alimentaire</a:t>
            </a:r>
            <a:endParaRPr lang="fr-FR" dirty="0">
              <a:solidFill>
                <a:srgbClr val="6088C4"/>
              </a:solidFill>
            </a:endParaRPr>
          </a:p>
          <a:p>
            <a:r>
              <a:rPr lang="fr-FR" dirty="0">
                <a:effectLst/>
                <a:latin typeface="Arial" panose="020B0604020202020204" pitchFamily="34" charset="0"/>
              </a:rPr>
              <a:t>Un fichier </a:t>
            </a:r>
            <a:r>
              <a:rPr lang="fr-FR" dirty="0">
                <a:solidFill>
                  <a:srgbClr val="6088C4"/>
                </a:solidFill>
                <a:effectLst/>
                <a:latin typeface="Arial" panose="020B0604020202020204" pitchFamily="34" charset="0"/>
              </a:rPr>
              <a:t>d’insécurité alimentaire</a:t>
            </a:r>
          </a:p>
          <a:p>
            <a:r>
              <a:rPr lang="fr-FR" dirty="0">
                <a:effectLst/>
                <a:latin typeface="Arial" panose="020B0604020202020204" pitchFamily="34" charset="0"/>
              </a:rPr>
              <a:t>Un fichier de </a:t>
            </a:r>
            <a:r>
              <a:rPr lang="fr-FR" dirty="0">
                <a:solidFill>
                  <a:srgbClr val="6088C4"/>
                </a:solidFill>
                <a:effectLst/>
                <a:latin typeface="Arial" panose="020B0604020202020204" pitchFamily="34" charset="0"/>
              </a:rPr>
              <a:t>population</a:t>
            </a:r>
          </a:p>
          <a:p>
            <a:r>
              <a:rPr lang="fr-FR" dirty="0">
                <a:effectLst/>
                <a:latin typeface="Arial" panose="020B0604020202020204" pitchFamily="34" charset="0"/>
              </a:rPr>
              <a:t>Un fichier </a:t>
            </a:r>
            <a:r>
              <a:rPr lang="fr-FR" dirty="0">
                <a:solidFill>
                  <a:srgbClr val="6088C4"/>
                </a:solidFill>
                <a:effectLst/>
                <a:latin typeface="Arial" panose="020B0604020202020204" pitchFamily="34" charset="0"/>
              </a:rPr>
              <a:t>d’aide</a:t>
            </a:r>
            <a:r>
              <a:rPr lang="fr-FR" dirty="0">
                <a:effectLst/>
                <a:latin typeface="Arial" panose="020B0604020202020204" pitchFamily="34" charset="0"/>
              </a:rPr>
              <a:t> </a:t>
            </a:r>
            <a:r>
              <a:rPr lang="fr-FR" dirty="0">
                <a:solidFill>
                  <a:srgbClr val="6088C4"/>
                </a:solidFill>
                <a:effectLst/>
                <a:latin typeface="Arial" panose="020B0604020202020204" pitchFamily="34" charset="0"/>
              </a:rPr>
              <a:t>alimentaire</a:t>
            </a:r>
            <a:endParaRPr lang="fr-FR" dirty="0"/>
          </a:p>
          <a:p>
            <a:pPr marL="0" indent="0">
              <a:buNone/>
            </a:pPr>
            <a:endParaRPr lang="fr-FR" i="1" dirty="0"/>
          </a:p>
          <a:p>
            <a:pPr marL="0" indent="0">
              <a:buNone/>
            </a:pPr>
            <a:r>
              <a:rPr lang="fr-FR" i="1" dirty="0"/>
              <a:t>Les opérations suivantes seront réalisées :</a:t>
            </a:r>
          </a:p>
          <a:p>
            <a:r>
              <a:rPr lang="fr-FR" dirty="0"/>
              <a:t>les variables renommées (norme PEP8)</a:t>
            </a:r>
          </a:p>
          <a:p>
            <a:r>
              <a:rPr lang="fr-FR" dirty="0"/>
              <a:t>les nombres homogénéisés </a:t>
            </a:r>
          </a:p>
          <a:p>
            <a:r>
              <a:rPr lang="fr-FR" dirty="0"/>
              <a:t>les données inutiles ou les valeurs nulles remplacées</a:t>
            </a:r>
          </a:p>
          <a:p>
            <a:r>
              <a:rPr lang="fr-FR" dirty="0"/>
              <a:t>les types de données seront respectés</a:t>
            </a:r>
          </a:p>
        </p:txBody>
      </p:sp>
      <p:pic>
        <p:nvPicPr>
          <p:cNvPr id="5" name="Image 4">
            <a:extLst>
              <a:ext uri="{FF2B5EF4-FFF2-40B4-BE49-F238E27FC236}">
                <a16:creationId xmlns:a16="http://schemas.microsoft.com/office/drawing/2014/main" id="{9F92162A-7111-42F6-9D8F-16FDAAECC691}"/>
              </a:ext>
            </a:extLst>
          </p:cNvPr>
          <p:cNvPicPr>
            <a:picLocks noChangeAspect="1"/>
          </p:cNvPicPr>
          <p:nvPr/>
        </p:nvPicPr>
        <p:blipFill>
          <a:blip r:embed="rId2">
            <a:duotone>
              <a:prstClr val="black"/>
              <a:srgbClr val="6088C4">
                <a:tint val="45000"/>
                <a:satMod val="400000"/>
              </a:srgbClr>
            </a:duotone>
          </a:blip>
          <a:stretch>
            <a:fillRect/>
          </a:stretch>
        </p:blipFill>
        <p:spPr>
          <a:xfrm>
            <a:off x="7645400" y="1554937"/>
            <a:ext cx="3818466" cy="4375963"/>
          </a:xfrm>
          <a:prstGeom prst="rect">
            <a:avLst/>
          </a:prstGeom>
        </p:spPr>
      </p:pic>
    </p:spTree>
    <p:extLst>
      <p:ext uri="{BB962C8B-B14F-4D97-AF65-F5344CB8AC3E}">
        <p14:creationId xmlns:p14="http://schemas.microsoft.com/office/powerpoint/2010/main" val="3321806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90EFA2-9107-4BEC-AC05-BA39CB6C37C6}"/>
              </a:ext>
            </a:extLst>
          </p:cNvPr>
          <p:cNvSpPr>
            <a:spLocks noGrp="1"/>
          </p:cNvSpPr>
          <p:nvPr>
            <p:ph type="title"/>
          </p:nvPr>
        </p:nvSpPr>
        <p:spPr>
          <a:xfrm>
            <a:off x="1114926" y="247650"/>
            <a:ext cx="9601200" cy="1485900"/>
          </a:xfrm>
        </p:spPr>
        <p:txBody>
          <a:bodyPr>
            <a:normAutofit fontScale="90000"/>
          </a:bodyPr>
          <a:lstStyle/>
          <a:p>
            <a:r>
              <a:rPr lang="fr-FR" dirty="0">
                <a:solidFill>
                  <a:schemeClr val="tx1"/>
                </a:solidFill>
              </a:rPr>
              <a:t>Proportion de personnes </a:t>
            </a:r>
            <a:br>
              <a:rPr lang="fr-FR" dirty="0">
                <a:solidFill>
                  <a:schemeClr val="tx1"/>
                </a:solidFill>
              </a:rPr>
            </a:br>
            <a:r>
              <a:rPr lang="fr-FR" dirty="0">
                <a:solidFill>
                  <a:schemeClr val="tx1"/>
                </a:solidFill>
              </a:rPr>
              <a:t>en état de sous-nutrition</a:t>
            </a:r>
            <a:br>
              <a:rPr lang="fr-FR" b="1" dirty="0">
                <a:solidFill>
                  <a:schemeClr val="tx1"/>
                </a:solidFill>
              </a:rPr>
            </a:br>
            <a:br>
              <a:rPr lang="fr-FR" sz="4400" i="1" dirty="0">
                <a:solidFill>
                  <a:schemeClr val="tx1"/>
                </a:solidFill>
              </a:rPr>
            </a:br>
            <a:endParaRPr lang="fr-FR" dirty="0">
              <a:solidFill>
                <a:schemeClr val="tx1"/>
              </a:solidFill>
            </a:endParaRPr>
          </a:p>
        </p:txBody>
      </p:sp>
      <p:sp>
        <p:nvSpPr>
          <p:cNvPr id="7" name="Espace réservé du contenu 6">
            <a:extLst>
              <a:ext uri="{FF2B5EF4-FFF2-40B4-BE49-F238E27FC236}">
                <a16:creationId xmlns:a16="http://schemas.microsoft.com/office/drawing/2014/main" id="{A6D04DA7-6677-424F-B54A-42F2854A7702}"/>
              </a:ext>
            </a:extLst>
          </p:cNvPr>
          <p:cNvSpPr>
            <a:spLocks noGrp="1"/>
          </p:cNvSpPr>
          <p:nvPr>
            <p:ph idx="1"/>
          </p:nvPr>
        </p:nvSpPr>
        <p:spPr>
          <a:xfrm>
            <a:off x="1707329" y="2320444"/>
            <a:ext cx="2946522" cy="3661834"/>
          </a:xfrm>
        </p:spPr>
        <p:txBody>
          <a:bodyPr>
            <a:normAutofit/>
          </a:bodyPr>
          <a:lstStyle/>
          <a:p>
            <a:pPr marL="0" indent="0">
              <a:buNone/>
            </a:pPr>
            <a:r>
              <a:rPr lang="fr-FR" sz="9600" b="1" dirty="0">
                <a:solidFill>
                  <a:srgbClr val="6088C4"/>
                </a:solidFill>
              </a:rPr>
              <a:t>7.1 % </a:t>
            </a:r>
          </a:p>
          <a:p>
            <a:pPr marL="0" indent="0">
              <a:buNone/>
            </a:pPr>
            <a:r>
              <a:rPr lang="fr-FR" dirty="0"/>
              <a:t>de la population mondiale était en état de sous nutrition en 2017</a:t>
            </a:r>
          </a:p>
        </p:txBody>
      </p:sp>
      <p:graphicFrame>
        <p:nvGraphicFramePr>
          <p:cNvPr id="10" name="Graphique 9">
            <a:extLst>
              <a:ext uri="{FF2B5EF4-FFF2-40B4-BE49-F238E27FC236}">
                <a16:creationId xmlns:a16="http://schemas.microsoft.com/office/drawing/2014/main" id="{009DED53-A075-4030-943F-D49A357D30A2}"/>
              </a:ext>
            </a:extLst>
          </p:cNvPr>
          <p:cNvGraphicFramePr/>
          <p:nvPr>
            <p:extLst>
              <p:ext uri="{D42A27DB-BD31-4B8C-83A1-F6EECF244321}">
                <p14:modId xmlns:p14="http://schemas.microsoft.com/office/powerpoint/2010/main" val="3729770171"/>
              </p:ext>
            </p:extLst>
          </p:nvPr>
        </p:nvGraphicFramePr>
        <p:xfrm>
          <a:off x="5246254" y="1733550"/>
          <a:ext cx="6600598" cy="45402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408015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E05940-BCFD-461D-96F3-D25E9524B486}"/>
              </a:ext>
            </a:extLst>
          </p:cNvPr>
          <p:cNvSpPr>
            <a:spLocks noGrp="1"/>
          </p:cNvSpPr>
          <p:nvPr>
            <p:ph type="title"/>
          </p:nvPr>
        </p:nvSpPr>
        <p:spPr/>
        <p:txBody>
          <a:bodyPr/>
          <a:lstStyle/>
          <a:p>
            <a:r>
              <a:rPr lang="fr-FR" dirty="0"/>
              <a:t>Pays ayant le plus bénéficié </a:t>
            </a:r>
            <a:br>
              <a:rPr lang="fr-FR" dirty="0"/>
            </a:br>
            <a:r>
              <a:rPr lang="fr-FR" dirty="0"/>
              <a:t>d’aide depuis 2013</a:t>
            </a:r>
          </a:p>
        </p:txBody>
      </p:sp>
      <mc:AlternateContent xmlns:mc="http://schemas.openxmlformats.org/markup-compatibility/2006" xmlns:cx2="http://schemas.microsoft.com/office/drawing/2015/10/21/chartex">
        <mc:Choice Requires="cx2">
          <p:graphicFrame>
            <p:nvGraphicFramePr>
              <p:cNvPr id="12" name="Espace réservé du contenu 11">
                <a:extLst>
                  <a:ext uri="{FF2B5EF4-FFF2-40B4-BE49-F238E27FC236}">
                    <a16:creationId xmlns:a16="http://schemas.microsoft.com/office/drawing/2014/main" id="{0062C964-E51E-4A60-9AF7-4C68CE0E71B9}"/>
                  </a:ext>
                </a:extLst>
              </p:cNvPr>
              <p:cNvGraphicFramePr>
                <a:graphicFrameLocks noGrp="1"/>
              </p:cNvGraphicFramePr>
              <p:nvPr>
                <p:ph idx="1"/>
                <p:extLst>
                  <p:ext uri="{D42A27DB-BD31-4B8C-83A1-F6EECF244321}">
                    <p14:modId xmlns:p14="http://schemas.microsoft.com/office/powerpoint/2010/main" val="1221015370"/>
                  </p:ext>
                </p:extLst>
              </p:nvPr>
            </p:nvGraphicFramePr>
            <p:xfrm>
              <a:off x="1676400" y="2350654"/>
              <a:ext cx="9601200" cy="3581400"/>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2" name="Espace réservé du contenu 11">
                <a:extLst>
                  <a:ext uri="{FF2B5EF4-FFF2-40B4-BE49-F238E27FC236}">
                    <a16:creationId xmlns:a16="http://schemas.microsoft.com/office/drawing/2014/main" id="{0062C964-E51E-4A60-9AF7-4C68CE0E71B9}"/>
                  </a:ext>
                </a:extLst>
              </p:cNvPr>
              <p:cNvPicPr>
                <a:picLocks noGrp="1" noRot="1" noChangeAspect="1" noMove="1" noResize="1" noEditPoints="1" noAdjustHandles="1" noChangeArrowheads="1" noChangeShapeType="1"/>
              </p:cNvPicPr>
              <p:nvPr/>
            </p:nvPicPr>
            <p:blipFill>
              <a:blip r:embed="rId3"/>
              <a:stretch>
                <a:fillRect/>
              </a:stretch>
            </p:blipFill>
            <p:spPr>
              <a:xfrm>
                <a:off x="1676400" y="2350654"/>
                <a:ext cx="9601200" cy="3581400"/>
              </a:xfrm>
              <a:prstGeom prst="rect">
                <a:avLst/>
              </a:prstGeom>
            </p:spPr>
          </p:pic>
        </mc:Fallback>
      </mc:AlternateContent>
    </p:spTree>
    <p:extLst>
      <p:ext uri="{BB962C8B-B14F-4D97-AF65-F5344CB8AC3E}">
        <p14:creationId xmlns:p14="http://schemas.microsoft.com/office/powerpoint/2010/main" val="2136651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2F758A6-5862-4AC5-87F0-C363DA88DB80}"/>
              </a:ext>
            </a:extLst>
          </p:cNvPr>
          <p:cNvSpPr>
            <a:spLocks noGrp="1"/>
          </p:cNvSpPr>
          <p:nvPr>
            <p:ph type="title"/>
          </p:nvPr>
        </p:nvSpPr>
        <p:spPr/>
        <p:txBody>
          <a:bodyPr>
            <a:normAutofit fontScale="90000"/>
          </a:bodyPr>
          <a:lstStyle/>
          <a:p>
            <a:r>
              <a:rPr lang="fr-FR" dirty="0"/>
              <a:t>Utilisation de la disponibilité </a:t>
            </a:r>
            <a:br>
              <a:rPr lang="fr-FR" dirty="0"/>
            </a:br>
            <a:r>
              <a:rPr lang="fr-FR" dirty="0"/>
              <a:t>alimentaire intérieure mondiale</a:t>
            </a:r>
            <a:br>
              <a:rPr lang="fr-FR" b="1" dirty="0"/>
            </a:br>
            <a:endParaRPr lang="fr-FR" dirty="0"/>
          </a:p>
        </p:txBody>
      </p:sp>
      <p:graphicFrame>
        <p:nvGraphicFramePr>
          <p:cNvPr id="8" name="Espace réservé du contenu 7">
            <a:extLst>
              <a:ext uri="{FF2B5EF4-FFF2-40B4-BE49-F238E27FC236}">
                <a16:creationId xmlns:a16="http://schemas.microsoft.com/office/drawing/2014/main" id="{34110DCD-396E-4751-90E7-A2BCF02D9CC2}"/>
              </a:ext>
            </a:extLst>
          </p:cNvPr>
          <p:cNvGraphicFramePr>
            <a:graphicFrameLocks noGrp="1"/>
          </p:cNvGraphicFramePr>
          <p:nvPr>
            <p:ph idx="1"/>
            <p:extLst>
              <p:ext uri="{D42A27DB-BD31-4B8C-83A1-F6EECF244321}">
                <p14:modId xmlns:p14="http://schemas.microsoft.com/office/powerpoint/2010/main" val="2183488301"/>
              </p:ext>
            </p:extLst>
          </p:nvPr>
        </p:nvGraphicFramePr>
        <p:xfrm>
          <a:off x="1371600" y="1428750"/>
          <a:ext cx="10238508" cy="529878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20982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E1C03EA-A037-4254-82C2-13220A2C4684}"/>
              </a:ext>
            </a:extLst>
          </p:cNvPr>
          <p:cNvSpPr>
            <a:spLocks noGrp="1"/>
          </p:cNvSpPr>
          <p:nvPr>
            <p:ph type="title"/>
          </p:nvPr>
        </p:nvSpPr>
        <p:spPr/>
        <p:txBody>
          <a:bodyPr>
            <a:normAutofit fontScale="90000"/>
          </a:bodyPr>
          <a:lstStyle/>
          <a:p>
            <a:r>
              <a:rPr lang="fr-FR" dirty="0"/>
              <a:t>La disponibilité par </a:t>
            </a:r>
            <a:br>
              <a:rPr lang="fr-FR" dirty="0"/>
            </a:br>
            <a:r>
              <a:rPr lang="fr-FR" dirty="0"/>
              <a:t>habitant dans chaque pays</a:t>
            </a:r>
            <a:br>
              <a:rPr lang="fr-FR" b="1" dirty="0"/>
            </a:br>
            <a:endParaRPr lang="fr-FR" dirty="0"/>
          </a:p>
        </p:txBody>
      </p:sp>
      <p:graphicFrame>
        <p:nvGraphicFramePr>
          <p:cNvPr id="12" name="Espace réservé du contenu 11">
            <a:extLst>
              <a:ext uri="{FF2B5EF4-FFF2-40B4-BE49-F238E27FC236}">
                <a16:creationId xmlns:a16="http://schemas.microsoft.com/office/drawing/2014/main" id="{416C4F0A-2131-4B6F-B736-088ED2E4F25C}"/>
              </a:ext>
            </a:extLst>
          </p:cNvPr>
          <p:cNvGraphicFramePr>
            <a:graphicFrameLocks noGrp="1"/>
          </p:cNvGraphicFramePr>
          <p:nvPr>
            <p:ph idx="1"/>
            <p:extLst>
              <p:ext uri="{D42A27DB-BD31-4B8C-83A1-F6EECF244321}">
                <p14:modId xmlns:p14="http://schemas.microsoft.com/office/powerpoint/2010/main" val="1352080149"/>
              </p:ext>
            </p:extLst>
          </p:nvPr>
        </p:nvGraphicFramePr>
        <p:xfrm>
          <a:off x="1371599" y="2286000"/>
          <a:ext cx="9924473" cy="3886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76658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1A7A32-5C04-44F1-B33F-46511B13DC50}"/>
              </a:ext>
            </a:extLst>
          </p:cNvPr>
          <p:cNvSpPr>
            <a:spLocks noGrp="1"/>
          </p:cNvSpPr>
          <p:nvPr>
            <p:ph type="title"/>
          </p:nvPr>
        </p:nvSpPr>
        <p:spPr/>
        <p:txBody>
          <a:bodyPr>
            <a:normAutofit fontScale="90000"/>
          </a:bodyPr>
          <a:lstStyle/>
          <a:p>
            <a:r>
              <a:rPr lang="fr-FR" dirty="0"/>
              <a:t>Nombre théorique de personnes </a:t>
            </a:r>
            <a:br>
              <a:rPr lang="fr-FR" dirty="0"/>
            </a:br>
            <a:r>
              <a:rPr lang="fr-FR" dirty="0"/>
              <a:t>qui pourraient être nourries</a:t>
            </a:r>
            <a:br>
              <a:rPr lang="fr-FR" b="1" dirty="0"/>
            </a:br>
            <a:endParaRPr lang="fr-FR" dirty="0"/>
          </a:p>
        </p:txBody>
      </p:sp>
      <p:graphicFrame>
        <p:nvGraphicFramePr>
          <p:cNvPr id="10" name="Tableau 10">
            <a:extLst>
              <a:ext uri="{FF2B5EF4-FFF2-40B4-BE49-F238E27FC236}">
                <a16:creationId xmlns:a16="http://schemas.microsoft.com/office/drawing/2014/main" id="{5EBFA09C-418A-464D-B2EA-1C4E4C1518CD}"/>
              </a:ext>
            </a:extLst>
          </p:cNvPr>
          <p:cNvGraphicFramePr>
            <a:graphicFrameLocks noGrp="1"/>
          </p:cNvGraphicFramePr>
          <p:nvPr>
            <p:extLst>
              <p:ext uri="{D42A27DB-BD31-4B8C-83A1-F6EECF244321}">
                <p14:modId xmlns:p14="http://schemas.microsoft.com/office/powerpoint/2010/main" val="1850730963"/>
              </p:ext>
            </p:extLst>
          </p:nvPr>
        </p:nvGraphicFramePr>
        <p:xfrm>
          <a:off x="2031999" y="2023687"/>
          <a:ext cx="9504218" cy="3897915"/>
        </p:xfrm>
        <a:graphic>
          <a:graphicData uri="http://schemas.openxmlformats.org/drawingml/2006/table">
            <a:tbl>
              <a:tblPr firstRow="1" bandRow="1">
                <a:tableStyleId>{5C22544A-7EE6-4342-B048-85BDC9FD1C3A}</a:tableStyleId>
              </a:tblPr>
              <a:tblGrid>
                <a:gridCol w="4752109">
                  <a:extLst>
                    <a:ext uri="{9D8B030D-6E8A-4147-A177-3AD203B41FA5}">
                      <a16:colId xmlns:a16="http://schemas.microsoft.com/office/drawing/2014/main" val="601905074"/>
                    </a:ext>
                  </a:extLst>
                </a:gridCol>
                <a:gridCol w="4752109">
                  <a:extLst>
                    <a:ext uri="{9D8B030D-6E8A-4147-A177-3AD203B41FA5}">
                      <a16:colId xmlns:a16="http://schemas.microsoft.com/office/drawing/2014/main" val="379858657"/>
                    </a:ext>
                  </a:extLst>
                </a:gridCol>
              </a:tblGrid>
              <a:tr h="1417458">
                <a:tc>
                  <a: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sz="4800" b="1" dirty="0">
                          <a:solidFill>
                            <a:schemeClr val="tx1"/>
                          </a:solidFill>
                        </a:rPr>
                        <a:t>9,2</a:t>
                      </a:r>
                      <a:r>
                        <a:rPr lang="fr-FR" sz="2800" b="0" dirty="0">
                          <a:solidFill>
                            <a:schemeClr val="tx1"/>
                          </a:solidFill>
                        </a:rPr>
                        <a:t> </a:t>
                      </a:r>
                      <a:r>
                        <a:rPr lang="fr-FR" sz="1800" b="0" dirty="0">
                          <a:solidFill>
                            <a:schemeClr val="tx1"/>
                          </a:solidFill>
                        </a:rPr>
                        <a:t>Milliard de personnes auraient pu être nourries avec les disponibilités alimentaires mondiales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2800" b="0" dirty="0">
                        <a:solidFill>
                          <a:schemeClr val="tx1"/>
                        </a:solidFill>
                      </a:endParaRPr>
                    </a:p>
                  </a:txBody>
                  <a:tcPr anchor="ctr">
                    <a:solidFill>
                      <a:schemeClr val="accent3">
                        <a:lumMod val="60000"/>
                        <a:lumOff val="40000"/>
                      </a:schemeClr>
                    </a:solidFill>
                  </a:tcPr>
                </a:tc>
                <a:tc>
                  <a:txBody>
                    <a:bodyPr/>
                    <a:lstStyle/>
                    <a:p>
                      <a:pPr algn="l"/>
                      <a:r>
                        <a:rPr lang="fr-FR" sz="4800" b="1" dirty="0">
                          <a:solidFill>
                            <a:schemeClr val="tx1"/>
                          </a:solidFill>
                        </a:rPr>
                        <a:t>7,6</a:t>
                      </a:r>
                      <a:r>
                        <a:rPr lang="fr-FR" sz="2800" b="0" dirty="0">
                          <a:solidFill>
                            <a:schemeClr val="tx1"/>
                          </a:solidFill>
                        </a:rPr>
                        <a:t> </a:t>
                      </a:r>
                      <a:r>
                        <a:rPr lang="fr-FR" sz="1800" b="0" dirty="0">
                          <a:solidFill>
                            <a:schemeClr val="tx1"/>
                          </a:solidFill>
                        </a:rPr>
                        <a:t>Milliard de personnes auraient pu être nourries avec les disponibilités alimentaires </a:t>
                      </a:r>
                      <a:r>
                        <a:rPr lang="fr-FR" sz="1800" b="1" dirty="0">
                          <a:solidFill>
                            <a:schemeClr val="tx1"/>
                          </a:solidFill>
                        </a:rPr>
                        <a:t>végétales uniquement</a:t>
                      </a:r>
                    </a:p>
                    <a:p>
                      <a:pPr algn="l"/>
                      <a:endParaRPr lang="fr-FR" sz="2800" b="0" dirty="0">
                        <a:solidFill>
                          <a:schemeClr val="tx1"/>
                        </a:solidFill>
                      </a:endParaRPr>
                    </a:p>
                  </a:txBody>
                  <a:tcPr anchor="ctr">
                    <a:solidFill>
                      <a:schemeClr val="accent3">
                        <a:lumMod val="60000"/>
                        <a:lumOff val="40000"/>
                      </a:schemeClr>
                    </a:solidFill>
                  </a:tcPr>
                </a:tc>
                <a:extLst>
                  <a:ext uri="{0D108BD9-81ED-4DB2-BD59-A6C34878D82A}">
                    <a16:rowId xmlns:a16="http://schemas.microsoft.com/office/drawing/2014/main" val="3550887518"/>
                  </a:ext>
                </a:extLst>
              </a:tr>
              <a:tr h="2099595">
                <a:tc>
                  <a:txBody>
                    <a:bodyPr/>
                    <a:lstStyle/>
                    <a:p>
                      <a:pPr algn="ctr"/>
                      <a:r>
                        <a:rPr lang="fr-FR" sz="9600" dirty="0">
                          <a:solidFill>
                            <a:srgbClr val="6088C4"/>
                          </a:solidFill>
                        </a:rPr>
                        <a:t>123%</a:t>
                      </a:r>
                    </a:p>
                    <a:p>
                      <a:pPr algn="ctr"/>
                      <a:r>
                        <a:rPr lang="fr-FR" sz="2400" dirty="0">
                          <a:solidFill>
                            <a:srgbClr val="6088C4"/>
                          </a:solidFill>
                        </a:rPr>
                        <a:t>de la population mondiale</a:t>
                      </a:r>
                    </a:p>
                  </a:txBody>
                  <a:tcPr anchor="ctr"/>
                </a:tc>
                <a:tc>
                  <a:txBody>
                    <a:bodyPr/>
                    <a:lstStyle/>
                    <a:p>
                      <a:pPr algn="ctr"/>
                      <a:r>
                        <a:rPr lang="fr-FR" sz="9600" dirty="0">
                          <a:solidFill>
                            <a:srgbClr val="6088C4"/>
                          </a:solidFill>
                        </a:rPr>
                        <a:t>101%</a:t>
                      </a:r>
                    </a:p>
                    <a:p>
                      <a:pPr marL="0" marR="0" lvl="0" indent="0" algn="ctr" defTabSz="914400" rtl="0" eaLnBrk="1" fontAlgn="auto" latinLnBrk="0" hangingPunct="1">
                        <a:lnSpc>
                          <a:spcPct val="100000"/>
                        </a:lnSpc>
                        <a:spcBef>
                          <a:spcPts val="0"/>
                        </a:spcBef>
                        <a:spcAft>
                          <a:spcPts val="0"/>
                        </a:spcAft>
                        <a:buClrTx/>
                        <a:buSzTx/>
                        <a:buFontTx/>
                        <a:buNone/>
                        <a:tabLst/>
                        <a:defRPr/>
                      </a:pPr>
                      <a:r>
                        <a:rPr lang="fr-FR" sz="2400" dirty="0">
                          <a:solidFill>
                            <a:srgbClr val="6088C4"/>
                          </a:solidFill>
                        </a:rPr>
                        <a:t>de la population mondiale</a:t>
                      </a:r>
                    </a:p>
                  </a:txBody>
                  <a:tcPr anchor="ctr"/>
                </a:tc>
                <a:extLst>
                  <a:ext uri="{0D108BD9-81ED-4DB2-BD59-A6C34878D82A}">
                    <a16:rowId xmlns:a16="http://schemas.microsoft.com/office/drawing/2014/main" val="925450279"/>
                  </a:ext>
                </a:extLst>
              </a:tr>
            </a:tbl>
          </a:graphicData>
        </a:graphic>
      </p:graphicFrame>
    </p:spTree>
    <p:extLst>
      <p:ext uri="{BB962C8B-B14F-4D97-AF65-F5344CB8AC3E}">
        <p14:creationId xmlns:p14="http://schemas.microsoft.com/office/powerpoint/2010/main" val="2875726346"/>
      </p:ext>
    </p:extLst>
  </p:cSld>
  <p:clrMapOvr>
    <a:masterClrMapping/>
  </p:clrMapOvr>
</p:sld>
</file>

<file path=ppt/theme/theme1.xml><?xml version="1.0" encoding="utf-8"?>
<a:theme xmlns:a="http://schemas.openxmlformats.org/drawingml/2006/main" name="Cadrage">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TM10001105[[fn=Cadrage]]</Template>
  <TotalTime>3205</TotalTime>
  <Words>708</Words>
  <Application>Microsoft Office PowerPoint</Application>
  <PresentationFormat>Grand écran</PresentationFormat>
  <Paragraphs>88</Paragraphs>
  <Slides>13</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13</vt:i4>
      </vt:variant>
    </vt:vector>
  </HeadingPairs>
  <TitlesOfParts>
    <vt:vector size="17" baseType="lpstr">
      <vt:lpstr>Arial</vt:lpstr>
      <vt:lpstr>Franklin Gothic Book</vt:lpstr>
      <vt:lpstr>Wingdings</vt:lpstr>
      <vt:lpstr>Cadrage</vt:lpstr>
      <vt:lpstr>État des lieux de la malnutrition dans  le monde en 2017</vt:lpstr>
      <vt:lpstr>Préambule</vt:lpstr>
      <vt:lpstr>Sommaire</vt:lpstr>
      <vt:lpstr>Les données</vt:lpstr>
      <vt:lpstr>Proportion de personnes  en état de sous-nutrition  </vt:lpstr>
      <vt:lpstr>Pays ayant le plus bénéficié  d’aide depuis 2013</vt:lpstr>
      <vt:lpstr>Utilisation de la disponibilité  alimentaire intérieure mondiale </vt:lpstr>
      <vt:lpstr>La disponibilité par  habitant dans chaque pays </vt:lpstr>
      <vt:lpstr>Nombre théorique de personnes  qui pourraient être nourries </vt:lpstr>
      <vt:lpstr>Utilisation des céréales dans  l'alimentation humaine et animale </vt:lpstr>
      <vt:lpstr>Exemple de la Thaïlande </vt:lpstr>
      <vt:lpstr>Conclusion</vt:lpstr>
      <vt:lpstr>Merci pour ton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PROJET « DATAImmo »</dc:title>
  <dc:creator>Lokman A.</dc:creator>
  <cp:lastModifiedBy>Lokman A.</cp:lastModifiedBy>
  <cp:revision>65</cp:revision>
  <dcterms:created xsi:type="dcterms:W3CDTF">2023-01-08T22:27:02Z</dcterms:created>
  <dcterms:modified xsi:type="dcterms:W3CDTF">2023-02-10T09:45:38Z</dcterms:modified>
</cp:coreProperties>
</file>