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425" r:id="rId2"/>
    <p:sldId id="426" r:id="rId3"/>
    <p:sldId id="427" r:id="rId4"/>
    <p:sldId id="428" r:id="rId5"/>
    <p:sldId id="429" r:id="rId6"/>
    <p:sldId id="442" r:id="rId7"/>
    <p:sldId id="443" r:id="rId8"/>
    <p:sldId id="444" r:id="rId9"/>
    <p:sldId id="433" r:id="rId10"/>
    <p:sldId id="434" r:id="rId11"/>
  </p:sldIdLst>
  <p:sldSz cx="9144000" cy="6858000" type="screen4x3"/>
  <p:notesSz cx="6797675"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7F7F7F"/>
    <a:srgbClr val="C55A11"/>
    <a:srgbClr val="3333B2"/>
    <a:srgbClr val="A6A6A6"/>
    <a:srgbClr val="3333B3"/>
    <a:srgbClr val="E7E6E6"/>
    <a:srgbClr val="0044FE"/>
    <a:srgbClr val="3232B0"/>
    <a:srgbClr val="2626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90" autoAdjust="0"/>
    <p:restoredTop sz="96404" autoAdjust="0"/>
  </p:normalViewPr>
  <p:slideViewPr>
    <p:cSldViewPr snapToGrid="0">
      <p:cViewPr>
        <p:scale>
          <a:sx n="125" d="100"/>
          <a:sy n="125" d="100"/>
        </p:scale>
        <p:origin x="3200" y="384"/>
      </p:cViewPr>
      <p:guideLst>
        <p:guide orient="horz" pos="2160"/>
        <p:guide pos="2880"/>
      </p:guideLst>
    </p:cSldViewPr>
  </p:slideViewPr>
  <p:notesTextViewPr>
    <p:cViewPr>
      <p:scale>
        <a:sx n="150" d="100"/>
        <a:sy n="150" d="100"/>
      </p:scale>
      <p:origin x="0" y="0"/>
    </p:cViewPr>
  </p:notesTextViewPr>
  <p:sorterViewPr>
    <p:cViewPr>
      <p:scale>
        <a:sx n="66" d="100"/>
        <a:sy n="66" d="100"/>
      </p:scale>
      <p:origin x="0" y="0"/>
    </p:cViewPr>
  </p:sorterViewPr>
  <p:notesViewPr>
    <p:cSldViewPr snapToGrid="0">
      <p:cViewPr varScale="1">
        <p:scale>
          <a:sx n="87" d="100"/>
          <a:sy n="87" d="100"/>
        </p:scale>
        <p:origin x="38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B8C5E742-CC85-4ABE-AF43-EEDC6A9108E3}" type="datetimeFigureOut">
              <a:rPr lang="zh-CN" altLang="en-US" smtClean="0"/>
              <a:t>2025/5/25</a:t>
            </a:fld>
            <a:endParaRPr lang="zh-CN" altLang="en-US"/>
          </a:p>
        </p:txBody>
      </p:sp>
      <p:sp>
        <p:nvSpPr>
          <p:cNvPr id="4" name="页脚占位符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DFCA3C27-C577-4611-A41D-EF6088FFC2F2}" type="slidenum">
              <a:rPr lang="zh-CN" altLang="en-US" smtClean="0"/>
              <a:t>‹#›</a:t>
            </a:fld>
            <a:endParaRPr lang="zh-CN" altLang="en-US"/>
          </a:p>
        </p:txBody>
      </p:sp>
    </p:spTree>
    <p:extLst>
      <p:ext uri="{BB962C8B-B14F-4D97-AF65-F5344CB8AC3E}">
        <p14:creationId xmlns:p14="http://schemas.microsoft.com/office/powerpoint/2010/main" val="326030235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EDC4BC0-1F4D-4BD8-A38E-A5A53B182FEE}" type="datetimeFigureOut">
              <a:rPr lang="zh-CN" altLang="en-US" smtClean="0"/>
              <a:t>2025/5/25</a:t>
            </a:fld>
            <a:endParaRPr lang="zh-CN" altLang="en-US"/>
          </a:p>
        </p:txBody>
      </p:sp>
      <p:sp>
        <p:nvSpPr>
          <p:cNvPr id="4" name="幻灯片图像占位符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5813948-FDA6-4522-80AF-4BE96CF68D5D}" type="slidenum">
              <a:rPr lang="zh-CN" altLang="en-US" smtClean="0"/>
              <a:t>‹#›</a:t>
            </a:fld>
            <a:endParaRPr lang="zh-CN" altLang="en-US"/>
          </a:p>
        </p:txBody>
      </p:sp>
    </p:spTree>
    <p:extLst>
      <p:ext uri="{BB962C8B-B14F-4D97-AF65-F5344CB8AC3E}">
        <p14:creationId xmlns:p14="http://schemas.microsoft.com/office/powerpoint/2010/main" val="38806561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algn="l" defTabSz="914400" rtl="0" eaLnBrk="1" latinLnBrk="0" hangingPunct="1"/>
            <a:r>
              <a:rPr lang="en-US" altLang="zh-CN" sz="1200" kern="1200" dirty="0">
                <a:solidFill>
                  <a:schemeClr val="tx1"/>
                </a:solidFill>
                <a:latin typeface="Arial" panose="020B0604020202020204" pitchFamily="34" charset="0"/>
                <a:ea typeface="+mn-ea"/>
                <a:cs typeface="Arial" panose="020B0604020202020204" pitchFamily="34" charset="0"/>
              </a:rPr>
              <a:t>Someone may want to ask what salient object detection means and how to define the salient object. The saliency detection is to find clear foreground objects that are significantly different from the surrounding background in the image. The differences can be reflected in the color, texture and object shape. Let</a:t>
            </a:r>
            <a:r>
              <a:rPr lang="zh-CN" altLang="en-US" sz="1200" kern="1200" dirty="0">
                <a:solidFill>
                  <a:schemeClr val="tx1"/>
                </a:solidFill>
                <a:latin typeface="Arial" panose="020B0604020202020204" pitchFamily="34" charset="0"/>
                <a:ea typeface="+mn-ea"/>
                <a:cs typeface="Arial" panose="020B0604020202020204" pitchFamily="34" charset="0"/>
              </a:rPr>
              <a:t>‘</a:t>
            </a:r>
            <a:r>
              <a:rPr lang="en-US" altLang="zh-CN" sz="1200" kern="1200" dirty="0">
                <a:solidFill>
                  <a:schemeClr val="tx1"/>
                </a:solidFill>
                <a:latin typeface="Arial" panose="020B0604020202020204" pitchFamily="34" charset="0"/>
                <a:ea typeface="+mn-ea"/>
                <a:cs typeface="Arial" panose="020B0604020202020204" pitchFamily="34" charset="0"/>
              </a:rPr>
              <a:t>s see the first row in the figure. The input of the salient object detection is a digitized image and the output is a saliency probability map as in the second row. Each pixel of the input image has a calculated probability value in the probability map. The probability value is bigger, the probability  is</a:t>
            </a:r>
          </a:p>
          <a:p>
            <a:pPr marL="0" algn="l" defTabSz="914400" rtl="0" eaLnBrk="1" latinLnBrk="0" hangingPunct="1"/>
            <a:r>
              <a:rPr lang="en-US" altLang="zh-CN" sz="1200" kern="1200" dirty="0">
                <a:solidFill>
                  <a:schemeClr val="tx1"/>
                </a:solidFill>
                <a:latin typeface="Arial" panose="020B0604020202020204" pitchFamily="34" charset="0"/>
                <a:ea typeface="+mn-ea"/>
                <a:cs typeface="Arial" panose="020B0604020202020204" pitchFamily="34" charset="0"/>
              </a:rPr>
              <a:t>higher that the pixel belongs to the salient object. Otherwise , if  the probability value is  small, it indicates a higher probability that the pixel belongs to the background. Generally, in the practical application, we apply a constant value in the probability map to separate the salient object from the input image. Just like the third row in the figure. Salient object detection can be used in many fields, like visual tracking, video matting and robot navigation.</a:t>
            </a:r>
            <a:endParaRPr lang="zh-CN" altLang="en-US" sz="1200" kern="1200" dirty="0">
              <a:solidFill>
                <a:schemeClr val="tx1"/>
              </a:solidFill>
              <a:latin typeface="Arial" panose="020B0604020202020204" pitchFamily="34" charset="0"/>
              <a:ea typeface="+mn-ea"/>
              <a:cs typeface="Arial" panose="020B0604020202020204" pitchFamily="34" charset="0"/>
            </a:endParaRPr>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t>1</a:t>
            </a:fld>
            <a:endParaRPr lang="zh-CN" altLang="en-US"/>
          </a:p>
        </p:txBody>
      </p:sp>
    </p:spTree>
    <p:extLst>
      <p:ext uri="{BB962C8B-B14F-4D97-AF65-F5344CB8AC3E}">
        <p14:creationId xmlns:p14="http://schemas.microsoft.com/office/powerpoint/2010/main" val="2054126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algn="l" defTabSz="914400" rtl="0" eaLnBrk="1" latinLnBrk="0" hangingPunct="1"/>
            <a:r>
              <a:rPr lang="en-US" altLang="zh-CN" sz="1200" kern="1200" dirty="0">
                <a:solidFill>
                  <a:schemeClr val="tx1"/>
                </a:solidFill>
                <a:latin typeface="Arial" panose="020B0604020202020204" pitchFamily="34" charset="0"/>
                <a:ea typeface="+mn-ea"/>
                <a:cs typeface="Arial" panose="020B0604020202020204" pitchFamily="34" charset="0"/>
              </a:rPr>
              <a:t>Someone may want to ask what salient object detection means and how to define the salient object. The saliency detection is to find clear foreground objects that are significantly different from the surrounding background in the image. The differences can be reflected in the color, texture and object shape. Let</a:t>
            </a:r>
            <a:r>
              <a:rPr lang="zh-CN" altLang="en-US" sz="1200" kern="1200" dirty="0">
                <a:solidFill>
                  <a:schemeClr val="tx1"/>
                </a:solidFill>
                <a:latin typeface="Arial" panose="020B0604020202020204" pitchFamily="34" charset="0"/>
                <a:ea typeface="+mn-ea"/>
                <a:cs typeface="Arial" panose="020B0604020202020204" pitchFamily="34" charset="0"/>
              </a:rPr>
              <a:t>‘</a:t>
            </a:r>
            <a:r>
              <a:rPr lang="en-US" altLang="zh-CN" sz="1200" kern="1200" dirty="0">
                <a:solidFill>
                  <a:schemeClr val="tx1"/>
                </a:solidFill>
                <a:latin typeface="Arial" panose="020B0604020202020204" pitchFamily="34" charset="0"/>
                <a:ea typeface="+mn-ea"/>
                <a:cs typeface="Arial" panose="020B0604020202020204" pitchFamily="34" charset="0"/>
              </a:rPr>
              <a:t>s see the first row in the figure. The input of the salient object detection is a digitized image and the output is a saliency probability map as in the second row. Each pixel of the input image has a calculated probability value in the probability map. The probability value is bigger, the probability  is</a:t>
            </a:r>
          </a:p>
          <a:p>
            <a:pPr marL="0" algn="l" defTabSz="914400" rtl="0" eaLnBrk="1" latinLnBrk="0" hangingPunct="1"/>
            <a:r>
              <a:rPr lang="en-US" altLang="zh-CN" sz="1200" kern="1200" dirty="0">
                <a:solidFill>
                  <a:schemeClr val="tx1"/>
                </a:solidFill>
                <a:latin typeface="Arial" panose="020B0604020202020204" pitchFamily="34" charset="0"/>
                <a:ea typeface="+mn-ea"/>
                <a:cs typeface="Arial" panose="020B0604020202020204" pitchFamily="34" charset="0"/>
              </a:rPr>
              <a:t>higher that the pixel belongs to the salient object. Otherwise , if  the probability value is  small, it indicates a higher probability that the pixel belongs to the background. Generally, in the practical application, we apply a constant value in the probability map to separate the salient object from the input image. Just like the third row in the figure. Salient object detection can be used in many fields, like visual tracking, video matting and robot navigation.</a:t>
            </a:r>
            <a:endParaRPr lang="zh-CN" altLang="en-US" sz="1200" kern="1200" dirty="0">
              <a:solidFill>
                <a:schemeClr val="tx1"/>
              </a:solidFill>
              <a:latin typeface="Arial" panose="020B0604020202020204" pitchFamily="34" charset="0"/>
              <a:ea typeface="+mn-ea"/>
              <a:cs typeface="Arial" panose="020B0604020202020204" pitchFamily="34" charset="0"/>
            </a:endParaRPr>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t>10</a:t>
            </a:fld>
            <a:endParaRPr lang="zh-CN" altLang="en-US"/>
          </a:p>
        </p:txBody>
      </p:sp>
    </p:spTree>
    <p:extLst>
      <p:ext uri="{BB962C8B-B14F-4D97-AF65-F5344CB8AC3E}">
        <p14:creationId xmlns:p14="http://schemas.microsoft.com/office/powerpoint/2010/main" val="982931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algn="l" defTabSz="914400" rtl="0" eaLnBrk="1" latinLnBrk="0" hangingPunct="1"/>
            <a:r>
              <a:rPr lang="en-US" altLang="zh-CN" sz="1200" kern="1200" dirty="0">
                <a:solidFill>
                  <a:schemeClr val="tx1"/>
                </a:solidFill>
                <a:latin typeface="Arial" panose="020B0604020202020204" pitchFamily="34" charset="0"/>
                <a:ea typeface="+mn-ea"/>
                <a:cs typeface="Arial" panose="020B0604020202020204" pitchFamily="34" charset="0"/>
              </a:rPr>
              <a:t>Someone may want to ask what salient object detection means and how to define the salient object. The saliency detection is to find clear foreground objects that are significantly different from the surrounding background in the image. The differences can be reflected in the color, texture and object shape. Let</a:t>
            </a:r>
            <a:r>
              <a:rPr lang="zh-CN" altLang="en-US" sz="1200" kern="1200" dirty="0">
                <a:solidFill>
                  <a:schemeClr val="tx1"/>
                </a:solidFill>
                <a:latin typeface="Arial" panose="020B0604020202020204" pitchFamily="34" charset="0"/>
                <a:ea typeface="+mn-ea"/>
                <a:cs typeface="Arial" panose="020B0604020202020204" pitchFamily="34" charset="0"/>
              </a:rPr>
              <a:t>‘</a:t>
            </a:r>
            <a:r>
              <a:rPr lang="en-US" altLang="zh-CN" sz="1200" kern="1200" dirty="0">
                <a:solidFill>
                  <a:schemeClr val="tx1"/>
                </a:solidFill>
                <a:latin typeface="Arial" panose="020B0604020202020204" pitchFamily="34" charset="0"/>
                <a:ea typeface="+mn-ea"/>
                <a:cs typeface="Arial" panose="020B0604020202020204" pitchFamily="34" charset="0"/>
              </a:rPr>
              <a:t>s see the first row in the figure. The input of the salient object detection is a digitized image and the output is a saliency probability map as in the second row. Each pixel of the input image has a calculated probability value in the probability map. The probability value is bigger, the probability  is</a:t>
            </a:r>
          </a:p>
          <a:p>
            <a:pPr marL="0" algn="l" defTabSz="914400" rtl="0" eaLnBrk="1" latinLnBrk="0" hangingPunct="1"/>
            <a:r>
              <a:rPr lang="en-US" altLang="zh-CN" sz="1200" kern="1200" dirty="0">
                <a:solidFill>
                  <a:schemeClr val="tx1"/>
                </a:solidFill>
                <a:latin typeface="Arial" panose="020B0604020202020204" pitchFamily="34" charset="0"/>
                <a:ea typeface="+mn-ea"/>
                <a:cs typeface="Arial" panose="020B0604020202020204" pitchFamily="34" charset="0"/>
              </a:rPr>
              <a:t>higher that the pixel belongs to the salient object. Otherwise , if  the probability value is  small, it indicates a higher probability that the pixel belongs to the background. Generally, in the practical application, we apply a constant value in the probability map to separate the salient object from the input image. Just like the third row in the figure. Salient object detection can be used in many fields, like visual tracking, video matting and robot navigation.</a:t>
            </a:r>
            <a:endParaRPr lang="zh-CN" altLang="en-US" sz="1200" kern="1200" dirty="0">
              <a:solidFill>
                <a:schemeClr val="tx1"/>
              </a:solidFill>
              <a:latin typeface="Arial" panose="020B0604020202020204" pitchFamily="34" charset="0"/>
              <a:ea typeface="+mn-ea"/>
              <a:cs typeface="Arial" panose="020B0604020202020204" pitchFamily="34" charset="0"/>
            </a:endParaRPr>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t>2</a:t>
            </a:fld>
            <a:endParaRPr lang="zh-CN" altLang="en-US"/>
          </a:p>
        </p:txBody>
      </p:sp>
    </p:spTree>
    <p:extLst>
      <p:ext uri="{BB962C8B-B14F-4D97-AF65-F5344CB8AC3E}">
        <p14:creationId xmlns:p14="http://schemas.microsoft.com/office/powerpoint/2010/main" val="3643287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algn="l" defTabSz="914400" rtl="0" eaLnBrk="1" latinLnBrk="0" hangingPunct="1"/>
            <a:r>
              <a:rPr lang="en-US" altLang="zh-CN" sz="1200" kern="1200" dirty="0">
                <a:solidFill>
                  <a:schemeClr val="tx1"/>
                </a:solidFill>
                <a:latin typeface="Arial" panose="020B0604020202020204" pitchFamily="34" charset="0"/>
                <a:ea typeface="+mn-ea"/>
                <a:cs typeface="Arial" panose="020B0604020202020204" pitchFamily="34" charset="0"/>
              </a:rPr>
              <a:t>Someone may want to ask what salient object detection means and how to define the salient object. The saliency detection is to find clear foreground objects that are significantly different from the surrounding background in the image. The differences can be reflected in the color, texture and object shape. Let</a:t>
            </a:r>
            <a:r>
              <a:rPr lang="zh-CN" altLang="en-US" sz="1200" kern="1200" dirty="0">
                <a:solidFill>
                  <a:schemeClr val="tx1"/>
                </a:solidFill>
                <a:latin typeface="Arial" panose="020B0604020202020204" pitchFamily="34" charset="0"/>
                <a:ea typeface="+mn-ea"/>
                <a:cs typeface="Arial" panose="020B0604020202020204" pitchFamily="34" charset="0"/>
              </a:rPr>
              <a:t>‘</a:t>
            </a:r>
            <a:r>
              <a:rPr lang="en-US" altLang="zh-CN" sz="1200" kern="1200" dirty="0">
                <a:solidFill>
                  <a:schemeClr val="tx1"/>
                </a:solidFill>
                <a:latin typeface="Arial" panose="020B0604020202020204" pitchFamily="34" charset="0"/>
                <a:ea typeface="+mn-ea"/>
                <a:cs typeface="Arial" panose="020B0604020202020204" pitchFamily="34" charset="0"/>
              </a:rPr>
              <a:t>s see the first row in the figure. The input of the salient object detection is a digitized image and the output is a saliency probability map as in the second row. Each pixel of the input image has a calculated probability value in the probability map. The probability value is bigger, the probability  is</a:t>
            </a:r>
          </a:p>
          <a:p>
            <a:pPr marL="0" algn="l" defTabSz="914400" rtl="0" eaLnBrk="1" latinLnBrk="0" hangingPunct="1"/>
            <a:r>
              <a:rPr lang="en-US" altLang="zh-CN" sz="1200" kern="1200" dirty="0">
                <a:solidFill>
                  <a:schemeClr val="tx1"/>
                </a:solidFill>
                <a:latin typeface="Arial" panose="020B0604020202020204" pitchFamily="34" charset="0"/>
                <a:ea typeface="+mn-ea"/>
                <a:cs typeface="Arial" panose="020B0604020202020204" pitchFamily="34" charset="0"/>
              </a:rPr>
              <a:t>higher that the pixel belongs to the salient object. Otherwise , if  the probability value is  small, it indicates a higher probability that the pixel belongs to the background. Generally, in the practical application, we apply a constant value in the probability map to separate the salient object from the input image. Just like the third row in the figure. Salient object detection can be used in many fields, like visual tracking, video matting and robot navigation.</a:t>
            </a:r>
            <a:endParaRPr lang="zh-CN" altLang="en-US" sz="1200" kern="1200" dirty="0">
              <a:solidFill>
                <a:schemeClr val="tx1"/>
              </a:solidFill>
              <a:latin typeface="Arial" panose="020B0604020202020204" pitchFamily="34" charset="0"/>
              <a:ea typeface="+mn-ea"/>
              <a:cs typeface="Arial" panose="020B0604020202020204" pitchFamily="34" charset="0"/>
            </a:endParaRPr>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t>3</a:t>
            </a:fld>
            <a:endParaRPr lang="zh-CN" altLang="en-US"/>
          </a:p>
        </p:txBody>
      </p:sp>
    </p:spTree>
    <p:extLst>
      <p:ext uri="{BB962C8B-B14F-4D97-AF65-F5344CB8AC3E}">
        <p14:creationId xmlns:p14="http://schemas.microsoft.com/office/powerpoint/2010/main" val="3755051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algn="l" defTabSz="914400" rtl="0" eaLnBrk="1" latinLnBrk="0" hangingPunct="1"/>
            <a:r>
              <a:rPr lang="en-US" altLang="zh-CN" sz="1200" kern="1200" dirty="0">
                <a:solidFill>
                  <a:schemeClr val="tx1"/>
                </a:solidFill>
                <a:latin typeface="Arial" panose="020B0604020202020204" pitchFamily="34" charset="0"/>
                <a:ea typeface="+mn-ea"/>
                <a:cs typeface="Arial" panose="020B0604020202020204" pitchFamily="34" charset="0"/>
              </a:rPr>
              <a:t>Someone may want to ask what salient object detection means and how to define the salient object. The saliency detection is to find clear foreground objects that are significantly different from the surrounding background in the image. The differences can be reflected in the color, texture and object shape. Let</a:t>
            </a:r>
            <a:r>
              <a:rPr lang="zh-CN" altLang="en-US" sz="1200" kern="1200" dirty="0">
                <a:solidFill>
                  <a:schemeClr val="tx1"/>
                </a:solidFill>
                <a:latin typeface="Arial" panose="020B0604020202020204" pitchFamily="34" charset="0"/>
                <a:ea typeface="+mn-ea"/>
                <a:cs typeface="Arial" panose="020B0604020202020204" pitchFamily="34" charset="0"/>
              </a:rPr>
              <a:t>‘</a:t>
            </a:r>
            <a:r>
              <a:rPr lang="en-US" altLang="zh-CN" sz="1200" kern="1200" dirty="0">
                <a:solidFill>
                  <a:schemeClr val="tx1"/>
                </a:solidFill>
                <a:latin typeface="Arial" panose="020B0604020202020204" pitchFamily="34" charset="0"/>
                <a:ea typeface="+mn-ea"/>
                <a:cs typeface="Arial" panose="020B0604020202020204" pitchFamily="34" charset="0"/>
              </a:rPr>
              <a:t>s see the first row in the figure. The input of the salient object detection is a digitized image and the output is a saliency probability map as in the second row. Each pixel of the input image has a calculated probability value in the probability map. The probability value is bigger, the probability  is</a:t>
            </a:r>
          </a:p>
          <a:p>
            <a:pPr marL="0" algn="l" defTabSz="914400" rtl="0" eaLnBrk="1" latinLnBrk="0" hangingPunct="1"/>
            <a:r>
              <a:rPr lang="en-US" altLang="zh-CN" sz="1200" kern="1200" dirty="0">
                <a:solidFill>
                  <a:schemeClr val="tx1"/>
                </a:solidFill>
                <a:latin typeface="Arial" panose="020B0604020202020204" pitchFamily="34" charset="0"/>
                <a:ea typeface="+mn-ea"/>
                <a:cs typeface="Arial" panose="020B0604020202020204" pitchFamily="34" charset="0"/>
              </a:rPr>
              <a:t>higher that the pixel belongs to the salient object. Otherwise , if  the probability value is  small, it indicates a higher probability that the pixel belongs to the background. Generally, in the practical application, we apply a constant value in the probability map to separate the salient object from the input image. Just like the third row in the figure. Salient object detection can be used in many fields, like visual tracking, video matting and robot navigation.</a:t>
            </a:r>
            <a:endParaRPr lang="zh-CN" altLang="en-US" sz="1200" kern="1200" dirty="0">
              <a:solidFill>
                <a:schemeClr val="tx1"/>
              </a:solidFill>
              <a:latin typeface="Arial" panose="020B0604020202020204" pitchFamily="34" charset="0"/>
              <a:ea typeface="+mn-ea"/>
              <a:cs typeface="Arial" panose="020B0604020202020204" pitchFamily="34" charset="0"/>
            </a:endParaRPr>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t>4</a:t>
            </a:fld>
            <a:endParaRPr lang="zh-CN" altLang="en-US"/>
          </a:p>
        </p:txBody>
      </p:sp>
    </p:spTree>
    <p:extLst>
      <p:ext uri="{BB962C8B-B14F-4D97-AF65-F5344CB8AC3E}">
        <p14:creationId xmlns:p14="http://schemas.microsoft.com/office/powerpoint/2010/main" val="2529207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algn="l" defTabSz="914400" rtl="0" eaLnBrk="1" latinLnBrk="0" hangingPunct="1"/>
            <a:r>
              <a:rPr lang="en-US" altLang="zh-CN" sz="1200" kern="1200" dirty="0">
                <a:solidFill>
                  <a:schemeClr val="tx1"/>
                </a:solidFill>
                <a:latin typeface="Arial" panose="020B0604020202020204" pitchFamily="34" charset="0"/>
                <a:ea typeface="+mn-ea"/>
                <a:cs typeface="Arial" panose="020B0604020202020204" pitchFamily="34" charset="0"/>
              </a:rPr>
              <a:t>Someone may want to ask what salient object detection means and how to define the salient object. The saliency detection is to find clear foreground objects that are significantly different from the surrounding background in the image. The differences can be reflected in the color, texture and object shape. Let</a:t>
            </a:r>
            <a:r>
              <a:rPr lang="zh-CN" altLang="en-US" sz="1200" kern="1200" dirty="0">
                <a:solidFill>
                  <a:schemeClr val="tx1"/>
                </a:solidFill>
                <a:latin typeface="Arial" panose="020B0604020202020204" pitchFamily="34" charset="0"/>
                <a:ea typeface="+mn-ea"/>
                <a:cs typeface="Arial" panose="020B0604020202020204" pitchFamily="34" charset="0"/>
              </a:rPr>
              <a:t>‘</a:t>
            </a:r>
            <a:r>
              <a:rPr lang="en-US" altLang="zh-CN" sz="1200" kern="1200" dirty="0">
                <a:solidFill>
                  <a:schemeClr val="tx1"/>
                </a:solidFill>
                <a:latin typeface="Arial" panose="020B0604020202020204" pitchFamily="34" charset="0"/>
                <a:ea typeface="+mn-ea"/>
                <a:cs typeface="Arial" panose="020B0604020202020204" pitchFamily="34" charset="0"/>
              </a:rPr>
              <a:t>s see the first row in the figure. The input of the salient object detection is a digitized image and the output is a saliency probability map as in the second row. Each pixel of the input image has a calculated probability value in the probability map. The probability value is bigger, the probability  is</a:t>
            </a:r>
          </a:p>
          <a:p>
            <a:pPr marL="0" algn="l" defTabSz="914400" rtl="0" eaLnBrk="1" latinLnBrk="0" hangingPunct="1"/>
            <a:r>
              <a:rPr lang="en-US" altLang="zh-CN" sz="1200" kern="1200" dirty="0">
                <a:solidFill>
                  <a:schemeClr val="tx1"/>
                </a:solidFill>
                <a:latin typeface="Arial" panose="020B0604020202020204" pitchFamily="34" charset="0"/>
                <a:ea typeface="+mn-ea"/>
                <a:cs typeface="Arial" panose="020B0604020202020204" pitchFamily="34" charset="0"/>
              </a:rPr>
              <a:t>higher that the pixel belongs to the salient object. Otherwise , if  the probability value is  small, it indicates a higher probability that the pixel belongs to the background. Generally, in the practical application, we apply a constant value in the probability map to separate the salient object from the input image. Just like the third row in the figure. Salient object detection can be used in many fields, like visual tracking, video matting and robot navigation.</a:t>
            </a:r>
            <a:endParaRPr lang="zh-CN" altLang="en-US" sz="1200" kern="1200" dirty="0">
              <a:solidFill>
                <a:schemeClr val="tx1"/>
              </a:solidFill>
              <a:latin typeface="Arial" panose="020B0604020202020204" pitchFamily="34" charset="0"/>
              <a:ea typeface="+mn-ea"/>
              <a:cs typeface="Arial" panose="020B0604020202020204" pitchFamily="34" charset="0"/>
            </a:endParaRPr>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t>5</a:t>
            </a:fld>
            <a:endParaRPr lang="zh-CN" altLang="en-US"/>
          </a:p>
        </p:txBody>
      </p:sp>
    </p:spTree>
    <p:extLst>
      <p:ext uri="{BB962C8B-B14F-4D97-AF65-F5344CB8AC3E}">
        <p14:creationId xmlns:p14="http://schemas.microsoft.com/office/powerpoint/2010/main" val="1888089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algn="l" defTabSz="914400" rtl="0" eaLnBrk="1" latinLnBrk="0" hangingPunct="1"/>
            <a:r>
              <a:rPr lang="en-US" altLang="zh-CN" sz="1200" kern="1200" dirty="0">
                <a:solidFill>
                  <a:schemeClr val="tx1"/>
                </a:solidFill>
                <a:latin typeface="Arial" panose="020B0604020202020204" pitchFamily="34" charset="0"/>
                <a:ea typeface="+mn-ea"/>
                <a:cs typeface="Arial" panose="020B0604020202020204" pitchFamily="34" charset="0"/>
              </a:rPr>
              <a:t>Someone may want to ask what salient object detection means and how to define the salient object. The saliency detection is to find clear foreground objects that are significantly different from the surrounding background in the image. The differences can be reflected in the color, texture and object shape. Let</a:t>
            </a:r>
            <a:r>
              <a:rPr lang="zh-CN" altLang="en-US" sz="1200" kern="1200" dirty="0">
                <a:solidFill>
                  <a:schemeClr val="tx1"/>
                </a:solidFill>
                <a:latin typeface="Arial" panose="020B0604020202020204" pitchFamily="34" charset="0"/>
                <a:ea typeface="+mn-ea"/>
                <a:cs typeface="Arial" panose="020B0604020202020204" pitchFamily="34" charset="0"/>
              </a:rPr>
              <a:t>‘</a:t>
            </a:r>
            <a:r>
              <a:rPr lang="en-US" altLang="zh-CN" sz="1200" kern="1200" dirty="0">
                <a:solidFill>
                  <a:schemeClr val="tx1"/>
                </a:solidFill>
                <a:latin typeface="Arial" panose="020B0604020202020204" pitchFamily="34" charset="0"/>
                <a:ea typeface="+mn-ea"/>
                <a:cs typeface="Arial" panose="020B0604020202020204" pitchFamily="34" charset="0"/>
              </a:rPr>
              <a:t>s see the first row in the figure. The input of the salient object detection is a digitized image and the output is a saliency probability map as in the second row. Each pixel of the input image has a calculated probability value in the probability map. The probability value is bigger, the probability  is</a:t>
            </a:r>
          </a:p>
          <a:p>
            <a:pPr marL="0" algn="l" defTabSz="914400" rtl="0" eaLnBrk="1" latinLnBrk="0" hangingPunct="1"/>
            <a:r>
              <a:rPr lang="en-US" altLang="zh-CN" sz="1200" kern="1200" dirty="0">
                <a:solidFill>
                  <a:schemeClr val="tx1"/>
                </a:solidFill>
                <a:latin typeface="Arial" panose="020B0604020202020204" pitchFamily="34" charset="0"/>
                <a:ea typeface="+mn-ea"/>
                <a:cs typeface="Arial" panose="020B0604020202020204" pitchFamily="34" charset="0"/>
              </a:rPr>
              <a:t>higher that the pixel belongs to the salient object. Otherwise , if  the probability value is  small, it indicates a higher probability that the pixel belongs to the background. Generally, in the practical application, we apply a constant value in the probability map to separate the salient object from the input image. Just like the third row in the figure. Salient object detection can be used in many fields, like visual tracking, video matting and robot navigation.</a:t>
            </a:r>
            <a:endParaRPr lang="zh-CN" altLang="en-US" sz="1200" kern="1200" dirty="0">
              <a:solidFill>
                <a:schemeClr val="tx1"/>
              </a:solidFill>
              <a:latin typeface="Arial" panose="020B0604020202020204" pitchFamily="34" charset="0"/>
              <a:ea typeface="+mn-ea"/>
              <a:cs typeface="Arial" panose="020B0604020202020204" pitchFamily="34" charset="0"/>
            </a:endParaRPr>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t>6</a:t>
            </a:fld>
            <a:endParaRPr lang="zh-CN" altLang="en-US"/>
          </a:p>
        </p:txBody>
      </p:sp>
    </p:spTree>
    <p:extLst>
      <p:ext uri="{BB962C8B-B14F-4D97-AF65-F5344CB8AC3E}">
        <p14:creationId xmlns:p14="http://schemas.microsoft.com/office/powerpoint/2010/main" val="1231328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algn="l" defTabSz="914400" rtl="0" eaLnBrk="1" latinLnBrk="0" hangingPunct="1"/>
            <a:r>
              <a:rPr lang="en-US" altLang="zh-CN" sz="1200" kern="1200" dirty="0">
                <a:solidFill>
                  <a:schemeClr val="tx1"/>
                </a:solidFill>
                <a:latin typeface="Arial" panose="020B0604020202020204" pitchFamily="34" charset="0"/>
                <a:ea typeface="+mn-ea"/>
                <a:cs typeface="Arial" panose="020B0604020202020204" pitchFamily="34" charset="0"/>
              </a:rPr>
              <a:t>Someone may want to ask what salient object detection means and how to define the salient object. The saliency detection is to find clear foreground objects that are significantly different from the surrounding background in the image. The differences can be reflected in the color, texture and object shape. Let</a:t>
            </a:r>
            <a:r>
              <a:rPr lang="zh-CN" altLang="en-US" sz="1200" kern="1200" dirty="0">
                <a:solidFill>
                  <a:schemeClr val="tx1"/>
                </a:solidFill>
                <a:latin typeface="Arial" panose="020B0604020202020204" pitchFamily="34" charset="0"/>
                <a:ea typeface="+mn-ea"/>
                <a:cs typeface="Arial" panose="020B0604020202020204" pitchFamily="34" charset="0"/>
              </a:rPr>
              <a:t>‘</a:t>
            </a:r>
            <a:r>
              <a:rPr lang="en-US" altLang="zh-CN" sz="1200" kern="1200" dirty="0">
                <a:solidFill>
                  <a:schemeClr val="tx1"/>
                </a:solidFill>
                <a:latin typeface="Arial" panose="020B0604020202020204" pitchFamily="34" charset="0"/>
                <a:ea typeface="+mn-ea"/>
                <a:cs typeface="Arial" panose="020B0604020202020204" pitchFamily="34" charset="0"/>
              </a:rPr>
              <a:t>s see the first row in the figure. The input of the salient object detection is a digitized image and the output is a saliency probability map as in the second row. Each pixel of the input image has a calculated probability value in the probability map. The probability value is bigger, the probability  is</a:t>
            </a:r>
          </a:p>
          <a:p>
            <a:pPr marL="0" algn="l" defTabSz="914400" rtl="0" eaLnBrk="1" latinLnBrk="0" hangingPunct="1"/>
            <a:r>
              <a:rPr lang="en-US" altLang="zh-CN" sz="1200" kern="1200" dirty="0">
                <a:solidFill>
                  <a:schemeClr val="tx1"/>
                </a:solidFill>
                <a:latin typeface="Arial" panose="020B0604020202020204" pitchFamily="34" charset="0"/>
                <a:ea typeface="+mn-ea"/>
                <a:cs typeface="Arial" panose="020B0604020202020204" pitchFamily="34" charset="0"/>
              </a:rPr>
              <a:t>higher that the pixel belongs to the salient object. Otherwise , if  the probability value is  small, it indicates a higher probability that the pixel belongs to the background. Generally, in the practical application, we apply a constant value in the probability map to separate the salient object from the input image. Just like the third row in the figure. Salient object detection can be used in many fields, like visual tracking, video matting and robot navigation.</a:t>
            </a:r>
            <a:endParaRPr lang="zh-CN" altLang="en-US" sz="1200" kern="1200" dirty="0">
              <a:solidFill>
                <a:schemeClr val="tx1"/>
              </a:solidFill>
              <a:latin typeface="Arial" panose="020B0604020202020204" pitchFamily="34" charset="0"/>
              <a:ea typeface="+mn-ea"/>
              <a:cs typeface="Arial" panose="020B0604020202020204" pitchFamily="34" charset="0"/>
            </a:endParaRPr>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t>7</a:t>
            </a:fld>
            <a:endParaRPr lang="zh-CN" altLang="en-US"/>
          </a:p>
        </p:txBody>
      </p:sp>
    </p:spTree>
    <p:extLst>
      <p:ext uri="{BB962C8B-B14F-4D97-AF65-F5344CB8AC3E}">
        <p14:creationId xmlns:p14="http://schemas.microsoft.com/office/powerpoint/2010/main" val="3370348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algn="l" defTabSz="914400" rtl="0" eaLnBrk="1" latinLnBrk="0" hangingPunct="1"/>
            <a:r>
              <a:rPr lang="en-US" altLang="zh-CN" sz="1200" kern="1200" dirty="0">
                <a:solidFill>
                  <a:schemeClr val="tx1"/>
                </a:solidFill>
                <a:latin typeface="Arial" panose="020B0604020202020204" pitchFamily="34" charset="0"/>
                <a:ea typeface="+mn-ea"/>
                <a:cs typeface="Arial" panose="020B0604020202020204" pitchFamily="34" charset="0"/>
              </a:rPr>
              <a:t>Someone may want to ask what salient object detection means and how to define the salient object. The saliency detection is to find clear foreground objects that are significantly different from the surrounding background in the image. The differences can be reflected in the color, texture and object shape. Let</a:t>
            </a:r>
            <a:r>
              <a:rPr lang="zh-CN" altLang="en-US" sz="1200" kern="1200" dirty="0">
                <a:solidFill>
                  <a:schemeClr val="tx1"/>
                </a:solidFill>
                <a:latin typeface="Arial" panose="020B0604020202020204" pitchFamily="34" charset="0"/>
                <a:ea typeface="+mn-ea"/>
                <a:cs typeface="Arial" panose="020B0604020202020204" pitchFamily="34" charset="0"/>
              </a:rPr>
              <a:t>‘</a:t>
            </a:r>
            <a:r>
              <a:rPr lang="en-US" altLang="zh-CN" sz="1200" kern="1200" dirty="0">
                <a:solidFill>
                  <a:schemeClr val="tx1"/>
                </a:solidFill>
                <a:latin typeface="Arial" panose="020B0604020202020204" pitchFamily="34" charset="0"/>
                <a:ea typeface="+mn-ea"/>
                <a:cs typeface="Arial" panose="020B0604020202020204" pitchFamily="34" charset="0"/>
              </a:rPr>
              <a:t>s see the first row in the figure. The input of the salient object detection is a digitized image and the output is a saliency probability map as in the second row. Each pixel of the input image has a calculated probability value in the probability map. The probability value is bigger, the probability  is</a:t>
            </a:r>
          </a:p>
          <a:p>
            <a:pPr marL="0" algn="l" defTabSz="914400" rtl="0" eaLnBrk="1" latinLnBrk="0" hangingPunct="1"/>
            <a:r>
              <a:rPr lang="en-US" altLang="zh-CN" sz="1200" kern="1200" dirty="0">
                <a:solidFill>
                  <a:schemeClr val="tx1"/>
                </a:solidFill>
                <a:latin typeface="Arial" panose="020B0604020202020204" pitchFamily="34" charset="0"/>
                <a:ea typeface="+mn-ea"/>
                <a:cs typeface="Arial" panose="020B0604020202020204" pitchFamily="34" charset="0"/>
              </a:rPr>
              <a:t>higher that the pixel belongs to the salient object. Otherwise , if  the probability value is  small, it indicates a higher probability that the pixel belongs to the background. Generally, in the practical application, we apply a constant value in the probability map to separate the salient object from the input image. Just like the third row in the figure. Salient object detection can be used in many fields, like visual tracking, video matting and robot navigation.</a:t>
            </a:r>
            <a:endParaRPr lang="zh-CN" altLang="en-US" sz="1200" kern="1200" dirty="0">
              <a:solidFill>
                <a:schemeClr val="tx1"/>
              </a:solidFill>
              <a:latin typeface="Arial" panose="020B0604020202020204" pitchFamily="34" charset="0"/>
              <a:ea typeface="+mn-ea"/>
              <a:cs typeface="Arial" panose="020B0604020202020204" pitchFamily="34" charset="0"/>
            </a:endParaRPr>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t>8</a:t>
            </a:fld>
            <a:endParaRPr lang="zh-CN" altLang="en-US"/>
          </a:p>
        </p:txBody>
      </p:sp>
    </p:spTree>
    <p:extLst>
      <p:ext uri="{BB962C8B-B14F-4D97-AF65-F5344CB8AC3E}">
        <p14:creationId xmlns:p14="http://schemas.microsoft.com/office/powerpoint/2010/main" val="2602024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algn="l" defTabSz="914400" rtl="0" eaLnBrk="1" latinLnBrk="0" hangingPunct="1"/>
            <a:r>
              <a:rPr lang="en-US" altLang="zh-CN" sz="1200" kern="1200" dirty="0">
                <a:solidFill>
                  <a:schemeClr val="tx1"/>
                </a:solidFill>
                <a:latin typeface="Arial" panose="020B0604020202020204" pitchFamily="34" charset="0"/>
                <a:ea typeface="+mn-ea"/>
                <a:cs typeface="Arial" panose="020B0604020202020204" pitchFamily="34" charset="0"/>
              </a:rPr>
              <a:t>Someone may want to ask what salient object detection means and how to define the salient object. The saliency detection is to find clear foreground objects that are significantly different from the surrounding background in the image. The differences can be reflected in the color, texture and object shape. Let</a:t>
            </a:r>
            <a:r>
              <a:rPr lang="zh-CN" altLang="en-US" sz="1200" kern="1200" dirty="0">
                <a:solidFill>
                  <a:schemeClr val="tx1"/>
                </a:solidFill>
                <a:latin typeface="Arial" panose="020B0604020202020204" pitchFamily="34" charset="0"/>
                <a:ea typeface="+mn-ea"/>
                <a:cs typeface="Arial" panose="020B0604020202020204" pitchFamily="34" charset="0"/>
              </a:rPr>
              <a:t>‘</a:t>
            </a:r>
            <a:r>
              <a:rPr lang="en-US" altLang="zh-CN" sz="1200" kern="1200" dirty="0">
                <a:solidFill>
                  <a:schemeClr val="tx1"/>
                </a:solidFill>
                <a:latin typeface="Arial" panose="020B0604020202020204" pitchFamily="34" charset="0"/>
                <a:ea typeface="+mn-ea"/>
                <a:cs typeface="Arial" panose="020B0604020202020204" pitchFamily="34" charset="0"/>
              </a:rPr>
              <a:t>s see the first row in the figure. The input of the salient object detection is a digitized image and the output is a saliency probability map as in the second row. Each pixel of the input image has a calculated probability value in the probability map. The probability value is bigger, the probability  is</a:t>
            </a:r>
          </a:p>
          <a:p>
            <a:pPr marL="0" algn="l" defTabSz="914400" rtl="0" eaLnBrk="1" latinLnBrk="0" hangingPunct="1"/>
            <a:r>
              <a:rPr lang="en-US" altLang="zh-CN" sz="1200" kern="1200" dirty="0">
                <a:solidFill>
                  <a:schemeClr val="tx1"/>
                </a:solidFill>
                <a:latin typeface="Arial" panose="020B0604020202020204" pitchFamily="34" charset="0"/>
                <a:ea typeface="+mn-ea"/>
                <a:cs typeface="Arial" panose="020B0604020202020204" pitchFamily="34" charset="0"/>
              </a:rPr>
              <a:t>higher that the pixel belongs to the salient object. Otherwise , if  the probability value is  small, it indicates a higher probability that the pixel belongs to the background. Generally, in the practical application, we apply a constant value in the probability map to separate the salient object from the input image. Just like the third row in the figure. Salient object detection can be used in many fields, like visual tracking, video matting and robot navigation.</a:t>
            </a:r>
            <a:endParaRPr lang="zh-CN" altLang="en-US" sz="1200" kern="1200" dirty="0">
              <a:solidFill>
                <a:schemeClr val="tx1"/>
              </a:solidFill>
              <a:latin typeface="Arial" panose="020B0604020202020204" pitchFamily="34" charset="0"/>
              <a:ea typeface="+mn-ea"/>
              <a:cs typeface="Arial" panose="020B0604020202020204" pitchFamily="34" charset="0"/>
            </a:endParaRPr>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F5813948-FDA6-4522-80AF-4BE96CF68D5D}" type="slidenum">
              <a:rPr lang="zh-CN" altLang="en-US" smtClean="0"/>
              <a:t>9</a:t>
            </a:fld>
            <a:endParaRPr lang="zh-CN" altLang="en-US"/>
          </a:p>
        </p:txBody>
      </p:sp>
    </p:spTree>
    <p:extLst>
      <p:ext uri="{BB962C8B-B14F-4D97-AF65-F5344CB8AC3E}">
        <p14:creationId xmlns:p14="http://schemas.microsoft.com/office/powerpoint/2010/main" val="2920999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607146-DD1E-4EBD-B8F7-D93B3206AC37}" type="slidenum">
              <a:rPr lang="zh-CN" altLang="en-US" smtClean="0"/>
              <a:t>‹#›</a:t>
            </a:fld>
            <a:endParaRPr lang="zh-CN" altLang="en-US"/>
          </a:p>
        </p:txBody>
      </p:sp>
      <p:sp>
        <p:nvSpPr>
          <p:cNvPr id="7" name="圆角矩形 2">
            <a:extLst>
              <a:ext uri="{FF2B5EF4-FFF2-40B4-BE49-F238E27FC236}">
                <a16:creationId xmlns:a16="http://schemas.microsoft.com/office/drawing/2014/main" id="{D06E6B23-14C4-4D67-9648-3392988167AA}"/>
              </a:ext>
            </a:extLst>
          </p:cNvPr>
          <p:cNvSpPr/>
          <p:nvPr userDrawn="1"/>
        </p:nvSpPr>
        <p:spPr>
          <a:xfrm>
            <a:off x="268941" y="1686585"/>
            <a:ext cx="8650941" cy="1422375"/>
          </a:xfrm>
          <a:prstGeom prst="roundRect">
            <a:avLst/>
          </a:prstGeom>
          <a:solidFill>
            <a:schemeClr val="bg2">
              <a:alpha val="3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zh-CN" altLang="en-US"/>
          </a:p>
        </p:txBody>
      </p:sp>
      <p:sp>
        <p:nvSpPr>
          <p:cNvPr id="17" name="文本占位符 16">
            <a:extLst>
              <a:ext uri="{FF2B5EF4-FFF2-40B4-BE49-F238E27FC236}">
                <a16:creationId xmlns:a16="http://schemas.microsoft.com/office/drawing/2014/main" id="{D56678C2-94A9-42A7-B2C7-BBA85C779DFB}"/>
              </a:ext>
            </a:extLst>
          </p:cNvPr>
          <p:cNvSpPr>
            <a:spLocks noGrp="1"/>
          </p:cNvSpPr>
          <p:nvPr>
            <p:ph type="body" sz="quarter" idx="13"/>
          </p:nvPr>
        </p:nvSpPr>
        <p:spPr>
          <a:xfrm>
            <a:off x="866775" y="1806788"/>
            <a:ext cx="7648575" cy="914400"/>
          </a:xfrm>
        </p:spPr>
        <p:txBody>
          <a:bodyPr/>
          <a:lstStyle/>
          <a:p>
            <a:pPr lvl="0"/>
            <a:r>
              <a:rPr lang="zh-CN" altLang="en-US" dirty="0"/>
              <a:t>单击此处编辑母版文本样式</a:t>
            </a:r>
          </a:p>
        </p:txBody>
      </p:sp>
      <p:sp>
        <p:nvSpPr>
          <p:cNvPr id="19" name="文本占位符 16">
            <a:extLst>
              <a:ext uri="{FF2B5EF4-FFF2-40B4-BE49-F238E27FC236}">
                <a16:creationId xmlns:a16="http://schemas.microsoft.com/office/drawing/2014/main" id="{3881CBF7-6494-4F50-8E0E-1243D80F56C3}"/>
              </a:ext>
            </a:extLst>
          </p:cNvPr>
          <p:cNvSpPr>
            <a:spLocks noGrp="1"/>
          </p:cNvSpPr>
          <p:nvPr>
            <p:ph type="body" sz="quarter" idx="14"/>
          </p:nvPr>
        </p:nvSpPr>
        <p:spPr>
          <a:xfrm>
            <a:off x="2133601" y="4168988"/>
            <a:ext cx="4686300" cy="914400"/>
          </a:xfrm>
        </p:spPr>
        <p:txBody>
          <a:bodyPr/>
          <a:lstStyle/>
          <a:p>
            <a:pPr lvl="0"/>
            <a:r>
              <a:rPr lang="zh-CN" altLang="en-US" dirty="0"/>
              <a:t>单击此处编辑母版文本样式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607146-DD1E-4EBD-B8F7-D93B3206AC3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607146-DD1E-4EBD-B8F7-D93B3206AC3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atin typeface="+mj-lt"/>
              </a:defRPr>
            </a:lvl1pPr>
          </a:lstStyle>
          <a:p>
            <a:fld id="{0F41D5E8-ACB8-43C7-BC40-A9B89594C7E9}" type="datetime1">
              <a:rPr lang="zh-CN" altLang="en-US" smtClean="0"/>
              <a:t>2025/5/25</a:t>
            </a:fld>
            <a:endParaRPr lang="zh-CN" altLang="en-US"/>
          </a:p>
        </p:txBody>
      </p:sp>
      <p:sp>
        <p:nvSpPr>
          <p:cNvPr id="5" name="页脚占位符 4"/>
          <p:cNvSpPr>
            <a:spLocks noGrp="1"/>
          </p:cNvSpPr>
          <p:nvPr>
            <p:ph type="ftr" sz="quarter" idx="11"/>
          </p:nvPr>
        </p:nvSpPr>
        <p:spPr/>
        <p:txBody>
          <a:bodyPr/>
          <a:lstStyle>
            <a:lvl1pPr>
              <a:defRPr>
                <a:latin typeface="+mj-lt"/>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j-lt"/>
              </a:defRPr>
            </a:lvl1pPr>
          </a:lstStyle>
          <a:p>
            <a:fld id="{2359CDC3-D254-469E-8F04-CC4295B8C37F}" type="slidenum">
              <a:rPr lang="zh-CN" altLang="en-US" smtClean="0"/>
              <a:pPr/>
              <a:t>‹#›</a:t>
            </a:fld>
            <a:endParaRPr lang="zh-CN" altLang="en-US"/>
          </a:p>
        </p:txBody>
      </p:sp>
      <p:sp>
        <p:nvSpPr>
          <p:cNvPr id="11" name="内容占位符 10"/>
          <p:cNvSpPr>
            <a:spLocks noGrp="1"/>
          </p:cNvSpPr>
          <p:nvPr>
            <p:ph sz="quarter" idx="13" hasCustomPrompt="1"/>
          </p:nvPr>
        </p:nvSpPr>
        <p:spPr>
          <a:xfrm>
            <a:off x="250031" y="230425"/>
            <a:ext cx="5575733" cy="504825"/>
          </a:xfrm>
        </p:spPr>
        <p:txBody>
          <a:bodyPr anchor="ctr">
            <a:noAutofit/>
          </a:bodyPr>
          <a:lstStyle>
            <a:lvl1pPr marL="0" indent="0">
              <a:buNone/>
              <a:defRPr sz="3600">
                <a:solidFill>
                  <a:schemeClr val="tx1"/>
                </a:solidFill>
                <a:latin typeface="+mj-ea"/>
                <a:ea typeface="+mj-ea"/>
              </a:defRPr>
            </a:lvl1pPr>
          </a:lstStyle>
          <a:p>
            <a:pPr lvl="0"/>
            <a:r>
              <a:rPr lang="en-US" altLang="zh-CN" dirty="0"/>
              <a:t>Input Title</a:t>
            </a:r>
            <a:endParaRPr lang="zh-CN" altLang="en-US" dirty="0"/>
          </a:p>
        </p:txBody>
      </p:sp>
      <p:cxnSp>
        <p:nvCxnSpPr>
          <p:cNvPr id="3" name="直接连接符 2">
            <a:extLst>
              <a:ext uri="{FF2B5EF4-FFF2-40B4-BE49-F238E27FC236}">
                <a16:creationId xmlns:a16="http://schemas.microsoft.com/office/drawing/2014/main" id="{070C1F4D-C9D2-2541-BAB8-AEF4570F1317}"/>
              </a:ext>
            </a:extLst>
          </p:cNvPr>
          <p:cNvCxnSpPr>
            <a:cxnSpLocks/>
          </p:cNvCxnSpPr>
          <p:nvPr userDrawn="1"/>
        </p:nvCxnSpPr>
        <p:spPr>
          <a:xfrm>
            <a:off x="320510" y="867266"/>
            <a:ext cx="8460000"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23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lvl1pPr>
              <a:defRPr>
                <a:latin typeface="+mj-lt"/>
              </a:defRPr>
            </a:lvl1pPr>
          </a:lstStyle>
          <a:p>
            <a:fld id="{0F41D5E8-ACB8-43C7-BC40-A9B89594C7E9}" type="datetime1">
              <a:rPr lang="zh-CN" altLang="en-US" smtClean="0"/>
              <a:t>2025/5/25</a:t>
            </a:fld>
            <a:endParaRPr lang="zh-CN" altLang="en-US"/>
          </a:p>
        </p:txBody>
      </p:sp>
      <p:sp>
        <p:nvSpPr>
          <p:cNvPr id="5" name="页脚占位符 4"/>
          <p:cNvSpPr>
            <a:spLocks noGrp="1"/>
          </p:cNvSpPr>
          <p:nvPr>
            <p:ph type="ftr" sz="quarter" idx="11"/>
          </p:nvPr>
        </p:nvSpPr>
        <p:spPr/>
        <p:txBody>
          <a:bodyPr/>
          <a:lstStyle>
            <a:lvl1pPr>
              <a:defRPr>
                <a:latin typeface="+mj-lt"/>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j-lt"/>
              </a:defRPr>
            </a:lvl1pPr>
          </a:lstStyle>
          <a:p>
            <a:fld id="{2359CDC3-D254-469E-8F04-CC4295B8C37F}" type="slidenum">
              <a:rPr lang="zh-CN" altLang="en-US" smtClean="0"/>
              <a:pPr/>
              <a:t>‹#›</a:t>
            </a:fld>
            <a:endParaRPr lang="zh-CN" altLang="en-US"/>
          </a:p>
        </p:txBody>
      </p:sp>
      <p:sp>
        <p:nvSpPr>
          <p:cNvPr id="2" name="标题 1">
            <a:extLst>
              <a:ext uri="{FF2B5EF4-FFF2-40B4-BE49-F238E27FC236}">
                <a16:creationId xmlns:a16="http://schemas.microsoft.com/office/drawing/2014/main" id="{FDDB90DA-24A7-41EE-B4E4-6AA449C567B7}"/>
              </a:ext>
            </a:extLst>
          </p:cNvPr>
          <p:cNvSpPr>
            <a:spLocks noGrp="1"/>
          </p:cNvSpPr>
          <p:nvPr>
            <p:ph type="title"/>
          </p:nvPr>
        </p:nvSpPr>
        <p:spPr>
          <a:xfrm>
            <a:off x="0" y="222191"/>
            <a:ext cx="5270269" cy="587434"/>
          </a:xfrm>
        </p:spPr>
        <p:txBody>
          <a:bodyPr>
            <a:normAutofit/>
          </a:bodyPr>
          <a:lstStyle>
            <a:lvl1pPr>
              <a:defRPr lang="zh-CN" altLang="en-US" sz="3200" kern="1200" dirty="0">
                <a:solidFill>
                  <a:schemeClr val="tx1"/>
                </a:solidFill>
                <a:latin typeface="+mn-lt"/>
                <a:ea typeface="微软雅黑" panose="020B0503020204020204" pitchFamily="34" charset="-122"/>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zh-CN" altLang="en-US" dirty="0"/>
              <a:t>单击此处编辑母版标题样式</a:t>
            </a:r>
          </a:p>
        </p:txBody>
      </p:sp>
    </p:spTree>
    <p:extLst>
      <p:ext uri="{BB962C8B-B14F-4D97-AF65-F5344CB8AC3E}">
        <p14:creationId xmlns:p14="http://schemas.microsoft.com/office/powerpoint/2010/main" val="1851740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607146-DD1E-4EBD-B8F7-D93B3206AC3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607146-DD1E-4EBD-B8F7-D93B3206AC3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607146-DD1E-4EBD-B8F7-D93B3206AC3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607146-DD1E-4EBD-B8F7-D93B3206AC3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607146-DD1E-4EBD-B8F7-D93B3206AC37}" type="slidenum">
              <a:rPr lang="zh-CN" altLang="en-US" smtClean="0"/>
              <a:t>‹#›</a:t>
            </a:fld>
            <a:endParaRPr lang="zh-CN" altLang="en-US"/>
          </a:p>
        </p:txBody>
      </p:sp>
      <p:sp>
        <p:nvSpPr>
          <p:cNvPr id="6" name="矩形 5">
            <a:extLst>
              <a:ext uri="{FF2B5EF4-FFF2-40B4-BE49-F238E27FC236}">
                <a16:creationId xmlns:a16="http://schemas.microsoft.com/office/drawing/2014/main" id="{EC348DA9-5F1B-42F4-B69F-CDF8816C5030}"/>
              </a:ext>
            </a:extLst>
          </p:cNvPr>
          <p:cNvSpPr/>
          <p:nvPr userDrawn="1"/>
        </p:nvSpPr>
        <p:spPr>
          <a:xfrm>
            <a:off x="0" y="222191"/>
            <a:ext cx="9144000" cy="587434"/>
          </a:xfrm>
          <a:prstGeom prst="rect">
            <a:avLst/>
          </a:prstGeom>
          <a:gradFill flip="none" rotWithShape="1">
            <a:gsLst>
              <a:gs pos="0">
                <a:srgbClr val="3232B0">
                  <a:shade val="30000"/>
                  <a:satMod val="115000"/>
                </a:srgbClr>
              </a:gs>
              <a:gs pos="50000">
                <a:srgbClr val="3232B0">
                  <a:shade val="67500"/>
                  <a:satMod val="115000"/>
                </a:srgbClr>
              </a:gs>
              <a:gs pos="100000">
                <a:srgbClr val="3232B0">
                  <a:shade val="100000"/>
                  <a:satMod val="115000"/>
                </a:srgbClr>
              </a:gs>
            </a:gsLst>
            <a:lin ang="10800000" scaled="1"/>
            <a:tileRect/>
          </a:gradFill>
          <a:ln>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86138E63-C15A-4951-8B22-45BBB72815CD}"/>
              </a:ext>
            </a:extLst>
          </p:cNvPr>
          <p:cNvSpPr txBox="1"/>
          <p:nvPr userDrawn="1"/>
        </p:nvSpPr>
        <p:spPr>
          <a:xfrm>
            <a:off x="93165" y="254298"/>
            <a:ext cx="8628804" cy="523220"/>
          </a:xfrm>
          <a:prstGeom prst="rect">
            <a:avLst/>
          </a:prstGeom>
          <a:noFill/>
        </p:spPr>
        <p:txBody>
          <a:bodyPr wrap="square" rtlCol="0">
            <a:spAutoFit/>
          </a:bodyPr>
          <a:lstStyle/>
          <a:p>
            <a:r>
              <a:rPr lang="en-US" altLang="zh-CN" sz="2800" b="1" dirty="0">
                <a:solidFill>
                  <a:schemeClr val="bg1"/>
                </a:solidFill>
              </a:rPr>
              <a:t>title</a:t>
            </a:r>
            <a:endParaRPr lang="zh-CN" altLang="en-US" sz="2800" b="1"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607146-DD1E-4EBD-B8F7-D93B3206AC3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607146-DD1E-4EBD-B8F7-D93B3206AC3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607146-DD1E-4EBD-B8F7-D93B3206AC3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607146-DD1E-4EBD-B8F7-D93B3206AC3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Ø"/>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Wingdings" panose="05000000000000000000" pitchFamily="2" charset="2"/>
        <a:buChar char="ü"/>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Wingdings" panose="05000000000000000000" pitchFamily="2" charset="2"/>
        <a:buChar char="l"/>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dblp.org/pid/186/8206.html"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hyperlink" Target="https://dblp.org/db/conf/iclr/iclr2017.html#KipfW17" TargetMode="External"/><Relationship Id="rId4" Type="http://schemas.openxmlformats.org/officeDocument/2006/relationships/hyperlink" Target="https://dblp.org/pid/16/2286.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7.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40.png"/><Relationship Id="rId5" Type="http://schemas.openxmlformats.org/officeDocument/2006/relationships/image" Target="../media/image30.png"/><Relationship Id="rId4" Type="http://schemas.openxmlformats.org/officeDocument/2006/relationships/image" Target="../media/image20.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2.png"/><Relationship Id="rId11" Type="http://schemas.openxmlformats.org/officeDocument/2006/relationships/image" Target="../media/image18.png"/><Relationship Id="rId5" Type="http://schemas.openxmlformats.org/officeDocument/2006/relationships/image" Target="../media/image11.png"/><Relationship Id="rId15" Type="http://schemas.openxmlformats.org/officeDocument/2006/relationships/image" Target="../media/image23.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dblp.org/pid/186/8206.html" TargetMode="External"/><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hyperlink" Target="https://dblp.org/db/conf/iclr/iclr2017.html#KipfW17" TargetMode="External"/><Relationship Id="rId4" Type="http://schemas.openxmlformats.org/officeDocument/2006/relationships/hyperlink" Target="https://dblp.org/pid/16/2286.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359CDC3-D254-469E-8F04-CC4295B8C37F}" type="slidenum">
              <a:rPr lang="zh-CN" altLang="en-US" smtClean="0">
                <a:latin typeface="Times New Roman" panose="02020603050405020304" pitchFamily="18" charset="0"/>
                <a:cs typeface="Times New Roman" panose="02020603050405020304" pitchFamily="18" charset="0"/>
              </a:rPr>
              <a:pPr/>
              <a:t>1</a:t>
            </a:fld>
            <a:endParaRPr lang="zh-CN" altLang="en-US">
              <a:latin typeface="Times New Roman" panose="02020603050405020304" pitchFamily="18" charset="0"/>
              <a:cs typeface="Times New Roman" panose="02020603050405020304" pitchFamily="18" charset="0"/>
            </a:endParaRPr>
          </a:p>
        </p:txBody>
      </p:sp>
      <p:sp>
        <p:nvSpPr>
          <p:cNvPr id="10" name="内容占位符 6">
            <a:extLst>
              <a:ext uri="{FF2B5EF4-FFF2-40B4-BE49-F238E27FC236}">
                <a16:creationId xmlns:a16="http://schemas.microsoft.com/office/drawing/2014/main" id="{834C1C92-0AB9-4CA7-8D98-87FA5354141D}"/>
              </a:ext>
            </a:extLst>
          </p:cNvPr>
          <p:cNvSpPr>
            <a:spLocks noGrp="1"/>
          </p:cNvSpPr>
          <p:nvPr>
            <p:ph sz="quarter" idx="13"/>
          </p:nvPr>
        </p:nvSpPr>
        <p:spPr>
          <a:xfrm>
            <a:off x="250030" y="0"/>
            <a:ext cx="8160545" cy="809626"/>
          </a:xfrm>
        </p:spPr>
        <p:txBody>
          <a:bodyPr>
            <a:normAutofit/>
          </a:bodyPr>
          <a:lstStyle/>
          <a:p>
            <a:r>
              <a:rPr lang="zh-CN" altLang="en-US" sz="3200" dirty="0">
                <a:latin typeface="Times New Roman" panose="02020603050405020304" pitchFamily="18" charset="0"/>
                <a:ea typeface="+mn-ea"/>
                <a:cs typeface="Times New Roman" panose="02020603050405020304" pitchFamily="18" charset="0"/>
                <a:sym typeface="+mn-lt"/>
              </a:rPr>
              <a:t>回顾图卷积</a:t>
            </a:r>
          </a:p>
        </p:txBody>
      </p:sp>
      <p:sp>
        <p:nvSpPr>
          <p:cNvPr id="5" name="TextBox 4">
            <a:extLst>
              <a:ext uri="{FF2B5EF4-FFF2-40B4-BE49-F238E27FC236}">
                <a16:creationId xmlns:a16="http://schemas.microsoft.com/office/drawing/2014/main" id="{3BE0782C-D37D-58F7-158C-7CB506F8BA6D}"/>
              </a:ext>
            </a:extLst>
          </p:cNvPr>
          <p:cNvSpPr txBox="1"/>
          <p:nvPr/>
        </p:nvSpPr>
        <p:spPr>
          <a:xfrm>
            <a:off x="0" y="6277303"/>
            <a:ext cx="9604465" cy="523220"/>
          </a:xfrm>
          <a:prstGeom prst="rect">
            <a:avLst/>
          </a:prstGeom>
          <a:noFill/>
        </p:spPr>
        <p:txBody>
          <a:bodyPr wrap="square">
            <a:spAutoFit/>
          </a:bodyPr>
          <a:lstStyle/>
          <a:p>
            <a:r>
              <a:rPr lang="en-US" altLang="zh-CN" sz="1400" b="0" i="0" dirty="0" err="1">
                <a:solidFill>
                  <a:srgbClr val="222222"/>
                </a:solidFill>
                <a:effectLst/>
                <a:latin typeface="Arial" panose="020B0604020202020204" pitchFamily="34" charset="0"/>
              </a:rPr>
              <a:t>Defferrard</a:t>
            </a:r>
            <a:r>
              <a:rPr lang="en-US" altLang="zh-CN" sz="1400" b="0" i="0" dirty="0">
                <a:solidFill>
                  <a:srgbClr val="222222"/>
                </a:solidFill>
                <a:effectLst/>
                <a:latin typeface="Arial" panose="020B0604020202020204" pitchFamily="34" charset="0"/>
              </a:rPr>
              <a:t>, Michaël, Xavier Bresson, and Pierre </a:t>
            </a:r>
            <a:r>
              <a:rPr lang="en-US" altLang="zh-CN" sz="1400" b="0" i="0" dirty="0" err="1">
                <a:solidFill>
                  <a:srgbClr val="222222"/>
                </a:solidFill>
                <a:effectLst/>
                <a:latin typeface="Arial" panose="020B0604020202020204" pitchFamily="34" charset="0"/>
              </a:rPr>
              <a:t>Vandergheynst</a:t>
            </a:r>
            <a:r>
              <a:rPr lang="en-US" altLang="zh-CN" sz="1400" b="0" i="0" dirty="0">
                <a:solidFill>
                  <a:srgbClr val="222222"/>
                </a:solidFill>
                <a:effectLst/>
                <a:latin typeface="Arial" panose="020B0604020202020204" pitchFamily="34" charset="0"/>
              </a:rPr>
              <a:t>. "Convolutional neural networks on graphs with fast localized spectral filtering." </a:t>
            </a:r>
            <a:r>
              <a:rPr lang="en-US" altLang="zh-CN" sz="1400" b="0" i="1" dirty="0">
                <a:solidFill>
                  <a:srgbClr val="222222"/>
                </a:solidFill>
                <a:effectLst/>
                <a:latin typeface="Arial" panose="020B0604020202020204" pitchFamily="34" charset="0"/>
              </a:rPr>
              <a:t>Advances in neural information processing systems</a:t>
            </a:r>
            <a:r>
              <a:rPr lang="en-US" altLang="zh-CN" sz="1400" b="0" i="0" dirty="0">
                <a:solidFill>
                  <a:srgbClr val="222222"/>
                </a:solidFill>
                <a:effectLst/>
                <a:latin typeface="Arial" panose="020B0604020202020204" pitchFamily="34" charset="0"/>
              </a:rPr>
              <a:t> 29 (2016).</a:t>
            </a:r>
            <a:endParaRPr lang="zh-CN" altLang="en-US" sz="1400" dirty="0"/>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005A2942-2E5C-63E9-E4CA-A8ED1E8E7FA7}"/>
                  </a:ext>
                </a:extLst>
              </p:cNvPr>
              <p:cNvSpPr/>
              <p:nvPr/>
            </p:nvSpPr>
            <p:spPr>
              <a:xfrm>
                <a:off x="250030" y="893106"/>
                <a:ext cx="8436770" cy="4516749"/>
              </a:xfrm>
              <a:prstGeom prst="rect">
                <a:avLst/>
              </a:prstGeom>
            </p:spPr>
            <p:txBody>
              <a:bodyPr wrap="square">
                <a:spAutoFit/>
              </a:bodyPr>
              <a:lstStyle/>
              <a:p>
                <a:pPr marL="342900" indent="-342900" algn="just">
                  <a:lnSpc>
                    <a:spcPct val="150000"/>
                  </a:lnSpc>
                  <a:spcBef>
                    <a:spcPts val="1000"/>
                  </a:spcBef>
                  <a:buClr>
                    <a:schemeClr val="bg2">
                      <a:lumMod val="50000"/>
                    </a:schemeClr>
                  </a:buClr>
                  <a:buFont typeface="Wingdings" panose="05000000000000000000" pitchFamily="2" charset="2"/>
                  <a:buChar char="Ø"/>
                </a:pPr>
                <a:r>
                  <a:rPr lang="en-US" altLang="zh-CN" sz="2000" b="1" i="0" dirty="0">
                    <a:solidFill>
                      <a:srgbClr val="000000"/>
                    </a:solidFill>
                    <a:effectLst/>
                    <a:latin typeface="+mn-ea"/>
                  </a:rPr>
                  <a:t>Graph Fourier Transform</a:t>
                </a:r>
                <a:endParaRPr lang="zh-CN" altLang="en-US" sz="2800" b="1" dirty="0">
                  <a:latin typeface="+mn-ea"/>
                </a:endParaRPr>
              </a:p>
              <a:p>
                <a:pPr marL="800100" lvl="1" indent="-342900" algn="just">
                  <a:lnSpc>
                    <a:spcPct val="150000"/>
                  </a:lnSpc>
                  <a:spcBef>
                    <a:spcPts val="1000"/>
                  </a:spcBef>
                  <a:buClr>
                    <a:schemeClr val="bg2">
                      <a:lumMod val="50000"/>
                    </a:schemeClr>
                  </a:buClr>
                  <a:buFont typeface="Wingdings" panose="05000000000000000000" pitchFamily="2" charset="2"/>
                  <a:buChar char="ü"/>
                </a:pPr>
                <a:r>
                  <a:rPr lang="zh-CN" altLang="en-US" sz="2000" dirty="0"/>
                  <a:t>图集合</a:t>
                </a:r>
                <a14:m>
                  <m:oMath xmlns:m="http://schemas.openxmlformats.org/officeDocument/2006/math">
                    <m:r>
                      <a:rPr lang="zh-CN" altLang="en-US" sz="2000" i="1" smtClean="0">
                        <a:latin typeface="Cambria Math" panose="02040503050406030204" pitchFamily="18" charset="0"/>
                      </a:rPr>
                      <m:t>𝒢</m:t>
                    </m:r>
                    <m:r>
                      <a:rPr lang="en-US" altLang="zh-CN" sz="2000" b="0" i="1" smtClean="0">
                        <a:latin typeface="Cambria Math" panose="02040503050406030204" pitchFamily="18" charset="0"/>
                      </a:rPr>
                      <m:t>=(</m:t>
                    </m:r>
                    <m:r>
                      <a:rPr lang="zh-CN" altLang="en-US" sz="2000" b="0" i="1" smtClean="0">
                        <a:latin typeface="Cambria Math" panose="02040503050406030204" pitchFamily="18" charset="0"/>
                      </a:rPr>
                      <m:t>𝒱</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ℰ</m:t>
                    </m:r>
                    <m:r>
                      <a:rPr lang="en-US" altLang="zh-CN" sz="2000" b="0"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𝑨</m:t>
                    </m:r>
                    <m:r>
                      <a:rPr lang="en-US" altLang="zh-CN" sz="2000" b="0" i="1" smtClean="0">
                        <a:latin typeface="Cambria Math" panose="02040503050406030204" pitchFamily="18" charset="0"/>
                      </a:rPr>
                      <m:t>)</m:t>
                    </m:r>
                  </m:oMath>
                </a14:m>
                <a:r>
                  <a:rPr lang="zh-CN" altLang="en-US" sz="2000" dirty="0"/>
                  <a:t>，其中</a:t>
                </a:r>
                <a14:m>
                  <m:oMath xmlns:m="http://schemas.openxmlformats.org/officeDocument/2006/math">
                    <m:r>
                      <a:rPr lang="en-US" altLang="zh-CN" sz="2000" b="1" i="1" smtClean="0">
                        <a:latin typeface="Cambria Math" panose="02040503050406030204" pitchFamily="18" charset="0"/>
                      </a:rPr>
                      <m:t>𝑨</m:t>
                    </m:r>
                    <m:r>
                      <a:rPr lang="en-US" altLang="zh-CN" sz="2000" b="1" i="1" smtClean="0">
                        <a:latin typeface="Cambria Math" panose="02040503050406030204" pitchFamily="18" charset="0"/>
                      </a:rPr>
                      <m:t>∈</m:t>
                    </m:r>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ℝ</m:t>
                        </m:r>
                      </m:e>
                      <m:sup>
                        <m:r>
                          <a:rPr lang="en-US" altLang="zh-CN" sz="2000" b="0" i="1" smtClean="0">
                            <a:latin typeface="Cambria Math" panose="02040503050406030204" pitchFamily="18" charset="0"/>
                            <a:ea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sup>
                    </m:sSup>
                  </m:oMath>
                </a14:m>
                <a:r>
                  <a:rPr lang="zh-CN" altLang="en-US" sz="2000" dirty="0"/>
                  <a:t>是图的邻接矩阵</a:t>
                </a:r>
                <a:r>
                  <a:rPr lang="en-US" altLang="zh-CN" sz="2000" dirty="0"/>
                  <a:t>, </a:t>
                </a:r>
                <a14:m>
                  <m:oMath xmlns:m="http://schemas.openxmlformats.org/officeDocument/2006/math">
                    <m:r>
                      <a:rPr lang="en-US" altLang="zh-CN" sz="2000" b="1" i="1" smtClean="0">
                        <a:latin typeface="Cambria Math" panose="02040503050406030204" pitchFamily="18" charset="0"/>
                      </a:rPr>
                      <m:t>𝒙</m:t>
                    </m:r>
                    <m:r>
                      <a:rPr lang="en-US" altLang="zh-CN" sz="2000" b="0" i="1" smtClean="0">
                        <a:latin typeface="Cambria Math" panose="02040503050406030204" pitchFamily="18" charset="0"/>
                      </a:rPr>
                      <m:t>∈</m:t>
                    </m:r>
                    <m:r>
                      <a:rPr lang="zh-CN" altLang="en-US" sz="2000" i="1">
                        <a:latin typeface="Cambria Math" panose="02040503050406030204" pitchFamily="18" charset="0"/>
                      </a:rPr>
                      <m:t>𝒱</m:t>
                    </m:r>
                  </m:oMath>
                </a14:m>
                <a:endParaRPr lang="en-US" altLang="zh-CN" sz="2000" dirty="0"/>
              </a:p>
              <a:p>
                <a:pPr marL="800100" lvl="1" indent="-342900" algn="just">
                  <a:lnSpc>
                    <a:spcPct val="150000"/>
                  </a:lnSpc>
                  <a:spcBef>
                    <a:spcPts val="1000"/>
                  </a:spcBef>
                  <a:buClr>
                    <a:schemeClr val="bg2">
                      <a:lumMod val="50000"/>
                    </a:schemeClr>
                  </a:buClr>
                  <a:buFont typeface="Wingdings" panose="05000000000000000000" pitchFamily="2" charset="2"/>
                  <a:buChar char="ü"/>
                </a:pPr>
                <a:r>
                  <a:rPr lang="en-US" altLang="zh-CN" sz="2000" dirty="0"/>
                  <a:t>Suppose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𝒙</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ℝ</m:t>
                        </m:r>
                      </m:e>
                      <m:sup>
                        <m:r>
                          <a:rPr lang="en-US" altLang="zh-CN" sz="2000" b="0" i="1" smtClean="0">
                            <a:latin typeface="Cambria Math" panose="02040503050406030204" pitchFamily="18" charset="0"/>
                            <a:ea typeface="Cambria Math" panose="02040503050406030204" pitchFamily="18" charset="0"/>
                          </a:rPr>
                          <m:t>1</m:t>
                        </m:r>
                      </m:sup>
                    </m:sSup>
                  </m:oMath>
                </a14:m>
                <a:r>
                  <a:rPr lang="en-US" altLang="zh-CN" sz="2000" dirty="0"/>
                  <a:t> for simplicity</a:t>
                </a:r>
              </a:p>
              <a:p>
                <a:pPr marL="800100" lvl="1" indent="-342900" algn="just">
                  <a:lnSpc>
                    <a:spcPct val="150000"/>
                  </a:lnSpc>
                  <a:spcBef>
                    <a:spcPts val="1000"/>
                  </a:spcBef>
                  <a:buClr>
                    <a:schemeClr val="bg2">
                      <a:lumMod val="50000"/>
                    </a:schemeClr>
                  </a:buClr>
                  <a:buFont typeface="Wingdings" panose="05000000000000000000" pitchFamily="2" charset="2"/>
                  <a:buChar char="ü"/>
                </a:pPr>
                <a:r>
                  <a:rPr lang="en-US" altLang="zh-CN" sz="2000" dirty="0"/>
                  <a:t>Laplacian and Fourier basis</a:t>
                </a:r>
              </a:p>
              <a:p>
                <a:pPr marL="1257300" lvl="2" indent="-342900" algn="just">
                  <a:lnSpc>
                    <a:spcPct val="150000"/>
                  </a:lnSpc>
                  <a:spcBef>
                    <a:spcPts val="1000"/>
                  </a:spcBef>
                  <a:buClr>
                    <a:schemeClr val="bg2">
                      <a:lumMod val="50000"/>
                    </a:schemeClr>
                  </a:buClr>
                  <a:buFont typeface="Arial" panose="020B0604020202020204" pitchFamily="34" charset="0"/>
                  <a:buChar char="•"/>
                </a:pPr>
                <a:r>
                  <a:rPr lang="en-US" altLang="zh-CN" sz="2000" dirty="0"/>
                  <a:t>Laplacian:</a:t>
                </a:r>
                <a:r>
                  <a:rPr lang="en-US" altLang="zh-CN" sz="2000" b="1" dirty="0"/>
                  <a:t> </a:t>
                </a:r>
                <a14:m>
                  <m:oMath xmlns:m="http://schemas.openxmlformats.org/officeDocument/2006/math">
                    <m:r>
                      <a:rPr lang="en-US" altLang="zh-CN" sz="2000" b="1" i="1" smtClean="0">
                        <a:latin typeface="Cambria Math" panose="02040503050406030204" pitchFamily="18" charset="0"/>
                      </a:rPr>
                      <m:t>𝑳</m:t>
                    </m:r>
                    <m:r>
                      <a:rPr lang="en-US" altLang="zh-CN" sz="2000" b="0" i="1" smtClean="0">
                        <a:latin typeface="Cambria Math" panose="02040503050406030204" pitchFamily="18" charset="0"/>
                      </a:rPr>
                      <m:t>=</m:t>
                    </m:r>
                    <m:r>
                      <a:rPr lang="en-US" altLang="zh-CN" sz="2000" b="1" i="1" smtClean="0">
                        <a:latin typeface="Cambria Math" panose="02040503050406030204" pitchFamily="18" charset="0"/>
                      </a:rPr>
                      <m:t>𝑫</m:t>
                    </m:r>
                    <m:r>
                      <a:rPr lang="en-US" altLang="zh-CN" sz="2000" b="0" i="1" smtClean="0">
                        <a:latin typeface="Cambria Math" panose="02040503050406030204" pitchFamily="18" charset="0"/>
                      </a:rPr>
                      <m:t>−</m:t>
                    </m:r>
                    <m:r>
                      <a:rPr lang="en-US" altLang="zh-CN" sz="2000" b="1" i="1" smtClean="0">
                        <a:latin typeface="Cambria Math" panose="02040503050406030204" pitchFamily="18" charset="0"/>
                      </a:rPr>
                      <m:t>𝑨</m:t>
                    </m:r>
                  </m:oMath>
                </a14:m>
                <a:r>
                  <a:rPr lang="en-US" altLang="zh-CN" sz="2000" b="1" dirty="0"/>
                  <a:t> or </a:t>
                </a:r>
                <a14:m>
                  <m:oMath xmlns:m="http://schemas.openxmlformats.org/officeDocument/2006/math">
                    <m:r>
                      <a:rPr lang="en-US" altLang="zh-CN" sz="2000" b="1" i="1">
                        <a:latin typeface="Cambria Math" panose="02040503050406030204" pitchFamily="18" charset="0"/>
                      </a:rPr>
                      <m:t>𝑳</m:t>
                    </m:r>
                    <m:r>
                      <a:rPr lang="en-US" altLang="zh-CN" sz="2000" i="1">
                        <a:latin typeface="Cambria Math" panose="02040503050406030204" pitchFamily="18" charset="0"/>
                      </a:rPr>
                      <m:t>=</m:t>
                    </m:r>
                    <m:r>
                      <a:rPr lang="en-US" altLang="zh-CN" sz="2000" b="1" i="1" smtClean="0">
                        <a:latin typeface="Cambria Math" panose="02040503050406030204" pitchFamily="18" charset="0"/>
                      </a:rPr>
                      <m:t>𝑰</m:t>
                    </m:r>
                    <m:r>
                      <a:rPr lang="en-US" altLang="zh-CN" sz="2000" b="1"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1" i="1">
                            <a:latin typeface="Cambria Math" panose="02040503050406030204" pitchFamily="18" charset="0"/>
                          </a:rPr>
                          <m:t>𝑫</m:t>
                        </m:r>
                      </m:e>
                      <m:sup>
                        <m:r>
                          <m:rPr>
                            <m:lit/>
                          </m:rP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1/2</m:t>
                        </m:r>
                      </m:sup>
                    </m:sSup>
                    <m:r>
                      <a:rPr lang="en-US" altLang="zh-CN" sz="2000" b="1" i="1" smtClean="0">
                        <a:latin typeface="Cambria Math" panose="02040503050406030204" pitchFamily="18" charset="0"/>
                      </a:rPr>
                      <m:t>𝑨</m:t>
                    </m:r>
                  </m:oMath>
                </a14:m>
                <a:r>
                  <a:rPr lang="en-US" altLang="zh-CN" sz="2000" dirty="0"/>
                  <a:t> </a:t>
                </a:r>
                <a14:m>
                  <m:oMath xmlns:m="http://schemas.openxmlformats.org/officeDocument/2006/math">
                    <m:sSup>
                      <m:sSupPr>
                        <m:ctrlPr>
                          <a:rPr lang="en-US" altLang="zh-CN" sz="2000" i="1">
                            <a:latin typeface="Cambria Math" panose="02040503050406030204" pitchFamily="18" charset="0"/>
                          </a:rPr>
                        </m:ctrlPr>
                      </m:sSupPr>
                      <m:e>
                        <m:r>
                          <a:rPr lang="en-US" altLang="zh-CN" sz="2000" b="1" i="1">
                            <a:latin typeface="Cambria Math" panose="02040503050406030204" pitchFamily="18" charset="0"/>
                          </a:rPr>
                          <m:t>𝑫</m:t>
                        </m:r>
                      </m:e>
                      <m:sup>
                        <m:r>
                          <m:rPr>
                            <m:lit/>
                          </m:rPr>
                          <a:rPr lang="en-US" altLang="zh-CN" sz="2000" i="1">
                            <a:latin typeface="Cambria Math" panose="02040503050406030204" pitchFamily="18" charset="0"/>
                          </a:rPr>
                          <m:t>−</m:t>
                        </m:r>
                        <m:r>
                          <a:rPr lang="en-US" altLang="zh-CN" sz="2000" i="1">
                            <a:latin typeface="Cambria Math" panose="02040503050406030204" pitchFamily="18" charset="0"/>
                          </a:rPr>
                          <m:t>1/2</m:t>
                        </m:r>
                      </m:sup>
                    </m:sSup>
                  </m:oMath>
                </a14:m>
                <a:endParaRPr lang="en-US" altLang="zh-CN" sz="2000" dirty="0"/>
              </a:p>
              <a:p>
                <a:pPr marL="1257300" lvl="2" indent="-342900" algn="just">
                  <a:lnSpc>
                    <a:spcPct val="150000"/>
                  </a:lnSpc>
                  <a:spcBef>
                    <a:spcPts val="1000"/>
                  </a:spcBef>
                  <a:buClr>
                    <a:schemeClr val="bg2">
                      <a:lumMod val="50000"/>
                    </a:schemeClr>
                  </a:buClr>
                  <a:buFont typeface="Arial" panose="020B0604020202020204" pitchFamily="34" charset="0"/>
                  <a:buChar char="•"/>
                </a:pPr>
                <a:r>
                  <a:rPr lang="en-US" altLang="zh-CN" sz="2000" dirty="0"/>
                  <a:t>Fourier basis: </a:t>
                </a:r>
                <a14:m>
                  <m:oMath xmlns:m="http://schemas.openxmlformats.org/officeDocument/2006/math">
                    <m:r>
                      <a:rPr lang="en-US" altLang="zh-CN" sz="2000" b="1" i="1">
                        <a:latin typeface="Cambria Math" panose="02040503050406030204" pitchFamily="18" charset="0"/>
                      </a:rPr>
                      <m:t>𝑼</m:t>
                    </m:r>
                    <m:r>
                      <a:rPr lang="en-US" altLang="zh-CN" sz="2000" b="1" i="1" smtClean="0">
                        <a:latin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ℝ</m:t>
                        </m:r>
                      </m:e>
                      <m:sup>
                        <m:r>
                          <a:rPr lang="en-US" altLang="zh-CN" sz="2000" i="1">
                            <a:latin typeface="Cambria Math" panose="02040503050406030204" pitchFamily="18" charset="0"/>
                            <a:ea typeface="Cambria Math" panose="02040503050406030204" pitchFamily="18" charset="0"/>
                          </a:rPr>
                          <m:t>𝑛</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𝑛</m:t>
                        </m:r>
                      </m:sup>
                    </m:sSup>
                    <m:r>
                      <a:rPr lang="en-US" altLang="zh-CN" sz="2000" b="1" i="1"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1" i="1" smtClean="0">
                            <a:latin typeface="Cambria Math" panose="02040503050406030204" pitchFamily="18" charset="0"/>
                          </a:rPr>
                          <m:t>𝒖</m:t>
                        </m:r>
                      </m:e>
                      <m:sub>
                        <m:r>
                          <a:rPr lang="en-US" altLang="zh-CN" sz="2000" b="0" i="1" smtClean="0">
                            <a:latin typeface="Cambria Math" panose="02040503050406030204" pitchFamily="18" charset="0"/>
                          </a:rPr>
                          <m:t>1</m:t>
                        </m:r>
                      </m:sub>
                    </m:sSub>
                    <m:r>
                      <a:rPr lang="en-US" altLang="zh-CN" sz="2000" b="1"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1" i="1">
                            <a:latin typeface="Cambria Math" panose="02040503050406030204" pitchFamily="18" charset="0"/>
                          </a:rPr>
                          <m:t>𝒖</m:t>
                        </m:r>
                      </m:e>
                      <m:sub>
                        <m:r>
                          <a:rPr lang="en-US" altLang="zh-CN" sz="2000" b="0" i="1" smtClean="0">
                            <a:latin typeface="Cambria Math" panose="02040503050406030204" pitchFamily="18" charset="0"/>
                          </a:rPr>
                          <m:t>2</m:t>
                        </m:r>
                      </m:sub>
                    </m:sSub>
                    <m:r>
                      <a:rPr lang="en-US" altLang="zh-CN" sz="2000" b="1"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1" i="1">
                            <a:latin typeface="Cambria Math" panose="02040503050406030204" pitchFamily="18" charset="0"/>
                          </a:rPr>
                          <m:t>𝒖</m:t>
                        </m:r>
                      </m:e>
                      <m:sub>
                        <m:r>
                          <a:rPr lang="en-US" altLang="zh-CN" sz="2000" b="0" i="1" smtClean="0">
                            <a:latin typeface="Cambria Math" panose="02040503050406030204" pitchFamily="18" charset="0"/>
                          </a:rPr>
                          <m:t>𝑛</m:t>
                        </m:r>
                      </m:sub>
                    </m:sSub>
                    <m:r>
                      <a:rPr lang="en-US" altLang="zh-CN" sz="2000" b="1" i="1" smtClean="0">
                        <a:latin typeface="Cambria Math" panose="02040503050406030204" pitchFamily="18" charset="0"/>
                      </a:rPr>
                      <m:t>]</m:t>
                    </m:r>
                  </m:oMath>
                </a14:m>
                <a:r>
                  <a:rPr lang="en-US" altLang="zh-CN" sz="2000" dirty="0"/>
                  <a:t>, where </a:t>
                </a:r>
                <a14:m>
                  <m:oMath xmlns:m="http://schemas.openxmlformats.org/officeDocument/2006/math">
                    <m:r>
                      <a:rPr lang="en-US" altLang="zh-CN" sz="2000" b="1" i="1" smtClean="0">
                        <a:latin typeface="Cambria Math" panose="02040503050406030204" pitchFamily="18" charset="0"/>
                      </a:rPr>
                      <m:t>𝑳</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𝑼</m:t>
                    </m:r>
                    <m:r>
                      <a:rPr lang="zh-CN" altLang="en-US" sz="2000" b="1" i="1" smtClean="0">
                        <a:latin typeface="Cambria Math" panose="02040503050406030204" pitchFamily="18" charset="0"/>
                      </a:rPr>
                      <m:t>𝚲</m:t>
                    </m:r>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𝑼</m:t>
                        </m:r>
                      </m:e>
                      <m:sup>
                        <m:r>
                          <a:rPr lang="en-US" altLang="zh-CN" sz="2000" b="1" i="1" smtClean="0">
                            <a:latin typeface="Cambria Math" panose="02040503050406030204" pitchFamily="18" charset="0"/>
                          </a:rPr>
                          <m:t>⊤</m:t>
                        </m:r>
                      </m:sup>
                    </m:sSup>
                  </m:oMath>
                </a14:m>
                <a:r>
                  <a:rPr lang="en-US" altLang="zh-CN" sz="2000" dirty="0"/>
                  <a:t> and </a:t>
                </a:r>
                <a14:m>
                  <m:oMath xmlns:m="http://schemas.openxmlformats.org/officeDocument/2006/math">
                    <m:r>
                      <a:rPr lang="zh-CN" altLang="en-US" sz="2000" b="1" i="1">
                        <a:latin typeface="Cambria Math" panose="02040503050406030204" pitchFamily="18" charset="0"/>
                      </a:rPr>
                      <m:t>𝚲</m:t>
                    </m:r>
                    <m:r>
                      <a:rPr lang="en-US" altLang="zh-CN" sz="2000" b="1" i="1" smtClean="0">
                        <a:latin typeface="Cambria Math" panose="02040503050406030204" pitchFamily="18" charset="0"/>
                      </a:rPr>
                      <m:t>=</m:t>
                    </m:r>
                    <m:r>
                      <m:rPr>
                        <m:sty m:val="p"/>
                      </m:rPr>
                      <a:rPr lang="en-US" altLang="zh-CN" sz="2000" b="0" i="0" smtClean="0">
                        <a:latin typeface="Cambria Math" panose="02040503050406030204" pitchFamily="18" charset="0"/>
                      </a:rPr>
                      <m:t>diag</m:t>
                    </m:r>
                    <m:r>
                      <a:rPr lang="en-US" altLang="zh-CN" sz="2000" b="0" i="0"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𝜆</m:t>
                        </m:r>
                      </m:e>
                      <m:sub>
                        <m:r>
                          <a:rPr lang="en-US" altLang="zh-CN" sz="2000" b="0" i="1" smtClean="0">
                            <a:latin typeface="Cambria Math" panose="02040503050406030204" pitchFamily="18" charset="0"/>
                          </a:rPr>
                          <m:t>1</m:t>
                        </m:r>
                      </m:sub>
                    </m:sSub>
                    <m:r>
                      <a:rPr lang="en-US" altLang="zh-CN" sz="2000" b="0" i="0"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1</m:t>
                        </m:r>
                      </m:sub>
                    </m:sSub>
                    <m:r>
                      <a:rPr lang="en-US" altLang="zh-CN" sz="2000">
                        <a:latin typeface="Cambria Math" panose="02040503050406030204" pitchFamily="18" charset="0"/>
                      </a:rPr>
                      <m:t>,</m:t>
                    </m:r>
                    <m:r>
                      <a:rPr lang="en-US" altLang="zh-CN" sz="2000" b="0" i="0" smtClean="0">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b="0" i="1" smtClean="0">
                            <a:latin typeface="Cambria Math" panose="02040503050406030204" pitchFamily="18" charset="0"/>
                          </a:rPr>
                          <m:t>𝑛</m:t>
                        </m:r>
                      </m:sub>
                    </m:sSub>
                    <m:r>
                      <a:rPr lang="en-US" altLang="zh-CN" sz="2000" b="0" i="0" smtClean="0">
                        <a:latin typeface="Cambria Math" panose="02040503050406030204" pitchFamily="18" charset="0"/>
                      </a:rPr>
                      <m:t>)</m:t>
                    </m:r>
                  </m:oMath>
                </a14:m>
                <a:endParaRPr lang="en-US" altLang="zh-CN" sz="2000" dirty="0"/>
              </a:p>
              <a:p>
                <a:pPr marL="800100" lvl="1" indent="-342900" algn="just">
                  <a:lnSpc>
                    <a:spcPct val="150000"/>
                  </a:lnSpc>
                  <a:spcBef>
                    <a:spcPts val="1000"/>
                  </a:spcBef>
                  <a:buClr>
                    <a:schemeClr val="bg2">
                      <a:lumMod val="50000"/>
                    </a:schemeClr>
                  </a:buClr>
                  <a:buFont typeface="Wingdings" panose="05000000000000000000" pitchFamily="2" charset="2"/>
                  <a:buChar char="ü"/>
                </a:pPr>
                <a:r>
                  <a:rPr lang="en-US" altLang="zh-CN" sz="2000" dirty="0"/>
                  <a:t>Graph Fourier Transform </a:t>
                </a:r>
                <a14:m>
                  <m:oMath xmlns:m="http://schemas.openxmlformats.org/officeDocument/2006/math">
                    <m:acc>
                      <m:accPr>
                        <m:chr m:val="̂"/>
                        <m:ctrlPr>
                          <a:rPr lang="en-US" altLang="zh-CN" sz="2000" b="1" i="1" smtClean="0">
                            <a:latin typeface="Cambria Math" panose="02040503050406030204" pitchFamily="18" charset="0"/>
                          </a:rPr>
                        </m:ctrlPr>
                      </m:accPr>
                      <m:e>
                        <m:r>
                          <a:rPr lang="en-US" altLang="zh-CN" sz="2000" b="1" i="1">
                            <a:latin typeface="Cambria Math" panose="02040503050406030204" pitchFamily="18" charset="0"/>
                          </a:rPr>
                          <m:t>𝒙</m:t>
                        </m:r>
                      </m:e>
                    </m:acc>
                    <m:r>
                      <a:rPr lang="en-US" altLang="zh-CN" sz="2000" b="1" i="1" smtClean="0">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𝑼</m:t>
                        </m:r>
                      </m:e>
                      <m:sup>
                        <m:r>
                          <a:rPr lang="en-US" altLang="zh-CN" sz="2000" b="1" i="1">
                            <a:latin typeface="Cambria Math" panose="02040503050406030204" pitchFamily="18" charset="0"/>
                          </a:rPr>
                          <m:t>⊤</m:t>
                        </m:r>
                      </m:sup>
                    </m:sSup>
                    <m:r>
                      <a:rPr lang="en-US" altLang="zh-CN" sz="2000" b="1" i="1">
                        <a:latin typeface="Cambria Math" panose="02040503050406030204" pitchFamily="18" charset="0"/>
                      </a:rPr>
                      <m:t>𝒙</m:t>
                    </m:r>
                  </m:oMath>
                </a14:m>
                <a:r>
                  <a:rPr lang="en-US" altLang="zh-CN" sz="2000" dirty="0"/>
                  <a:t>, and its reverse </a:t>
                </a:r>
                <a14:m>
                  <m:oMath xmlns:m="http://schemas.openxmlformats.org/officeDocument/2006/math">
                    <m:r>
                      <a:rPr lang="en-US" altLang="zh-CN" sz="2000" b="1" i="1">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a:latin typeface="Cambria Math" panose="02040503050406030204" pitchFamily="18" charset="0"/>
                      </a:rPr>
                      <m:t>𝑼</m:t>
                    </m:r>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𝒙</m:t>
                        </m:r>
                      </m:e>
                    </m:acc>
                  </m:oMath>
                </a14:m>
                <a:endParaRPr lang="en-US" altLang="zh-CN" sz="2000" dirty="0"/>
              </a:p>
            </p:txBody>
          </p:sp>
        </mc:Choice>
        <mc:Fallback xmlns="">
          <p:sp>
            <p:nvSpPr>
              <p:cNvPr id="2" name="矩形 1">
                <a:extLst>
                  <a:ext uri="{FF2B5EF4-FFF2-40B4-BE49-F238E27FC236}">
                    <a16:creationId xmlns:a16="http://schemas.microsoft.com/office/drawing/2014/main" id="{005A2942-2E5C-63E9-E4CA-A8ED1E8E7FA7}"/>
                  </a:ext>
                </a:extLst>
              </p:cNvPr>
              <p:cNvSpPr>
                <a:spLocks noRot="1" noChangeAspect="1" noMove="1" noResize="1" noEditPoints="1" noAdjustHandles="1" noChangeArrowheads="1" noChangeShapeType="1" noTextEdit="1"/>
              </p:cNvSpPr>
              <p:nvPr/>
            </p:nvSpPr>
            <p:spPr>
              <a:xfrm>
                <a:off x="250030" y="893106"/>
                <a:ext cx="8436770" cy="4516749"/>
              </a:xfrm>
              <a:prstGeom prst="rect">
                <a:avLst/>
              </a:prstGeom>
              <a:blipFill>
                <a:blip r:embed="rId3"/>
                <a:stretch>
                  <a:fillRect l="-650" r="-795" b="-16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707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359CDC3-D254-469E-8F04-CC4295B8C37F}" type="slidenum">
              <a:rPr lang="zh-CN" altLang="en-US" smtClean="0">
                <a:latin typeface="Times New Roman" panose="02020603050405020304" pitchFamily="18" charset="0"/>
                <a:cs typeface="Times New Roman" panose="02020603050405020304" pitchFamily="18" charset="0"/>
              </a:rPr>
              <a:pPr/>
              <a:t>10</a:t>
            </a:fld>
            <a:endParaRPr lang="zh-CN" altLang="en-US">
              <a:latin typeface="Times New Roman" panose="02020603050405020304" pitchFamily="18" charset="0"/>
              <a:cs typeface="Times New Roman" panose="02020603050405020304" pitchFamily="18" charset="0"/>
            </a:endParaRPr>
          </a:p>
        </p:txBody>
      </p:sp>
      <p:sp>
        <p:nvSpPr>
          <p:cNvPr id="10" name="内容占位符 6">
            <a:extLst>
              <a:ext uri="{FF2B5EF4-FFF2-40B4-BE49-F238E27FC236}">
                <a16:creationId xmlns:a16="http://schemas.microsoft.com/office/drawing/2014/main" id="{834C1C92-0AB9-4CA7-8D98-87FA5354141D}"/>
              </a:ext>
            </a:extLst>
          </p:cNvPr>
          <p:cNvSpPr>
            <a:spLocks noGrp="1"/>
          </p:cNvSpPr>
          <p:nvPr>
            <p:ph sz="quarter" idx="13"/>
          </p:nvPr>
        </p:nvSpPr>
        <p:spPr>
          <a:xfrm>
            <a:off x="250030" y="0"/>
            <a:ext cx="8160545" cy="809626"/>
          </a:xfrm>
        </p:spPr>
        <p:txBody>
          <a:bodyPr>
            <a:normAutofit/>
          </a:bodyPr>
          <a:lstStyle/>
          <a:p>
            <a:r>
              <a:rPr lang="zh-CN" altLang="en-US" sz="3200" dirty="0">
                <a:latin typeface="Times New Roman" panose="02020603050405020304" pitchFamily="18" charset="0"/>
                <a:ea typeface="+mn-ea"/>
                <a:cs typeface="Times New Roman" panose="02020603050405020304" pitchFamily="18" charset="0"/>
                <a:sym typeface="+mn-lt"/>
              </a:rPr>
              <a:t>不同阶数的融合</a:t>
            </a:r>
          </a:p>
        </p:txBody>
      </p:sp>
      <p:sp>
        <p:nvSpPr>
          <p:cNvPr id="5" name="TextBox 4">
            <a:extLst>
              <a:ext uri="{FF2B5EF4-FFF2-40B4-BE49-F238E27FC236}">
                <a16:creationId xmlns:a16="http://schemas.microsoft.com/office/drawing/2014/main" id="{3BE0782C-D37D-58F7-158C-7CB506F8BA6D}"/>
              </a:ext>
            </a:extLst>
          </p:cNvPr>
          <p:cNvSpPr txBox="1"/>
          <p:nvPr/>
        </p:nvSpPr>
        <p:spPr>
          <a:xfrm>
            <a:off x="0" y="6277303"/>
            <a:ext cx="9604465" cy="523220"/>
          </a:xfrm>
          <a:prstGeom prst="rect">
            <a:avLst/>
          </a:prstGeom>
          <a:noFill/>
        </p:spPr>
        <p:txBody>
          <a:bodyPr wrap="square">
            <a:spAutoFit/>
          </a:bodyPr>
          <a:lstStyle/>
          <a:p>
            <a:r>
              <a:rPr lang="en-US" altLang="zh-CN" sz="1400" b="0" i="0" u="none" strike="noStrike" dirty="0">
                <a:solidFill>
                  <a:srgbClr val="7D848A"/>
                </a:solidFill>
                <a:effectLst/>
                <a:latin typeface="Open Sans" panose="020B0606030504020204" pitchFamily="34" charset="0"/>
                <a:hlinkClick r:id="rId3"/>
              </a:rPr>
              <a:t>Thomas N. </a:t>
            </a:r>
            <a:r>
              <a:rPr lang="en-US" altLang="zh-CN" sz="1400" b="0" i="0" u="none" strike="noStrike" dirty="0" err="1">
                <a:solidFill>
                  <a:srgbClr val="7D848A"/>
                </a:solidFill>
                <a:effectLst/>
                <a:latin typeface="Open Sans" panose="020B0606030504020204" pitchFamily="34" charset="0"/>
                <a:hlinkClick r:id="rId3"/>
              </a:rPr>
              <a:t>Kipf</a:t>
            </a:r>
            <a:r>
              <a:rPr lang="en-US" altLang="zh-CN" sz="1400" b="0" i="0" dirty="0">
                <a:solidFill>
                  <a:srgbClr val="505B62"/>
                </a:solidFill>
                <a:effectLst/>
                <a:latin typeface="Open Sans" panose="020B0606030504020204" pitchFamily="34" charset="0"/>
              </a:rPr>
              <a:t>, </a:t>
            </a:r>
            <a:r>
              <a:rPr lang="en-US" altLang="zh-CN" sz="1400" b="0" i="0" u="none" strike="noStrike" dirty="0">
                <a:solidFill>
                  <a:srgbClr val="7D848A"/>
                </a:solidFill>
                <a:effectLst/>
                <a:latin typeface="Open Sans" panose="020B0606030504020204" pitchFamily="34" charset="0"/>
                <a:hlinkClick r:id="rId4"/>
              </a:rPr>
              <a:t>Max Welling</a:t>
            </a:r>
            <a:r>
              <a:rPr lang="en-US" altLang="zh-CN" sz="1400" b="0" i="0" u="none" strike="noStrike" dirty="0">
                <a:solidFill>
                  <a:srgbClr val="7D848A"/>
                </a:solidFill>
                <a:effectLst/>
                <a:latin typeface="Open Sans" panose="020B0606030504020204" pitchFamily="34" charset="0"/>
              </a:rPr>
              <a:t> </a:t>
            </a:r>
            <a:r>
              <a:rPr lang="en-US" altLang="zh-CN" sz="1400" b="1" i="0" dirty="0">
                <a:solidFill>
                  <a:srgbClr val="666666"/>
                </a:solidFill>
                <a:effectLst/>
                <a:latin typeface="Open Sans" panose="020B0606030504020204" pitchFamily="34" charset="0"/>
              </a:rPr>
              <a:t>Semi-Supervised Classification with Graph Convolutional Networks.</a:t>
            </a:r>
            <a:r>
              <a:rPr lang="en-US" altLang="zh-CN" sz="1400" b="0" i="0" dirty="0">
                <a:solidFill>
                  <a:srgbClr val="505B62"/>
                </a:solidFill>
                <a:effectLst/>
                <a:latin typeface="Open Sans" panose="020B0606030504020204" pitchFamily="34" charset="0"/>
              </a:rPr>
              <a:t> </a:t>
            </a:r>
            <a:r>
              <a:rPr lang="en-US" altLang="zh-CN" sz="1400" b="0" i="0" u="none" strike="noStrike" dirty="0">
                <a:solidFill>
                  <a:srgbClr val="7D848A"/>
                </a:solidFill>
                <a:effectLst/>
                <a:latin typeface="Open Sans" panose="020B0606030504020204" pitchFamily="34" charset="0"/>
                <a:hlinkClick r:id="rId5"/>
              </a:rPr>
              <a:t>ICLR (Poster) 2017</a:t>
            </a:r>
            <a:endParaRPr lang="zh-CN" altLang="en-US" sz="1400" dirty="0"/>
          </a:p>
        </p:txBody>
      </p:sp>
      <p:sp>
        <p:nvSpPr>
          <p:cNvPr id="2" name="矩形 1">
            <a:extLst>
              <a:ext uri="{FF2B5EF4-FFF2-40B4-BE49-F238E27FC236}">
                <a16:creationId xmlns:a16="http://schemas.microsoft.com/office/drawing/2014/main" id="{005A2942-2E5C-63E9-E4CA-A8ED1E8E7FA7}"/>
              </a:ext>
            </a:extLst>
          </p:cNvPr>
          <p:cNvSpPr/>
          <p:nvPr/>
        </p:nvSpPr>
        <p:spPr>
          <a:xfrm>
            <a:off x="250030" y="893106"/>
            <a:ext cx="8436770" cy="499624"/>
          </a:xfrm>
          <a:prstGeom prst="rect">
            <a:avLst/>
          </a:prstGeom>
        </p:spPr>
        <p:txBody>
          <a:bodyPr wrap="square">
            <a:spAutoFit/>
          </a:bodyPr>
          <a:lstStyle/>
          <a:p>
            <a:pPr marL="342900" indent="-342900" algn="just">
              <a:lnSpc>
                <a:spcPct val="150000"/>
              </a:lnSpc>
              <a:spcBef>
                <a:spcPts val="1000"/>
              </a:spcBef>
              <a:buClr>
                <a:schemeClr val="bg2">
                  <a:lumMod val="50000"/>
                </a:schemeClr>
              </a:buClr>
              <a:buFont typeface="Wingdings" panose="05000000000000000000" pitchFamily="2" charset="2"/>
              <a:buChar char="Ø"/>
            </a:pPr>
            <a:r>
              <a:rPr lang="en-US" altLang="zh-CN" sz="2000" b="1" dirty="0">
                <a:solidFill>
                  <a:srgbClr val="000000"/>
                </a:solidFill>
                <a:latin typeface="+mn-ea"/>
              </a:rPr>
              <a:t>Semi-supervised classification results</a:t>
            </a:r>
            <a:endParaRPr lang="en-US" altLang="zh-CN" sz="2000" dirty="0">
              <a:solidFill>
                <a:srgbClr val="000000"/>
              </a:solidFill>
              <a:latin typeface="+mn-ea"/>
            </a:endParaRPr>
          </a:p>
        </p:txBody>
      </p:sp>
      <p:pic>
        <p:nvPicPr>
          <p:cNvPr id="6" name="Picture 5">
            <a:extLst>
              <a:ext uri="{FF2B5EF4-FFF2-40B4-BE49-F238E27FC236}">
                <a16:creationId xmlns:a16="http://schemas.microsoft.com/office/drawing/2014/main" id="{04D3C2A6-F507-D22B-3679-5CE725AA01FF}"/>
              </a:ext>
            </a:extLst>
          </p:cNvPr>
          <p:cNvPicPr>
            <a:picLocks noChangeAspect="1"/>
          </p:cNvPicPr>
          <p:nvPr/>
        </p:nvPicPr>
        <p:blipFill>
          <a:blip r:embed="rId6"/>
          <a:stretch>
            <a:fillRect/>
          </a:stretch>
        </p:blipFill>
        <p:spPr>
          <a:xfrm>
            <a:off x="0" y="2109957"/>
            <a:ext cx="9144000" cy="2638085"/>
          </a:xfrm>
          <a:prstGeom prst="rect">
            <a:avLst/>
          </a:prstGeom>
        </p:spPr>
      </p:pic>
      <p:sp>
        <p:nvSpPr>
          <p:cNvPr id="3" name="Rectangle 2">
            <a:extLst>
              <a:ext uri="{FF2B5EF4-FFF2-40B4-BE49-F238E27FC236}">
                <a16:creationId xmlns:a16="http://schemas.microsoft.com/office/drawing/2014/main" id="{7C257094-E4FB-ABDF-C371-AAED435B761A}"/>
              </a:ext>
            </a:extLst>
          </p:cNvPr>
          <p:cNvSpPr/>
          <p:nvPr/>
        </p:nvSpPr>
        <p:spPr>
          <a:xfrm>
            <a:off x="93641" y="2459590"/>
            <a:ext cx="9089477" cy="625899"/>
          </a:xfrm>
          <a:prstGeom prst="rect">
            <a:avLst/>
          </a:prstGeom>
          <a:solidFill>
            <a:schemeClr val="accent2">
              <a:lumMod val="7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44274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359CDC3-D254-469E-8F04-CC4295B8C37F}" type="slidenum">
              <a:rPr lang="zh-CN" altLang="en-US" smtClean="0">
                <a:latin typeface="Times New Roman" panose="02020603050405020304" pitchFamily="18" charset="0"/>
                <a:cs typeface="Times New Roman" panose="02020603050405020304" pitchFamily="18" charset="0"/>
              </a:rPr>
              <a:pPr/>
              <a:t>2</a:t>
            </a:fld>
            <a:endParaRPr lang="zh-CN" altLang="en-US">
              <a:latin typeface="Times New Roman" panose="02020603050405020304" pitchFamily="18" charset="0"/>
              <a:cs typeface="Times New Roman" panose="02020603050405020304" pitchFamily="18" charset="0"/>
            </a:endParaRPr>
          </a:p>
        </p:txBody>
      </p:sp>
      <p:sp>
        <p:nvSpPr>
          <p:cNvPr id="10" name="内容占位符 6">
            <a:extLst>
              <a:ext uri="{FF2B5EF4-FFF2-40B4-BE49-F238E27FC236}">
                <a16:creationId xmlns:a16="http://schemas.microsoft.com/office/drawing/2014/main" id="{834C1C92-0AB9-4CA7-8D98-87FA5354141D}"/>
              </a:ext>
            </a:extLst>
          </p:cNvPr>
          <p:cNvSpPr>
            <a:spLocks noGrp="1"/>
          </p:cNvSpPr>
          <p:nvPr>
            <p:ph sz="quarter" idx="13"/>
          </p:nvPr>
        </p:nvSpPr>
        <p:spPr>
          <a:xfrm>
            <a:off x="250030" y="0"/>
            <a:ext cx="8160545" cy="809626"/>
          </a:xfrm>
        </p:spPr>
        <p:txBody>
          <a:bodyPr>
            <a:normAutofit/>
          </a:bodyPr>
          <a:lstStyle/>
          <a:p>
            <a:r>
              <a:rPr lang="zh-CN" altLang="en-US" sz="3200" dirty="0">
                <a:latin typeface="Times New Roman" panose="02020603050405020304" pitchFamily="18" charset="0"/>
                <a:ea typeface="+mn-ea"/>
                <a:cs typeface="Times New Roman" panose="02020603050405020304" pitchFamily="18" charset="0"/>
                <a:sym typeface="+mn-lt"/>
              </a:rPr>
              <a:t>回顾图卷积</a:t>
            </a:r>
          </a:p>
        </p:txBody>
      </p:sp>
      <p:sp>
        <p:nvSpPr>
          <p:cNvPr id="5" name="TextBox 4">
            <a:extLst>
              <a:ext uri="{FF2B5EF4-FFF2-40B4-BE49-F238E27FC236}">
                <a16:creationId xmlns:a16="http://schemas.microsoft.com/office/drawing/2014/main" id="{3BE0782C-D37D-58F7-158C-7CB506F8BA6D}"/>
              </a:ext>
            </a:extLst>
          </p:cNvPr>
          <p:cNvSpPr txBox="1"/>
          <p:nvPr/>
        </p:nvSpPr>
        <p:spPr>
          <a:xfrm>
            <a:off x="0" y="6277303"/>
            <a:ext cx="9604465" cy="523220"/>
          </a:xfrm>
          <a:prstGeom prst="rect">
            <a:avLst/>
          </a:prstGeom>
          <a:noFill/>
        </p:spPr>
        <p:txBody>
          <a:bodyPr wrap="square">
            <a:spAutoFit/>
          </a:bodyPr>
          <a:lstStyle/>
          <a:p>
            <a:r>
              <a:rPr lang="en-US" altLang="zh-CN" sz="1400" b="0" i="0" dirty="0" err="1">
                <a:solidFill>
                  <a:srgbClr val="222222"/>
                </a:solidFill>
                <a:effectLst/>
                <a:latin typeface="Arial" panose="020B0604020202020204" pitchFamily="34" charset="0"/>
              </a:rPr>
              <a:t>Defferrard</a:t>
            </a:r>
            <a:r>
              <a:rPr lang="en-US" altLang="zh-CN" sz="1400" b="0" i="0" dirty="0">
                <a:solidFill>
                  <a:srgbClr val="222222"/>
                </a:solidFill>
                <a:effectLst/>
                <a:latin typeface="Arial" panose="020B0604020202020204" pitchFamily="34" charset="0"/>
              </a:rPr>
              <a:t>, Michaël, Xavier Bresson, and Pierre </a:t>
            </a:r>
            <a:r>
              <a:rPr lang="en-US" altLang="zh-CN" sz="1400" b="0" i="0" dirty="0" err="1">
                <a:solidFill>
                  <a:srgbClr val="222222"/>
                </a:solidFill>
                <a:effectLst/>
                <a:latin typeface="Arial" panose="020B0604020202020204" pitchFamily="34" charset="0"/>
              </a:rPr>
              <a:t>Vandergheynst</a:t>
            </a:r>
            <a:r>
              <a:rPr lang="en-US" altLang="zh-CN" sz="1400" b="0" i="0" dirty="0">
                <a:solidFill>
                  <a:srgbClr val="222222"/>
                </a:solidFill>
                <a:effectLst/>
                <a:latin typeface="Arial" panose="020B0604020202020204" pitchFamily="34" charset="0"/>
              </a:rPr>
              <a:t>. "Convolutional neural networks on graphs with fast localized spectral filtering." </a:t>
            </a:r>
            <a:r>
              <a:rPr lang="en-US" altLang="zh-CN" sz="1400" b="0" i="1" dirty="0">
                <a:solidFill>
                  <a:srgbClr val="222222"/>
                </a:solidFill>
                <a:effectLst/>
                <a:latin typeface="Arial" panose="020B0604020202020204" pitchFamily="34" charset="0"/>
              </a:rPr>
              <a:t>Advances in neural information processing systems</a:t>
            </a:r>
            <a:r>
              <a:rPr lang="en-US" altLang="zh-CN" sz="1400" b="0" i="0" dirty="0">
                <a:solidFill>
                  <a:srgbClr val="222222"/>
                </a:solidFill>
                <a:effectLst/>
                <a:latin typeface="Arial" panose="020B0604020202020204" pitchFamily="34" charset="0"/>
              </a:rPr>
              <a:t> 29 (2016).</a:t>
            </a:r>
            <a:endParaRPr lang="zh-CN" altLang="en-US" sz="1400" dirty="0"/>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005A2942-2E5C-63E9-E4CA-A8ED1E8E7FA7}"/>
                  </a:ext>
                </a:extLst>
              </p:cNvPr>
              <p:cNvSpPr/>
              <p:nvPr/>
            </p:nvSpPr>
            <p:spPr>
              <a:xfrm>
                <a:off x="250030" y="893106"/>
                <a:ext cx="8436770" cy="4499758"/>
              </a:xfrm>
              <a:prstGeom prst="rect">
                <a:avLst/>
              </a:prstGeom>
            </p:spPr>
            <p:txBody>
              <a:bodyPr wrap="square">
                <a:spAutoFit/>
              </a:bodyPr>
              <a:lstStyle/>
              <a:p>
                <a:pPr marL="342900" indent="-342900" algn="just">
                  <a:lnSpc>
                    <a:spcPct val="150000"/>
                  </a:lnSpc>
                  <a:spcBef>
                    <a:spcPts val="1000"/>
                  </a:spcBef>
                  <a:buClr>
                    <a:schemeClr val="bg2">
                      <a:lumMod val="50000"/>
                    </a:schemeClr>
                  </a:buClr>
                  <a:buFont typeface="Wingdings" panose="05000000000000000000" pitchFamily="2" charset="2"/>
                  <a:buChar char="Ø"/>
                </a:pPr>
                <a:r>
                  <a:rPr lang="en-US" altLang="zh-CN" sz="2000" b="1" dirty="0">
                    <a:solidFill>
                      <a:srgbClr val="000000"/>
                    </a:solidFill>
                    <a:latin typeface="+mn-ea"/>
                  </a:rPr>
                  <a:t>S</a:t>
                </a:r>
                <a:r>
                  <a:rPr lang="en-US" altLang="zh-CN" sz="2000" b="1" i="0" dirty="0">
                    <a:solidFill>
                      <a:srgbClr val="000000"/>
                    </a:solidFill>
                    <a:effectLst/>
                    <a:latin typeface="+mn-ea"/>
                  </a:rPr>
                  <a:t>pectral Filtering of Graph Signals</a:t>
                </a:r>
                <a:endParaRPr lang="zh-CN" altLang="en-US" sz="2800" b="1" dirty="0">
                  <a:latin typeface="+mn-ea"/>
                </a:endParaRPr>
              </a:p>
              <a:p>
                <a:pPr marL="800100" lvl="1" indent="-342900" algn="just">
                  <a:lnSpc>
                    <a:spcPct val="150000"/>
                  </a:lnSpc>
                  <a:spcBef>
                    <a:spcPts val="1000"/>
                  </a:spcBef>
                  <a:buClr>
                    <a:schemeClr val="bg2">
                      <a:lumMod val="50000"/>
                    </a:schemeClr>
                  </a:buClr>
                  <a:buFont typeface="Wingdings" panose="05000000000000000000" pitchFamily="2" charset="2"/>
                  <a:buChar char="ü"/>
                </a:pPr>
                <a:r>
                  <a:rPr lang="en-US" altLang="zh-CN" sz="2000" dirty="0"/>
                  <a:t>Consider</a:t>
                </a:r>
                <a:r>
                  <a:rPr lang="zh-CN" altLang="en-US" sz="2000" dirty="0"/>
                  <a:t> </a:t>
                </a:r>
                <a:r>
                  <a:rPr lang="en-US" altLang="zh-CN" sz="2000" dirty="0"/>
                  <a:t>a</a:t>
                </a:r>
                <a:r>
                  <a:rPr lang="zh-CN" altLang="en-US" sz="2000" dirty="0"/>
                  <a:t> </a:t>
                </a:r>
                <a:r>
                  <a:rPr lang="en-US" altLang="zh-CN" sz="2000" dirty="0"/>
                  <a:t>convolution </a:t>
                </a:r>
                <a14:m>
                  <m:oMath xmlns:m="http://schemas.openxmlformats.org/officeDocument/2006/math">
                    <m:r>
                      <a:rPr lang="en-US" altLang="zh-CN" sz="2000" b="1" i="0" smtClean="0">
                        <a:latin typeface="Cambria Math" panose="02040503050406030204" pitchFamily="18" charset="0"/>
                      </a:rPr>
                      <m:t>𝐲</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𝑅</m:t>
                        </m:r>
                      </m:e>
                      <m:sup>
                        <m:r>
                          <a:rPr lang="en-US" altLang="zh-CN" sz="2000" b="0" i="1" smtClean="0">
                            <a:latin typeface="Cambria Math" panose="02040503050406030204" pitchFamily="18" charset="0"/>
                          </a:rPr>
                          <m:t>𝑛</m:t>
                        </m:r>
                      </m:sup>
                    </m:sSup>
                    <m:r>
                      <a:rPr lang="en-US" altLang="zh-CN" sz="2000" b="0" i="0" smtClean="0">
                        <a:latin typeface="Cambria Math" panose="02040503050406030204" pitchFamily="18" charset="0"/>
                      </a:rPr>
                      <m:t>=</m:t>
                    </m:r>
                    <m:r>
                      <a:rPr lang="en-US" altLang="zh-CN" sz="2000" b="1" i="1" smtClean="0">
                        <a:latin typeface="Cambria Math" panose="02040503050406030204" pitchFamily="18" charset="0"/>
                      </a:rPr>
                      <m:t>𝒙</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𝒈</m:t>
                    </m:r>
                  </m:oMath>
                </a14:m>
                <a:r>
                  <a:rPr lang="zh-CN" altLang="en-US" sz="2000" dirty="0"/>
                  <a:t>，其中</a:t>
                </a:r>
                <a14:m>
                  <m:oMath xmlns:m="http://schemas.openxmlformats.org/officeDocument/2006/math">
                    <m:r>
                      <a:rPr lang="en-US" altLang="zh-CN" sz="2000" b="1" i="1">
                        <a:latin typeface="Cambria Math" panose="02040503050406030204" pitchFamily="18" charset="0"/>
                        <a:ea typeface="Cambria Math" panose="02040503050406030204" pitchFamily="18" charset="0"/>
                      </a:rPr>
                      <m:t>𝒈</m:t>
                    </m:r>
                  </m:oMath>
                </a14:m>
                <a:r>
                  <a:rPr lang="zh-CN" altLang="en-US" sz="2000" dirty="0"/>
                  <a:t>表示空间域卷积核</a:t>
                </a:r>
                <a:endParaRPr lang="en-US" altLang="zh-CN" sz="2000" dirty="0"/>
              </a:p>
              <a:p>
                <a:pPr marL="800100" lvl="1" indent="-342900" algn="just">
                  <a:lnSpc>
                    <a:spcPct val="150000"/>
                  </a:lnSpc>
                  <a:spcBef>
                    <a:spcPts val="1000"/>
                  </a:spcBef>
                  <a:buClr>
                    <a:schemeClr val="bg2">
                      <a:lumMod val="50000"/>
                    </a:schemeClr>
                  </a:buClr>
                  <a:buFont typeface="Wingdings" panose="05000000000000000000" pitchFamily="2" charset="2"/>
                  <a:buChar char="ü"/>
                </a:pPr>
                <a:r>
                  <a:rPr lang="zh-CN" altLang="en-US" sz="2000" dirty="0"/>
                  <a:t>时域信号卷积 </a:t>
                </a:r>
                <a:r>
                  <a:rPr lang="en-US" altLang="zh-CN" sz="2000" dirty="0"/>
                  <a:t>= </a:t>
                </a:r>
                <a:r>
                  <a:rPr lang="zh-CN" altLang="en-US" sz="2000" dirty="0"/>
                  <a:t>傅里叶频域信号乘法 再逆变换，即</a:t>
                </a:r>
                <a:endParaRPr lang="en-US" altLang="zh-CN" sz="2000" dirty="0"/>
              </a:p>
              <a:p>
                <a:pPr lvl="2" algn="just">
                  <a:lnSpc>
                    <a:spcPct val="150000"/>
                  </a:lnSpc>
                  <a:spcBef>
                    <a:spcPts val="1000"/>
                  </a:spcBef>
                  <a:buClr>
                    <a:schemeClr val="bg2">
                      <a:lumMod val="50000"/>
                    </a:schemeClr>
                  </a:buClr>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𝒙</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𝒈</m:t>
                      </m:r>
                      <m:r>
                        <a:rPr lang="en-US" altLang="zh-CN" sz="2000" b="1" i="1" smtClean="0">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rPr>
                        <m:t>𝑼</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𝒈</m:t>
                          </m:r>
                        </m:e>
                        <m:sub>
                          <m:r>
                            <a:rPr lang="en-US" altLang="zh-CN" sz="2000" b="1" i="1" smtClean="0">
                              <a:latin typeface="Cambria Math" panose="02040503050406030204" pitchFamily="18" charset="0"/>
                            </a:rPr>
                            <m:t>𝜽</m:t>
                          </m:r>
                        </m:sub>
                      </m:sSub>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𝑼</m:t>
                          </m:r>
                        </m:e>
                        <m:sup>
                          <m:r>
                            <a:rPr lang="en-US" altLang="zh-CN" sz="2000" b="1" i="1">
                              <a:latin typeface="Cambria Math" panose="02040503050406030204" pitchFamily="18" charset="0"/>
                            </a:rPr>
                            <m:t>⊤</m:t>
                          </m:r>
                        </m:sup>
                      </m:sSup>
                      <m:r>
                        <a:rPr lang="en-US" altLang="zh-CN" sz="2000" b="1" i="1">
                          <a:latin typeface="Cambria Math" panose="02040503050406030204" pitchFamily="18" charset="0"/>
                        </a:rPr>
                        <m:t>𝒙</m:t>
                      </m:r>
                      <m:r>
                        <a:rPr lang="en-US" altLang="zh-CN" sz="2000" b="1" i="1" smtClean="0">
                          <a:latin typeface="Cambria Math" panose="02040503050406030204" pitchFamily="18" charset="0"/>
                        </a:rPr>
                        <m:t>)</m:t>
                      </m:r>
                    </m:oMath>
                  </m:oMathPara>
                </a14:m>
                <a:endParaRPr lang="en-US" altLang="zh-CN" sz="2000" dirty="0"/>
              </a:p>
              <a:p>
                <a:pPr lvl="2" algn="just">
                  <a:lnSpc>
                    <a:spcPct val="150000"/>
                  </a:lnSpc>
                  <a:spcBef>
                    <a:spcPts val="1000"/>
                  </a:spcBef>
                  <a:buClr>
                    <a:schemeClr val="bg2">
                      <a:lumMod val="50000"/>
                    </a:schemeClr>
                  </a:buClr>
                </a:pPr>
                <a:r>
                  <a:rPr lang="zh-CN" altLang="en-US" sz="2000" dirty="0"/>
                  <a:t>其中</a:t>
                </a:r>
                <a14:m>
                  <m:oMath xmlns:m="http://schemas.openxmlformats.org/officeDocument/2006/math">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𝒈</m:t>
                        </m:r>
                      </m:e>
                      <m:sub>
                        <m:r>
                          <a:rPr lang="en-US" altLang="zh-CN" sz="2000" b="1" i="1">
                            <a:latin typeface="Cambria Math" panose="02040503050406030204" pitchFamily="18" charset="0"/>
                          </a:rPr>
                          <m:t>𝜽</m:t>
                        </m:r>
                      </m:sub>
                    </m:sSub>
                  </m:oMath>
                </a14:m>
                <a:r>
                  <a:rPr lang="zh-CN" altLang="en-US" sz="2000" dirty="0"/>
                  <a:t>表示卷积核在傅里叶频域形式</a:t>
                </a:r>
                <a:endParaRPr lang="en-US" altLang="zh-CN" sz="2000" dirty="0"/>
              </a:p>
              <a:p>
                <a:pPr marL="800100" lvl="1" indent="-342900" algn="just">
                  <a:lnSpc>
                    <a:spcPct val="150000"/>
                  </a:lnSpc>
                  <a:spcBef>
                    <a:spcPts val="1000"/>
                  </a:spcBef>
                  <a:buClr>
                    <a:schemeClr val="bg2">
                      <a:lumMod val="50000"/>
                    </a:schemeClr>
                  </a:buClr>
                  <a:buFont typeface="Wingdings" panose="05000000000000000000" pitchFamily="2" charset="2"/>
                  <a:buChar char="ü"/>
                </a:pPr>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a:latin typeface="Cambria Math" panose="02040503050406030204" pitchFamily="18" charset="0"/>
                          </a:rPr>
                          <m:t>𝒈</m:t>
                        </m:r>
                      </m:e>
                      <m:sub>
                        <m:r>
                          <a:rPr lang="en-US" altLang="zh-CN" sz="2000" b="1" i="1">
                            <a:latin typeface="Cambria Math" panose="02040503050406030204" pitchFamily="18" charset="0"/>
                          </a:rPr>
                          <m:t>𝜽</m:t>
                        </m:r>
                      </m:sub>
                    </m:sSub>
                  </m:oMath>
                </a14:m>
                <a:r>
                  <a:rPr lang="zh-CN" altLang="en-US" sz="2000" dirty="0"/>
                  <a:t>可以理解为特征值的函数即</a:t>
                </a:r>
                <a14:m>
                  <m:oMath xmlns:m="http://schemas.openxmlformats.org/officeDocument/2006/math">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𝒈</m:t>
                        </m:r>
                      </m:e>
                      <m:sub>
                        <m:r>
                          <a:rPr lang="en-US" altLang="zh-CN" sz="2000" b="1" i="1">
                            <a:latin typeface="Cambria Math" panose="02040503050406030204" pitchFamily="18" charset="0"/>
                          </a:rPr>
                          <m:t>𝜽</m:t>
                        </m:r>
                      </m:sub>
                    </m:sSub>
                    <m:r>
                      <a:rPr lang="en-US" altLang="zh-CN" sz="2000" b="1" i="1" smtClean="0">
                        <a:latin typeface="Cambria Math" panose="02040503050406030204" pitchFamily="18" charset="0"/>
                      </a:rPr>
                      <m:t>(</m:t>
                    </m:r>
                    <m:r>
                      <a:rPr lang="zh-CN" altLang="en-US" sz="2000" b="1" i="1">
                        <a:latin typeface="Cambria Math" panose="02040503050406030204" pitchFamily="18" charset="0"/>
                      </a:rPr>
                      <m:t>𝚲</m:t>
                    </m:r>
                    <m:r>
                      <a:rPr lang="en-US" altLang="zh-CN" sz="2000" b="1" i="1" smtClean="0">
                        <a:latin typeface="Cambria Math" panose="02040503050406030204" pitchFamily="18" charset="0"/>
                      </a:rPr>
                      <m:t>)</m:t>
                    </m:r>
                  </m:oMath>
                </a14:m>
                <a:r>
                  <a:rPr lang="zh-CN" altLang="en-US" sz="2000" dirty="0"/>
                  <a:t>，可学习参数为</a:t>
                </a:r>
                <a14:m>
                  <m:oMath xmlns:m="http://schemas.openxmlformats.org/officeDocument/2006/math">
                    <m:r>
                      <a:rPr lang="en-US" altLang="zh-CN" sz="2000" b="1" i="1">
                        <a:latin typeface="Cambria Math" panose="02040503050406030204" pitchFamily="18" charset="0"/>
                      </a:rPr>
                      <m:t>𝜽</m:t>
                    </m:r>
                  </m:oMath>
                </a14:m>
                <a:r>
                  <a:rPr lang="zh-CN" altLang="en-US" sz="2000" dirty="0"/>
                  <a:t>，即</a:t>
                </a:r>
                <a:endParaRPr lang="en-US" altLang="zh-CN" sz="2000" dirty="0"/>
              </a:p>
              <a:p>
                <a:pPr lvl="1" algn="just">
                  <a:lnSpc>
                    <a:spcPct val="150000"/>
                  </a:lnSpc>
                  <a:spcBef>
                    <a:spcPts val="1000"/>
                  </a:spcBef>
                  <a:buClr>
                    <a:schemeClr val="bg2">
                      <a:lumMod val="50000"/>
                    </a:schemeClr>
                  </a:buClr>
                </a:pPr>
                <a14:m>
                  <m:oMathPara xmlns:m="http://schemas.openxmlformats.org/officeDocument/2006/math">
                    <m:oMathParaPr>
                      <m:jc m:val="centerGroup"/>
                    </m:oMathParaPr>
                    <m:oMath xmlns:m="http://schemas.openxmlformats.org/officeDocument/2006/math">
                      <m:sSub>
                        <m:sSubPr>
                          <m:ctrlPr>
                            <a:rPr lang="en-US" altLang="zh-CN" sz="2000" b="1" i="1" smtClean="0">
                              <a:latin typeface="Cambria Math" panose="02040503050406030204" pitchFamily="18" charset="0"/>
                            </a:rPr>
                          </m:ctrlPr>
                        </m:sSubPr>
                        <m:e>
                          <m:r>
                            <a:rPr lang="en-US" altLang="zh-CN" sz="2000" b="1" i="1">
                              <a:latin typeface="Cambria Math" panose="02040503050406030204" pitchFamily="18" charset="0"/>
                            </a:rPr>
                            <m:t>𝒈</m:t>
                          </m:r>
                        </m:e>
                        <m:sub>
                          <m:r>
                            <a:rPr lang="en-US" altLang="zh-CN" sz="2000" b="1" i="1">
                              <a:latin typeface="Cambria Math" panose="02040503050406030204" pitchFamily="18" charset="0"/>
                            </a:rPr>
                            <m:t>𝜽</m:t>
                          </m:r>
                        </m:sub>
                      </m:sSub>
                      <m:d>
                        <m:dPr>
                          <m:ctrlPr>
                            <a:rPr lang="en-US" altLang="zh-CN" sz="2000" b="1" i="1" smtClean="0">
                              <a:latin typeface="Cambria Math" panose="02040503050406030204" pitchFamily="18" charset="0"/>
                            </a:rPr>
                          </m:ctrlPr>
                        </m:dPr>
                        <m:e>
                          <m:r>
                            <a:rPr lang="zh-CN" altLang="en-US" sz="2000" b="1" i="1">
                              <a:latin typeface="Cambria Math" panose="02040503050406030204" pitchFamily="18" charset="0"/>
                            </a:rPr>
                            <m:t>𝚲</m:t>
                          </m:r>
                        </m:e>
                      </m:d>
                      <m:r>
                        <a:rPr lang="en-US" altLang="zh-CN" sz="2000" b="1" i="1" smtClean="0">
                          <a:latin typeface="Cambria Math" panose="02040503050406030204" pitchFamily="18" charset="0"/>
                        </a:rPr>
                        <m:t>=</m:t>
                      </m:r>
                      <m:r>
                        <m:rPr>
                          <m:sty m:val="p"/>
                        </m:rPr>
                        <a:rPr lang="en-US" altLang="zh-CN" sz="2000" b="0" i="0" smtClean="0">
                          <a:latin typeface="Cambria Math" panose="02040503050406030204" pitchFamily="18" charset="0"/>
                        </a:rPr>
                        <m:t>diag</m:t>
                      </m:r>
                      <m:r>
                        <a:rPr lang="en-US" altLang="zh-CN" sz="2000" b="0" i="1" smtClean="0">
                          <a:latin typeface="Cambria Math" panose="02040503050406030204" pitchFamily="18" charset="0"/>
                        </a:rPr>
                        <m:t>(</m:t>
                      </m:r>
                      <m:r>
                        <a:rPr lang="en-US" altLang="zh-CN" sz="2000" b="1" i="1" smtClean="0">
                          <a:latin typeface="Cambria Math" panose="02040503050406030204" pitchFamily="18" charset="0"/>
                        </a:rPr>
                        <m:t>𝒈</m:t>
                      </m:r>
                      <m:d>
                        <m:dPr>
                          <m:ctrlPr>
                            <a:rPr lang="en-US" altLang="zh-CN" sz="2000" b="0" i="1" smtClean="0">
                              <a:latin typeface="Cambria Math" panose="02040503050406030204" pitchFamily="18" charset="0"/>
                            </a:rPr>
                          </m:ctrlPr>
                        </m:d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𝜆</m:t>
                              </m:r>
                            </m:e>
                            <m:sub>
                              <m:r>
                                <a:rPr lang="en-US" altLang="zh-CN" sz="2000" b="0" i="1" smtClean="0">
                                  <a:latin typeface="Cambria Math" panose="02040503050406030204" pitchFamily="18" charset="0"/>
                                </a:rPr>
                                <m:t>1</m:t>
                              </m:r>
                            </m:sub>
                          </m:sSub>
                        </m:e>
                      </m:d>
                      <m:r>
                        <a:rPr lang="en-US" altLang="zh-CN" sz="2000" b="0" i="1" smtClean="0">
                          <a:latin typeface="Cambria Math" panose="02040503050406030204" pitchFamily="18" charset="0"/>
                        </a:rPr>
                        <m:t>,</m:t>
                      </m:r>
                      <m:r>
                        <a:rPr lang="en-US" altLang="zh-CN" sz="2000" b="1" i="1">
                          <a:latin typeface="Cambria Math" panose="02040503050406030204" pitchFamily="18" charset="0"/>
                        </a:rPr>
                        <m:t>𝒈</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b="0" i="1" smtClean="0">
                                  <a:latin typeface="Cambria Math" panose="02040503050406030204" pitchFamily="18" charset="0"/>
                                </a:rPr>
                                <m:t>2</m:t>
                              </m:r>
                            </m:sub>
                          </m:sSub>
                        </m:e>
                      </m:d>
                      <m:r>
                        <a:rPr lang="en-US" altLang="zh-CN" sz="2000" b="0" i="1" smtClean="0">
                          <a:latin typeface="Cambria Math" panose="02040503050406030204" pitchFamily="18" charset="0"/>
                        </a:rPr>
                        <m:t>,…,</m:t>
                      </m:r>
                      <m:r>
                        <a:rPr lang="en-US" altLang="zh-CN" sz="2000" b="1" i="1">
                          <a:latin typeface="Cambria Math" panose="02040503050406030204" pitchFamily="18" charset="0"/>
                        </a:rPr>
                        <m:t>𝒈</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b="0" i="1" smtClean="0">
                                  <a:latin typeface="Cambria Math" panose="02040503050406030204" pitchFamily="18" charset="0"/>
                                </a:rPr>
                                <m:t>𝑛</m:t>
                              </m:r>
                            </m:sub>
                          </m:sSub>
                        </m:e>
                      </m:d>
                      <m:r>
                        <a:rPr lang="en-US" altLang="zh-CN" sz="2000" b="0" i="1" smtClean="0">
                          <a:latin typeface="Cambria Math" panose="02040503050406030204" pitchFamily="18" charset="0"/>
                        </a:rPr>
                        <m:t>)</m:t>
                      </m:r>
                    </m:oMath>
                  </m:oMathPara>
                </a14:m>
                <a:endParaRPr lang="en-US" altLang="zh-CN" sz="2000" dirty="0"/>
              </a:p>
              <a:p>
                <a:pPr lvl="1" algn="just">
                  <a:lnSpc>
                    <a:spcPct val="150000"/>
                  </a:lnSpc>
                  <a:spcBef>
                    <a:spcPts val="1000"/>
                  </a:spcBef>
                  <a:buClr>
                    <a:schemeClr val="bg2">
                      <a:lumMod val="50000"/>
                    </a:schemeClr>
                  </a:buClr>
                </a:pPr>
                <a:endParaRPr lang="en-US" altLang="zh-CN" sz="2000" dirty="0"/>
              </a:p>
            </p:txBody>
          </p:sp>
        </mc:Choice>
        <mc:Fallback xmlns="">
          <p:sp>
            <p:nvSpPr>
              <p:cNvPr id="2" name="矩形 1">
                <a:extLst>
                  <a:ext uri="{FF2B5EF4-FFF2-40B4-BE49-F238E27FC236}">
                    <a16:creationId xmlns:a16="http://schemas.microsoft.com/office/drawing/2014/main" id="{005A2942-2E5C-63E9-E4CA-A8ED1E8E7FA7}"/>
                  </a:ext>
                </a:extLst>
              </p:cNvPr>
              <p:cNvSpPr>
                <a:spLocks noRot="1" noChangeAspect="1" noMove="1" noResize="1" noEditPoints="1" noAdjustHandles="1" noChangeArrowheads="1" noChangeShapeType="1" noTextEdit="1"/>
              </p:cNvSpPr>
              <p:nvPr/>
            </p:nvSpPr>
            <p:spPr>
              <a:xfrm>
                <a:off x="250030" y="893106"/>
                <a:ext cx="8436770" cy="4499758"/>
              </a:xfrm>
              <a:prstGeom prst="rect">
                <a:avLst/>
              </a:prstGeom>
              <a:blipFill>
                <a:blip r:embed="rId3"/>
                <a:stretch>
                  <a:fillRect l="-6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884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359CDC3-D254-469E-8F04-CC4295B8C37F}" type="slidenum">
              <a:rPr lang="zh-CN" altLang="en-US" smtClean="0">
                <a:latin typeface="Times New Roman" panose="02020603050405020304" pitchFamily="18" charset="0"/>
                <a:cs typeface="Times New Roman" panose="02020603050405020304" pitchFamily="18" charset="0"/>
              </a:rPr>
              <a:pPr/>
              <a:t>3</a:t>
            </a:fld>
            <a:endParaRPr lang="zh-CN" altLang="en-US">
              <a:latin typeface="Times New Roman" panose="02020603050405020304" pitchFamily="18" charset="0"/>
              <a:cs typeface="Times New Roman" panose="02020603050405020304" pitchFamily="18" charset="0"/>
            </a:endParaRPr>
          </a:p>
        </p:txBody>
      </p:sp>
      <p:sp>
        <p:nvSpPr>
          <p:cNvPr id="10" name="内容占位符 6">
            <a:extLst>
              <a:ext uri="{FF2B5EF4-FFF2-40B4-BE49-F238E27FC236}">
                <a16:creationId xmlns:a16="http://schemas.microsoft.com/office/drawing/2014/main" id="{834C1C92-0AB9-4CA7-8D98-87FA5354141D}"/>
              </a:ext>
            </a:extLst>
          </p:cNvPr>
          <p:cNvSpPr>
            <a:spLocks noGrp="1"/>
          </p:cNvSpPr>
          <p:nvPr>
            <p:ph sz="quarter" idx="13"/>
          </p:nvPr>
        </p:nvSpPr>
        <p:spPr>
          <a:xfrm>
            <a:off x="250030" y="0"/>
            <a:ext cx="8160545" cy="809626"/>
          </a:xfrm>
        </p:spPr>
        <p:txBody>
          <a:bodyPr>
            <a:normAutofit/>
          </a:bodyPr>
          <a:lstStyle/>
          <a:p>
            <a:r>
              <a:rPr lang="zh-CN" altLang="en-US" sz="3200" dirty="0">
                <a:latin typeface="Times New Roman" panose="02020603050405020304" pitchFamily="18" charset="0"/>
                <a:ea typeface="+mn-ea"/>
                <a:cs typeface="Times New Roman" panose="02020603050405020304" pitchFamily="18" charset="0"/>
                <a:sym typeface="+mn-lt"/>
              </a:rPr>
              <a:t>回顾图卷积</a:t>
            </a:r>
          </a:p>
        </p:txBody>
      </p:sp>
      <p:sp>
        <p:nvSpPr>
          <p:cNvPr id="5" name="TextBox 4">
            <a:extLst>
              <a:ext uri="{FF2B5EF4-FFF2-40B4-BE49-F238E27FC236}">
                <a16:creationId xmlns:a16="http://schemas.microsoft.com/office/drawing/2014/main" id="{3BE0782C-D37D-58F7-158C-7CB506F8BA6D}"/>
              </a:ext>
            </a:extLst>
          </p:cNvPr>
          <p:cNvSpPr txBox="1"/>
          <p:nvPr/>
        </p:nvSpPr>
        <p:spPr>
          <a:xfrm>
            <a:off x="0" y="6277303"/>
            <a:ext cx="9604465" cy="523220"/>
          </a:xfrm>
          <a:prstGeom prst="rect">
            <a:avLst/>
          </a:prstGeom>
          <a:noFill/>
        </p:spPr>
        <p:txBody>
          <a:bodyPr wrap="square">
            <a:spAutoFit/>
          </a:bodyPr>
          <a:lstStyle/>
          <a:p>
            <a:r>
              <a:rPr lang="en-US" altLang="zh-CN" sz="1400" b="0" i="0" dirty="0" err="1">
                <a:solidFill>
                  <a:srgbClr val="222222"/>
                </a:solidFill>
                <a:effectLst/>
                <a:latin typeface="Arial" panose="020B0604020202020204" pitchFamily="34" charset="0"/>
              </a:rPr>
              <a:t>Defferrard</a:t>
            </a:r>
            <a:r>
              <a:rPr lang="en-US" altLang="zh-CN" sz="1400" b="0" i="0" dirty="0">
                <a:solidFill>
                  <a:srgbClr val="222222"/>
                </a:solidFill>
                <a:effectLst/>
                <a:latin typeface="Arial" panose="020B0604020202020204" pitchFamily="34" charset="0"/>
              </a:rPr>
              <a:t>, Michaël, Xavier Bresson, and Pierre </a:t>
            </a:r>
            <a:r>
              <a:rPr lang="en-US" altLang="zh-CN" sz="1400" b="0" i="0" dirty="0" err="1">
                <a:solidFill>
                  <a:srgbClr val="222222"/>
                </a:solidFill>
                <a:effectLst/>
                <a:latin typeface="Arial" panose="020B0604020202020204" pitchFamily="34" charset="0"/>
              </a:rPr>
              <a:t>Vandergheynst</a:t>
            </a:r>
            <a:r>
              <a:rPr lang="en-US" altLang="zh-CN" sz="1400" b="0" i="0" dirty="0">
                <a:solidFill>
                  <a:srgbClr val="222222"/>
                </a:solidFill>
                <a:effectLst/>
                <a:latin typeface="Arial" panose="020B0604020202020204" pitchFamily="34" charset="0"/>
              </a:rPr>
              <a:t>. "Convolutional neural networks on graphs with fast localized spectral filtering." </a:t>
            </a:r>
            <a:r>
              <a:rPr lang="en-US" altLang="zh-CN" sz="1400" b="0" i="1" dirty="0">
                <a:solidFill>
                  <a:srgbClr val="222222"/>
                </a:solidFill>
                <a:effectLst/>
                <a:latin typeface="Arial" panose="020B0604020202020204" pitchFamily="34" charset="0"/>
              </a:rPr>
              <a:t>Advances in neural information processing systems</a:t>
            </a:r>
            <a:r>
              <a:rPr lang="en-US" altLang="zh-CN" sz="1400" b="0" i="0" dirty="0">
                <a:solidFill>
                  <a:srgbClr val="222222"/>
                </a:solidFill>
                <a:effectLst/>
                <a:latin typeface="Arial" panose="020B0604020202020204" pitchFamily="34" charset="0"/>
              </a:rPr>
              <a:t> 29 (2016).</a:t>
            </a:r>
            <a:endParaRPr lang="zh-CN" altLang="en-US" sz="1400" dirty="0"/>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005A2942-2E5C-63E9-E4CA-A8ED1E8E7FA7}"/>
                  </a:ext>
                </a:extLst>
              </p:cNvPr>
              <p:cNvSpPr/>
              <p:nvPr/>
            </p:nvSpPr>
            <p:spPr>
              <a:xfrm>
                <a:off x="250030" y="893106"/>
                <a:ext cx="8436770" cy="4624792"/>
              </a:xfrm>
              <a:prstGeom prst="rect">
                <a:avLst/>
              </a:prstGeom>
            </p:spPr>
            <p:txBody>
              <a:bodyPr wrap="square">
                <a:spAutoFit/>
              </a:bodyPr>
              <a:lstStyle/>
              <a:p>
                <a:pPr marL="342900" indent="-342900" algn="just">
                  <a:lnSpc>
                    <a:spcPct val="150000"/>
                  </a:lnSpc>
                  <a:spcBef>
                    <a:spcPts val="1000"/>
                  </a:spcBef>
                  <a:buClr>
                    <a:schemeClr val="bg2">
                      <a:lumMod val="50000"/>
                    </a:schemeClr>
                  </a:buClr>
                  <a:buFont typeface="Wingdings" panose="05000000000000000000" pitchFamily="2" charset="2"/>
                  <a:buChar char="Ø"/>
                </a:pPr>
                <a:r>
                  <a:rPr lang="en-US" altLang="zh-CN" sz="2000" b="1" dirty="0">
                    <a:solidFill>
                      <a:srgbClr val="000000"/>
                    </a:solidFill>
                    <a:latin typeface="+mn-ea"/>
                  </a:rPr>
                  <a:t>Chebyshev Polynomials Approximation</a:t>
                </a:r>
                <a:endParaRPr lang="zh-CN" altLang="en-US" sz="2000" b="1" dirty="0">
                  <a:solidFill>
                    <a:srgbClr val="000000"/>
                  </a:solidFill>
                  <a:latin typeface="+mn-ea"/>
                </a:endParaRPr>
              </a:p>
              <a:p>
                <a:pPr marL="800100" lvl="1" indent="-342900" algn="just">
                  <a:lnSpc>
                    <a:spcPct val="150000"/>
                  </a:lnSpc>
                  <a:spcBef>
                    <a:spcPts val="1000"/>
                  </a:spcBef>
                  <a:buClr>
                    <a:schemeClr val="bg2">
                      <a:lumMod val="50000"/>
                    </a:schemeClr>
                  </a:buClr>
                  <a:buFont typeface="Wingdings" panose="05000000000000000000" pitchFamily="2" charset="2"/>
                  <a:buChar char="ü"/>
                </a:pPr>
                <a:r>
                  <a:rPr lang="en-US" altLang="zh-CN" sz="2000" dirty="0">
                    <a:latin typeface="+mn-ea"/>
                  </a:rPr>
                  <a:t>Graph convolution: </a:t>
                </a:r>
                <a14:m>
                  <m:oMath xmlns:m="http://schemas.openxmlformats.org/officeDocument/2006/math">
                    <m:r>
                      <a:rPr lang="en-US" altLang="zh-CN" sz="2000" b="1" i="1" smtClean="0">
                        <a:latin typeface="Cambria Math" panose="02040503050406030204" pitchFamily="18" charset="0"/>
                      </a:rPr>
                      <m:t>𝒙</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𝒈</m:t>
                    </m:r>
                    <m:r>
                      <a:rPr lang="en-US" altLang="zh-CN" sz="2000" b="1" i="1" smtClean="0">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rPr>
                      <m:t>𝑼</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𝒈</m:t>
                        </m:r>
                      </m:e>
                      <m:sub>
                        <m:r>
                          <a:rPr lang="en-US" altLang="zh-CN" sz="2000" b="1" i="1" smtClean="0">
                            <a:latin typeface="Cambria Math" panose="02040503050406030204" pitchFamily="18" charset="0"/>
                          </a:rPr>
                          <m:t>𝜽</m:t>
                        </m:r>
                      </m:sub>
                    </m:sSub>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𝑼</m:t>
                        </m:r>
                      </m:e>
                      <m:sup>
                        <m:r>
                          <a:rPr lang="en-US" altLang="zh-CN" sz="2000" b="1" i="1">
                            <a:latin typeface="Cambria Math" panose="02040503050406030204" pitchFamily="18" charset="0"/>
                          </a:rPr>
                          <m:t>⊤</m:t>
                        </m:r>
                      </m:sup>
                    </m:sSup>
                    <m:r>
                      <a:rPr lang="en-US" altLang="zh-CN" sz="2000" b="1" i="1">
                        <a:latin typeface="Cambria Math" panose="02040503050406030204" pitchFamily="18" charset="0"/>
                      </a:rPr>
                      <m:t>𝒙</m:t>
                    </m:r>
                    <m:r>
                      <a:rPr lang="en-US" altLang="zh-CN" sz="2000" b="1" i="1" smtClean="0">
                        <a:latin typeface="Cambria Math" panose="02040503050406030204" pitchFamily="18" charset="0"/>
                      </a:rPr>
                      <m:t>)</m:t>
                    </m:r>
                  </m:oMath>
                </a14:m>
                <a:endParaRPr lang="en-US" altLang="zh-CN" sz="2000" dirty="0"/>
              </a:p>
              <a:p>
                <a:pPr marL="800100" lvl="1" indent="-342900" algn="just">
                  <a:lnSpc>
                    <a:spcPct val="150000"/>
                  </a:lnSpc>
                  <a:spcBef>
                    <a:spcPts val="1000"/>
                  </a:spcBef>
                  <a:buClr>
                    <a:schemeClr val="bg2">
                      <a:lumMod val="50000"/>
                    </a:schemeClr>
                  </a:buClr>
                  <a:buFont typeface="Wingdings" panose="05000000000000000000" pitchFamily="2" charset="2"/>
                  <a:buChar char="ü"/>
                </a:pPr>
                <a:r>
                  <a:rPr lang="en-US" altLang="zh-CN" sz="2000" dirty="0">
                    <a:solidFill>
                      <a:srgbClr val="000000"/>
                    </a:solidFill>
                    <a:latin typeface="+mn-ea"/>
                  </a:rPr>
                  <a:t>Polynomials parametrization</a:t>
                </a:r>
                <a:endParaRPr lang="en-US" altLang="zh-CN" sz="2000" dirty="0"/>
              </a:p>
              <a:p>
                <a:pPr lvl="1" algn="just">
                  <a:lnSpc>
                    <a:spcPct val="150000"/>
                  </a:lnSpc>
                  <a:spcBef>
                    <a:spcPts val="1000"/>
                  </a:spcBef>
                  <a:buClr>
                    <a:schemeClr val="bg2">
                      <a:lumMod val="50000"/>
                    </a:schemeClr>
                  </a:buClr>
                </a:pPr>
                <a14:m>
                  <m:oMathPara xmlns:m="http://schemas.openxmlformats.org/officeDocument/2006/math">
                    <m:oMathParaPr>
                      <m:jc m:val="centerGroup"/>
                    </m:oMathParaPr>
                    <m:oMath xmlns:m="http://schemas.openxmlformats.org/officeDocument/2006/math">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𝒈</m:t>
                          </m:r>
                        </m:e>
                        <m:sub>
                          <m:r>
                            <a:rPr lang="en-US" altLang="zh-CN" sz="2000" b="1" i="1">
                              <a:latin typeface="Cambria Math" panose="02040503050406030204" pitchFamily="18" charset="0"/>
                            </a:rPr>
                            <m:t>𝜽</m:t>
                          </m:r>
                        </m:sub>
                      </m:sSub>
                      <m:d>
                        <m:dPr>
                          <m:ctrlPr>
                            <a:rPr lang="en-US" altLang="zh-CN" sz="2000" b="1" i="1">
                              <a:latin typeface="Cambria Math" panose="02040503050406030204" pitchFamily="18" charset="0"/>
                            </a:rPr>
                          </m:ctrlPr>
                        </m:dPr>
                        <m:e>
                          <m:r>
                            <a:rPr lang="zh-CN" altLang="en-US" sz="2000" b="1" i="1">
                              <a:latin typeface="Cambria Math" panose="02040503050406030204" pitchFamily="18" charset="0"/>
                            </a:rPr>
                            <m:t>𝚲</m:t>
                          </m:r>
                        </m:e>
                      </m:d>
                      <m:r>
                        <a:rPr lang="en-US" altLang="zh-CN" sz="2000" b="1" i="1">
                          <a:latin typeface="Cambria Math" panose="02040503050406030204" pitchFamily="18" charset="0"/>
                        </a:rPr>
                        <m:t>=</m:t>
                      </m:r>
                      <m:r>
                        <m:rPr>
                          <m:sty m:val="p"/>
                        </m:rPr>
                        <a:rPr lang="en-US" altLang="zh-CN" sz="2000">
                          <a:latin typeface="Cambria Math" panose="02040503050406030204" pitchFamily="18" charset="0"/>
                        </a:rPr>
                        <m:t>diag</m:t>
                      </m:r>
                      <m:d>
                        <m:dPr>
                          <m:ctrlPr>
                            <a:rPr lang="en-US" altLang="zh-CN" sz="2000" i="1">
                              <a:latin typeface="Cambria Math" panose="02040503050406030204" pitchFamily="18" charset="0"/>
                            </a:rPr>
                          </m:ctrlPr>
                        </m:dPr>
                        <m:e>
                          <m:r>
                            <a:rPr lang="en-US" altLang="zh-CN" sz="2000" b="1" i="1">
                              <a:latin typeface="Cambria Math" panose="02040503050406030204" pitchFamily="18" charset="0"/>
                            </a:rPr>
                            <m:t>𝒈</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1</m:t>
                                  </m:r>
                                </m:sub>
                              </m:sSub>
                            </m:e>
                          </m:d>
                          <m:r>
                            <a:rPr lang="en-US" altLang="zh-CN" sz="2000" i="1">
                              <a:latin typeface="Cambria Math" panose="02040503050406030204" pitchFamily="18" charset="0"/>
                            </a:rPr>
                            <m:t>,</m:t>
                          </m:r>
                          <m:r>
                            <a:rPr lang="en-US" altLang="zh-CN" sz="2000" b="1" i="1">
                              <a:latin typeface="Cambria Math" panose="02040503050406030204" pitchFamily="18" charset="0"/>
                            </a:rPr>
                            <m:t>𝒈</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2</m:t>
                                  </m:r>
                                </m:sub>
                              </m:sSub>
                            </m:e>
                          </m:d>
                          <m:r>
                            <a:rPr lang="en-US" altLang="zh-CN" sz="2000" i="1">
                              <a:latin typeface="Cambria Math" panose="02040503050406030204" pitchFamily="18" charset="0"/>
                            </a:rPr>
                            <m:t>,…,</m:t>
                          </m:r>
                          <m:r>
                            <a:rPr lang="en-US" altLang="zh-CN" sz="2000" b="1" i="1">
                              <a:latin typeface="Cambria Math" panose="02040503050406030204" pitchFamily="18" charset="0"/>
                            </a:rPr>
                            <m:t>𝒈</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𝑛</m:t>
                                  </m:r>
                                </m:sub>
                              </m:sSub>
                            </m:e>
                          </m:d>
                        </m:e>
                      </m:d>
                    </m:oMath>
                    <m:oMath xmlns:m="http://schemas.openxmlformats.org/officeDocument/2006/math">
                      <m:r>
                        <a:rPr lang="en-US" altLang="zh-CN" sz="2000" b="0" i="1" smtClean="0">
                          <a:latin typeface="Cambria Math" panose="02040503050406030204" pitchFamily="18" charset="0"/>
                        </a:rPr>
                        <m:t>=</m:t>
                      </m:r>
                      <m:nary>
                        <m:naryPr>
                          <m:chr m:val="∑"/>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=0</m:t>
                          </m:r>
                        </m:sub>
                        <m:sup>
                          <m:r>
                            <a:rPr lang="en-US" altLang="zh-CN" sz="2000" b="0" i="1" smtClean="0">
                              <a:latin typeface="Cambria Math" panose="02040503050406030204" pitchFamily="18" charset="0"/>
                            </a:rPr>
                            <m:t>𝐾</m:t>
                          </m:r>
                          <m:r>
                            <a:rPr lang="en-US" altLang="zh-CN" sz="2000" b="0" i="1" smtClean="0">
                              <a:latin typeface="Cambria Math" panose="02040503050406030204" pitchFamily="18" charset="0"/>
                            </a:rPr>
                            <m:t>−1</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𝜃</m:t>
                              </m:r>
                            </m:e>
                            <m:sub>
                              <m:r>
                                <a:rPr lang="en-US" altLang="zh-CN" sz="2000" b="0" i="1" smtClean="0">
                                  <a:latin typeface="Cambria Math" panose="02040503050406030204" pitchFamily="18" charset="0"/>
                                </a:rPr>
                                <m:t>𝑘</m:t>
                              </m:r>
                            </m:sub>
                          </m:sSub>
                        </m:e>
                      </m:nary>
                      <m:sSup>
                        <m:sSupPr>
                          <m:ctrlPr>
                            <a:rPr lang="en-US" altLang="zh-CN" sz="2000" i="1" smtClean="0">
                              <a:latin typeface="Cambria Math" panose="02040503050406030204" pitchFamily="18" charset="0"/>
                            </a:rPr>
                          </m:ctrlPr>
                        </m:sSupPr>
                        <m:e>
                          <m:r>
                            <a:rPr lang="zh-CN" altLang="en-US" sz="2000" b="1" i="0">
                              <a:latin typeface="Cambria Math" panose="02040503050406030204" pitchFamily="18" charset="0"/>
                            </a:rPr>
                            <m:t>𝚲</m:t>
                          </m:r>
                        </m:e>
                        <m:sup>
                          <m:r>
                            <a:rPr lang="en-US" altLang="zh-CN" sz="2000" b="0" i="1" smtClean="0">
                              <a:latin typeface="Cambria Math" panose="02040503050406030204" pitchFamily="18" charset="0"/>
                            </a:rPr>
                            <m:t>𝑘</m:t>
                          </m:r>
                        </m:sup>
                      </m:sSup>
                      <m:r>
                        <a:rPr lang="en-US" altLang="zh-CN" sz="2000" b="0" i="1" smtClean="0">
                          <a:latin typeface="Cambria Math" panose="02040503050406030204" pitchFamily="18" charset="0"/>
                        </a:rPr>
                        <m:t>=</m:t>
                      </m:r>
                      <m:r>
                        <m:rPr>
                          <m:sty m:val="p"/>
                        </m:rPr>
                        <a:rPr lang="en-US" altLang="zh-CN" sz="2000" b="0" i="0" smtClean="0">
                          <a:latin typeface="Cambria Math" panose="02040503050406030204" pitchFamily="18" charset="0"/>
                        </a:rPr>
                        <m:t>diag</m:t>
                      </m:r>
                      <m:r>
                        <a:rPr lang="en-US" altLang="zh-CN" sz="2000" b="0" i="1" smtClean="0">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𝑘</m:t>
                          </m:r>
                          <m:r>
                            <a:rPr lang="en-US" altLang="zh-CN" sz="2000" i="1">
                              <a:latin typeface="Cambria Math" panose="02040503050406030204" pitchFamily="18" charset="0"/>
                            </a:rPr>
                            <m:t>=</m:t>
                          </m:r>
                          <m:r>
                            <a:rPr lang="en-US" altLang="zh-CN" sz="2000" b="0" i="1" smtClean="0">
                              <a:latin typeface="Cambria Math" panose="02040503050406030204" pitchFamily="18" charset="0"/>
                            </a:rPr>
                            <m:t>0</m:t>
                          </m:r>
                        </m:sub>
                        <m:sup>
                          <m:r>
                            <a:rPr lang="en-US" altLang="zh-CN" sz="2000" i="1">
                              <a:latin typeface="Cambria Math" panose="02040503050406030204" pitchFamily="18" charset="0"/>
                            </a:rPr>
                            <m:t>𝐾</m:t>
                          </m:r>
                          <m:r>
                            <a:rPr lang="en-US" altLang="zh-CN" sz="2000" b="0" i="1" smtClean="0">
                              <a:latin typeface="Cambria Math" panose="02040503050406030204" pitchFamily="18" charset="0"/>
                            </a:rPr>
                            <m:t>−1</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𝜃</m:t>
                              </m:r>
                            </m:e>
                            <m:sub>
                              <m:r>
                                <a:rPr lang="en-US" altLang="zh-CN" sz="2000" i="1">
                                  <a:latin typeface="Cambria Math" panose="02040503050406030204" pitchFamily="18" charset="0"/>
                                </a:rPr>
                                <m:t>𝑘</m:t>
                              </m:r>
                            </m:sub>
                          </m:sSub>
                          <m:sSubSup>
                            <m:sSubSupPr>
                              <m:ctrlPr>
                                <a:rPr lang="en-US" altLang="zh-CN" sz="2000" b="0" i="1" smtClean="0">
                                  <a:latin typeface="Cambria Math" panose="02040503050406030204" pitchFamily="18" charset="0"/>
                                </a:rPr>
                              </m:ctrlPr>
                            </m:sSubSupPr>
                            <m:e>
                              <m:r>
                                <a:rPr lang="en-US" altLang="zh-CN" sz="2000" i="1">
                                  <a:latin typeface="Cambria Math" panose="02040503050406030204" pitchFamily="18" charset="0"/>
                                </a:rPr>
                                <m:t>𝜆</m:t>
                              </m:r>
                            </m:e>
                            <m:sub>
                              <m:r>
                                <a:rPr lang="en-US" altLang="zh-CN" sz="2000" b="0" i="1" smtClean="0">
                                  <a:latin typeface="Cambria Math" panose="02040503050406030204" pitchFamily="18" charset="0"/>
                                </a:rPr>
                                <m:t>𝑖</m:t>
                              </m:r>
                            </m:sub>
                            <m:sup>
                              <m:r>
                                <a:rPr lang="en-US" altLang="zh-CN" sz="2000" b="0" i="1" smtClean="0">
                                  <a:latin typeface="Cambria Math" panose="02040503050406030204" pitchFamily="18" charset="0"/>
                                </a:rPr>
                                <m:t>𝑘</m:t>
                              </m:r>
                            </m:sup>
                          </m:sSubSup>
                        </m:e>
                      </m:nary>
                      <m:r>
                        <a:rPr lang="en-US" altLang="zh-CN" sz="2000" b="0" i="1" smtClean="0">
                          <a:latin typeface="Cambria Math" panose="02040503050406030204" pitchFamily="18" charset="0"/>
                        </a:rPr>
                        <m:t>)</m:t>
                      </m:r>
                    </m:oMath>
                  </m:oMathPara>
                </a14:m>
                <a:endParaRPr lang="en-US" altLang="zh-CN" sz="2000" dirty="0"/>
              </a:p>
              <a:p>
                <a:pPr marL="800100" lvl="1" indent="-342900" algn="just">
                  <a:lnSpc>
                    <a:spcPct val="150000"/>
                  </a:lnSpc>
                  <a:spcBef>
                    <a:spcPts val="1000"/>
                  </a:spcBef>
                  <a:buClr>
                    <a:schemeClr val="bg2">
                      <a:lumMod val="50000"/>
                    </a:schemeClr>
                  </a:buClr>
                  <a:buFont typeface="Wingdings" panose="05000000000000000000" pitchFamily="2" charset="2"/>
                  <a:buChar char="ü"/>
                </a:pPr>
                <a14:m>
                  <m:oMath xmlns:m="http://schemas.openxmlformats.org/officeDocument/2006/math">
                    <m:r>
                      <a:rPr lang="en-US" altLang="zh-CN" sz="2000" b="1" i="1" smtClean="0">
                        <a:latin typeface="Cambria Math" panose="02040503050406030204" pitchFamily="18" charset="0"/>
                      </a:rPr>
                      <m:t>𝑼</m:t>
                    </m:r>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𝒈</m:t>
                            </m:r>
                          </m:e>
                          <m:sub>
                            <m:r>
                              <a:rPr lang="en-US" altLang="zh-CN" sz="2000" b="1" i="1" smtClean="0">
                                <a:latin typeface="Cambria Math" panose="02040503050406030204" pitchFamily="18" charset="0"/>
                              </a:rPr>
                              <m:t>𝜽</m:t>
                            </m:r>
                          </m:sub>
                        </m:sSub>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𝑼</m:t>
                            </m:r>
                          </m:e>
                          <m:sup>
                            <m:r>
                              <a:rPr lang="en-US" altLang="zh-CN" sz="2000" b="1" i="1">
                                <a:latin typeface="Cambria Math" panose="02040503050406030204" pitchFamily="18" charset="0"/>
                              </a:rPr>
                              <m:t>⊤</m:t>
                            </m:r>
                          </m:sup>
                        </m:sSup>
                        <m:r>
                          <a:rPr lang="en-US" altLang="zh-CN" sz="2000" b="1" i="1">
                            <a:latin typeface="Cambria Math" panose="02040503050406030204" pitchFamily="18" charset="0"/>
                          </a:rPr>
                          <m:t>𝒙</m:t>
                        </m:r>
                      </m:e>
                    </m:d>
                    <m:r>
                      <a:rPr lang="en-US" altLang="zh-CN" sz="2000" b="1" i="1">
                        <a:latin typeface="Cambria Math" panose="02040503050406030204" pitchFamily="18" charset="0"/>
                      </a:rPr>
                      <m:t>=</m:t>
                    </m:r>
                    <m:r>
                      <a:rPr lang="en-US" altLang="zh-CN" sz="2000" b="1" i="1">
                        <a:latin typeface="Cambria Math" panose="02040503050406030204" pitchFamily="18" charset="0"/>
                      </a:rPr>
                      <m:t>𝑼</m:t>
                    </m:r>
                    <m:d>
                      <m:dPr>
                        <m:ctrlPr>
                          <a:rPr lang="en-US" altLang="zh-CN" sz="2000" b="1" i="1">
                            <a:latin typeface="Cambria Math" panose="02040503050406030204" pitchFamily="18" charset="0"/>
                          </a:rPr>
                        </m:ctrlPr>
                      </m:dPr>
                      <m:e>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𝑘</m:t>
                            </m:r>
                            <m:r>
                              <a:rPr lang="en-US" altLang="zh-CN" sz="2000" i="1">
                                <a:latin typeface="Cambria Math" panose="02040503050406030204" pitchFamily="18" charset="0"/>
                              </a:rPr>
                              <m:t>=1</m:t>
                            </m:r>
                          </m:sub>
                          <m:sup>
                            <m:r>
                              <a:rPr lang="en-US" altLang="zh-CN" sz="2000" i="1">
                                <a:latin typeface="Cambria Math" panose="02040503050406030204" pitchFamily="18" charset="0"/>
                              </a:rPr>
                              <m:t>𝐾</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𝜃</m:t>
                                </m:r>
                              </m:e>
                              <m:sub>
                                <m:r>
                                  <a:rPr lang="en-US" altLang="zh-CN" sz="2000" i="1">
                                    <a:latin typeface="Cambria Math" panose="02040503050406030204" pitchFamily="18" charset="0"/>
                                  </a:rPr>
                                  <m:t>𝑘</m:t>
                                </m:r>
                              </m:sub>
                            </m:sSub>
                          </m:e>
                        </m:nary>
                        <m:sSup>
                          <m:sSupPr>
                            <m:ctrlPr>
                              <a:rPr lang="en-US" altLang="zh-CN" sz="2000" i="1">
                                <a:latin typeface="Cambria Math" panose="02040503050406030204" pitchFamily="18" charset="0"/>
                              </a:rPr>
                            </m:ctrlPr>
                          </m:sSupPr>
                          <m:e>
                            <m:r>
                              <a:rPr lang="zh-CN" altLang="en-US" sz="2000" b="1">
                                <a:latin typeface="Cambria Math" panose="02040503050406030204" pitchFamily="18" charset="0"/>
                              </a:rPr>
                              <m:t>𝚲</m:t>
                            </m:r>
                          </m:e>
                          <m:sup>
                            <m:r>
                              <a:rPr lang="en-US" altLang="zh-CN" sz="2000" i="1">
                                <a:latin typeface="Cambria Math" panose="02040503050406030204" pitchFamily="18" charset="0"/>
                              </a:rPr>
                              <m:t>𝑘</m:t>
                            </m:r>
                          </m:sup>
                        </m:sSup>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𝑼</m:t>
                            </m:r>
                          </m:e>
                          <m:sup>
                            <m:r>
                              <a:rPr lang="en-US" altLang="zh-CN" sz="2000" b="1" i="1">
                                <a:latin typeface="Cambria Math" panose="02040503050406030204" pitchFamily="18" charset="0"/>
                              </a:rPr>
                              <m:t>⊤</m:t>
                            </m:r>
                          </m:sup>
                        </m:sSup>
                        <m:r>
                          <a:rPr lang="en-US" altLang="zh-CN" sz="2000" b="1" i="1">
                            <a:latin typeface="Cambria Math" panose="02040503050406030204" pitchFamily="18" charset="0"/>
                          </a:rPr>
                          <m:t>𝒙</m:t>
                        </m:r>
                      </m:e>
                    </m:d>
                    <m:r>
                      <a:rPr lang="en-US" altLang="zh-CN" sz="2000" b="1" i="1" smtClean="0">
                        <a:latin typeface="Cambria Math" panose="02040503050406030204" pitchFamily="18" charset="0"/>
                      </a:rPr>
                      <m:t>=</m:t>
                    </m:r>
                    <m:d>
                      <m:dPr>
                        <m:ctrlPr>
                          <a:rPr lang="en-US" altLang="zh-CN" sz="2000" b="1" i="1">
                            <a:latin typeface="Cambria Math" panose="02040503050406030204" pitchFamily="18" charset="0"/>
                          </a:rPr>
                        </m:ctrlPr>
                      </m:dPr>
                      <m:e>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𝑘</m:t>
                            </m:r>
                            <m:r>
                              <a:rPr lang="en-US" altLang="zh-CN" sz="2000" i="1">
                                <a:latin typeface="Cambria Math" panose="02040503050406030204" pitchFamily="18" charset="0"/>
                              </a:rPr>
                              <m:t>=1</m:t>
                            </m:r>
                          </m:sub>
                          <m:sup>
                            <m:r>
                              <a:rPr lang="en-US" altLang="zh-CN" sz="2000" i="1">
                                <a:latin typeface="Cambria Math" panose="02040503050406030204" pitchFamily="18" charset="0"/>
                              </a:rPr>
                              <m:t>𝐾</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𝜃</m:t>
                                </m:r>
                              </m:e>
                              <m:sub>
                                <m:r>
                                  <a:rPr lang="en-US" altLang="zh-CN" sz="2000" i="1">
                                    <a:latin typeface="Cambria Math" panose="02040503050406030204" pitchFamily="18" charset="0"/>
                                  </a:rPr>
                                  <m:t>𝑘</m:t>
                                </m:r>
                              </m:sub>
                            </m:sSub>
                          </m:e>
                        </m:nary>
                        <m:r>
                          <a:rPr lang="en-US" altLang="zh-CN" sz="2000" b="1" i="1">
                            <a:latin typeface="Cambria Math" panose="02040503050406030204" pitchFamily="18" charset="0"/>
                          </a:rPr>
                          <m:t>𝑼</m:t>
                        </m:r>
                        <m:sSup>
                          <m:sSupPr>
                            <m:ctrlPr>
                              <a:rPr lang="en-US" altLang="zh-CN" sz="2000" i="1">
                                <a:latin typeface="Cambria Math" panose="02040503050406030204" pitchFamily="18" charset="0"/>
                              </a:rPr>
                            </m:ctrlPr>
                          </m:sSupPr>
                          <m:e>
                            <m:r>
                              <a:rPr lang="zh-CN" altLang="en-US" sz="2000" b="1">
                                <a:latin typeface="Cambria Math" panose="02040503050406030204" pitchFamily="18" charset="0"/>
                              </a:rPr>
                              <m:t>𝚲</m:t>
                            </m:r>
                          </m:e>
                          <m:sup>
                            <m:r>
                              <a:rPr lang="en-US" altLang="zh-CN" sz="2000" i="1">
                                <a:latin typeface="Cambria Math" panose="02040503050406030204" pitchFamily="18" charset="0"/>
                              </a:rPr>
                              <m:t>𝑘</m:t>
                            </m:r>
                          </m:sup>
                        </m:sSup>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𝑼</m:t>
                            </m:r>
                          </m:e>
                          <m:sup>
                            <m:r>
                              <a:rPr lang="en-US" altLang="zh-CN" sz="2000" b="1" i="1">
                                <a:latin typeface="Cambria Math" panose="02040503050406030204" pitchFamily="18" charset="0"/>
                              </a:rPr>
                              <m:t>⊤</m:t>
                            </m:r>
                          </m:sup>
                        </m:sSup>
                        <m:r>
                          <a:rPr lang="en-US" altLang="zh-CN" sz="2000" b="1" i="1">
                            <a:latin typeface="Cambria Math" panose="02040503050406030204" pitchFamily="18" charset="0"/>
                          </a:rPr>
                          <m:t>𝒙</m:t>
                        </m:r>
                      </m:e>
                    </m:d>
                    <m:r>
                      <a:rPr lang="en-US" altLang="zh-CN" sz="2000" b="1" i="1" smtClean="0">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𝑘</m:t>
                        </m:r>
                        <m:r>
                          <a:rPr lang="en-US" altLang="zh-CN" sz="2000" i="1">
                            <a:latin typeface="Cambria Math" panose="02040503050406030204" pitchFamily="18" charset="0"/>
                          </a:rPr>
                          <m:t>=1</m:t>
                        </m:r>
                      </m:sub>
                      <m:sup>
                        <m:r>
                          <a:rPr lang="en-US" altLang="zh-CN" sz="2000" i="1">
                            <a:latin typeface="Cambria Math" panose="02040503050406030204" pitchFamily="18" charset="0"/>
                          </a:rPr>
                          <m:t>𝐾</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𝜃</m:t>
                            </m:r>
                          </m:e>
                          <m:sub>
                            <m:r>
                              <a:rPr lang="en-US" altLang="zh-CN" sz="2000" i="1">
                                <a:latin typeface="Cambria Math" panose="02040503050406030204" pitchFamily="18" charset="0"/>
                              </a:rPr>
                              <m:t>𝑘</m:t>
                            </m:r>
                          </m:sub>
                        </m:sSub>
                      </m:e>
                    </m:nary>
                    <m:sSup>
                      <m:sSupPr>
                        <m:ctrlPr>
                          <a:rPr lang="en-US" altLang="zh-CN" sz="2000" i="1" smtClean="0">
                            <a:latin typeface="Cambria Math" panose="02040503050406030204" pitchFamily="18" charset="0"/>
                          </a:rPr>
                        </m:ctrlPr>
                      </m:sSupPr>
                      <m:e>
                        <m:r>
                          <a:rPr lang="en-US" altLang="zh-CN" sz="2000" b="1" i="1" smtClean="0">
                            <a:latin typeface="Cambria Math" panose="02040503050406030204" pitchFamily="18" charset="0"/>
                          </a:rPr>
                          <m:t>𝑳</m:t>
                        </m:r>
                      </m:e>
                      <m:sup>
                        <m:r>
                          <a:rPr lang="en-US" altLang="zh-CN" sz="2000" b="0" i="1" smtClean="0">
                            <a:latin typeface="Cambria Math" panose="02040503050406030204" pitchFamily="18" charset="0"/>
                          </a:rPr>
                          <m:t>𝑘</m:t>
                        </m:r>
                      </m:sup>
                    </m:sSup>
                    <m:r>
                      <a:rPr lang="en-US" altLang="zh-CN" sz="2000" b="1" i="1">
                        <a:latin typeface="Cambria Math" panose="02040503050406030204" pitchFamily="18" charset="0"/>
                      </a:rPr>
                      <m:t>𝒙</m:t>
                    </m:r>
                    <m:r>
                      <a:rPr lang="en-US" altLang="zh-CN" sz="2000" b="1" i="1" smtClean="0">
                        <a:latin typeface="Cambria Math" panose="02040503050406030204" pitchFamily="18" charset="0"/>
                      </a:rPr>
                      <m:t>=</m:t>
                    </m:r>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𝒈</m:t>
                        </m:r>
                      </m:e>
                      <m:sub>
                        <m:r>
                          <a:rPr lang="en-US" altLang="zh-CN" sz="2000" b="1" i="1">
                            <a:latin typeface="Cambria Math" panose="02040503050406030204" pitchFamily="18" charset="0"/>
                          </a:rPr>
                          <m:t>𝜽</m:t>
                        </m:r>
                      </m:sub>
                    </m:sSub>
                    <m:d>
                      <m:dPr>
                        <m:ctrlPr>
                          <a:rPr lang="en-US" altLang="zh-CN" sz="2000" b="1" i="1">
                            <a:latin typeface="Cambria Math" panose="02040503050406030204" pitchFamily="18" charset="0"/>
                          </a:rPr>
                        </m:ctrlPr>
                      </m:dPr>
                      <m:e>
                        <m:r>
                          <a:rPr lang="en-US" altLang="zh-CN" sz="2000" b="1" i="1" smtClean="0">
                            <a:latin typeface="Cambria Math" panose="02040503050406030204" pitchFamily="18" charset="0"/>
                          </a:rPr>
                          <m:t>𝑳</m:t>
                        </m:r>
                      </m:e>
                    </m:d>
                    <m:r>
                      <a:rPr lang="en-US" altLang="zh-CN" sz="2000" b="1" i="1" smtClean="0">
                        <a:latin typeface="Cambria Math" panose="02040503050406030204" pitchFamily="18" charset="0"/>
                      </a:rPr>
                      <m:t>𝒙</m:t>
                    </m:r>
                  </m:oMath>
                </a14:m>
                <a:endParaRPr lang="en-US" altLang="zh-CN" sz="2000" dirty="0"/>
              </a:p>
            </p:txBody>
          </p:sp>
        </mc:Choice>
        <mc:Fallback xmlns="">
          <p:sp>
            <p:nvSpPr>
              <p:cNvPr id="2" name="矩形 1">
                <a:extLst>
                  <a:ext uri="{FF2B5EF4-FFF2-40B4-BE49-F238E27FC236}">
                    <a16:creationId xmlns:a16="http://schemas.microsoft.com/office/drawing/2014/main" id="{005A2942-2E5C-63E9-E4CA-A8ED1E8E7FA7}"/>
                  </a:ext>
                </a:extLst>
              </p:cNvPr>
              <p:cNvSpPr>
                <a:spLocks noRot="1" noChangeAspect="1" noMove="1" noResize="1" noEditPoints="1" noAdjustHandles="1" noChangeArrowheads="1" noChangeShapeType="1" noTextEdit="1"/>
              </p:cNvSpPr>
              <p:nvPr/>
            </p:nvSpPr>
            <p:spPr>
              <a:xfrm>
                <a:off x="250030" y="893106"/>
                <a:ext cx="8436770" cy="4624792"/>
              </a:xfrm>
              <a:prstGeom prst="rect">
                <a:avLst/>
              </a:prstGeom>
              <a:blipFill>
                <a:blip r:embed="rId3"/>
                <a:stretch>
                  <a:fillRect l="-650" b="-151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0546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359CDC3-D254-469E-8F04-CC4295B8C37F}" type="slidenum">
              <a:rPr lang="zh-CN" altLang="en-US" smtClean="0">
                <a:latin typeface="Times New Roman" panose="02020603050405020304" pitchFamily="18" charset="0"/>
                <a:cs typeface="Times New Roman" panose="02020603050405020304" pitchFamily="18" charset="0"/>
              </a:rPr>
              <a:pPr/>
              <a:t>4</a:t>
            </a:fld>
            <a:endParaRPr lang="zh-CN" altLang="en-US">
              <a:latin typeface="Times New Roman" panose="02020603050405020304" pitchFamily="18" charset="0"/>
              <a:cs typeface="Times New Roman" panose="02020603050405020304" pitchFamily="18" charset="0"/>
            </a:endParaRPr>
          </a:p>
        </p:txBody>
      </p:sp>
      <p:sp>
        <p:nvSpPr>
          <p:cNvPr id="10" name="内容占位符 6">
            <a:extLst>
              <a:ext uri="{FF2B5EF4-FFF2-40B4-BE49-F238E27FC236}">
                <a16:creationId xmlns:a16="http://schemas.microsoft.com/office/drawing/2014/main" id="{834C1C92-0AB9-4CA7-8D98-87FA5354141D}"/>
              </a:ext>
            </a:extLst>
          </p:cNvPr>
          <p:cNvSpPr>
            <a:spLocks noGrp="1"/>
          </p:cNvSpPr>
          <p:nvPr>
            <p:ph sz="quarter" idx="13"/>
          </p:nvPr>
        </p:nvSpPr>
        <p:spPr>
          <a:xfrm>
            <a:off x="250030" y="0"/>
            <a:ext cx="8160545" cy="809626"/>
          </a:xfrm>
        </p:spPr>
        <p:txBody>
          <a:bodyPr>
            <a:normAutofit/>
          </a:bodyPr>
          <a:lstStyle/>
          <a:p>
            <a:r>
              <a:rPr lang="zh-CN" altLang="en-US" sz="3200" dirty="0">
                <a:latin typeface="Times New Roman" panose="02020603050405020304" pitchFamily="18" charset="0"/>
                <a:ea typeface="+mn-ea"/>
                <a:cs typeface="Times New Roman" panose="02020603050405020304" pitchFamily="18" charset="0"/>
                <a:sym typeface="+mn-lt"/>
              </a:rPr>
              <a:t>回顾图卷积</a:t>
            </a:r>
          </a:p>
        </p:txBody>
      </p:sp>
      <p:sp>
        <p:nvSpPr>
          <p:cNvPr id="5" name="TextBox 4">
            <a:extLst>
              <a:ext uri="{FF2B5EF4-FFF2-40B4-BE49-F238E27FC236}">
                <a16:creationId xmlns:a16="http://schemas.microsoft.com/office/drawing/2014/main" id="{3BE0782C-D37D-58F7-158C-7CB506F8BA6D}"/>
              </a:ext>
            </a:extLst>
          </p:cNvPr>
          <p:cNvSpPr txBox="1"/>
          <p:nvPr/>
        </p:nvSpPr>
        <p:spPr>
          <a:xfrm>
            <a:off x="0" y="6277303"/>
            <a:ext cx="9604465" cy="523220"/>
          </a:xfrm>
          <a:prstGeom prst="rect">
            <a:avLst/>
          </a:prstGeom>
          <a:noFill/>
        </p:spPr>
        <p:txBody>
          <a:bodyPr wrap="square">
            <a:spAutoFit/>
          </a:bodyPr>
          <a:lstStyle/>
          <a:p>
            <a:r>
              <a:rPr lang="en-US" altLang="zh-CN" sz="1400" b="0" i="0" dirty="0" err="1">
                <a:solidFill>
                  <a:srgbClr val="222222"/>
                </a:solidFill>
                <a:effectLst/>
                <a:latin typeface="Arial" panose="020B0604020202020204" pitchFamily="34" charset="0"/>
              </a:rPr>
              <a:t>Defferrard</a:t>
            </a:r>
            <a:r>
              <a:rPr lang="en-US" altLang="zh-CN" sz="1400" b="0" i="0" dirty="0">
                <a:solidFill>
                  <a:srgbClr val="222222"/>
                </a:solidFill>
                <a:effectLst/>
                <a:latin typeface="Arial" panose="020B0604020202020204" pitchFamily="34" charset="0"/>
              </a:rPr>
              <a:t>, Michaël, Xavier Bresson, and Pierre </a:t>
            </a:r>
            <a:r>
              <a:rPr lang="en-US" altLang="zh-CN" sz="1400" b="0" i="0" dirty="0" err="1">
                <a:solidFill>
                  <a:srgbClr val="222222"/>
                </a:solidFill>
                <a:effectLst/>
                <a:latin typeface="Arial" panose="020B0604020202020204" pitchFamily="34" charset="0"/>
              </a:rPr>
              <a:t>Vandergheynst</a:t>
            </a:r>
            <a:r>
              <a:rPr lang="en-US" altLang="zh-CN" sz="1400" b="0" i="0" dirty="0">
                <a:solidFill>
                  <a:srgbClr val="222222"/>
                </a:solidFill>
                <a:effectLst/>
                <a:latin typeface="Arial" panose="020B0604020202020204" pitchFamily="34" charset="0"/>
              </a:rPr>
              <a:t>. "Convolutional neural networks on graphs with fast localized spectral filtering." </a:t>
            </a:r>
            <a:r>
              <a:rPr lang="en-US" altLang="zh-CN" sz="1400" b="0" i="1" dirty="0">
                <a:solidFill>
                  <a:srgbClr val="222222"/>
                </a:solidFill>
                <a:effectLst/>
                <a:latin typeface="Arial" panose="020B0604020202020204" pitchFamily="34" charset="0"/>
              </a:rPr>
              <a:t>Advances in neural information processing systems</a:t>
            </a:r>
            <a:r>
              <a:rPr lang="en-US" altLang="zh-CN" sz="1400" b="0" i="0" dirty="0">
                <a:solidFill>
                  <a:srgbClr val="222222"/>
                </a:solidFill>
                <a:effectLst/>
                <a:latin typeface="Arial" panose="020B0604020202020204" pitchFamily="34" charset="0"/>
              </a:rPr>
              <a:t> 29 (2016).</a:t>
            </a:r>
            <a:endParaRPr lang="zh-CN" altLang="en-US" sz="1400" dirty="0"/>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005A2942-2E5C-63E9-E4CA-A8ED1E8E7FA7}"/>
                  </a:ext>
                </a:extLst>
              </p:cNvPr>
              <p:cNvSpPr/>
              <p:nvPr/>
            </p:nvSpPr>
            <p:spPr>
              <a:xfrm>
                <a:off x="250030" y="893106"/>
                <a:ext cx="8436770" cy="5008230"/>
              </a:xfrm>
              <a:prstGeom prst="rect">
                <a:avLst/>
              </a:prstGeom>
            </p:spPr>
            <p:txBody>
              <a:bodyPr wrap="square">
                <a:spAutoFit/>
              </a:bodyPr>
              <a:lstStyle/>
              <a:p>
                <a:pPr marL="342900" indent="-342900" algn="just">
                  <a:lnSpc>
                    <a:spcPct val="150000"/>
                  </a:lnSpc>
                  <a:spcBef>
                    <a:spcPts val="1000"/>
                  </a:spcBef>
                  <a:buClr>
                    <a:schemeClr val="bg2">
                      <a:lumMod val="50000"/>
                    </a:schemeClr>
                  </a:buClr>
                  <a:buFont typeface="Wingdings" panose="05000000000000000000" pitchFamily="2" charset="2"/>
                  <a:buChar char="Ø"/>
                </a:pPr>
                <a:r>
                  <a:rPr lang="en-US" altLang="zh-CN" sz="2000" b="1" dirty="0">
                    <a:solidFill>
                      <a:srgbClr val="000000"/>
                    </a:solidFill>
                    <a:latin typeface="+mn-ea"/>
                  </a:rPr>
                  <a:t>Chebyshev Polynomials Approximation</a:t>
                </a:r>
                <a:endParaRPr lang="zh-CN" altLang="en-US" sz="2000" b="1" dirty="0">
                  <a:solidFill>
                    <a:srgbClr val="000000"/>
                  </a:solidFill>
                  <a:latin typeface="+mn-ea"/>
                </a:endParaRPr>
              </a:p>
              <a:p>
                <a:pPr marL="800100" lvl="1" indent="-342900" algn="just">
                  <a:lnSpc>
                    <a:spcPct val="150000"/>
                  </a:lnSpc>
                  <a:spcBef>
                    <a:spcPts val="1000"/>
                  </a:spcBef>
                  <a:buClr>
                    <a:schemeClr val="bg2">
                      <a:lumMod val="50000"/>
                    </a:schemeClr>
                  </a:buClr>
                  <a:buFont typeface="Wingdings" panose="05000000000000000000" pitchFamily="2" charset="2"/>
                  <a:buChar char="ü"/>
                </a:pPr>
                <a:r>
                  <a:rPr lang="en-US" altLang="zh-CN" sz="2000" dirty="0">
                    <a:latin typeface="+mn-ea"/>
                  </a:rPr>
                  <a:t>Graph convolution: </a:t>
                </a:r>
                <a14:m>
                  <m:oMath xmlns:m="http://schemas.openxmlformats.org/officeDocument/2006/math">
                    <m:r>
                      <a:rPr lang="en-US" altLang="zh-CN" sz="2000" b="1" i="1" smtClean="0">
                        <a:latin typeface="Cambria Math" panose="02040503050406030204" pitchFamily="18" charset="0"/>
                      </a:rPr>
                      <m:t>𝒙</m:t>
                    </m:r>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𝒈</m:t>
                    </m:r>
                    <m:r>
                      <a:rPr lang="en-US" altLang="zh-CN" sz="2000" b="1" i="1" smtClean="0">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rPr>
                      <m:t>𝑼</m:t>
                    </m:r>
                    <m:r>
                      <a:rPr lang="en-US" altLang="zh-CN" sz="2000" b="1" i="1" smtClean="0">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𝒈</m:t>
                        </m:r>
                      </m:e>
                      <m:sub>
                        <m:r>
                          <a:rPr lang="en-US" altLang="zh-CN" sz="2000" b="1" i="1" smtClean="0">
                            <a:latin typeface="Cambria Math" panose="02040503050406030204" pitchFamily="18" charset="0"/>
                          </a:rPr>
                          <m:t>𝜽</m:t>
                        </m:r>
                      </m:sub>
                    </m:sSub>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𝑼</m:t>
                        </m:r>
                      </m:e>
                      <m:sup>
                        <m:r>
                          <a:rPr lang="en-US" altLang="zh-CN" sz="2000" b="1" i="1">
                            <a:latin typeface="Cambria Math" panose="02040503050406030204" pitchFamily="18" charset="0"/>
                          </a:rPr>
                          <m:t>⊤</m:t>
                        </m:r>
                      </m:sup>
                    </m:sSup>
                    <m:r>
                      <a:rPr lang="en-US" altLang="zh-CN" sz="2000" b="1" i="1">
                        <a:latin typeface="Cambria Math" panose="02040503050406030204" pitchFamily="18" charset="0"/>
                      </a:rPr>
                      <m:t>𝒙</m:t>
                    </m:r>
                    <m:r>
                      <a:rPr lang="en-US" altLang="zh-CN" sz="2000" b="1" i="1" smtClean="0">
                        <a:latin typeface="Cambria Math" panose="02040503050406030204" pitchFamily="18" charset="0"/>
                      </a:rPr>
                      <m:t>)</m:t>
                    </m:r>
                  </m:oMath>
                </a14:m>
                <a:endParaRPr lang="en-US" altLang="zh-CN" sz="2000" dirty="0"/>
              </a:p>
              <a:p>
                <a:pPr marL="800100" lvl="1" indent="-342900" algn="just">
                  <a:lnSpc>
                    <a:spcPct val="150000"/>
                  </a:lnSpc>
                  <a:spcBef>
                    <a:spcPts val="1000"/>
                  </a:spcBef>
                  <a:buClr>
                    <a:schemeClr val="bg2">
                      <a:lumMod val="50000"/>
                    </a:schemeClr>
                  </a:buClr>
                  <a:buFont typeface="Wingdings" panose="05000000000000000000" pitchFamily="2" charset="2"/>
                  <a:buChar char="ü"/>
                </a:pPr>
                <a:r>
                  <a:rPr lang="en-US" altLang="zh-CN" sz="2000" b="1" dirty="0">
                    <a:solidFill>
                      <a:srgbClr val="000000"/>
                    </a:solidFill>
                    <a:latin typeface="+mn-ea"/>
                  </a:rPr>
                  <a:t>Chebyshev Polynomials </a:t>
                </a:r>
                <a:endParaRPr lang="en-US" altLang="zh-CN" sz="2000" dirty="0"/>
              </a:p>
              <a:p>
                <a:pPr lvl="1" algn="just">
                  <a:lnSpc>
                    <a:spcPct val="150000"/>
                  </a:lnSpc>
                  <a:spcBef>
                    <a:spcPts val="1000"/>
                  </a:spcBef>
                  <a:buClr>
                    <a:schemeClr val="bg2">
                      <a:lumMod val="50000"/>
                    </a:schemeClr>
                  </a:buClr>
                </a:pPr>
                <a14:m>
                  <m:oMathPara xmlns:m="http://schemas.openxmlformats.org/officeDocument/2006/math">
                    <m:oMathParaPr>
                      <m:jc m:val="centerGroup"/>
                    </m:oMathParaPr>
                    <m:oMath xmlns:m="http://schemas.openxmlformats.org/officeDocument/2006/math">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𝒈</m:t>
                          </m:r>
                        </m:e>
                        <m:sub>
                          <m:r>
                            <a:rPr lang="en-US" altLang="zh-CN" sz="2000" b="1" i="1">
                              <a:latin typeface="Cambria Math" panose="02040503050406030204" pitchFamily="18" charset="0"/>
                            </a:rPr>
                            <m:t>𝜽</m:t>
                          </m:r>
                        </m:sub>
                      </m:sSub>
                      <m:d>
                        <m:dPr>
                          <m:ctrlPr>
                            <a:rPr lang="en-US" altLang="zh-CN" sz="2000" b="1" i="1" smtClean="0">
                              <a:latin typeface="Cambria Math" panose="02040503050406030204" pitchFamily="18" charset="0"/>
                            </a:rPr>
                          </m:ctrlPr>
                        </m:dPr>
                        <m:e>
                          <m:r>
                            <a:rPr lang="zh-CN" altLang="en-US" sz="2000" b="1" i="1">
                              <a:latin typeface="Cambria Math" panose="02040503050406030204" pitchFamily="18" charset="0"/>
                            </a:rPr>
                            <m:t>𝚲</m:t>
                          </m:r>
                        </m:e>
                      </m:d>
                      <m:r>
                        <a:rPr lang="en-US" altLang="zh-CN" sz="2000" b="1" i="1">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𝑘</m:t>
                          </m:r>
                          <m:r>
                            <a:rPr lang="en-US" altLang="zh-CN" sz="2000" i="1">
                              <a:latin typeface="Cambria Math" panose="02040503050406030204" pitchFamily="18" charset="0"/>
                            </a:rPr>
                            <m:t>=0</m:t>
                          </m:r>
                        </m:sub>
                        <m:sup>
                          <m:r>
                            <a:rPr lang="en-US" altLang="zh-CN" sz="2000" i="1">
                              <a:latin typeface="Cambria Math" panose="02040503050406030204" pitchFamily="18" charset="0"/>
                            </a:rPr>
                            <m:t>𝐾</m:t>
                          </m:r>
                          <m:r>
                            <a:rPr lang="en-US" altLang="zh-CN" sz="2000" i="1">
                              <a:latin typeface="Cambria Math" panose="02040503050406030204" pitchFamily="18" charset="0"/>
                            </a:rPr>
                            <m:t>−1</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𝜃</m:t>
                              </m:r>
                            </m:e>
                            <m:sub>
                              <m:r>
                                <a:rPr lang="en-US" altLang="zh-CN" sz="2000" i="1">
                                  <a:latin typeface="Cambria Math" panose="02040503050406030204" pitchFamily="18" charset="0"/>
                                </a:rPr>
                                <m:t>𝑘</m:t>
                              </m:r>
                            </m:sub>
                          </m:s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acc>
                            <m:accPr>
                              <m:chr m:val="̃"/>
                              <m:ctrlPr>
                                <a:rPr lang="en-US" altLang="zh-CN" sz="2000" b="0" i="1" smtClean="0">
                                  <a:latin typeface="Cambria Math" panose="02040503050406030204" pitchFamily="18" charset="0"/>
                                </a:rPr>
                              </m:ctrlPr>
                            </m:accPr>
                            <m:e>
                              <m:r>
                                <a:rPr lang="zh-CN" altLang="en-US" sz="2000" b="1" i="1">
                                  <a:latin typeface="Cambria Math" panose="02040503050406030204" pitchFamily="18" charset="0"/>
                                </a:rPr>
                                <m:t>𝚲</m:t>
                              </m:r>
                            </m:e>
                          </m:acc>
                          <m:r>
                            <a:rPr lang="en-US" altLang="zh-CN" sz="2000" b="0" i="1" smtClean="0">
                              <a:latin typeface="Cambria Math" panose="02040503050406030204" pitchFamily="18" charset="0"/>
                            </a:rPr>
                            <m:t>)</m:t>
                          </m:r>
                        </m:e>
                      </m:nary>
                    </m:oMath>
                  </m:oMathPara>
                </a14:m>
                <a:endParaRPr lang="en-US" altLang="zh-CN" sz="2000" dirty="0"/>
              </a:p>
              <a:p>
                <a:pPr lvl="1" algn="just">
                  <a:lnSpc>
                    <a:spcPct val="150000"/>
                  </a:lnSpc>
                  <a:spcBef>
                    <a:spcPts val="1000"/>
                  </a:spcBef>
                  <a:buClr>
                    <a:schemeClr val="bg2">
                      <a:lumMod val="50000"/>
                    </a:schemeClr>
                  </a:buClr>
                </a:pP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𝑘</m:t>
                        </m:r>
                      </m:sub>
                    </m:sSub>
                    <m:d>
                      <m:dPr>
                        <m:ctrlPr>
                          <a:rPr lang="en-US" altLang="zh-CN" sz="2000" b="0" i="1" smtClean="0">
                            <a:latin typeface="Cambria Math" panose="02040503050406030204" pitchFamily="18" charset="0"/>
                          </a:rPr>
                        </m:ctrlPr>
                      </m:dPr>
                      <m:e>
                        <m:acc>
                          <m:accPr>
                            <m:chr m:val="̃"/>
                            <m:ctrlPr>
                              <a:rPr lang="en-US" altLang="zh-CN" sz="2000" b="0" i="1" smtClean="0">
                                <a:latin typeface="Cambria Math" panose="02040503050406030204" pitchFamily="18" charset="0"/>
                              </a:rPr>
                            </m:ctrlPr>
                          </m:accPr>
                          <m:e>
                            <m:r>
                              <a:rPr lang="zh-CN" altLang="en-US" sz="2000" b="1" i="1">
                                <a:latin typeface="Cambria Math" panose="02040503050406030204" pitchFamily="18" charset="0"/>
                              </a:rPr>
                              <m:t>𝚲</m:t>
                            </m:r>
                          </m:e>
                        </m:acc>
                      </m:e>
                    </m:d>
                    <m:r>
                      <a:rPr lang="en-US" altLang="zh-CN" sz="2000" b="1" i="1">
                        <a:latin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ℝ</m:t>
                        </m:r>
                      </m:e>
                      <m:sup>
                        <m:r>
                          <a:rPr lang="en-US" altLang="zh-CN" sz="2000" i="1">
                            <a:latin typeface="Cambria Math" panose="02040503050406030204" pitchFamily="18" charset="0"/>
                            <a:ea typeface="Cambria Math" panose="02040503050406030204" pitchFamily="18" charset="0"/>
                          </a:rPr>
                          <m:t>𝑛</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𝑛</m:t>
                        </m:r>
                      </m:sup>
                    </m:sSup>
                  </m:oMath>
                </a14:m>
                <a:r>
                  <a:rPr lang="en-US" altLang="zh-CN" sz="2000" dirty="0"/>
                  <a:t> </a:t>
                </a:r>
                <a:r>
                  <a:rPr lang="en-US" altLang="zh-CN" sz="2000" dirty="0">
                    <a:latin typeface="+mj-ea"/>
                    <a:ea typeface="+mj-ea"/>
                  </a:rPr>
                  <a:t>is the </a:t>
                </a:r>
                <a:r>
                  <a:rPr lang="en-US" altLang="zh-CN" sz="2000" dirty="0">
                    <a:solidFill>
                      <a:srgbClr val="000000"/>
                    </a:solidFill>
                    <a:latin typeface="+mj-ea"/>
                    <a:ea typeface="+mj-ea"/>
                  </a:rPr>
                  <a:t>Chebyshev Polynomials, and </a:t>
                </a:r>
                <a14:m>
                  <m:oMath xmlns:m="http://schemas.openxmlformats.org/officeDocument/2006/math">
                    <m:acc>
                      <m:accPr>
                        <m:chr m:val="̃"/>
                        <m:ctrlPr>
                          <a:rPr lang="en-US" altLang="zh-CN" sz="2000" b="0" i="1" smtClean="0">
                            <a:latin typeface="Cambria Math" panose="02040503050406030204" pitchFamily="18" charset="0"/>
                          </a:rPr>
                        </m:ctrlPr>
                      </m:accPr>
                      <m:e>
                        <m:r>
                          <a:rPr lang="zh-CN" altLang="en-US" sz="2000" b="1" i="1">
                            <a:latin typeface="Cambria Math" panose="02040503050406030204" pitchFamily="18" charset="0"/>
                          </a:rPr>
                          <m:t>𝚲</m:t>
                        </m:r>
                      </m:e>
                    </m:acc>
                    <m:r>
                      <a:rPr lang="en-US" altLang="zh-CN" sz="2000" b="0" i="1" smtClean="0">
                        <a:latin typeface="Cambria Math" panose="02040503050406030204" pitchFamily="18" charset="0"/>
                      </a:rPr>
                      <m:t>=</m:t>
                    </m:r>
                    <m:f>
                      <m:fPr>
                        <m:ctrlPr>
                          <a:rPr lang="en-US" altLang="zh-CN" sz="2000" b="1" i="1" smtClean="0">
                            <a:latin typeface="Cambria Math" panose="02040503050406030204" pitchFamily="18" charset="0"/>
                          </a:rPr>
                        </m:ctrlPr>
                      </m:fPr>
                      <m:num>
                        <m:r>
                          <a:rPr lang="en-US" altLang="zh-CN" sz="2000" b="0" i="1" smtClean="0">
                            <a:latin typeface="Cambria Math" panose="02040503050406030204" pitchFamily="18" charset="0"/>
                          </a:rPr>
                          <m:t>2</m:t>
                        </m:r>
                        <m:r>
                          <a:rPr lang="zh-CN" altLang="en-US" sz="2000" b="1" i="1">
                            <a:latin typeface="Cambria Math" panose="02040503050406030204" pitchFamily="18" charset="0"/>
                          </a:rPr>
                          <m:t>𝚲</m:t>
                        </m:r>
                      </m:num>
                      <m:den>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𝜆</m:t>
                            </m:r>
                          </m:e>
                          <m:sub>
                            <m:r>
                              <a:rPr lang="en-US" altLang="zh-CN" sz="2000" b="0" i="1" smtClean="0">
                                <a:latin typeface="Cambria Math" panose="02040503050406030204" pitchFamily="18" charset="0"/>
                              </a:rPr>
                              <m:t>𝑚𝑎𝑥</m:t>
                            </m:r>
                          </m:sub>
                        </m:sSub>
                      </m:den>
                    </m:f>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1" i="1" smtClean="0">
                            <a:latin typeface="Cambria Math" panose="02040503050406030204" pitchFamily="18" charset="0"/>
                          </a:rPr>
                          <m:t>𝑰</m:t>
                        </m:r>
                      </m:e>
                      <m:sub>
                        <m:r>
                          <a:rPr lang="en-US" altLang="zh-CN" sz="2000" b="0" i="1" smtClean="0">
                            <a:latin typeface="Cambria Math" panose="02040503050406030204" pitchFamily="18" charset="0"/>
                          </a:rPr>
                          <m:t>𝑛</m:t>
                        </m:r>
                      </m:sub>
                    </m:sSub>
                  </m:oMath>
                </a14:m>
                <a:endParaRPr lang="en-US" altLang="zh-CN" sz="2000" dirty="0">
                  <a:latin typeface="+mj-ea"/>
                  <a:ea typeface="+mj-ea"/>
                </a:endParaRPr>
              </a:p>
              <a:p>
                <a:pPr marL="800100" lvl="1" indent="-342900" algn="just">
                  <a:lnSpc>
                    <a:spcPct val="150000"/>
                  </a:lnSpc>
                  <a:spcBef>
                    <a:spcPts val="1000"/>
                  </a:spcBef>
                  <a:buClr>
                    <a:schemeClr val="bg2">
                      <a:lumMod val="50000"/>
                    </a:schemeClr>
                  </a:buClr>
                  <a:buFont typeface="Wingdings" panose="05000000000000000000" pitchFamily="2" charset="2"/>
                  <a:buChar char="ü"/>
                </a:pP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b="0" i="1" smtClean="0">
                            <a:latin typeface="Cambria Math" panose="02040503050406030204" pitchFamily="18" charset="0"/>
                          </a:rPr>
                          <m:t>0</m:t>
                        </m:r>
                      </m:sub>
                    </m:sSub>
                    <m:d>
                      <m:dPr>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𝑎</m:t>
                        </m:r>
                      </m:e>
                    </m:d>
                    <m:r>
                      <a:rPr lang="en-US" altLang="zh-CN" sz="2000" b="0" i="1" smtClean="0">
                        <a:latin typeface="Cambria Math" panose="02040503050406030204" pitchFamily="18" charset="0"/>
                      </a:rPr>
                      <m:t>=1</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b="0" i="1" smtClean="0">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𝑎</m:t>
                        </m:r>
                      </m:e>
                    </m:d>
                    <m:r>
                      <a:rPr lang="en-US" altLang="zh-CN" sz="2000" i="1">
                        <a:latin typeface="Cambria Math" panose="02040503050406030204" pitchFamily="18" charset="0"/>
                      </a:rPr>
                      <m:t>=</m:t>
                    </m:r>
                    <m:r>
                      <a:rPr lang="en-US" altLang="zh-CN" sz="2000" b="0" i="1" smtClean="0">
                        <a:latin typeface="Cambria Math" panose="02040503050406030204" pitchFamily="18" charset="0"/>
                      </a:rPr>
                      <m:t>2</m:t>
                    </m:r>
                    <m:r>
                      <a:rPr lang="en-US" altLang="zh-CN" sz="2000" i="1">
                        <a:latin typeface="Cambria Math" panose="02040503050406030204" pitchFamily="18" charset="0"/>
                      </a:rPr>
                      <m:t>𝑥</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𝑎</m:t>
                        </m:r>
                      </m:e>
                    </m:d>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0</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𝑎</m:t>
                        </m:r>
                      </m:e>
                    </m:d>
                  </m:oMath>
                </a14:m>
                <a:endParaRPr lang="en-US" altLang="zh-CN" sz="2000" dirty="0"/>
              </a:p>
              <a:p>
                <a:pPr marL="800100" lvl="1" indent="-342900" algn="just">
                  <a:lnSpc>
                    <a:spcPct val="150000"/>
                  </a:lnSpc>
                  <a:spcBef>
                    <a:spcPts val="1000"/>
                  </a:spcBef>
                  <a:buClr>
                    <a:schemeClr val="bg2">
                      <a:lumMod val="50000"/>
                    </a:schemeClr>
                  </a:buClr>
                  <a:buFont typeface="Wingdings" panose="05000000000000000000" pitchFamily="2" charset="2"/>
                  <a:buChar char="ü"/>
                </a:pP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b="0" i="1" smtClean="0">
                            <a:latin typeface="Cambria Math" panose="02040503050406030204" pitchFamily="18" charset="0"/>
                          </a:rPr>
                          <m:t>𝑘</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𝑎</m:t>
                        </m:r>
                      </m:e>
                    </m:d>
                    <m:r>
                      <a:rPr lang="en-US" altLang="zh-CN" sz="2000" i="1">
                        <a:latin typeface="Cambria Math" panose="02040503050406030204" pitchFamily="18" charset="0"/>
                      </a:rPr>
                      <m:t>=2</m:t>
                    </m:r>
                    <m:r>
                      <a:rPr lang="en-US" altLang="zh-CN" sz="2000" i="1">
                        <a:latin typeface="Cambria Math" panose="02040503050406030204" pitchFamily="18" charset="0"/>
                      </a:rPr>
                      <m:t>𝑥</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𝑎</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−2</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𝑎</m:t>
                        </m:r>
                      </m:e>
                    </m:d>
                  </m:oMath>
                </a14:m>
                <a:endParaRPr lang="en-US" altLang="zh-CN" sz="2000" dirty="0"/>
              </a:p>
            </p:txBody>
          </p:sp>
        </mc:Choice>
        <mc:Fallback xmlns="">
          <p:sp>
            <p:nvSpPr>
              <p:cNvPr id="2" name="矩形 1">
                <a:extLst>
                  <a:ext uri="{FF2B5EF4-FFF2-40B4-BE49-F238E27FC236}">
                    <a16:creationId xmlns:a16="http://schemas.microsoft.com/office/drawing/2014/main" id="{005A2942-2E5C-63E9-E4CA-A8ED1E8E7FA7}"/>
                  </a:ext>
                </a:extLst>
              </p:cNvPr>
              <p:cNvSpPr>
                <a:spLocks noRot="1" noChangeAspect="1" noMove="1" noResize="1" noEditPoints="1" noAdjustHandles="1" noChangeArrowheads="1" noChangeShapeType="1" noTextEdit="1"/>
              </p:cNvSpPr>
              <p:nvPr/>
            </p:nvSpPr>
            <p:spPr>
              <a:xfrm>
                <a:off x="250030" y="893106"/>
                <a:ext cx="8436770" cy="5008230"/>
              </a:xfrm>
              <a:prstGeom prst="rect">
                <a:avLst/>
              </a:prstGeom>
              <a:blipFill>
                <a:blip r:embed="rId3"/>
                <a:stretch>
                  <a:fillRect l="-650" b="-9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1644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359CDC3-D254-469E-8F04-CC4295B8C37F}" type="slidenum">
              <a:rPr lang="zh-CN" altLang="en-US" smtClean="0">
                <a:latin typeface="Times New Roman" panose="02020603050405020304" pitchFamily="18" charset="0"/>
                <a:cs typeface="Times New Roman" panose="02020603050405020304" pitchFamily="18" charset="0"/>
              </a:rPr>
              <a:pPr/>
              <a:t>5</a:t>
            </a:fld>
            <a:endParaRPr lang="zh-CN" altLang="en-US">
              <a:latin typeface="Times New Roman" panose="02020603050405020304" pitchFamily="18" charset="0"/>
              <a:cs typeface="Times New Roman" panose="02020603050405020304" pitchFamily="18" charset="0"/>
            </a:endParaRPr>
          </a:p>
        </p:txBody>
      </p:sp>
      <p:sp>
        <p:nvSpPr>
          <p:cNvPr id="10" name="内容占位符 6">
            <a:extLst>
              <a:ext uri="{FF2B5EF4-FFF2-40B4-BE49-F238E27FC236}">
                <a16:creationId xmlns:a16="http://schemas.microsoft.com/office/drawing/2014/main" id="{834C1C92-0AB9-4CA7-8D98-87FA5354141D}"/>
              </a:ext>
            </a:extLst>
          </p:cNvPr>
          <p:cNvSpPr>
            <a:spLocks noGrp="1"/>
          </p:cNvSpPr>
          <p:nvPr>
            <p:ph sz="quarter" idx="13"/>
          </p:nvPr>
        </p:nvSpPr>
        <p:spPr>
          <a:xfrm>
            <a:off x="250030" y="0"/>
            <a:ext cx="8160545" cy="809626"/>
          </a:xfrm>
        </p:spPr>
        <p:txBody>
          <a:bodyPr>
            <a:normAutofit/>
          </a:bodyPr>
          <a:lstStyle/>
          <a:p>
            <a:r>
              <a:rPr lang="zh-CN" altLang="en-US" sz="3200" dirty="0">
                <a:latin typeface="Times New Roman" panose="02020603050405020304" pitchFamily="18" charset="0"/>
                <a:ea typeface="+mn-ea"/>
                <a:cs typeface="Times New Roman" panose="02020603050405020304" pitchFamily="18" charset="0"/>
                <a:sym typeface="+mn-lt"/>
              </a:rPr>
              <a:t>回顾图卷积</a:t>
            </a:r>
          </a:p>
        </p:txBody>
      </p:sp>
      <p:sp>
        <p:nvSpPr>
          <p:cNvPr id="5" name="TextBox 4">
            <a:extLst>
              <a:ext uri="{FF2B5EF4-FFF2-40B4-BE49-F238E27FC236}">
                <a16:creationId xmlns:a16="http://schemas.microsoft.com/office/drawing/2014/main" id="{3BE0782C-D37D-58F7-158C-7CB506F8BA6D}"/>
              </a:ext>
            </a:extLst>
          </p:cNvPr>
          <p:cNvSpPr txBox="1"/>
          <p:nvPr/>
        </p:nvSpPr>
        <p:spPr>
          <a:xfrm>
            <a:off x="0" y="6277303"/>
            <a:ext cx="9604465" cy="523220"/>
          </a:xfrm>
          <a:prstGeom prst="rect">
            <a:avLst/>
          </a:prstGeom>
          <a:noFill/>
        </p:spPr>
        <p:txBody>
          <a:bodyPr wrap="square">
            <a:spAutoFit/>
          </a:bodyPr>
          <a:lstStyle/>
          <a:p>
            <a:r>
              <a:rPr lang="en-US" altLang="zh-CN" sz="1400" b="0" i="0" dirty="0" err="1">
                <a:solidFill>
                  <a:srgbClr val="222222"/>
                </a:solidFill>
                <a:effectLst/>
                <a:latin typeface="Arial" panose="020B0604020202020204" pitchFamily="34" charset="0"/>
              </a:rPr>
              <a:t>Defferrard</a:t>
            </a:r>
            <a:r>
              <a:rPr lang="en-US" altLang="zh-CN" sz="1400" b="0" i="0" dirty="0">
                <a:solidFill>
                  <a:srgbClr val="222222"/>
                </a:solidFill>
                <a:effectLst/>
                <a:latin typeface="Arial" panose="020B0604020202020204" pitchFamily="34" charset="0"/>
              </a:rPr>
              <a:t>, Michaël, Xavier Bresson, and Pierre </a:t>
            </a:r>
            <a:r>
              <a:rPr lang="en-US" altLang="zh-CN" sz="1400" b="0" i="0" dirty="0" err="1">
                <a:solidFill>
                  <a:srgbClr val="222222"/>
                </a:solidFill>
                <a:effectLst/>
                <a:latin typeface="Arial" panose="020B0604020202020204" pitchFamily="34" charset="0"/>
              </a:rPr>
              <a:t>Vandergheynst</a:t>
            </a:r>
            <a:r>
              <a:rPr lang="en-US" altLang="zh-CN" sz="1400" b="0" i="0" dirty="0">
                <a:solidFill>
                  <a:srgbClr val="222222"/>
                </a:solidFill>
                <a:effectLst/>
                <a:latin typeface="Arial" panose="020B0604020202020204" pitchFamily="34" charset="0"/>
              </a:rPr>
              <a:t>. "Convolutional neural networks on graphs with fast localized spectral filtering." </a:t>
            </a:r>
            <a:r>
              <a:rPr lang="en-US" altLang="zh-CN" sz="1400" b="0" i="1" dirty="0">
                <a:solidFill>
                  <a:srgbClr val="222222"/>
                </a:solidFill>
                <a:effectLst/>
                <a:latin typeface="Arial" panose="020B0604020202020204" pitchFamily="34" charset="0"/>
              </a:rPr>
              <a:t>Advances in neural information processing systems</a:t>
            </a:r>
            <a:r>
              <a:rPr lang="en-US" altLang="zh-CN" sz="1400" b="0" i="0" dirty="0">
                <a:solidFill>
                  <a:srgbClr val="222222"/>
                </a:solidFill>
                <a:effectLst/>
                <a:latin typeface="Arial" panose="020B0604020202020204" pitchFamily="34" charset="0"/>
              </a:rPr>
              <a:t> 29 (2016).</a:t>
            </a:r>
            <a:endParaRPr lang="zh-CN" altLang="en-US" sz="1400" dirty="0"/>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005A2942-2E5C-63E9-E4CA-A8ED1E8E7FA7}"/>
                  </a:ext>
                </a:extLst>
              </p:cNvPr>
              <p:cNvSpPr/>
              <p:nvPr/>
            </p:nvSpPr>
            <p:spPr>
              <a:xfrm>
                <a:off x="250030" y="893106"/>
                <a:ext cx="8436770" cy="4637808"/>
              </a:xfrm>
              <a:prstGeom prst="rect">
                <a:avLst/>
              </a:prstGeom>
            </p:spPr>
            <p:txBody>
              <a:bodyPr wrap="square">
                <a:spAutoFit/>
              </a:bodyPr>
              <a:lstStyle/>
              <a:p>
                <a:pPr marL="342900" indent="-342900" algn="just">
                  <a:lnSpc>
                    <a:spcPct val="150000"/>
                  </a:lnSpc>
                  <a:spcBef>
                    <a:spcPts val="1000"/>
                  </a:spcBef>
                  <a:buClr>
                    <a:schemeClr val="bg2">
                      <a:lumMod val="50000"/>
                    </a:schemeClr>
                  </a:buClr>
                  <a:buFont typeface="Wingdings" panose="05000000000000000000" pitchFamily="2" charset="2"/>
                  <a:buChar char="Ø"/>
                </a:pPr>
                <a:r>
                  <a:rPr lang="en-US" altLang="zh-CN" sz="2000" b="1" dirty="0">
                    <a:solidFill>
                      <a:srgbClr val="000000"/>
                    </a:solidFill>
                    <a:latin typeface="+mn-ea"/>
                  </a:rPr>
                  <a:t>Chebyshev Polynomials Approximation</a:t>
                </a:r>
                <a:endParaRPr lang="zh-CN" altLang="en-US" sz="2000" b="1" dirty="0">
                  <a:solidFill>
                    <a:srgbClr val="000000"/>
                  </a:solidFill>
                  <a:latin typeface="+mn-ea"/>
                </a:endParaRPr>
              </a:p>
              <a:p>
                <a:pPr marL="800100" lvl="1" indent="-342900" algn="just">
                  <a:lnSpc>
                    <a:spcPct val="150000"/>
                  </a:lnSpc>
                  <a:spcBef>
                    <a:spcPts val="1000"/>
                  </a:spcBef>
                  <a:buClr>
                    <a:schemeClr val="bg2">
                      <a:lumMod val="50000"/>
                    </a:schemeClr>
                  </a:buClr>
                  <a:buFont typeface="Wingdings" panose="05000000000000000000" pitchFamily="2" charset="2"/>
                  <a:buChar char="ü"/>
                </a:pPr>
                <a:r>
                  <a:rPr lang="en-US" altLang="zh-CN" sz="2000" b="1" dirty="0">
                    <a:solidFill>
                      <a:srgbClr val="000000"/>
                    </a:solidFill>
                    <a:latin typeface="+mn-ea"/>
                  </a:rPr>
                  <a:t>Chebyshev Polynomials </a:t>
                </a:r>
                <a:endParaRPr lang="en-US" altLang="zh-CN" sz="2000" dirty="0">
                  <a:latin typeface="+mj-ea"/>
                  <a:ea typeface="+mj-ea"/>
                </a:endParaRPr>
              </a:p>
              <a:p>
                <a:pPr lvl="1" algn="just">
                  <a:lnSpc>
                    <a:spcPct val="150000"/>
                  </a:lnSpc>
                  <a:spcBef>
                    <a:spcPts val="1000"/>
                  </a:spcBef>
                  <a:buClr>
                    <a:schemeClr val="bg2">
                      <a:lumMod val="50000"/>
                    </a:schemeClr>
                  </a:buClr>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𝑼</m:t>
                      </m:r>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𝒈</m:t>
                              </m:r>
                            </m:e>
                            <m:sub>
                              <m:r>
                                <a:rPr lang="en-US" altLang="zh-CN" sz="2000" b="1" i="1" smtClean="0">
                                  <a:latin typeface="Cambria Math" panose="02040503050406030204" pitchFamily="18" charset="0"/>
                                </a:rPr>
                                <m:t>𝜽</m:t>
                              </m:r>
                            </m:sub>
                          </m:sSub>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𝑼</m:t>
                              </m:r>
                            </m:e>
                            <m:sup>
                              <m:r>
                                <a:rPr lang="en-US" altLang="zh-CN" sz="2000" b="1" i="1">
                                  <a:latin typeface="Cambria Math" panose="02040503050406030204" pitchFamily="18" charset="0"/>
                                </a:rPr>
                                <m:t>⊤</m:t>
                              </m:r>
                            </m:sup>
                          </m:sSup>
                          <m:r>
                            <a:rPr lang="en-US" altLang="zh-CN" sz="2000" b="1" i="1">
                              <a:latin typeface="Cambria Math" panose="02040503050406030204" pitchFamily="18" charset="0"/>
                            </a:rPr>
                            <m:t>𝒙</m:t>
                          </m:r>
                        </m:e>
                      </m:d>
                      <m:r>
                        <a:rPr lang="en-US" altLang="zh-CN" sz="2000" b="1" i="1">
                          <a:latin typeface="Cambria Math" panose="02040503050406030204" pitchFamily="18" charset="0"/>
                        </a:rPr>
                        <m:t>=</m:t>
                      </m:r>
                      <m:r>
                        <a:rPr lang="en-US" altLang="zh-CN" sz="2000" b="1" i="1">
                          <a:latin typeface="Cambria Math" panose="02040503050406030204" pitchFamily="18" charset="0"/>
                        </a:rPr>
                        <m:t>𝑼</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𝑘</m:t>
                          </m:r>
                          <m:r>
                            <a:rPr lang="en-US" altLang="zh-CN" sz="2000" i="1">
                              <a:latin typeface="Cambria Math" panose="02040503050406030204" pitchFamily="18" charset="0"/>
                            </a:rPr>
                            <m:t>=0</m:t>
                          </m:r>
                        </m:sub>
                        <m:sup>
                          <m:r>
                            <a:rPr lang="en-US" altLang="zh-CN" sz="2000" i="1">
                              <a:latin typeface="Cambria Math" panose="02040503050406030204" pitchFamily="18" charset="0"/>
                            </a:rPr>
                            <m:t>𝐾</m:t>
                          </m:r>
                          <m:r>
                            <a:rPr lang="en-US" altLang="zh-CN" sz="2000" i="1">
                              <a:latin typeface="Cambria Math" panose="02040503050406030204" pitchFamily="18" charset="0"/>
                            </a:rPr>
                            <m:t>−1</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𝜃</m:t>
                              </m:r>
                            </m:e>
                            <m:sub>
                              <m:r>
                                <a:rPr lang="en-US" altLang="zh-CN" sz="2000" i="1">
                                  <a:latin typeface="Cambria Math" panose="02040503050406030204" pitchFamily="18" charset="0"/>
                                </a:rPr>
                                <m:t>𝑘</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𝑘</m:t>
                              </m:r>
                            </m:sub>
                          </m:sSub>
                          <m:r>
                            <a:rPr lang="en-US" altLang="zh-CN" sz="2000" i="1">
                              <a:latin typeface="Cambria Math" panose="02040503050406030204" pitchFamily="18" charset="0"/>
                            </a:rPr>
                            <m:t>(</m:t>
                          </m:r>
                          <m:acc>
                            <m:accPr>
                              <m:chr m:val="̃"/>
                              <m:ctrlPr>
                                <a:rPr lang="en-US" altLang="zh-CN" sz="2000" i="1">
                                  <a:latin typeface="Cambria Math" panose="02040503050406030204" pitchFamily="18" charset="0"/>
                                </a:rPr>
                              </m:ctrlPr>
                            </m:accPr>
                            <m:e>
                              <m:r>
                                <a:rPr lang="zh-CN" altLang="en-US" sz="2000" b="1" i="1">
                                  <a:latin typeface="Cambria Math" panose="02040503050406030204" pitchFamily="18" charset="0"/>
                                </a:rPr>
                                <m:t>𝚲</m:t>
                              </m:r>
                            </m:e>
                          </m:acc>
                          <m:r>
                            <a:rPr lang="en-US" altLang="zh-CN" sz="2000" i="1">
                              <a:latin typeface="Cambria Math" panose="02040503050406030204" pitchFamily="18" charset="0"/>
                            </a:rPr>
                            <m:t>)</m:t>
                          </m:r>
                        </m:e>
                      </m:nary>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𝑼</m:t>
                          </m:r>
                        </m:e>
                        <m:sup>
                          <m:r>
                            <a:rPr lang="en-US" altLang="zh-CN" sz="2000" b="1" i="1">
                              <a:latin typeface="Cambria Math" panose="02040503050406030204" pitchFamily="18" charset="0"/>
                            </a:rPr>
                            <m:t>⊤</m:t>
                          </m:r>
                        </m:sup>
                      </m:sSup>
                      <m:r>
                        <a:rPr lang="en-US" altLang="zh-CN" sz="2000" b="1" i="1">
                          <a:latin typeface="Cambria Math" panose="02040503050406030204" pitchFamily="18" charset="0"/>
                        </a:rPr>
                        <m:t>𝒙</m:t>
                      </m:r>
                      <m:r>
                        <a:rPr lang="en-US" altLang="zh-CN" sz="2000" b="1" i="1" smtClean="0">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𝑘</m:t>
                          </m:r>
                          <m:r>
                            <a:rPr lang="en-US" altLang="zh-CN" sz="2000" i="1">
                              <a:latin typeface="Cambria Math" panose="02040503050406030204" pitchFamily="18" charset="0"/>
                            </a:rPr>
                            <m:t>=0</m:t>
                          </m:r>
                        </m:sub>
                        <m:sup>
                          <m:r>
                            <a:rPr lang="en-US" altLang="zh-CN" sz="2000" i="1">
                              <a:latin typeface="Cambria Math" panose="02040503050406030204" pitchFamily="18" charset="0"/>
                            </a:rPr>
                            <m:t>𝐾</m:t>
                          </m:r>
                          <m:r>
                            <a:rPr lang="en-US" altLang="zh-CN" sz="2000" i="1">
                              <a:latin typeface="Cambria Math" panose="02040503050406030204" pitchFamily="18" charset="0"/>
                            </a:rPr>
                            <m:t>−1</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𝜃</m:t>
                              </m:r>
                            </m:e>
                            <m:sub>
                              <m:r>
                                <a:rPr lang="en-US" altLang="zh-CN" sz="2000" i="1">
                                  <a:latin typeface="Cambria Math" panose="02040503050406030204" pitchFamily="18" charset="0"/>
                                </a:rPr>
                                <m:t>𝑘</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𝑘</m:t>
                              </m:r>
                            </m:sub>
                          </m:sSub>
                          <m:r>
                            <a:rPr lang="en-US" altLang="zh-CN" sz="2000" i="1">
                              <a:latin typeface="Cambria Math" panose="02040503050406030204" pitchFamily="18" charset="0"/>
                            </a:rPr>
                            <m:t>(</m:t>
                          </m:r>
                          <m:acc>
                            <m:accPr>
                              <m:chr m:val="̃"/>
                              <m:ctrlPr>
                                <a:rPr lang="en-US" altLang="zh-CN" sz="2000" b="1" i="1">
                                  <a:latin typeface="Cambria Math" panose="02040503050406030204" pitchFamily="18" charset="0"/>
                                </a:rPr>
                              </m:ctrlPr>
                            </m:accPr>
                            <m:e>
                              <m:r>
                                <a:rPr lang="en-US" altLang="zh-CN" sz="2000" b="1" i="1" smtClean="0">
                                  <a:latin typeface="Cambria Math" panose="02040503050406030204" pitchFamily="18" charset="0"/>
                                </a:rPr>
                                <m:t>𝑳</m:t>
                              </m:r>
                            </m:e>
                          </m:acc>
                          <m:r>
                            <a:rPr lang="en-US" altLang="zh-CN" sz="2000" i="1">
                              <a:latin typeface="Cambria Math" panose="02040503050406030204" pitchFamily="18" charset="0"/>
                            </a:rPr>
                            <m:t>)</m:t>
                          </m:r>
                          <m:r>
                            <a:rPr lang="en-US" altLang="zh-CN" sz="2000" b="1" i="1">
                              <a:latin typeface="Cambria Math" panose="02040503050406030204" pitchFamily="18" charset="0"/>
                            </a:rPr>
                            <m:t>𝒙</m:t>
                          </m:r>
                        </m:e>
                      </m:nary>
                      <m:r>
                        <a:rPr lang="en-US" altLang="zh-CN" sz="2000" b="0" i="1" smtClean="0">
                          <a:latin typeface="Cambria Math" panose="02040503050406030204" pitchFamily="18" charset="0"/>
                        </a:rPr>
                        <m:t>=</m:t>
                      </m:r>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𝒈</m:t>
                          </m:r>
                        </m:e>
                        <m:sub>
                          <m:r>
                            <a:rPr lang="en-US" altLang="zh-CN" sz="2000" b="1" i="1">
                              <a:latin typeface="Cambria Math" panose="02040503050406030204" pitchFamily="18" charset="0"/>
                            </a:rPr>
                            <m:t>𝜽</m:t>
                          </m:r>
                        </m:sub>
                      </m:sSub>
                      <m:d>
                        <m:dPr>
                          <m:ctrlPr>
                            <a:rPr lang="en-US" altLang="zh-CN" sz="2000" b="1" i="1">
                              <a:latin typeface="Cambria Math" panose="02040503050406030204" pitchFamily="18" charset="0"/>
                            </a:rPr>
                          </m:ctrlPr>
                        </m:dPr>
                        <m:e>
                          <m:r>
                            <a:rPr lang="en-US" altLang="zh-CN" sz="2000" b="1" i="1">
                              <a:latin typeface="Cambria Math" panose="02040503050406030204" pitchFamily="18" charset="0"/>
                            </a:rPr>
                            <m:t>𝑳</m:t>
                          </m:r>
                        </m:e>
                      </m:d>
                      <m:r>
                        <a:rPr lang="en-US" altLang="zh-CN" sz="2000" b="1" i="1">
                          <a:latin typeface="Cambria Math" panose="02040503050406030204" pitchFamily="18" charset="0"/>
                        </a:rPr>
                        <m:t>𝒙</m:t>
                      </m:r>
                    </m:oMath>
                  </m:oMathPara>
                </a14:m>
                <a:endParaRPr lang="en-US" altLang="zh-CN" sz="2000" dirty="0"/>
              </a:p>
              <a:p>
                <a:pPr lvl="1" algn="just">
                  <a:lnSpc>
                    <a:spcPct val="150000"/>
                  </a:lnSpc>
                  <a:spcBef>
                    <a:spcPts val="1000"/>
                  </a:spcBef>
                  <a:buClr>
                    <a:schemeClr val="bg2">
                      <a:lumMod val="50000"/>
                    </a:schemeClr>
                  </a:buClr>
                </a:pPr>
                <a14:m>
                  <m:oMathPara xmlns:m="http://schemas.openxmlformats.org/officeDocument/2006/math">
                    <m:oMathParaPr>
                      <m:jc m:val="centerGroup"/>
                    </m:oMathParaPr>
                    <m:oMath xmlns:m="http://schemas.openxmlformats.org/officeDocument/2006/math">
                      <m:acc>
                        <m:accPr>
                          <m:chr m:val="̃"/>
                          <m:ctrlPr>
                            <a:rPr lang="en-US" altLang="zh-CN" sz="2000" b="1" i="1" smtClean="0">
                              <a:latin typeface="Cambria Math" panose="02040503050406030204" pitchFamily="18" charset="0"/>
                            </a:rPr>
                          </m:ctrlPr>
                        </m:accPr>
                        <m:e>
                          <m:r>
                            <a:rPr lang="en-US" altLang="zh-CN" sz="2000" b="1" i="1" smtClean="0">
                              <a:latin typeface="Cambria Math" panose="02040503050406030204" pitchFamily="18" charset="0"/>
                            </a:rPr>
                            <m:t>𝑳</m:t>
                          </m:r>
                        </m:e>
                      </m:acc>
                      <m:r>
                        <a:rPr lang="en-US" altLang="zh-CN" sz="2000" b="1" i="1" smtClean="0">
                          <a:latin typeface="Cambria Math" panose="02040503050406030204" pitchFamily="18" charset="0"/>
                        </a:rPr>
                        <m:t>=</m:t>
                      </m:r>
                      <m:f>
                        <m:fPr>
                          <m:ctrlPr>
                            <a:rPr lang="en-US" altLang="zh-CN" sz="2000" b="1" i="1">
                              <a:latin typeface="Cambria Math" panose="02040503050406030204" pitchFamily="18" charset="0"/>
                            </a:rPr>
                          </m:ctrlPr>
                        </m:fPr>
                        <m:num>
                          <m:r>
                            <a:rPr lang="en-US" altLang="zh-CN" sz="2000" i="1">
                              <a:latin typeface="Cambria Math" panose="02040503050406030204" pitchFamily="18" charset="0"/>
                            </a:rPr>
                            <m:t>2</m:t>
                          </m:r>
                          <m:r>
                            <a:rPr lang="en-US" altLang="zh-CN" sz="2000" b="1" i="1" smtClean="0">
                              <a:latin typeface="Cambria Math" panose="02040503050406030204" pitchFamily="18" charset="0"/>
                            </a:rPr>
                            <m:t>𝑳</m:t>
                          </m:r>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𝑚𝑎𝑥</m:t>
                              </m:r>
                            </m:sub>
                          </m:sSub>
                        </m:den>
                      </m:f>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1" i="1">
                              <a:latin typeface="Cambria Math" panose="02040503050406030204" pitchFamily="18" charset="0"/>
                            </a:rPr>
                            <m:t>𝑰</m:t>
                          </m:r>
                        </m:e>
                        <m:sub>
                          <m:r>
                            <a:rPr lang="en-US" altLang="zh-CN" sz="2000" i="1">
                              <a:latin typeface="Cambria Math" panose="02040503050406030204" pitchFamily="18" charset="0"/>
                            </a:rPr>
                            <m:t>𝑛</m:t>
                          </m:r>
                        </m:sub>
                      </m:sSub>
                    </m:oMath>
                  </m:oMathPara>
                </a14:m>
                <a:endParaRPr lang="en-US" altLang="zh-CN" sz="2000" dirty="0"/>
              </a:p>
              <a:p>
                <a:pPr marL="800100" lvl="1" indent="-342900" algn="just">
                  <a:lnSpc>
                    <a:spcPct val="150000"/>
                  </a:lnSpc>
                  <a:spcBef>
                    <a:spcPts val="1000"/>
                  </a:spcBef>
                  <a:buClr>
                    <a:schemeClr val="bg2">
                      <a:lumMod val="50000"/>
                    </a:schemeClr>
                  </a:buClr>
                  <a:buFont typeface="Wingdings" panose="05000000000000000000" pitchFamily="2" charset="2"/>
                  <a:buChar char="ü"/>
                </a:pPr>
                <a14:m>
                  <m:oMath xmlns:m="http://schemas.openxmlformats.org/officeDocument/2006/math">
                    <m:sSub>
                      <m:sSubPr>
                        <m:ctrlPr>
                          <a:rPr lang="en-US" altLang="zh-CN" sz="2000" i="1" smtClean="0">
                            <a:latin typeface="Cambria Math" panose="02040503050406030204" pitchFamily="18" charset="0"/>
                          </a:rPr>
                        </m:ctrlPr>
                      </m:sSubPr>
                      <m:e>
                        <m:acc>
                          <m:accPr>
                            <m:chr m:val="̅"/>
                            <m:ctrlPr>
                              <a:rPr lang="en-US" altLang="zh-CN" sz="2000" b="1" i="1" smtClean="0">
                                <a:latin typeface="Cambria Math" panose="02040503050406030204" pitchFamily="18" charset="0"/>
                              </a:rPr>
                            </m:ctrlPr>
                          </m:accPr>
                          <m:e>
                            <m:r>
                              <a:rPr lang="en-US" altLang="zh-CN" sz="2000" b="1" i="1">
                                <a:latin typeface="Cambria Math" panose="02040503050406030204" pitchFamily="18" charset="0"/>
                              </a:rPr>
                              <m:t>𝒙</m:t>
                            </m:r>
                          </m:e>
                        </m:acc>
                      </m:e>
                      <m:sub>
                        <m:r>
                          <a:rPr lang="en-US" altLang="zh-CN" sz="2000" b="0" i="1" smtClean="0">
                            <a:latin typeface="Cambria Math" panose="02040503050406030204" pitchFamily="18" charset="0"/>
                          </a:rPr>
                          <m:t>𝑘</m:t>
                        </m:r>
                      </m:sub>
                    </m:sSub>
                    <m:r>
                      <a:rPr lang="en-US" altLang="zh-CN" sz="2000" b="1" i="1" smtClean="0">
                        <a:latin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𝑘</m:t>
                        </m:r>
                      </m:sub>
                    </m:sSub>
                    <m:d>
                      <m:dPr>
                        <m:ctrlPr>
                          <a:rPr lang="en-US" altLang="zh-CN" sz="2000" i="1">
                            <a:latin typeface="Cambria Math" panose="02040503050406030204" pitchFamily="18" charset="0"/>
                          </a:rPr>
                        </m:ctrlPr>
                      </m:dPr>
                      <m:e>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𝑳</m:t>
                            </m:r>
                          </m:e>
                        </m:acc>
                      </m:e>
                    </m:d>
                    <m:r>
                      <a:rPr lang="en-US" altLang="zh-CN" sz="2000" b="1" i="1">
                        <a:latin typeface="Cambria Math" panose="02040503050406030204" pitchFamily="18" charset="0"/>
                      </a:rPr>
                      <m:t>𝒙</m:t>
                    </m:r>
                    <m:r>
                      <a:rPr lang="en-US" altLang="zh-CN" sz="2000" b="1" i="1">
                        <a:latin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ℝ</m:t>
                        </m:r>
                      </m:e>
                      <m:sup>
                        <m:r>
                          <a:rPr lang="en-US" altLang="zh-CN" sz="2000" i="1">
                            <a:latin typeface="Cambria Math" panose="02040503050406030204" pitchFamily="18" charset="0"/>
                            <a:ea typeface="Cambria Math" panose="02040503050406030204" pitchFamily="18" charset="0"/>
                          </a:rPr>
                          <m:t>𝑛</m:t>
                        </m:r>
                      </m:sup>
                    </m:sSup>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𝒙</m:t>
                            </m:r>
                          </m:e>
                        </m:acc>
                      </m:e>
                      <m:sub>
                        <m:r>
                          <a:rPr lang="en-US" altLang="zh-CN" sz="2000" i="1">
                            <a:latin typeface="Cambria Math" panose="02040503050406030204" pitchFamily="18" charset="0"/>
                          </a:rPr>
                          <m:t>𝑘</m:t>
                        </m:r>
                      </m:sub>
                    </m:sSub>
                    <m:r>
                      <a:rPr lang="en-US" altLang="zh-CN" sz="2000" b="1" i="1">
                        <a:latin typeface="Cambria Math" panose="02040503050406030204" pitchFamily="18" charset="0"/>
                      </a:rPr>
                      <m:t>=</m:t>
                    </m:r>
                  </m:oMath>
                </a14:m>
                <a:r>
                  <a:rPr lang="en-US" altLang="zh-CN" sz="2000" dirty="0"/>
                  <a:t> </a:t>
                </a:r>
                <a14:m>
                  <m:oMath xmlns:m="http://schemas.openxmlformats.org/officeDocument/2006/math">
                    <m:r>
                      <a:rPr lang="en-US" altLang="zh-CN" sz="2000" b="0" i="0" smtClean="0">
                        <a:latin typeface="Cambria Math" panose="02040503050406030204" pitchFamily="18" charset="0"/>
                      </a:rPr>
                      <m:t>2</m:t>
                    </m:r>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𝑳</m:t>
                        </m:r>
                      </m:e>
                    </m:acc>
                    <m:sSub>
                      <m:sSubPr>
                        <m:ctrlPr>
                          <a:rPr lang="en-US" altLang="zh-CN" sz="2000" i="1">
                            <a:latin typeface="Cambria Math" panose="02040503050406030204" pitchFamily="18" charset="0"/>
                          </a:rPr>
                        </m:ctrlPr>
                      </m:sSubPr>
                      <m:e>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𝒙</m:t>
                            </m:r>
                          </m:e>
                        </m:acc>
                      </m:e>
                      <m:sub>
                        <m:r>
                          <a:rPr lang="en-US" altLang="zh-CN" sz="2000" i="1">
                            <a:latin typeface="Cambria Math" panose="02040503050406030204" pitchFamily="18" charset="0"/>
                          </a:rPr>
                          <m:t>𝑘</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𝒙</m:t>
                            </m:r>
                          </m:e>
                        </m:acc>
                      </m:e>
                      <m:sub>
                        <m:r>
                          <a:rPr lang="en-US" altLang="zh-CN" sz="2000" i="1">
                            <a:latin typeface="Cambria Math" panose="02040503050406030204" pitchFamily="18" charset="0"/>
                          </a:rPr>
                          <m:t>𝑘</m:t>
                        </m:r>
                        <m:r>
                          <a:rPr lang="en-US" altLang="zh-CN" sz="2000" i="1">
                            <a:latin typeface="Cambria Math" panose="02040503050406030204" pitchFamily="18" charset="0"/>
                          </a:rPr>
                          <m:t>−2</m:t>
                        </m:r>
                      </m:sub>
                    </m:sSub>
                  </m:oMath>
                </a14:m>
                <a:r>
                  <a:rPr lang="en-US" altLang="zh-CN" sz="2000" dirty="0"/>
                  <a:t>, where </a:t>
                </a:r>
                <a14:m>
                  <m:oMath xmlns:m="http://schemas.openxmlformats.org/officeDocument/2006/math">
                    <m:sSub>
                      <m:sSubPr>
                        <m:ctrlPr>
                          <a:rPr lang="en-US" altLang="zh-CN" sz="2000" i="1">
                            <a:latin typeface="Cambria Math" panose="02040503050406030204" pitchFamily="18" charset="0"/>
                          </a:rPr>
                        </m:ctrlPr>
                      </m:sSubPr>
                      <m:e>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𝒙</m:t>
                            </m:r>
                          </m:e>
                        </m:acc>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r>
                      <a:rPr lang="en-US" altLang="zh-CN" sz="2000" b="1" i="1" smtClean="0">
                        <a:latin typeface="Cambria Math" panose="02040503050406030204" pitchFamily="18" charset="0"/>
                      </a:rPr>
                      <m:t>𝒙</m:t>
                    </m:r>
                  </m:oMath>
                </a14:m>
                <a:r>
                  <a:rPr lang="en-US" altLang="zh-CN" sz="2000" b="1" dirty="0"/>
                  <a:t>,  </a:t>
                </a:r>
                <a14:m>
                  <m:oMath xmlns:m="http://schemas.openxmlformats.org/officeDocument/2006/math">
                    <m:sSub>
                      <m:sSubPr>
                        <m:ctrlPr>
                          <a:rPr lang="en-US" altLang="zh-CN" sz="2000" i="1">
                            <a:latin typeface="Cambria Math" panose="02040503050406030204" pitchFamily="18" charset="0"/>
                          </a:rPr>
                        </m:ctrlPr>
                      </m:sSubPr>
                      <m:e>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𝒙</m:t>
                            </m:r>
                          </m:e>
                        </m:acc>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𝑳</m:t>
                        </m:r>
                      </m:e>
                    </m:acc>
                    <m:r>
                      <a:rPr lang="en-US" altLang="zh-CN" sz="2000" b="1" i="1">
                        <a:latin typeface="Cambria Math" panose="02040503050406030204" pitchFamily="18" charset="0"/>
                      </a:rPr>
                      <m:t>𝒙</m:t>
                    </m:r>
                  </m:oMath>
                </a14:m>
                <a:endParaRPr lang="en-US" altLang="zh-CN" sz="2000" b="1" dirty="0"/>
              </a:p>
              <a:p>
                <a:pPr marL="800100" lvl="1" indent="-342900" algn="just">
                  <a:lnSpc>
                    <a:spcPct val="150000"/>
                  </a:lnSpc>
                  <a:spcBef>
                    <a:spcPts val="1000"/>
                  </a:spcBef>
                  <a:buClr>
                    <a:schemeClr val="bg2">
                      <a:lumMod val="50000"/>
                    </a:schemeClr>
                  </a:buClr>
                  <a:buFont typeface="Wingdings" panose="05000000000000000000" pitchFamily="2" charset="2"/>
                  <a:buChar char="ü"/>
                </a:pPr>
                <a14:m>
                  <m:oMath xmlns:m="http://schemas.openxmlformats.org/officeDocument/2006/math">
                    <m:r>
                      <a:rPr lang="en-US" altLang="zh-CN" sz="2000" b="1" i="1" smtClean="0">
                        <a:latin typeface="Cambria Math" panose="02040503050406030204" pitchFamily="18" charset="0"/>
                      </a:rPr>
                      <m:t>𝑼</m:t>
                    </m:r>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𝒈</m:t>
                            </m:r>
                          </m:e>
                          <m:sub>
                            <m:r>
                              <a:rPr lang="en-US" altLang="zh-CN" sz="2000" b="1" i="1" smtClean="0">
                                <a:latin typeface="Cambria Math" panose="02040503050406030204" pitchFamily="18" charset="0"/>
                              </a:rPr>
                              <m:t>𝜽</m:t>
                            </m:r>
                          </m:sub>
                        </m:sSub>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𝑼</m:t>
                            </m:r>
                          </m:e>
                          <m:sup>
                            <m:r>
                              <a:rPr lang="en-US" altLang="zh-CN" sz="2000" b="1" i="1">
                                <a:latin typeface="Cambria Math" panose="02040503050406030204" pitchFamily="18" charset="0"/>
                              </a:rPr>
                              <m:t>⊤</m:t>
                            </m:r>
                          </m:sup>
                        </m:sSup>
                        <m:r>
                          <a:rPr lang="en-US" altLang="zh-CN" sz="2000" b="1" i="1">
                            <a:latin typeface="Cambria Math" panose="02040503050406030204" pitchFamily="18" charset="0"/>
                          </a:rPr>
                          <m:t>𝒙</m:t>
                        </m:r>
                      </m:e>
                    </m:d>
                    <m:r>
                      <a:rPr lang="en-US" altLang="zh-CN" sz="2000" b="1" i="1" smtClean="0">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𝑘</m:t>
                        </m:r>
                        <m:r>
                          <a:rPr lang="en-US" altLang="zh-CN" sz="2000" i="1">
                            <a:latin typeface="Cambria Math" panose="02040503050406030204" pitchFamily="18" charset="0"/>
                          </a:rPr>
                          <m:t>=0</m:t>
                        </m:r>
                      </m:sub>
                      <m:sup>
                        <m:r>
                          <a:rPr lang="en-US" altLang="zh-CN" sz="2000" i="1">
                            <a:latin typeface="Cambria Math" panose="02040503050406030204" pitchFamily="18" charset="0"/>
                          </a:rPr>
                          <m:t>𝐾</m:t>
                        </m:r>
                        <m:r>
                          <a:rPr lang="en-US" altLang="zh-CN" sz="2000" i="1">
                            <a:latin typeface="Cambria Math" panose="02040503050406030204" pitchFamily="18" charset="0"/>
                          </a:rPr>
                          <m:t>−1</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𝜃</m:t>
                            </m:r>
                          </m:e>
                          <m:sub>
                            <m:r>
                              <a:rPr lang="en-US" altLang="zh-CN" sz="2000" i="1">
                                <a:latin typeface="Cambria Math" panose="02040503050406030204" pitchFamily="18" charset="0"/>
                              </a:rPr>
                              <m:t>𝑘</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𝑘</m:t>
                            </m:r>
                          </m:sub>
                        </m:sSub>
                        <m:r>
                          <a:rPr lang="en-US" altLang="zh-CN" sz="2000" i="1">
                            <a:latin typeface="Cambria Math" panose="02040503050406030204" pitchFamily="18" charset="0"/>
                          </a:rPr>
                          <m:t>(</m:t>
                        </m:r>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𝑳</m:t>
                            </m:r>
                          </m:e>
                        </m:acc>
                        <m:r>
                          <a:rPr lang="en-US" altLang="zh-CN" sz="2000" i="1">
                            <a:latin typeface="Cambria Math" panose="02040503050406030204" pitchFamily="18" charset="0"/>
                          </a:rPr>
                          <m:t>)</m:t>
                        </m:r>
                        <m:r>
                          <a:rPr lang="en-US" altLang="zh-CN" sz="2000" b="1" i="1">
                            <a:latin typeface="Cambria Math" panose="02040503050406030204" pitchFamily="18" charset="0"/>
                          </a:rPr>
                          <m:t>𝒙</m:t>
                        </m:r>
                      </m:e>
                    </m:nary>
                    <m:r>
                      <a:rPr lang="en-US" altLang="zh-CN" sz="2000" b="1" i="1" smtClean="0">
                        <a:latin typeface="Cambria Math" panose="02040503050406030204" pitchFamily="18" charset="0"/>
                      </a:rPr>
                      <m:t>=</m:t>
                    </m:r>
                    <m:d>
                      <m:dPr>
                        <m:begChr m:val="["/>
                        <m:endChr m:val="]"/>
                        <m:ctrlPr>
                          <a:rPr lang="en-US" altLang="zh-CN" sz="2000" b="1" i="1" smtClean="0">
                            <a:latin typeface="Cambria Math" panose="02040503050406030204" pitchFamily="18" charset="0"/>
                          </a:rPr>
                        </m:ctrlPr>
                      </m:dPr>
                      <m:e>
                        <m:sSub>
                          <m:sSubPr>
                            <m:ctrlPr>
                              <a:rPr lang="en-US" altLang="zh-CN" sz="2000" i="1">
                                <a:latin typeface="Cambria Math" panose="02040503050406030204" pitchFamily="18" charset="0"/>
                              </a:rPr>
                            </m:ctrlPr>
                          </m:sSubPr>
                          <m:e>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𝒙</m:t>
                                </m:r>
                              </m:e>
                            </m:acc>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𝒙</m:t>
                                </m:r>
                              </m:e>
                            </m:acc>
                          </m:e>
                          <m:sub>
                            <m:r>
                              <a:rPr lang="en-US" altLang="zh-CN" sz="2000" b="0" i="1" smtClean="0">
                                <a:latin typeface="Cambria Math" panose="02040503050406030204" pitchFamily="18" charset="0"/>
                              </a:rPr>
                              <m:t>𝐾</m:t>
                            </m:r>
                            <m:r>
                              <a:rPr lang="en-US" altLang="zh-CN" sz="2000" b="0" i="1" smtClean="0">
                                <a:latin typeface="Cambria Math" panose="02040503050406030204" pitchFamily="18" charset="0"/>
                              </a:rPr>
                              <m:t>−1</m:t>
                            </m:r>
                          </m:sub>
                        </m:sSub>
                      </m:e>
                    </m:d>
                    <m:r>
                      <a:rPr lang="en-US" altLang="zh-CN" sz="2000" b="1" i="1" smtClean="0">
                        <a:latin typeface="Cambria Math" panose="02040503050406030204" pitchFamily="18" charset="0"/>
                      </a:rPr>
                      <m:t>𝜽</m:t>
                    </m:r>
                  </m:oMath>
                </a14:m>
                <a:r>
                  <a:rPr lang="en-US" altLang="zh-CN" sz="2000" b="1" dirty="0"/>
                  <a:t>, where </a:t>
                </a:r>
                <a14:m>
                  <m:oMath xmlns:m="http://schemas.openxmlformats.org/officeDocument/2006/math">
                    <m:r>
                      <a:rPr lang="en-US" altLang="zh-CN" sz="2000" b="1" i="1">
                        <a:latin typeface="Cambria Math" panose="02040503050406030204" pitchFamily="18" charset="0"/>
                      </a:rPr>
                      <m:t>𝜽</m:t>
                    </m:r>
                    <m:r>
                      <a:rPr lang="en-US" altLang="zh-CN" sz="2000" b="1" i="1">
                        <a:latin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ℝ</m:t>
                        </m:r>
                      </m:e>
                      <m:sup>
                        <m:r>
                          <a:rPr lang="en-US" altLang="zh-CN" sz="2000" b="0" i="1" smtClean="0">
                            <a:latin typeface="Cambria Math" panose="02040503050406030204" pitchFamily="18" charset="0"/>
                            <a:ea typeface="Cambria Math" panose="02040503050406030204" pitchFamily="18" charset="0"/>
                          </a:rPr>
                          <m:t>𝐾</m:t>
                        </m:r>
                      </m:sup>
                    </m:sSup>
                  </m:oMath>
                </a14:m>
                <a:endParaRPr lang="en-US" altLang="zh-CN" sz="2000" b="1" dirty="0"/>
              </a:p>
            </p:txBody>
          </p:sp>
        </mc:Choice>
        <mc:Fallback xmlns="">
          <p:sp>
            <p:nvSpPr>
              <p:cNvPr id="2" name="矩形 1">
                <a:extLst>
                  <a:ext uri="{FF2B5EF4-FFF2-40B4-BE49-F238E27FC236}">
                    <a16:creationId xmlns:a16="http://schemas.microsoft.com/office/drawing/2014/main" id="{005A2942-2E5C-63E9-E4CA-A8ED1E8E7FA7}"/>
                  </a:ext>
                </a:extLst>
              </p:cNvPr>
              <p:cNvSpPr>
                <a:spLocks noRot="1" noChangeAspect="1" noMove="1" noResize="1" noEditPoints="1" noAdjustHandles="1" noChangeArrowheads="1" noChangeShapeType="1" noTextEdit="1"/>
              </p:cNvSpPr>
              <p:nvPr/>
            </p:nvSpPr>
            <p:spPr>
              <a:xfrm>
                <a:off x="250030" y="893106"/>
                <a:ext cx="8436770" cy="4637808"/>
              </a:xfrm>
              <a:prstGeom prst="rect">
                <a:avLst/>
              </a:prstGeom>
              <a:blipFill>
                <a:blip r:embed="rId3"/>
                <a:stretch>
                  <a:fillRect l="-650" b="-147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3188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359CDC3-D254-469E-8F04-CC4295B8C37F}" type="slidenum">
              <a:rPr lang="zh-CN" altLang="en-US" smtClean="0">
                <a:latin typeface="Times New Roman" panose="02020603050405020304" pitchFamily="18" charset="0"/>
                <a:cs typeface="Times New Roman" panose="02020603050405020304" pitchFamily="18" charset="0"/>
              </a:rPr>
              <a:pPr/>
              <a:t>6</a:t>
            </a:fld>
            <a:endParaRPr lang="zh-CN" altLang="en-US">
              <a:latin typeface="Times New Roman" panose="02020603050405020304" pitchFamily="18" charset="0"/>
              <a:cs typeface="Times New Roman" panose="02020603050405020304" pitchFamily="18" charset="0"/>
            </a:endParaRPr>
          </a:p>
        </p:txBody>
      </p:sp>
      <p:sp>
        <p:nvSpPr>
          <p:cNvPr id="10" name="内容占位符 6">
            <a:extLst>
              <a:ext uri="{FF2B5EF4-FFF2-40B4-BE49-F238E27FC236}">
                <a16:creationId xmlns:a16="http://schemas.microsoft.com/office/drawing/2014/main" id="{834C1C92-0AB9-4CA7-8D98-87FA5354141D}"/>
              </a:ext>
            </a:extLst>
          </p:cNvPr>
          <p:cNvSpPr>
            <a:spLocks noGrp="1"/>
          </p:cNvSpPr>
          <p:nvPr>
            <p:ph sz="quarter" idx="13"/>
          </p:nvPr>
        </p:nvSpPr>
        <p:spPr>
          <a:xfrm>
            <a:off x="250030" y="0"/>
            <a:ext cx="8160545" cy="809626"/>
          </a:xfrm>
        </p:spPr>
        <p:txBody>
          <a:bodyPr>
            <a:normAutofit/>
          </a:bodyPr>
          <a:lstStyle/>
          <a:p>
            <a:r>
              <a:rPr lang="zh-CN" altLang="en-US" sz="3200" dirty="0">
                <a:latin typeface="Times New Roman" panose="02020603050405020304" pitchFamily="18" charset="0"/>
                <a:ea typeface="+mn-ea"/>
                <a:cs typeface="Times New Roman" panose="02020603050405020304" pitchFamily="18" charset="0"/>
                <a:sym typeface="+mn-lt"/>
              </a:rPr>
              <a:t>张量化图卷积</a:t>
            </a:r>
          </a:p>
        </p:txBody>
      </p:sp>
      <p:sp>
        <p:nvSpPr>
          <p:cNvPr id="5" name="TextBox 4">
            <a:extLst>
              <a:ext uri="{FF2B5EF4-FFF2-40B4-BE49-F238E27FC236}">
                <a16:creationId xmlns:a16="http://schemas.microsoft.com/office/drawing/2014/main" id="{3BE0782C-D37D-58F7-158C-7CB506F8BA6D}"/>
              </a:ext>
            </a:extLst>
          </p:cNvPr>
          <p:cNvSpPr txBox="1"/>
          <p:nvPr/>
        </p:nvSpPr>
        <p:spPr>
          <a:xfrm>
            <a:off x="0" y="6277303"/>
            <a:ext cx="9604465" cy="523220"/>
          </a:xfrm>
          <a:prstGeom prst="rect">
            <a:avLst/>
          </a:prstGeom>
          <a:noFill/>
        </p:spPr>
        <p:txBody>
          <a:bodyPr wrap="square">
            <a:spAutoFit/>
          </a:bodyPr>
          <a:lstStyle/>
          <a:p>
            <a:r>
              <a:rPr lang="en-US" altLang="zh-CN" sz="1400" b="0" i="0" dirty="0" err="1">
                <a:solidFill>
                  <a:srgbClr val="222222"/>
                </a:solidFill>
                <a:effectLst/>
                <a:latin typeface="Arial" panose="020B0604020202020204" pitchFamily="34" charset="0"/>
              </a:rPr>
              <a:t>Defferrard</a:t>
            </a:r>
            <a:r>
              <a:rPr lang="en-US" altLang="zh-CN" sz="1400" b="0" i="0" dirty="0">
                <a:solidFill>
                  <a:srgbClr val="222222"/>
                </a:solidFill>
                <a:effectLst/>
                <a:latin typeface="Arial" panose="020B0604020202020204" pitchFamily="34" charset="0"/>
              </a:rPr>
              <a:t>, Michaël, Xavier Bresson, and Pierre </a:t>
            </a:r>
            <a:r>
              <a:rPr lang="en-US" altLang="zh-CN" sz="1400" b="0" i="0" dirty="0" err="1">
                <a:solidFill>
                  <a:srgbClr val="222222"/>
                </a:solidFill>
                <a:effectLst/>
                <a:latin typeface="Arial" panose="020B0604020202020204" pitchFamily="34" charset="0"/>
              </a:rPr>
              <a:t>Vandergheynst</a:t>
            </a:r>
            <a:r>
              <a:rPr lang="en-US" altLang="zh-CN" sz="1400" b="0" i="0" dirty="0">
                <a:solidFill>
                  <a:srgbClr val="222222"/>
                </a:solidFill>
                <a:effectLst/>
                <a:latin typeface="Arial" panose="020B0604020202020204" pitchFamily="34" charset="0"/>
              </a:rPr>
              <a:t>. "Convolutional neural networks on graphs with fast localized spectral filtering." </a:t>
            </a:r>
            <a:r>
              <a:rPr lang="en-US" altLang="zh-CN" sz="1400" b="0" i="1" dirty="0">
                <a:solidFill>
                  <a:srgbClr val="222222"/>
                </a:solidFill>
                <a:effectLst/>
                <a:latin typeface="Arial" panose="020B0604020202020204" pitchFamily="34" charset="0"/>
              </a:rPr>
              <a:t>Advances in neural information processing systems</a:t>
            </a:r>
            <a:r>
              <a:rPr lang="en-US" altLang="zh-CN" sz="1400" b="0" i="0" dirty="0">
                <a:solidFill>
                  <a:srgbClr val="222222"/>
                </a:solidFill>
                <a:effectLst/>
                <a:latin typeface="Arial" panose="020B0604020202020204" pitchFamily="34" charset="0"/>
              </a:rPr>
              <a:t> 29 (2016).</a:t>
            </a:r>
            <a:endParaRPr lang="zh-CN" altLang="en-US" sz="1400" dirty="0"/>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005A2942-2E5C-63E9-E4CA-A8ED1E8E7FA7}"/>
                  </a:ext>
                </a:extLst>
              </p:cNvPr>
              <p:cNvSpPr/>
              <p:nvPr/>
            </p:nvSpPr>
            <p:spPr>
              <a:xfrm>
                <a:off x="250030" y="893106"/>
                <a:ext cx="8436770" cy="5274457"/>
              </a:xfrm>
              <a:prstGeom prst="rect">
                <a:avLst/>
              </a:prstGeom>
            </p:spPr>
            <p:txBody>
              <a:bodyPr wrap="square">
                <a:spAutoFit/>
              </a:bodyPr>
              <a:lstStyle/>
              <a:p>
                <a:pPr marL="342900" indent="-342900" algn="just">
                  <a:lnSpc>
                    <a:spcPct val="150000"/>
                  </a:lnSpc>
                  <a:spcBef>
                    <a:spcPts val="1000"/>
                  </a:spcBef>
                  <a:buClr>
                    <a:schemeClr val="bg2">
                      <a:lumMod val="50000"/>
                    </a:schemeClr>
                  </a:buClr>
                  <a:buFont typeface="Wingdings" panose="05000000000000000000" pitchFamily="2" charset="2"/>
                  <a:buChar char="Ø"/>
                </a:pPr>
                <a:r>
                  <a:rPr lang="zh-CN" altLang="en-US" sz="2000" dirty="0">
                    <a:solidFill>
                      <a:srgbClr val="000000"/>
                    </a:solidFill>
                    <a:latin typeface="+mn-ea"/>
                  </a:rPr>
                  <a:t>取</a:t>
                </a:r>
                <a14:m>
                  <m:oMath xmlns:m="http://schemas.openxmlformats.org/officeDocument/2006/math">
                    <m:r>
                      <a:rPr lang="en-US" altLang="zh-CN" sz="2000" b="0" i="1" smtClean="0">
                        <a:latin typeface="Cambria Math" panose="02040503050406030204" pitchFamily="18" charset="0"/>
                      </a:rPr>
                      <m:t>𝐾</m:t>
                    </m:r>
                    <m:r>
                      <a:rPr lang="en-US" altLang="zh-CN" sz="2000" b="0" i="1" smtClean="0">
                        <a:latin typeface="Cambria Math" panose="02040503050406030204" pitchFamily="18" charset="0"/>
                      </a:rPr>
                      <m:t>=2</m:t>
                    </m:r>
                  </m:oMath>
                </a14:m>
                <a:endParaRPr lang="en-US" altLang="zh-CN" sz="2000" dirty="0">
                  <a:latin typeface="+mj-ea"/>
                  <a:ea typeface="+mj-ea"/>
                </a:endParaRPr>
              </a:p>
              <a:p>
                <a:pPr marL="800100" lvl="1" indent="-342900" algn="just">
                  <a:lnSpc>
                    <a:spcPct val="150000"/>
                  </a:lnSpc>
                  <a:spcBef>
                    <a:spcPts val="1000"/>
                  </a:spcBef>
                  <a:buClr>
                    <a:schemeClr val="bg2">
                      <a:lumMod val="50000"/>
                    </a:schemeClr>
                  </a:buClr>
                  <a:buFont typeface="Wingdings" panose="05000000000000000000" pitchFamily="2" charset="2"/>
                  <a:buChar char="ü"/>
                </a:pPr>
                <a14:m>
                  <m:oMath xmlns:m="http://schemas.openxmlformats.org/officeDocument/2006/math">
                    <m:r>
                      <a:rPr lang="en-US" altLang="zh-CN" sz="2000" b="1" i="1" smtClean="0">
                        <a:latin typeface="Cambria Math" panose="02040503050406030204" pitchFamily="18" charset="0"/>
                      </a:rPr>
                      <m:t>𝑼</m:t>
                    </m:r>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𝒈</m:t>
                            </m:r>
                          </m:e>
                          <m:sub>
                            <m:r>
                              <a:rPr lang="en-US" altLang="zh-CN" sz="2000" b="1" i="1" smtClean="0">
                                <a:latin typeface="Cambria Math" panose="02040503050406030204" pitchFamily="18" charset="0"/>
                              </a:rPr>
                              <m:t>𝜽</m:t>
                            </m:r>
                          </m:sub>
                        </m:sSub>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𝑼</m:t>
                            </m:r>
                          </m:e>
                          <m:sup>
                            <m:r>
                              <a:rPr lang="en-US" altLang="zh-CN" sz="2000" b="1" i="1">
                                <a:latin typeface="Cambria Math" panose="02040503050406030204" pitchFamily="18" charset="0"/>
                              </a:rPr>
                              <m:t>⊤</m:t>
                            </m:r>
                          </m:sup>
                        </m:sSup>
                        <m:r>
                          <a:rPr lang="en-US" altLang="zh-CN" sz="2000" b="1" i="1">
                            <a:latin typeface="Cambria Math" panose="02040503050406030204" pitchFamily="18" charset="0"/>
                          </a:rPr>
                          <m:t>𝒙</m:t>
                        </m:r>
                      </m:e>
                    </m:d>
                    <m:r>
                      <a:rPr lang="en-US" altLang="zh-CN" sz="2000" b="1" i="1" smtClean="0">
                        <a:latin typeface="Cambria Math" panose="02040503050406030204" pitchFamily="18" charset="0"/>
                      </a:rPr>
                      <m:t>=</m:t>
                    </m:r>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𝑘</m:t>
                        </m:r>
                        <m:r>
                          <a:rPr lang="en-US" altLang="zh-CN" sz="2000" i="1">
                            <a:latin typeface="Cambria Math" panose="02040503050406030204" pitchFamily="18" charset="0"/>
                          </a:rPr>
                          <m:t>=0</m:t>
                        </m:r>
                      </m:sub>
                      <m:sup>
                        <m:r>
                          <a:rPr lang="en-US" altLang="zh-CN" sz="2000" i="1">
                            <a:latin typeface="Cambria Math" panose="02040503050406030204" pitchFamily="18" charset="0"/>
                          </a:rPr>
                          <m:t>𝐾</m:t>
                        </m:r>
                        <m:r>
                          <a:rPr lang="en-US" altLang="zh-CN" sz="2000" i="1">
                            <a:latin typeface="Cambria Math" panose="02040503050406030204" pitchFamily="18" charset="0"/>
                          </a:rPr>
                          <m:t>−1</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𝜃</m:t>
                            </m:r>
                          </m:e>
                          <m:sub>
                            <m:r>
                              <a:rPr lang="en-US" altLang="zh-CN" sz="2000" i="1">
                                <a:latin typeface="Cambria Math" panose="02040503050406030204" pitchFamily="18" charset="0"/>
                              </a:rPr>
                              <m:t>𝑘</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i="1">
                                <a:latin typeface="Cambria Math" panose="02040503050406030204" pitchFamily="18" charset="0"/>
                              </a:rPr>
                              <m:t>𝑘</m:t>
                            </m:r>
                          </m:sub>
                        </m:sSub>
                        <m:r>
                          <a:rPr lang="en-US" altLang="zh-CN" sz="2000" i="1">
                            <a:latin typeface="Cambria Math" panose="02040503050406030204" pitchFamily="18" charset="0"/>
                          </a:rPr>
                          <m:t>(</m:t>
                        </m:r>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𝑳</m:t>
                            </m:r>
                          </m:e>
                        </m:acc>
                        <m:r>
                          <a:rPr lang="en-US" altLang="zh-CN" sz="2000" i="1">
                            <a:latin typeface="Cambria Math" panose="02040503050406030204" pitchFamily="18" charset="0"/>
                          </a:rPr>
                          <m:t>)</m:t>
                        </m:r>
                        <m:r>
                          <a:rPr lang="en-US" altLang="zh-CN" sz="2000" b="1" i="1">
                            <a:latin typeface="Cambria Math" panose="02040503050406030204" pitchFamily="18" charset="0"/>
                          </a:rPr>
                          <m:t>𝒙</m:t>
                        </m:r>
                      </m:e>
                    </m:nary>
                    <m:r>
                      <a:rPr lang="en-US" altLang="zh-CN" sz="2000" b="1" i="1" smtClean="0">
                        <a:latin typeface="Cambria Math" panose="02040503050406030204" pitchFamily="18" charset="0"/>
                      </a:rPr>
                      <m:t>=</m:t>
                    </m:r>
                    <m:d>
                      <m:dPr>
                        <m:begChr m:val="["/>
                        <m:endChr m:val="]"/>
                        <m:ctrlPr>
                          <a:rPr lang="en-US" altLang="zh-CN" sz="2000" b="1" i="1" smtClean="0">
                            <a:latin typeface="Cambria Math" panose="02040503050406030204" pitchFamily="18" charset="0"/>
                          </a:rPr>
                        </m:ctrlPr>
                      </m:dPr>
                      <m:e>
                        <m:sSub>
                          <m:sSubPr>
                            <m:ctrlPr>
                              <a:rPr lang="en-US" altLang="zh-CN" sz="2000" i="1">
                                <a:latin typeface="Cambria Math" panose="02040503050406030204" pitchFamily="18" charset="0"/>
                              </a:rPr>
                            </m:ctrlPr>
                          </m:sSubPr>
                          <m:e>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𝒙</m:t>
                                </m:r>
                              </m:e>
                            </m:acc>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𝒙</m:t>
                                </m:r>
                              </m:e>
                            </m:acc>
                          </m:e>
                          <m:sub>
                            <m:r>
                              <a:rPr lang="en-US" altLang="zh-CN" sz="2000" b="0" i="1" smtClean="0">
                                <a:latin typeface="Cambria Math" panose="02040503050406030204" pitchFamily="18" charset="0"/>
                              </a:rPr>
                              <m:t>𝐾</m:t>
                            </m:r>
                            <m:r>
                              <a:rPr lang="en-US" altLang="zh-CN" sz="2000" b="0" i="1" smtClean="0">
                                <a:latin typeface="Cambria Math" panose="02040503050406030204" pitchFamily="18" charset="0"/>
                              </a:rPr>
                              <m:t>−1</m:t>
                            </m:r>
                          </m:sub>
                        </m:sSub>
                      </m:e>
                    </m:d>
                    <m:r>
                      <a:rPr lang="en-US" altLang="zh-CN" sz="2000" b="1" i="1" smtClean="0">
                        <a:latin typeface="Cambria Math" panose="02040503050406030204" pitchFamily="18" charset="0"/>
                      </a:rPr>
                      <m:t>𝜽</m:t>
                    </m:r>
                  </m:oMath>
                </a14:m>
                <a:br>
                  <a:rPr lang="en-US" altLang="zh-CN" sz="2000" b="1" dirty="0"/>
                </a:br>
                <a14:m>
                  <m:oMath xmlns:m="http://schemas.openxmlformats.org/officeDocument/2006/math">
                    <m:r>
                      <a:rPr lang="en-US" altLang="zh-CN" sz="2000" b="1" i="0" smtClean="0">
                        <a:latin typeface="Cambria Math" panose="02040503050406030204" pitchFamily="18" charset="0"/>
                      </a:rPr>
                      <m:t>=</m:t>
                    </m:r>
                    <m:d>
                      <m:dPr>
                        <m:begChr m:val="["/>
                        <m:endChr m:val="]"/>
                        <m:ctrlPr>
                          <a:rPr lang="en-US" altLang="zh-CN" sz="2000" b="1" i="1">
                            <a:latin typeface="Cambria Math" panose="02040503050406030204" pitchFamily="18" charset="0"/>
                          </a:rPr>
                        </m:ctrlPr>
                      </m:dPr>
                      <m:e>
                        <m:sSub>
                          <m:sSubPr>
                            <m:ctrlPr>
                              <a:rPr lang="en-US" altLang="zh-CN" sz="2000" i="1">
                                <a:latin typeface="Cambria Math" panose="02040503050406030204" pitchFamily="18" charset="0"/>
                              </a:rPr>
                            </m:ctrlPr>
                          </m:sSubPr>
                          <m:e>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𝒙</m:t>
                                </m:r>
                              </m:e>
                            </m:acc>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𝒙</m:t>
                                </m:r>
                              </m:e>
                            </m:acc>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𝒙</m:t>
                                </m:r>
                              </m:e>
                            </m:acc>
                          </m:e>
                          <m:sub>
                            <m:r>
                              <a:rPr lang="en-US" altLang="zh-CN" sz="2000" b="0" i="1" smtClean="0">
                                <a:latin typeface="Cambria Math" panose="02040503050406030204" pitchFamily="18" charset="0"/>
                              </a:rPr>
                              <m:t>2</m:t>
                            </m:r>
                          </m:sub>
                        </m:sSub>
                      </m:e>
                    </m:d>
                    <m:r>
                      <a:rPr lang="en-US" altLang="zh-CN" sz="2000" b="1" i="1" smtClean="0">
                        <a:latin typeface="Cambria Math" panose="02040503050406030204" pitchFamily="18" charset="0"/>
                      </a:rPr>
                      <m:t>𝜽</m:t>
                    </m:r>
                  </m:oMath>
                </a14:m>
                <a:br>
                  <a:rPr lang="en-US" altLang="zh-CN" sz="2000" b="1" dirty="0"/>
                </a:br>
                <a14:m>
                  <m:oMath xmlns:m="http://schemas.openxmlformats.org/officeDocument/2006/math">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𝑳</m:t>
                        </m:r>
                      </m:e>
                    </m:acc>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𝟐</m:t>
                    </m:r>
                    <m:sSup>
                      <m:sSupPr>
                        <m:ctrlPr>
                          <a:rPr lang="en-US" altLang="zh-CN" sz="2000" b="1" i="1" smtClean="0">
                            <a:latin typeface="Cambria Math" panose="02040503050406030204" pitchFamily="18" charset="0"/>
                          </a:rPr>
                        </m:ctrlPr>
                      </m:sSupPr>
                      <m:e>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𝑳</m:t>
                            </m:r>
                          </m:e>
                        </m:acc>
                      </m:e>
                      <m:sup>
                        <m:r>
                          <a:rPr lang="en-US" altLang="zh-CN" sz="2000" b="1" i="1" smtClean="0">
                            <a:latin typeface="Cambria Math" panose="02040503050406030204" pitchFamily="18" charset="0"/>
                          </a:rPr>
                          <m:t>𝟐</m:t>
                        </m:r>
                      </m:sup>
                    </m:sSup>
                    <m:r>
                      <a:rPr lang="en-US" altLang="zh-CN" sz="2000" b="1" i="1">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𝜽</m:t>
                    </m:r>
                  </m:oMath>
                </a14:m>
                <a:endParaRPr lang="en-US" altLang="zh-CN" sz="2000" b="1" dirty="0"/>
              </a:p>
              <a:p>
                <a:pPr marL="800100" lvl="1" indent="-342900">
                  <a:lnSpc>
                    <a:spcPct val="150000"/>
                  </a:lnSpc>
                  <a:spcBef>
                    <a:spcPts val="1000"/>
                  </a:spcBef>
                  <a:buClr>
                    <a:schemeClr val="bg2">
                      <a:lumMod val="50000"/>
                    </a:schemeClr>
                  </a:buClr>
                  <a:buFont typeface="Wingdings" panose="05000000000000000000" pitchFamily="2" charset="2"/>
                  <a:buChar char="ü"/>
                </a:pPr>
                <a:endParaRPr lang="en-US" altLang="zh-CN" sz="2000" b="1" dirty="0"/>
              </a:p>
              <a:p>
                <a:pPr marL="800100" lvl="1" indent="-342900">
                  <a:lnSpc>
                    <a:spcPct val="150000"/>
                  </a:lnSpc>
                  <a:spcBef>
                    <a:spcPts val="1000"/>
                  </a:spcBef>
                  <a:buClr>
                    <a:schemeClr val="bg2">
                      <a:lumMod val="50000"/>
                    </a:schemeClr>
                  </a:buClr>
                  <a:buFont typeface="Wingdings" panose="05000000000000000000" pitchFamily="2" charset="2"/>
                  <a:buChar char="ü"/>
                </a:pPr>
                <a:r>
                  <a:rPr lang="zh-CN" altLang="en-US" sz="2000" dirty="0"/>
                  <a:t>用</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b="0" i="1" smtClean="0">
                            <a:latin typeface="Cambria Math" panose="02040503050406030204" pitchFamily="18" charset="0"/>
                          </a:rPr>
                          <m:t>3</m:t>
                        </m:r>
                      </m:sub>
                    </m:sSub>
                  </m:oMath>
                </a14:m>
                <a:r>
                  <a:rPr lang="zh-CN" altLang="en-US" sz="2000" dirty="0"/>
                  <a:t>替换</a:t>
                </a:r>
                <a14:m>
                  <m:oMath xmlns:m="http://schemas.openxmlformats.org/officeDocument/2006/math">
                    <m:r>
                      <a:rPr lang="en-US" altLang="zh-CN" sz="2000" b="1" i="1">
                        <a:latin typeface="Cambria Math" panose="02040503050406030204" pitchFamily="18" charset="0"/>
                      </a:rPr>
                      <m:t>𝟐</m:t>
                    </m:r>
                    <m:sSup>
                      <m:sSupPr>
                        <m:ctrlPr>
                          <a:rPr lang="en-US" altLang="zh-CN" sz="2000" b="1" i="1">
                            <a:latin typeface="Cambria Math" panose="02040503050406030204" pitchFamily="18" charset="0"/>
                          </a:rPr>
                        </m:ctrlPr>
                      </m:sSupPr>
                      <m:e>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𝑳</m:t>
                            </m:r>
                          </m:e>
                        </m:acc>
                      </m:e>
                      <m:sup>
                        <m:r>
                          <a:rPr lang="en-US" altLang="zh-CN" sz="2000" b="1" i="1">
                            <a:latin typeface="Cambria Math" panose="02040503050406030204" pitchFamily="18" charset="0"/>
                          </a:rPr>
                          <m:t>𝟐</m:t>
                        </m:r>
                      </m:sup>
                    </m:sSup>
                  </m:oMath>
                </a14:m>
                <a:endParaRPr lang="en-US" altLang="zh-CN" sz="2000" b="1" dirty="0"/>
              </a:p>
              <a:p>
                <a:pPr lvl="1">
                  <a:lnSpc>
                    <a:spcPct val="150000"/>
                  </a:lnSpc>
                  <a:spcBef>
                    <a:spcPts val="1000"/>
                  </a:spcBef>
                  <a:buClr>
                    <a:schemeClr val="bg2">
                      <a:lumMod val="50000"/>
                    </a:schemeClr>
                  </a:buClr>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m:t>
                      </m:r>
                      <m:r>
                        <a:rPr lang="en-US" altLang="zh-CN" sz="2000" b="1" i="1">
                          <a:latin typeface="Cambria Math" panose="02040503050406030204" pitchFamily="18" charset="0"/>
                        </a:rPr>
                        <m:t>𝒙</m:t>
                      </m:r>
                      <m:r>
                        <a:rPr lang="en-US" altLang="zh-CN" sz="2000" b="1" i="1">
                          <a:latin typeface="Cambria Math" panose="02040503050406030204" pitchFamily="18" charset="0"/>
                        </a:rPr>
                        <m:t>,</m:t>
                      </m:r>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𝑳</m:t>
                          </m:r>
                        </m:e>
                      </m:acc>
                      <m:r>
                        <a:rPr lang="en-US" altLang="zh-CN" sz="2000" b="1" i="1" smtClean="0">
                          <a:latin typeface="Cambria Math" panose="02040503050406030204" pitchFamily="18" charset="0"/>
                        </a:rPr>
                        <m:t>𝒙</m:t>
                      </m:r>
                      <m:r>
                        <a:rPr lang="en-US" altLang="zh-CN" sz="2000" b="1" i="1">
                          <a:latin typeface="Cambria Math" panose="02040503050406030204" pitchFamily="18" charset="0"/>
                        </a:rPr>
                        <m:t>,</m:t>
                      </m:r>
                      <m:sSub>
                        <m:sSubPr>
                          <m:ctrlPr>
                            <a:rPr lang="en-US" altLang="zh-CN" sz="2000" b="1" i="1" smtClean="0">
                              <a:latin typeface="Cambria Math" panose="02040503050406030204" pitchFamily="18" charset="0"/>
                            </a:rPr>
                          </m:ctrlPr>
                        </m:sSubPr>
                        <m:e>
                          <m:r>
                            <a:rPr lang="en-US" altLang="zh-CN" sz="2000" b="0" i="1" smtClean="0">
                              <a:latin typeface="Cambria Math" panose="02040503050406030204" pitchFamily="18" charset="0"/>
                            </a:rPr>
                            <m:t>𝑓</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𝑳</m:t>
                          </m:r>
                        </m:e>
                        <m:sub>
                          <m:r>
                            <a:rPr lang="en-US" altLang="zh-CN" sz="2000" b="1" i="1" smtClean="0">
                              <a:latin typeface="Cambria Math" panose="02040503050406030204" pitchFamily="18" charset="0"/>
                            </a:rPr>
                            <m:t>𝟑</m:t>
                          </m:r>
                        </m:sub>
                      </m:sSub>
                      <m:r>
                        <a:rPr lang="en-US" altLang="zh-CN" sz="2000" b="1" i="1" smtClean="0">
                          <a:latin typeface="Cambria Math" panose="02040503050406030204" pitchFamily="18" charset="0"/>
                        </a:rPr>
                        <m:t>,</m:t>
                      </m:r>
                      <m:r>
                        <a:rPr lang="en-US" altLang="zh-CN" sz="2000" b="1" i="1">
                          <a:latin typeface="Cambria Math" panose="02040503050406030204" pitchFamily="18" charset="0"/>
                        </a:rPr>
                        <m:t>𝒙</m:t>
                      </m:r>
                      <m:r>
                        <a:rPr lang="en-US" altLang="zh-CN" sz="2000" b="1" i="1" smtClean="0">
                          <a:latin typeface="Cambria Math" panose="02040503050406030204" pitchFamily="18" charset="0"/>
                        </a:rPr>
                        <m:t>)</m:t>
                      </m:r>
                      <m:r>
                        <a:rPr lang="en-US" altLang="zh-CN" sz="2000" b="1" i="1">
                          <a:latin typeface="Cambria Math" panose="02040503050406030204" pitchFamily="18" charset="0"/>
                        </a:rPr>
                        <m:t>−</m:t>
                      </m:r>
                      <m:r>
                        <a:rPr lang="en-US" altLang="zh-CN" sz="2000" b="1" i="1">
                          <a:latin typeface="Cambria Math" panose="02040503050406030204" pitchFamily="18" charset="0"/>
                        </a:rPr>
                        <m:t>𝒙</m:t>
                      </m:r>
                      <m:r>
                        <a:rPr lang="en-US" altLang="zh-CN" sz="2000" b="1" i="1">
                          <a:latin typeface="Cambria Math" panose="02040503050406030204" pitchFamily="18" charset="0"/>
                        </a:rPr>
                        <m:t>]</m:t>
                      </m:r>
                      <m:r>
                        <a:rPr lang="en-US" altLang="zh-CN" sz="2000" b="1" i="1">
                          <a:latin typeface="Cambria Math" panose="02040503050406030204" pitchFamily="18" charset="0"/>
                        </a:rPr>
                        <m:t>𝜽</m:t>
                      </m:r>
                    </m:oMath>
                  </m:oMathPara>
                </a14:m>
                <a:endParaRPr lang="en-US" altLang="zh-CN" sz="2000" b="1" dirty="0"/>
              </a:p>
              <a:p>
                <a:pPr lvl="1">
                  <a:lnSpc>
                    <a:spcPct val="150000"/>
                  </a:lnSpc>
                  <a:spcBef>
                    <a:spcPts val="1000"/>
                  </a:spcBef>
                  <a:buClr>
                    <a:schemeClr val="bg2">
                      <a:lumMod val="50000"/>
                    </a:schemeClr>
                  </a:buClr>
                </a:pPr>
                <a14:m>
                  <m:oMathPara xmlns:m="http://schemas.openxmlformats.org/officeDocument/2006/math">
                    <m:oMathParaPr>
                      <m:jc m:val="centerGroup"/>
                    </m:oMathParaPr>
                    <m:oMath xmlns:m="http://schemas.openxmlformats.org/officeDocument/2006/math">
                      <m:r>
                        <a:rPr lang="en-US" altLang="zh-CN" sz="2000" b="1" i="1">
                          <a:latin typeface="Cambria Math" panose="02040503050406030204" pitchFamily="18" charset="0"/>
                        </a:rPr>
                        <m:t>=[</m:t>
                      </m:r>
                      <m:r>
                        <a:rPr lang="en-US" altLang="zh-CN" sz="2000" b="1" i="1">
                          <a:latin typeface="Cambria Math" panose="02040503050406030204" pitchFamily="18" charset="0"/>
                        </a:rPr>
                        <m:t>𝒙</m:t>
                      </m:r>
                      <m:r>
                        <a:rPr lang="en-US" altLang="zh-CN" sz="2000" b="1" i="1">
                          <a:latin typeface="Cambria Math" panose="02040503050406030204" pitchFamily="18" charset="0"/>
                        </a:rPr>
                        <m:t>,</m:t>
                      </m:r>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𝑳</m:t>
                          </m:r>
                        </m:e>
                      </m:acc>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m:t>
                          </m:r>
                        </m:e>
                        <m:sub>
                          <m:r>
                            <a:rPr lang="en-US" altLang="zh-CN" sz="2000" b="1" i="1" smtClean="0">
                              <a:latin typeface="Cambria Math" panose="02040503050406030204" pitchFamily="18" charset="0"/>
                            </a:rPr>
                            <m:t>𝟐</m:t>
                          </m:r>
                        </m:sub>
                      </m:sSub>
                      <m:sSup>
                        <m:sSupPr>
                          <m:ctrlPr>
                            <a:rPr lang="en-US" altLang="zh-CN" sz="2000" b="1" i="1" smtClean="0">
                              <a:latin typeface="Cambria Math" panose="02040503050406030204" pitchFamily="18" charset="0"/>
                            </a:rPr>
                          </m:ctrlPr>
                        </m:sSupPr>
                        <m:e>
                          <m:r>
                            <a:rPr lang="en-US" altLang="zh-CN" sz="2000" b="1" i="1">
                              <a:latin typeface="Cambria Math" panose="02040503050406030204" pitchFamily="18" charset="0"/>
                            </a:rPr>
                            <m:t>𝒙</m:t>
                          </m:r>
                        </m:e>
                        <m:sup>
                          <m:r>
                            <a:rPr lang="en-US" altLang="zh-CN" sz="2000" b="1" i="1" smtClean="0">
                              <a:latin typeface="Cambria Math" panose="02040503050406030204" pitchFamily="18" charset="0"/>
                            </a:rPr>
                            <m:t>⊤</m:t>
                          </m:r>
                        </m:sup>
                      </m:sSup>
                      <m:r>
                        <a:rPr lang="en-US" altLang="zh-CN" sz="2000" b="1" i="1">
                          <a:latin typeface="Cambria Math" panose="02040503050406030204" pitchFamily="18" charset="0"/>
                        </a:rPr>
                        <m:t>,</m:t>
                      </m:r>
                      <m:sSub>
                        <m:sSubPr>
                          <m:ctrlPr>
                            <a:rPr lang="en-US" altLang="zh-CN" sz="2000" b="1" i="1">
                              <a:latin typeface="Cambria Math" panose="02040503050406030204" pitchFamily="18" charset="0"/>
                            </a:rPr>
                          </m:ctrlPr>
                        </m:sSubPr>
                        <m:e>
                          <m:r>
                            <a:rPr lang="en-US" altLang="zh-CN" sz="2000" i="1" smtClean="0">
                              <a:latin typeface="Cambria Math" panose="02040503050406030204" pitchFamily="18" charset="0"/>
                            </a:rPr>
                            <m:t> </m:t>
                          </m:r>
                          <m:r>
                            <a:rPr lang="en-US" altLang="zh-CN" sz="2000" b="1" i="1">
                              <a:latin typeface="Cambria Math" panose="02040503050406030204" pitchFamily="18" charset="0"/>
                            </a:rPr>
                            <m:t>𝑳</m:t>
                          </m:r>
                        </m:e>
                        <m:sub>
                          <m:r>
                            <a:rPr lang="en-US" altLang="zh-CN" sz="2000" b="1" i="1">
                              <a:latin typeface="Cambria Math" panose="02040503050406030204" pitchFamily="18" charset="0"/>
                            </a:rPr>
                            <m:t>𝟑</m:t>
                          </m:r>
                        </m:sub>
                      </m:sSub>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m:t>
                          </m:r>
                        </m:e>
                        <m:sub>
                          <m:r>
                            <a:rPr lang="en-US" altLang="zh-CN" sz="2000" b="1" i="1" smtClean="0">
                              <a:latin typeface="Cambria Math" panose="02040503050406030204" pitchFamily="18" charset="0"/>
                            </a:rPr>
                            <m:t>𝟐</m:t>
                          </m:r>
                        </m:sub>
                      </m:sSub>
                      <m:sSup>
                        <m:sSupPr>
                          <m:ctrlPr>
                            <a:rPr lang="en-US" altLang="zh-CN" sz="2000" b="1" i="1" smtClean="0">
                              <a:latin typeface="Cambria Math" panose="02040503050406030204" pitchFamily="18" charset="0"/>
                            </a:rPr>
                          </m:ctrlPr>
                        </m:sSupPr>
                        <m:e>
                          <m:r>
                            <a:rPr lang="en-US" altLang="zh-CN" sz="2000" b="1" i="1">
                              <a:latin typeface="Cambria Math" panose="02040503050406030204" pitchFamily="18" charset="0"/>
                            </a:rPr>
                            <m:t>𝒙</m:t>
                          </m:r>
                        </m:e>
                        <m:sup>
                          <m:r>
                            <a:rPr lang="en-US" altLang="zh-CN" sz="2000" b="1" i="1" smtClean="0">
                              <a:latin typeface="Cambria Math" panose="02040503050406030204" pitchFamily="18" charset="0"/>
                            </a:rPr>
                            <m:t>⊤</m:t>
                          </m:r>
                        </m:sup>
                      </m:sSup>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m:t>
                          </m:r>
                        </m:e>
                        <m:sub>
                          <m:r>
                            <a:rPr lang="en-US" altLang="zh-CN" sz="2000" b="1" i="1" smtClean="0">
                              <a:latin typeface="Cambria Math" panose="02040503050406030204" pitchFamily="18" charset="0"/>
                            </a:rPr>
                            <m:t>𝟑</m:t>
                          </m:r>
                        </m:sub>
                      </m:sSub>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𝒙</m:t>
                          </m:r>
                        </m:e>
                        <m:sup>
                          <m:r>
                            <a:rPr lang="en-US" altLang="zh-CN" sz="2000" b="1" i="1">
                              <a:latin typeface="Cambria Math" panose="02040503050406030204" pitchFamily="18" charset="0"/>
                            </a:rPr>
                            <m:t>⊤</m:t>
                          </m:r>
                        </m:sup>
                      </m:sSup>
                      <m:r>
                        <a:rPr lang="en-US" altLang="zh-CN" sz="2000" b="1" i="1">
                          <a:latin typeface="Cambria Math" panose="02040503050406030204" pitchFamily="18" charset="0"/>
                        </a:rPr>
                        <m:t>)−</m:t>
                      </m:r>
                      <m:r>
                        <a:rPr lang="en-US" altLang="zh-CN" sz="2000" b="1" i="1">
                          <a:latin typeface="Cambria Math" panose="02040503050406030204" pitchFamily="18" charset="0"/>
                        </a:rPr>
                        <m:t>𝒙</m:t>
                      </m:r>
                      <m:r>
                        <a:rPr lang="en-US" altLang="zh-CN" sz="2000" b="1" i="1">
                          <a:latin typeface="Cambria Math" panose="02040503050406030204" pitchFamily="18" charset="0"/>
                        </a:rPr>
                        <m:t>]</m:t>
                      </m:r>
                      <m:r>
                        <a:rPr lang="en-US" altLang="zh-CN" sz="2000" b="1" i="1">
                          <a:latin typeface="Cambria Math" panose="02040503050406030204" pitchFamily="18" charset="0"/>
                        </a:rPr>
                        <m:t>𝜽</m:t>
                      </m:r>
                    </m:oMath>
                  </m:oMathPara>
                </a14:m>
                <a:endParaRPr lang="en-US" altLang="zh-CN" sz="2000" b="1" dirty="0"/>
              </a:p>
              <a:p>
                <a:pPr lvl="1">
                  <a:lnSpc>
                    <a:spcPct val="150000"/>
                  </a:lnSpc>
                  <a:spcBef>
                    <a:spcPts val="1000"/>
                  </a:spcBef>
                  <a:buClr>
                    <a:schemeClr val="bg2">
                      <a:lumMod val="50000"/>
                    </a:schemeClr>
                  </a:buClr>
                </a:pPr>
                <a:br>
                  <a:rPr lang="en-US" altLang="zh-CN" sz="2000" b="1" dirty="0"/>
                </a:br>
                <a:endParaRPr lang="en-US" altLang="zh-CN" sz="2000" b="1" dirty="0"/>
              </a:p>
            </p:txBody>
          </p:sp>
        </mc:Choice>
        <mc:Fallback xmlns="">
          <p:sp>
            <p:nvSpPr>
              <p:cNvPr id="2" name="矩形 1">
                <a:extLst>
                  <a:ext uri="{FF2B5EF4-FFF2-40B4-BE49-F238E27FC236}">
                    <a16:creationId xmlns:a16="http://schemas.microsoft.com/office/drawing/2014/main" id="{005A2942-2E5C-63E9-E4CA-A8ED1E8E7FA7}"/>
                  </a:ext>
                </a:extLst>
              </p:cNvPr>
              <p:cNvSpPr>
                <a:spLocks noRot="1" noChangeAspect="1" noMove="1" noResize="1" noEditPoints="1" noAdjustHandles="1" noChangeArrowheads="1" noChangeShapeType="1" noTextEdit="1"/>
              </p:cNvSpPr>
              <p:nvPr/>
            </p:nvSpPr>
            <p:spPr>
              <a:xfrm>
                <a:off x="250030" y="893106"/>
                <a:ext cx="8436770" cy="5274457"/>
              </a:xfrm>
              <a:prstGeom prst="rect">
                <a:avLst/>
              </a:prstGeom>
              <a:blipFill>
                <a:blip r:embed="rId3"/>
                <a:stretch>
                  <a:fillRect l="-650"/>
                </a:stretch>
              </a:blipFill>
            </p:spPr>
            <p:txBody>
              <a:bodyPr/>
              <a:lstStyle/>
              <a:p>
                <a:r>
                  <a:rPr lang="zh-CN" altLang="en-US">
                    <a:noFill/>
                  </a:rPr>
                  <a:t> </a:t>
                </a:r>
              </a:p>
            </p:txBody>
          </p:sp>
        </mc:Fallback>
      </mc:AlternateContent>
      <p:sp>
        <p:nvSpPr>
          <p:cNvPr id="6" name="TextBox 5">
            <a:extLst>
              <a:ext uri="{FF2B5EF4-FFF2-40B4-BE49-F238E27FC236}">
                <a16:creationId xmlns:a16="http://schemas.microsoft.com/office/drawing/2014/main" id="{D44B351B-6F9D-48D7-3255-2674C1896CA6}"/>
              </a:ext>
            </a:extLst>
          </p:cNvPr>
          <p:cNvSpPr txBox="1"/>
          <p:nvPr/>
        </p:nvSpPr>
        <p:spPr>
          <a:xfrm>
            <a:off x="2933903" y="3058669"/>
            <a:ext cx="635679" cy="369332"/>
          </a:xfrm>
          <a:prstGeom prst="rect">
            <a:avLst/>
          </a:prstGeom>
          <a:noFill/>
        </p:spPr>
        <p:txBody>
          <a:bodyPr wrap="square">
            <a:spAutoFit/>
          </a:bodyPr>
          <a:lstStyle/>
          <a:p>
            <a:r>
              <a:rPr lang="en-US" altLang="zh-CN" sz="1800" dirty="0">
                <a:solidFill>
                  <a:srgbClr val="000000"/>
                </a:solidFill>
                <a:latin typeface="+mn-ea"/>
              </a:rPr>
              <a:t>1</a:t>
            </a:r>
            <a:r>
              <a:rPr lang="zh-CN" altLang="en-US" sz="1800" dirty="0">
                <a:solidFill>
                  <a:srgbClr val="000000"/>
                </a:solidFill>
                <a:latin typeface="+mn-ea"/>
              </a:rPr>
              <a:t>阶</a:t>
            </a:r>
            <a:endParaRPr lang="zh-CN" altLang="en-US" dirty="0"/>
          </a:p>
        </p:txBody>
      </p:sp>
      <p:sp>
        <p:nvSpPr>
          <p:cNvPr id="7" name="TextBox 6">
            <a:extLst>
              <a:ext uri="{FF2B5EF4-FFF2-40B4-BE49-F238E27FC236}">
                <a16:creationId xmlns:a16="http://schemas.microsoft.com/office/drawing/2014/main" id="{FBB6C805-4BBD-42D5-B5E8-3BC8DE4ADBE1}"/>
              </a:ext>
            </a:extLst>
          </p:cNvPr>
          <p:cNvSpPr txBox="1"/>
          <p:nvPr/>
        </p:nvSpPr>
        <p:spPr>
          <a:xfrm>
            <a:off x="3378879" y="3058669"/>
            <a:ext cx="635679" cy="369332"/>
          </a:xfrm>
          <a:prstGeom prst="rect">
            <a:avLst/>
          </a:prstGeom>
          <a:noFill/>
        </p:spPr>
        <p:txBody>
          <a:bodyPr wrap="square">
            <a:spAutoFit/>
          </a:bodyPr>
          <a:lstStyle/>
          <a:p>
            <a:r>
              <a:rPr lang="en-US" altLang="zh-CN" sz="1800" dirty="0">
                <a:solidFill>
                  <a:srgbClr val="000000"/>
                </a:solidFill>
                <a:latin typeface="+mn-ea"/>
              </a:rPr>
              <a:t>2</a:t>
            </a:r>
            <a:r>
              <a:rPr lang="zh-CN" altLang="en-US" sz="1800" dirty="0">
                <a:solidFill>
                  <a:srgbClr val="000000"/>
                </a:solidFill>
                <a:latin typeface="+mn-ea"/>
              </a:rPr>
              <a:t>阶</a:t>
            </a:r>
            <a:endParaRPr lang="zh-CN" altLang="en-US" dirty="0"/>
          </a:p>
        </p:txBody>
      </p:sp>
      <p:sp>
        <p:nvSpPr>
          <p:cNvPr id="8" name="TextBox 7">
            <a:extLst>
              <a:ext uri="{FF2B5EF4-FFF2-40B4-BE49-F238E27FC236}">
                <a16:creationId xmlns:a16="http://schemas.microsoft.com/office/drawing/2014/main" id="{1A8B1CEB-117B-1F0B-919C-DA2D5D319AEE}"/>
              </a:ext>
            </a:extLst>
          </p:cNvPr>
          <p:cNvSpPr txBox="1"/>
          <p:nvPr/>
        </p:nvSpPr>
        <p:spPr>
          <a:xfrm>
            <a:off x="4187333" y="3058669"/>
            <a:ext cx="635679" cy="369332"/>
          </a:xfrm>
          <a:prstGeom prst="rect">
            <a:avLst/>
          </a:prstGeom>
          <a:noFill/>
        </p:spPr>
        <p:txBody>
          <a:bodyPr wrap="square">
            <a:spAutoFit/>
          </a:bodyPr>
          <a:lstStyle/>
          <a:p>
            <a:r>
              <a:rPr lang="en-US" altLang="zh-CN" dirty="0">
                <a:solidFill>
                  <a:srgbClr val="000000"/>
                </a:solidFill>
                <a:latin typeface="+mn-ea"/>
              </a:rPr>
              <a:t>3</a:t>
            </a:r>
            <a:r>
              <a:rPr lang="zh-CN" altLang="en-US" sz="1800" dirty="0">
                <a:solidFill>
                  <a:srgbClr val="000000"/>
                </a:solidFill>
                <a:latin typeface="+mn-ea"/>
              </a:rPr>
              <a:t>阶</a:t>
            </a:r>
            <a:endParaRPr lang="zh-CN" altLang="en-US" dirty="0"/>
          </a:p>
        </p:txBody>
      </p:sp>
      <p:sp>
        <p:nvSpPr>
          <p:cNvPr id="9" name="Left Brace 8">
            <a:extLst>
              <a:ext uri="{FF2B5EF4-FFF2-40B4-BE49-F238E27FC236}">
                <a16:creationId xmlns:a16="http://schemas.microsoft.com/office/drawing/2014/main" id="{A4A83182-430C-08DD-3141-01465E0B3E6B}"/>
              </a:ext>
            </a:extLst>
          </p:cNvPr>
          <p:cNvSpPr/>
          <p:nvPr/>
        </p:nvSpPr>
        <p:spPr>
          <a:xfrm rot="16200000">
            <a:off x="2479966" y="5108250"/>
            <a:ext cx="285241" cy="26079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D04900B-535E-E8C6-B378-BA6C555E7758}"/>
                  </a:ext>
                </a:extLst>
              </p:cNvPr>
              <p:cNvSpPr txBox="1"/>
              <p:nvPr/>
            </p:nvSpPr>
            <p:spPr>
              <a:xfrm>
                <a:off x="2112411" y="5470933"/>
                <a:ext cx="87528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800" i="1" smtClean="0">
                              <a:latin typeface="Cambria Math" panose="02040503050406030204" pitchFamily="18" charset="0"/>
                              <a:ea typeface="Cambria Math" panose="02040503050406030204" pitchFamily="18" charset="0"/>
                            </a:rPr>
                          </m:ctrlPr>
                        </m:sSupPr>
                        <m:e>
                          <m:r>
                            <a:rPr lang="en-US" altLang="zh-CN" sz="1800" i="1">
                              <a:latin typeface="Cambria Math" panose="02040503050406030204" pitchFamily="18" charset="0"/>
                              <a:ea typeface="Cambria Math" panose="02040503050406030204" pitchFamily="18" charset="0"/>
                            </a:rPr>
                            <m:t>ℝ</m:t>
                          </m:r>
                        </m:e>
                        <m:sup>
                          <m:r>
                            <a:rPr lang="en-US" altLang="zh-CN" sz="1800" i="1">
                              <a:latin typeface="Cambria Math" panose="02040503050406030204" pitchFamily="18" charset="0"/>
                              <a:ea typeface="Cambria Math" panose="02040503050406030204" pitchFamily="18" charset="0"/>
                            </a:rPr>
                            <m:t>𝑛</m:t>
                          </m:r>
                        </m:sup>
                      </m:sSup>
                    </m:oMath>
                  </m:oMathPara>
                </a14:m>
                <a:endParaRPr lang="zh-CN" altLang="en-US" dirty="0"/>
              </a:p>
            </p:txBody>
          </p:sp>
        </mc:Choice>
        <mc:Fallback xmlns="">
          <p:sp>
            <p:nvSpPr>
              <p:cNvPr id="12" name="TextBox 11">
                <a:extLst>
                  <a:ext uri="{FF2B5EF4-FFF2-40B4-BE49-F238E27FC236}">
                    <a16:creationId xmlns:a16="http://schemas.microsoft.com/office/drawing/2014/main" id="{ED04900B-535E-E8C6-B378-BA6C555E7758}"/>
                  </a:ext>
                </a:extLst>
              </p:cNvPr>
              <p:cNvSpPr txBox="1">
                <a:spLocks noRot="1" noChangeAspect="1" noMove="1" noResize="1" noEditPoints="1" noAdjustHandles="1" noChangeArrowheads="1" noChangeShapeType="1" noTextEdit="1"/>
              </p:cNvSpPr>
              <p:nvPr/>
            </p:nvSpPr>
            <p:spPr>
              <a:xfrm>
                <a:off x="2112411" y="5470933"/>
                <a:ext cx="875281" cy="369332"/>
              </a:xfrm>
              <a:prstGeom prst="rect">
                <a:avLst/>
              </a:prstGeom>
              <a:blipFill>
                <a:blip r:embed="rId4"/>
                <a:stretch>
                  <a:fillRect/>
                </a:stretch>
              </a:blipFill>
            </p:spPr>
            <p:txBody>
              <a:bodyPr/>
              <a:lstStyle/>
              <a:p>
                <a:r>
                  <a:rPr lang="zh-CN" altLang="en-US">
                    <a:noFill/>
                  </a:rPr>
                  <a:t> </a:t>
                </a:r>
              </a:p>
            </p:txBody>
          </p:sp>
        </mc:Fallback>
      </mc:AlternateContent>
      <p:sp>
        <p:nvSpPr>
          <p:cNvPr id="13" name="Left Brace 12">
            <a:extLst>
              <a:ext uri="{FF2B5EF4-FFF2-40B4-BE49-F238E27FC236}">
                <a16:creationId xmlns:a16="http://schemas.microsoft.com/office/drawing/2014/main" id="{F8AF852B-783C-3FBA-FB74-2F7325BF296E}"/>
              </a:ext>
            </a:extLst>
          </p:cNvPr>
          <p:cNvSpPr/>
          <p:nvPr/>
        </p:nvSpPr>
        <p:spPr>
          <a:xfrm rot="16200000">
            <a:off x="3133571" y="4876283"/>
            <a:ext cx="285241" cy="68457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63298F1-6FA8-EEDF-9986-DC002986B902}"/>
                  </a:ext>
                </a:extLst>
              </p:cNvPr>
              <p:cNvSpPr txBox="1"/>
              <p:nvPr/>
            </p:nvSpPr>
            <p:spPr>
              <a:xfrm>
                <a:off x="2895600" y="5475840"/>
                <a:ext cx="87528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800" i="1" smtClean="0">
                              <a:latin typeface="Cambria Math" panose="02040503050406030204" pitchFamily="18" charset="0"/>
                              <a:ea typeface="Cambria Math" panose="02040503050406030204" pitchFamily="18" charset="0"/>
                            </a:rPr>
                          </m:ctrlPr>
                        </m:sSupPr>
                        <m:e>
                          <m:r>
                            <a:rPr lang="en-US" altLang="zh-CN" sz="1800" i="1">
                              <a:latin typeface="Cambria Math" panose="02040503050406030204" pitchFamily="18" charset="0"/>
                              <a:ea typeface="Cambria Math" panose="02040503050406030204" pitchFamily="18" charset="0"/>
                            </a:rPr>
                            <m:t>ℝ</m:t>
                          </m:r>
                        </m:e>
                        <m:sup>
                          <m:r>
                            <a:rPr lang="en-US" altLang="zh-CN" sz="1800" i="1">
                              <a:latin typeface="Cambria Math" panose="02040503050406030204" pitchFamily="18" charset="0"/>
                              <a:ea typeface="Cambria Math" panose="02040503050406030204" pitchFamily="18" charset="0"/>
                            </a:rPr>
                            <m:t>𝑛</m:t>
                          </m:r>
                        </m:sup>
                      </m:sSup>
                    </m:oMath>
                  </m:oMathPara>
                </a14:m>
                <a:endParaRPr lang="zh-CN" altLang="en-US" dirty="0"/>
              </a:p>
            </p:txBody>
          </p:sp>
        </mc:Choice>
        <mc:Fallback xmlns="">
          <p:sp>
            <p:nvSpPr>
              <p:cNvPr id="14" name="TextBox 13">
                <a:extLst>
                  <a:ext uri="{FF2B5EF4-FFF2-40B4-BE49-F238E27FC236}">
                    <a16:creationId xmlns:a16="http://schemas.microsoft.com/office/drawing/2014/main" id="{263298F1-6FA8-EEDF-9986-DC002986B902}"/>
                  </a:ext>
                </a:extLst>
              </p:cNvPr>
              <p:cNvSpPr txBox="1">
                <a:spLocks noRot="1" noChangeAspect="1" noMove="1" noResize="1" noEditPoints="1" noAdjustHandles="1" noChangeArrowheads="1" noChangeShapeType="1" noTextEdit="1"/>
              </p:cNvSpPr>
              <p:nvPr/>
            </p:nvSpPr>
            <p:spPr>
              <a:xfrm>
                <a:off x="2895600" y="5475840"/>
                <a:ext cx="875281" cy="369332"/>
              </a:xfrm>
              <a:prstGeom prst="rect">
                <a:avLst/>
              </a:prstGeom>
              <a:blipFill>
                <a:blip r:embed="rId5"/>
                <a:stretch>
                  <a:fillRect/>
                </a:stretch>
              </a:blipFill>
            </p:spPr>
            <p:txBody>
              <a:bodyPr/>
              <a:lstStyle/>
              <a:p>
                <a:r>
                  <a:rPr lang="zh-CN" altLang="en-US">
                    <a:noFill/>
                  </a:rPr>
                  <a:t> </a:t>
                </a:r>
              </a:p>
            </p:txBody>
          </p:sp>
        </mc:Fallback>
      </mc:AlternateContent>
      <p:sp>
        <p:nvSpPr>
          <p:cNvPr id="15" name="Left Brace 14">
            <a:extLst>
              <a:ext uri="{FF2B5EF4-FFF2-40B4-BE49-F238E27FC236}">
                <a16:creationId xmlns:a16="http://schemas.microsoft.com/office/drawing/2014/main" id="{8857D97B-2705-BD09-97BF-2A17F17F2FEB}"/>
              </a:ext>
            </a:extLst>
          </p:cNvPr>
          <p:cNvSpPr/>
          <p:nvPr/>
        </p:nvSpPr>
        <p:spPr>
          <a:xfrm rot="16200000">
            <a:off x="4735810" y="4161678"/>
            <a:ext cx="285241" cy="211567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C13834F-9404-7CC2-4A47-64A0C6D4BC78}"/>
                  </a:ext>
                </a:extLst>
              </p:cNvPr>
              <p:cNvSpPr txBox="1"/>
              <p:nvPr/>
            </p:nvSpPr>
            <p:spPr>
              <a:xfrm>
                <a:off x="4479009" y="5470933"/>
                <a:ext cx="87528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800" i="1" smtClean="0">
                              <a:latin typeface="Cambria Math" panose="02040503050406030204" pitchFamily="18" charset="0"/>
                              <a:ea typeface="Cambria Math" panose="02040503050406030204" pitchFamily="18" charset="0"/>
                            </a:rPr>
                          </m:ctrlPr>
                        </m:sSupPr>
                        <m:e>
                          <m:r>
                            <a:rPr lang="en-US" altLang="zh-CN" sz="1800" i="1">
                              <a:latin typeface="Cambria Math" panose="02040503050406030204" pitchFamily="18" charset="0"/>
                              <a:ea typeface="Cambria Math" panose="02040503050406030204" pitchFamily="18" charset="0"/>
                            </a:rPr>
                            <m:t>ℝ</m:t>
                          </m:r>
                        </m:e>
                        <m:sup>
                          <m:r>
                            <a:rPr lang="en-US" altLang="zh-CN" sz="1800" i="1">
                              <a:latin typeface="Cambria Math" panose="02040503050406030204" pitchFamily="18" charset="0"/>
                              <a:ea typeface="Cambria Math" panose="02040503050406030204" pitchFamily="18" charset="0"/>
                            </a:rPr>
                            <m:t>𝑛</m:t>
                          </m:r>
                        </m:sup>
                      </m:sSup>
                    </m:oMath>
                  </m:oMathPara>
                </a14:m>
                <a:endParaRPr lang="zh-CN" altLang="en-US" dirty="0"/>
              </a:p>
            </p:txBody>
          </p:sp>
        </mc:Choice>
        <mc:Fallback xmlns="">
          <p:sp>
            <p:nvSpPr>
              <p:cNvPr id="16" name="TextBox 15">
                <a:extLst>
                  <a:ext uri="{FF2B5EF4-FFF2-40B4-BE49-F238E27FC236}">
                    <a16:creationId xmlns:a16="http://schemas.microsoft.com/office/drawing/2014/main" id="{0C13834F-9404-7CC2-4A47-64A0C6D4BC78}"/>
                  </a:ext>
                </a:extLst>
              </p:cNvPr>
              <p:cNvSpPr txBox="1">
                <a:spLocks noRot="1" noChangeAspect="1" noMove="1" noResize="1" noEditPoints="1" noAdjustHandles="1" noChangeArrowheads="1" noChangeShapeType="1" noTextEdit="1"/>
              </p:cNvSpPr>
              <p:nvPr/>
            </p:nvSpPr>
            <p:spPr>
              <a:xfrm>
                <a:off x="4479009" y="5470933"/>
                <a:ext cx="875281" cy="369332"/>
              </a:xfrm>
              <a:prstGeom prst="rect">
                <a:avLst/>
              </a:prstGeom>
              <a:blipFill>
                <a:blip r:embed="rId6"/>
                <a:stretch>
                  <a:fillRect/>
                </a:stretch>
              </a:blipFill>
            </p:spPr>
            <p:txBody>
              <a:bodyPr/>
              <a:lstStyle/>
              <a:p>
                <a:r>
                  <a:rPr lang="zh-CN" altLang="en-US">
                    <a:noFill/>
                  </a:rPr>
                  <a:t> </a:t>
                </a:r>
              </a:p>
            </p:txBody>
          </p:sp>
        </mc:Fallback>
      </mc:AlternateContent>
      <p:sp>
        <p:nvSpPr>
          <p:cNvPr id="17" name="Left Brace 16">
            <a:extLst>
              <a:ext uri="{FF2B5EF4-FFF2-40B4-BE49-F238E27FC236}">
                <a16:creationId xmlns:a16="http://schemas.microsoft.com/office/drawing/2014/main" id="{B4AF2568-F417-675F-30F7-5C57D0B7987A}"/>
              </a:ext>
            </a:extLst>
          </p:cNvPr>
          <p:cNvSpPr/>
          <p:nvPr/>
        </p:nvSpPr>
        <p:spPr>
          <a:xfrm rot="16200000">
            <a:off x="4071609" y="4279421"/>
            <a:ext cx="285241" cy="3444078"/>
          </a:xfrm>
          <a:prstGeom prst="leftBrac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0DE4F77-ECCB-E2DE-625A-12B0909D3F6D}"/>
                  </a:ext>
                </a:extLst>
              </p:cNvPr>
              <p:cNvSpPr txBox="1"/>
              <p:nvPr/>
            </p:nvSpPr>
            <p:spPr>
              <a:xfrm>
                <a:off x="4030774" y="6046583"/>
                <a:ext cx="875281" cy="379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800" i="1" smtClean="0">
                              <a:latin typeface="Cambria Math" panose="02040503050406030204" pitchFamily="18" charset="0"/>
                              <a:ea typeface="Cambria Math" panose="02040503050406030204" pitchFamily="18" charset="0"/>
                            </a:rPr>
                          </m:ctrlPr>
                        </m:sSupPr>
                        <m:e>
                          <m:r>
                            <a:rPr lang="en-US" altLang="zh-CN" sz="1800" i="1">
                              <a:latin typeface="Cambria Math" panose="02040503050406030204" pitchFamily="18" charset="0"/>
                              <a:ea typeface="Cambria Math" panose="02040503050406030204" pitchFamily="18" charset="0"/>
                            </a:rPr>
                            <m:t>ℝ</m:t>
                          </m:r>
                        </m:e>
                        <m:sup>
                          <m:r>
                            <a:rPr lang="en-US" altLang="zh-CN" sz="1800" b="0" i="1" smtClean="0">
                              <a:latin typeface="Cambria Math" panose="02040503050406030204" pitchFamily="18" charset="0"/>
                              <a:ea typeface="Cambria Math" panose="02040503050406030204" pitchFamily="18" charset="0"/>
                            </a:rPr>
                            <m:t>𝑛</m:t>
                          </m:r>
                          <m:r>
                            <a:rPr lang="en-US" altLang="zh-CN" sz="1800" b="0" i="1" smtClean="0">
                              <a:latin typeface="Cambria Math" panose="02040503050406030204" pitchFamily="18" charset="0"/>
                              <a:ea typeface="Cambria Math" panose="02040503050406030204" pitchFamily="18" charset="0"/>
                            </a:rPr>
                            <m:t>×3</m:t>
                          </m:r>
                        </m:sup>
                      </m:sSup>
                    </m:oMath>
                  </m:oMathPara>
                </a14:m>
                <a:endParaRPr lang="zh-CN" altLang="en-US" dirty="0"/>
              </a:p>
            </p:txBody>
          </p:sp>
        </mc:Choice>
        <mc:Fallback xmlns="">
          <p:sp>
            <p:nvSpPr>
              <p:cNvPr id="18" name="TextBox 17">
                <a:extLst>
                  <a:ext uri="{FF2B5EF4-FFF2-40B4-BE49-F238E27FC236}">
                    <a16:creationId xmlns:a16="http://schemas.microsoft.com/office/drawing/2014/main" id="{10DE4F77-ECCB-E2DE-625A-12B0909D3F6D}"/>
                  </a:ext>
                </a:extLst>
              </p:cNvPr>
              <p:cNvSpPr txBox="1">
                <a:spLocks noRot="1" noChangeAspect="1" noMove="1" noResize="1" noEditPoints="1" noAdjustHandles="1" noChangeArrowheads="1" noChangeShapeType="1" noTextEdit="1"/>
              </p:cNvSpPr>
              <p:nvPr/>
            </p:nvSpPr>
            <p:spPr>
              <a:xfrm>
                <a:off x="4030774" y="6046583"/>
                <a:ext cx="875281" cy="379656"/>
              </a:xfrm>
              <a:prstGeom prst="rect">
                <a:avLst/>
              </a:prstGeom>
              <a:blipFill>
                <a:blip r:embed="rId7"/>
                <a:stretch>
                  <a:fillRect/>
                </a:stretch>
              </a:blipFill>
            </p:spPr>
            <p:txBody>
              <a:bodyPr/>
              <a:lstStyle/>
              <a:p>
                <a:r>
                  <a:rPr lang="zh-CN" altLang="en-US">
                    <a:noFill/>
                  </a:rPr>
                  <a:t> </a:t>
                </a:r>
              </a:p>
            </p:txBody>
          </p:sp>
        </mc:Fallback>
      </mc:AlternateContent>
      <p:sp>
        <p:nvSpPr>
          <p:cNvPr id="19" name="Left Brace 18">
            <a:extLst>
              <a:ext uri="{FF2B5EF4-FFF2-40B4-BE49-F238E27FC236}">
                <a16:creationId xmlns:a16="http://schemas.microsoft.com/office/drawing/2014/main" id="{47443402-BB9D-DB58-FF02-84E653A2363C}"/>
              </a:ext>
            </a:extLst>
          </p:cNvPr>
          <p:cNvSpPr/>
          <p:nvPr/>
        </p:nvSpPr>
        <p:spPr>
          <a:xfrm rot="16200000">
            <a:off x="6042620" y="5207821"/>
            <a:ext cx="285241" cy="260795"/>
          </a:xfrm>
          <a:prstGeom prst="leftBrac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F8F0D6A-5566-C319-D694-299961F210A4}"/>
                  </a:ext>
                </a:extLst>
              </p:cNvPr>
              <p:cNvSpPr txBox="1"/>
              <p:nvPr/>
            </p:nvSpPr>
            <p:spPr>
              <a:xfrm>
                <a:off x="5877997" y="5486770"/>
                <a:ext cx="87528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800" i="1" smtClean="0">
                              <a:latin typeface="Cambria Math" panose="02040503050406030204" pitchFamily="18" charset="0"/>
                              <a:ea typeface="Cambria Math" panose="02040503050406030204" pitchFamily="18" charset="0"/>
                            </a:rPr>
                          </m:ctrlPr>
                        </m:sSupPr>
                        <m:e>
                          <m:r>
                            <a:rPr lang="en-US" altLang="zh-CN" sz="1800" i="1">
                              <a:latin typeface="Cambria Math" panose="02040503050406030204" pitchFamily="18" charset="0"/>
                              <a:ea typeface="Cambria Math" panose="02040503050406030204" pitchFamily="18" charset="0"/>
                            </a:rPr>
                            <m:t>ℝ</m:t>
                          </m:r>
                        </m:e>
                        <m:sup>
                          <m:r>
                            <a:rPr lang="en-US" altLang="zh-CN" sz="1800" b="0" i="1" smtClean="0">
                              <a:latin typeface="Cambria Math" panose="02040503050406030204" pitchFamily="18" charset="0"/>
                              <a:ea typeface="Cambria Math" panose="02040503050406030204" pitchFamily="18" charset="0"/>
                            </a:rPr>
                            <m:t>3</m:t>
                          </m:r>
                          <m:r>
                            <a:rPr lang="en-US" altLang="zh-CN" sz="1800" b="0" i="1" smtClean="0">
                              <a:latin typeface="Cambria Math" panose="02040503050406030204" pitchFamily="18" charset="0"/>
                              <a:ea typeface="Cambria Math" panose="02040503050406030204" pitchFamily="18" charset="0"/>
                            </a:rPr>
                            <m:t>𝑛</m:t>
                          </m:r>
                        </m:sup>
                      </m:sSup>
                    </m:oMath>
                  </m:oMathPara>
                </a14:m>
                <a:endParaRPr lang="zh-CN" altLang="en-US" dirty="0"/>
              </a:p>
            </p:txBody>
          </p:sp>
        </mc:Choice>
        <mc:Fallback xmlns="">
          <p:sp>
            <p:nvSpPr>
              <p:cNvPr id="20" name="TextBox 19">
                <a:extLst>
                  <a:ext uri="{FF2B5EF4-FFF2-40B4-BE49-F238E27FC236}">
                    <a16:creationId xmlns:a16="http://schemas.microsoft.com/office/drawing/2014/main" id="{BF8F0D6A-5566-C319-D694-299961F210A4}"/>
                  </a:ext>
                </a:extLst>
              </p:cNvPr>
              <p:cNvSpPr txBox="1">
                <a:spLocks noRot="1" noChangeAspect="1" noMove="1" noResize="1" noEditPoints="1" noAdjustHandles="1" noChangeArrowheads="1" noChangeShapeType="1" noTextEdit="1"/>
              </p:cNvSpPr>
              <p:nvPr/>
            </p:nvSpPr>
            <p:spPr>
              <a:xfrm>
                <a:off x="5877997" y="5486770"/>
                <a:ext cx="875281" cy="369332"/>
              </a:xfrm>
              <a:prstGeom prst="rect">
                <a:avLst/>
              </a:prstGeom>
              <a:blipFill>
                <a:blip r:embed="rId8"/>
                <a:stretch>
                  <a:fillRect/>
                </a:stretch>
              </a:blipFill>
            </p:spPr>
            <p:txBody>
              <a:bodyPr/>
              <a:lstStyle/>
              <a:p>
                <a:r>
                  <a:rPr lang="zh-CN" altLang="en-US">
                    <a:noFill/>
                  </a:rPr>
                  <a:t> </a:t>
                </a:r>
              </a:p>
            </p:txBody>
          </p:sp>
        </mc:Fallback>
      </mc:AlternateContent>
      <p:sp>
        <p:nvSpPr>
          <p:cNvPr id="21" name="Left Brace 20">
            <a:extLst>
              <a:ext uri="{FF2B5EF4-FFF2-40B4-BE49-F238E27FC236}">
                <a16:creationId xmlns:a16="http://schemas.microsoft.com/office/drawing/2014/main" id="{D1AD6F61-0F3F-8D65-0EA7-3C621FAB9094}"/>
              </a:ext>
            </a:extLst>
          </p:cNvPr>
          <p:cNvSpPr/>
          <p:nvPr/>
        </p:nvSpPr>
        <p:spPr>
          <a:xfrm rot="5400000">
            <a:off x="4158169" y="3947908"/>
            <a:ext cx="171143" cy="255553"/>
          </a:xfrm>
          <a:prstGeom prst="leftBrace">
            <a:avLst>
              <a:gd name="adj1" fmla="val 65964"/>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FBC8DBB-665A-09B8-FC57-8723123D30C9}"/>
                  </a:ext>
                </a:extLst>
              </p:cNvPr>
              <p:cNvSpPr txBox="1"/>
              <p:nvPr/>
            </p:nvSpPr>
            <p:spPr>
              <a:xfrm>
                <a:off x="3820593" y="3654090"/>
                <a:ext cx="684579" cy="379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800" i="1" smtClean="0">
                              <a:latin typeface="Cambria Math" panose="02040503050406030204" pitchFamily="18" charset="0"/>
                              <a:ea typeface="Cambria Math" panose="02040503050406030204" pitchFamily="18" charset="0"/>
                            </a:rPr>
                          </m:ctrlPr>
                        </m:sSupPr>
                        <m:e>
                          <m:r>
                            <a:rPr lang="en-US" altLang="zh-CN" sz="1800" i="1">
                              <a:latin typeface="Cambria Math" panose="02040503050406030204" pitchFamily="18" charset="0"/>
                              <a:ea typeface="Cambria Math" panose="02040503050406030204" pitchFamily="18" charset="0"/>
                            </a:rPr>
                            <m:t>ℝ</m:t>
                          </m:r>
                        </m:e>
                        <m:sup>
                          <m:r>
                            <a:rPr lang="en-US" altLang="zh-CN" sz="1800" i="1">
                              <a:latin typeface="Cambria Math" panose="02040503050406030204" pitchFamily="18" charset="0"/>
                              <a:ea typeface="Cambria Math" panose="02040503050406030204" pitchFamily="18" charset="0"/>
                            </a:rPr>
                            <m:t>𝑛</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𝑛</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𝑛</m:t>
                          </m:r>
                        </m:sup>
                      </m:sSup>
                    </m:oMath>
                  </m:oMathPara>
                </a14:m>
                <a:endParaRPr lang="zh-CN" altLang="en-US" dirty="0"/>
              </a:p>
            </p:txBody>
          </p:sp>
        </mc:Choice>
        <mc:Fallback xmlns="">
          <p:sp>
            <p:nvSpPr>
              <p:cNvPr id="23" name="TextBox 22">
                <a:extLst>
                  <a:ext uri="{FF2B5EF4-FFF2-40B4-BE49-F238E27FC236}">
                    <a16:creationId xmlns:a16="http://schemas.microsoft.com/office/drawing/2014/main" id="{FFBC8DBB-665A-09B8-FC57-8723123D30C9}"/>
                  </a:ext>
                </a:extLst>
              </p:cNvPr>
              <p:cNvSpPr txBox="1">
                <a:spLocks noRot="1" noChangeAspect="1" noMove="1" noResize="1" noEditPoints="1" noAdjustHandles="1" noChangeArrowheads="1" noChangeShapeType="1" noTextEdit="1"/>
              </p:cNvSpPr>
              <p:nvPr/>
            </p:nvSpPr>
            <p:spPr>
              <a:xfrm>
                <a:off x="3820593" y="3654090"/>
                <a:ext cx="684579" cy="379656"/>
              </a:xfrm>
              <a:prstGeom prst="rect">
                <a:avLst/>
              </a:prstGeom>
              <a:blipFill>
                <a:blip r:embed="rId9"/>
                <a:stretch>
                  <a:fillRect r="-285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2667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359CDC3-D254-469E-8F04-CC4295B8C37F}" type="slidenum">
              <a:rPr lang="zh-CN" altLang="en-US" smtClean="0">
                <a:latin typeface="Times New Roman" panose="02020603050405020304" pitchFamily="18" charset="0"/>
                <a:cs typeface="Times New Roman" panose="02020603050405020304" pitchFamily="18" charset="0"/>
              </a:rPr>
              <a:pPr/>
              <a:t>7</a:t>
            </a:fld>
            <a:endParaRPr lang="zh-CN" altLang="en-US">
              <a:latin typeface="Times New Roman" panose="02020603050405020304" pitchFamily="18" charset="0"/>
              <a:cs typeface="Times New Roman" panose="02020603050405020304" pitchFamily="18" charset="0"/>
            </a:endParaRPr>
          </a:p>
        </p:txBody>
      </p:sp>
      <p:sp>
        <p:nvSpPr>
          <p:cNvPr id="10" name="内容占位符 6">
            <a:extLst>
              <a:ext uri="{FF2B5EF4-FFF2-40B4-BE49-F238E27FC236}">
                <a16:creationId xmlns:a16="http://schemas.microsoft.com/office/drawing/2014/main" id="{834C1C92-0AB9-4CA7-8D98-87FA5354141D}"/>
              </a:ext>
            </a:extLst>
          </p:cNvPr>
          <p:cNvSpPr>
            <a:spLocks noGrp="1"/>
          </p:cNvSpPr>
          <p:nvPr>
            <p:ph sz="quarter" idx="13"/>
          </p:nvPr>
        </p:nvSpPr>
        <p:spPr>
          <a:xfrm>
            <a:off x="250030" y="0"/>
            <a:ext cx="8160545" cy="809626"/>
          </a:xfrm>
        </p:spPr>
        <p:txBody>
          <a:bodyPr>
            <a:normAutofit/>
          </a:bodyPr>
          <a:lstStyle/>
          <a:p>
            <a:r>
              <a:rPr lang="zh-CN" altLang="en-US" sz="3200" dirty="0">
                <a:latin typeface="Times New Roman" panose="02020603050405020304" pitchFamily="18" charset="0"/>
                <a:ea typeface="+mn-ea"/>
                <a:cs typeface="Times New Roman" panose="02020603050405020304" pitchFamily="18" charset="0"/>
                <a:sym typeface="+mn-lt"/>
              </a:rPr>
              <a:t>矩阵化</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005A2942-2E5C-63E9-E4CA-A8ED1E8E7FA7}"/>
                  </a:ext>
                </a:extLst>
              </p:cNvPr>
              <p:cNvSpPr/>
              <p:nvPr/>
            </p:nvSpPr>
            <p:spPr>
              <a:xfrm>
                <a:off x="250030" y="893106"/>
                <a:ext cx="8436770" cy="1610634"/>
              </a:xfrm>
              <a:prstGeom prst="rect">
                <a:avLst/>
              </a:prstGeom>
            </p:spPr>
            <p:txBody>
              <a:bodyPr wrap="square">
                <a:spAutoFit/>
              </a:bodyPr>
              <a:lstStyle/>
              <a:p>
                <a:pPr marL="342900" indent="-342900" algn="just">
                  <a:lnSpc>
                    <a:spcPct val="150000"/>
                  </a:lnSpc>
                  <a:spcBef>
                    <a:spcPts val="1000"/>
                  </a:spcBef>
                  <a:buClr>
                    <a:schemeClr val="bg2">
                      <a:lumMod val="50000"/>
                    </a:schemeClr>
                  </a:buClr>
                  <a:buFont typeface="Wingdings" panose="05000000000000000000" pitchFamily="2" charset="2"/>
                  <a:buChar char="ü"/>
                </a:pPr>
                <a14:m>
                  <m:oMath xmlns:m="http://schemas.openxmlformats.org/officeDocument/2006/math">
                    <m:r>
                      <a:rPr lang="en-US" altLang="zh-CN" sz="2000" b="1" i="1" smtClean="0">
                        <a:latin typeface="Cambria Math" panose="02040503050406030204" pitchFamily="18" charset="0"/>
                      </a:rPr>
                      <m:t>𝒙</m:t>
                    </m:r>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ℝ</m:t>
                        </m:r>
                      </m:e>
                      <m:sup>
                        <m:r>
                          <a:rPr lang="en-US" altLang="zh-CN" sz="2000" b="0" i="1" smtClean="0">
                            <a:latin typeface="Cambria Math" panose="02040503050406030204" pitchFamily="18" charset="0"/>
                            <a:ea typeface="Cambria Math" panose="02040503050406030204" pitchFamily="18" charset="0"/>
                          </a:rPr>
                          <m:t>𝑛</m:t>
                        </m:r>
                      </m:sup>
                    </m:sSup>
                    <m:r>
                      <a:rPr lang="en-US" altLang="zh-CN" sz="2000" b="0"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rPr>
                      <m:t>𝑿</m:t>
                    </m:r>
                    <m:r>
                      <a:rPr lang="en-US" altLang="zh-CN" sz="2000" i="1">
                        <a:latin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ℝ</m:t>
                        </m:r>
                      </m:e>
                      <m:sup>
                        <m:r>
                          <a:rPr lang="en-US" altLang="zh-CN" sz="2000" b="0" i="1" smtClean="0">
                            <a:latin typeface="Cambria Math" panose="02040503050406030204" pitchFamily="18" charset="0"/>
                            <a:ea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𝑚</m:t>
                        </m:r>
                      </m:sup>
                    </m:sSup>
                  </m:oMath>
                </a14:m>
                <a:endParaRPr lang="en-US" altLang="zh-CN" sz="2000" dirty="0">
                  <a:solidFill>
                    <a:srgbClr val="000000"/>
                  </a:solidFill>
                  <a:latin typeface="+mn-ea"/>
                </a:endParaRPr>
              </a:p>
              <a:p>
                <a:pPr lvl="1" algn="just">
                  <a:lnSpc>
                    <a:spcPct val="150000"/>
                  </a:lnSpc>
                  <a:spcBef>
                    <a:spcPts val="1000"/>
                  </a:spcBef>
                  <a:buClr>
                    <a:schemeClr val="bg2">
                      <a:lumMod val="50000"/>
                    </a:schemeClr>
                  </a:buClr>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𝒁</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𝑼</m:t>
                      </m:r>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𝒈</m:t>
                              </m:r>
                            </m:e>
                            <m:sub>
                              <m:r>
                                <a:rPr lang="en-US" altLang="zh-CN" sz="2000" b="1" i="1" smtClean="0">
                                  <a:latin typeface="Cambria Math" panose="02040503050406030204" pitchFamily="18" charset="0"/>
                                </a:rPr>
                                <m:t>𝜽</m:t>
                              </m:r>
                            </m:sub>
                          </m:sSub>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𝑼</m:t>
                              </m:r>
                            </m:e>
                            <m:sup>
                              <m:r>
                                <a:rPr lang="en-US" altLang="zh-CN" sz="2000" b="1" i="1">
                                  <a:latin typeface="Cambria Math" panose="02040503050406030204" pitchFamily="18" charset="0"/>
                                </a:rPr>
                                <m:t>⊤</m:t>
                              </m:r>
                            </m:sup>
                          </m:sSup>
                          <m:r>
                            <a:rPr lang="en-US" altLang="zh-CN" sz="2000" b="1" i="1" smtClean="0">
                              <a:latin typeface="Cambria Math" panose="02040503050406030204" pitchFamily="18" charset="0"/>
                            </a:rPr>
                            <m:t>𝑿</m:t>
                          </m:r>
                        </m:e>
                      </m:d>
                      <m:r>
                        <a:rPr lang="en-US" altLang="zh-CN" sz="2000" b="1" i="1" smtClean="0">
                          <a:latin typeface="Cambria Math" panose="02040503050406030204" pitchFamily="18" charset="0"/>
                        </a:rPr>
                        <m:t>=</m:t>
                      </m:r>
                      <m:r>
                        <a:rPr lang="en-US" altLang="zh-CN" sz="2000" b="1" i="1">
                          <a:latin typeface="Cambria Math" panose="02040503050406030204" pitchFamily="18" charset="0"/>
                        </a:rPr>
                        <m:t>[</m:t>
                      </m:r>
                      <m:r>
                        <a:rPr lang="en-US" altLang="zh-CN" sz="2000" b="1" i="1">
                          <a:latin typeface="Cambria Math" panose="02040503050406030204" pitchFamily="18" charset="0"/>
                        </a:rPr>
                        <m:t>𝑿</m:t>
                      </m:r>
                      <m:r>
                        <a:rPr lang="en-US" altLang="zh-CN" sz="2000" b="1" i="1">
                          <a:latin typeface="Cambria Math" panose="02040503050406030204" pitchFamily="18" charset="0"/>
                        </a:rPr>
                        <m:t>,</m:t>
                      </m:r>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𝑳</m:t>
                          </m:r>
                        </m:e>
                      </m:acc>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m:t>
                          </m:r>
                        </m:e>
                        <m:sub>
                          <m:r>
                            <a:rPr lang="en-US" altLang="zh-CN" sz="2000" b="1" i="1">
                              <a:latin typeface="Cambria Math" panose="02040503050406030204" pitchFamily="18" charset="0"/>
                            </a:rPr>
                            <m:t>𝟐</m:t>
                          </m:r>
                        </m:sub>
                      </m:sSub>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𝑿</m:t>
                          </m:r>
                        </m:e>
                        <m:sup>
                          <m:r>
                            <a:rPr lang="en-US" altLang="zh-CN" sz="2000" b="1" i="1">
                              <a:latin typeface="Cambria Math" panose="02040503050406030204" pitchFamily="18" charset="0"/>
                            </a:rPr>
                            <m:t>⊤</m:t>
                          </m:r>
                        </m:sup>
                      </m:sSup>
                      <m:r>
                        <a:rPr lang="en-US" altLang="zh-CN" sz="2000" b="1" i="1">
                          <a:latin typeface="Cambria Math" panose="02040503050406030204" pitchFamily="18" charset="0"/>
                        </a:rPr>
                        <m:t>,</m:t>
                      </m:r>
                      <m:sSub>
                        <m:sSubPr>
                          <m:ctrlPr>
                            <a:rPr lang="en-US" altLang="zh-CN" sz="2000" b="1" i="1">
                              <a:latin typeface="Cambria Math" panose="02040503050406030204" pitchFamily="18" charset="0"/>
                            </a:rPr>
                          </m:ctrlPr>
                        </m:sSubPr>
                        <m:e>
                          <m:r>
                            <a:rPr lang="en-US" altLang="zh-CN" sz="2000" i="1">
                              <a:latin typeface="Cambria Math" panose="02040503050406030204" pitchFamily="18" charset="0"/>
                            </a:rPr>
                            <m:t> </m:t>
                          </m:r>
                          <m:r>
                            <a:rPr lang="en-US" altLang="zh-CN" sz="2000" b="1" i="1">
                              <a:latin typeface="Cambria Math" panose="02040503050406030204" pitchFamily="18" charset="0"/>
                            </a:rPr>
                            <m:t>𝑳</m:t>
                          </m:r>
                        </m:e>
                        <m:sub>
                          <m:r>
                            <a:rPr lang="en-US" altLang="zh-CN" sz="2000" b="1" i="1">
                              <a:latin typeface="Cambria Math" panose="02040503050406030204" pitchFamily="18" charset="0"/>
                            </a:rPr>
                            <m:t>𝟑</m:t>
                          </m:r>
                        </m:sub>
                      </m:sSub>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m:t>
                          </m:r>
                        </m:e>
                        <m:sub>
                          <m:r>
                            <a:rPr lang="en-US" altLang="zh-CN" sz="2000" b="1" i="1">
                              <a:latin typeface="Cambria Math" panose="02040503050406030204" pitchFamily="18" charset="0"/>
                            </a:rPr>
                            <m:t>𝟐</m:t>
                          </m:r>
                        </m:sub>
                      </m:sSub>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𝑿</m:t>
                          </m:r>
                        </m:e>
                        <m:sup>
                          <m:r>
                            <a:rPr lang="en-US" altLang="zh-CN" sz="2000" b="1" i="1">
                              <a:latin typeface="Cambria Math" panose="02040503050406030204" pitchFamily="18" charset="0"/>
                            </a:rPr>
                            <m:t>⊤</m:t>
                          </m:r>
                        </m:sup>
                      </m:sSup>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m:t>
                          </m:r>
                        </m:e>
                        <m:sub>
                          <m:r>
                            <a:rPr lang="en-US" altLang="zh-CN" sz="2000" b="1" i="1">
                              <a:latin typeface="Cambria Math" panose="02040503050406030204" pitchFamily="18" charset="0"/>
                            </a:rPr>
                            <m:t>𝟑</m:t>
                          </m:r>
                        </m:sub>
                      </m:sSub>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𝑿</m:t>
                          </m:r>
                        </m:e>
                        <m:sup>
                          <m:r>
                            <a:rPr lang="en-US" altLang="zh-CN" sz="2000" b="1" i="1">
                              <a:latin typeface="Cambria Math" panose="02040503050406030204" pitchFamily="18" charset="0"/>
                            </a:rPr>
                            <m:t>⊤</m:t>
                          </m:r>
                        </m:sup>
                      </m:sSup>
                      <m:r>
                        <a:rPr lang="en-US" altLang="zh-CN" sz="2000" b="1" i="1">
                          <a:latin typeface="Cambria Math" panose="02040503050406030204" pitchFamily="18" charset="0"/>
                        </a:rPr>
                        <m:t>)−</m:t>
                      </m:r>
                      <m:r>
                        <a:rPr lang="en-US" altLang="zh-CN" sz="2000" b="1" i="1">
                          <a:latin typeface="Cambria Math" panose="02040503050406030204" pitchFamily="18" charset="0"/>
                        </a:rPr>
                        <m:t>𝑿</m:t>
                      </m:r>
                      <m:r>
                        <a:rPr lang="en-US" altLang="zh-CN" sz="2000" b="1" i="1">
                          <a:latin typeface="Cambria Math" panose="02040503050406030204" pitchFamily="18" charset="0"/>
                        </a:rPr>
                        <m:t>]</m:t>
                      </m:r>
                      <m:r>
                        <a:rPr lang="en-US" altLang="zh-CN" sz="2000" b="1">
                          <a:latin typeface="Cambria Math" panose="02040503050406030204" pitchFamily="18" charset="0"/>
                        </a:rPr>
                        <m:t>𝚯</m:t>
                      </m:r>
                    </m:oMath>
                  </m:oMathPara>
                </a14:m>
                <a:endParaRPr lang="en-US" altLang="zh-CN" sz="2000" dirty="0">
                  <a:solidFill>
                    <a:srgbClr val="000000"/>
                  </a:solidFill>
                  <a:latin typeface="+mn-ea"/>
                </a:endParaRPr>
              </a:p>
              <a:p>
                <a:pPr lvl="1" algn="just">
                  <a:lnSpc>
                    <a:spcPct val="150000"/>
                  </a:lnSpc>
                  <a:spcBef>
                    <a:spcPts val="1000"/>
                  </a:spcBef>
                  <a:buClr>
                    <a:schemeClr val="bg2">
                      <a:lumMod val="50000"/>
                    </a:schemeClr>
                  </a:buClr>
                </a:pPr>
                <a:endParaRPr lang="en-US" altLang="zh-CN" sz="2000" dirty="0">
                  <a:solidFill>
                    <a:srgbClr val="000000"/>
                  </a:solidFill>
                  <a:latin typeface="+mn-ea"/>
                </a:endParaRPr>
              </a:p>
            </p:txBody>
          </p:sp>
        </mc:Choice>
        <mc:Fallback xmlns="">
          <p:sp>
            <p:nvSpPr>
              <p:cNvPr id="2" name="矩形 1">
                <a:extLst>
                  <a:ext uri="{FF2B5EF4-FFF2-40B4-BE49-F238E27FC236}">
                    <a16:creationId xmlns:a16="http://schemas.microsoft.com/office/drawing/2014/main" id="{005A2942-2E5C-63E9-E4CA-A8ED1E8E7FA7}"/>
                  </a:ext>
                </a:extLst>
              </p:cNvPr>
              <p:cNvSpPr>
                <a:spLocks noRot="1" noChangeAspect="1" noMove="1" noResize="1" noEditPoints="1" noAdjustHandles="1" noChangeArrowheads="1" noChangeShapeType="1" noTextEdit="1"/>
              </p:cNvSpPr>
              <p:nvPr/>
            </p:nvSpPr>
            <p:spPr>
              <a:xfrm>
                <a:off x="250030" y="893106"/>
                <a:ext cx="8436770" cy="1610634"/>
              </a:xfrm>
              <a:prstGeom prst="rect">
                <a:avLst/>
              </a:prstGeom>
              <a:blipFill>
                <a:blip r:embed="rId3"/>
                <a:stretch>
                  <a:fillRect l="-650"/>
                </a:stretch>
              </a:blipFill>
            </p:spPr>
            <p:txBody>
              <a:bodyPr/>
              <a:lstStyle/>
              <a:p>
                <a:r>
                  <a:rPr lang="zh-CN" altLang="en-US">
                    <a:noFill/>
                  </a:rPr>
                  <a:t> </a:t>
                </a:r>
              </a:p>
            </p:txBody>
          </p:sp>
        </mc:Fallback>
      </mc:AlternateContent>
      <p:sp>
        <p:nvSpPr>
          <p:cNvPr id="7" name="Left Brace 6">
            <a:extLst>
              <a:ext uri="{FF2B5EF4-FFF2-40B4-BE49-F238E27FC236}">
                <a16:creationId xmlns:a16="http://schemas.microsoft.com/office/drawing/2014/main" id="{8D88CB04-A1B6-C8F8-0B6A-0FE101AD9441}"/>
              </a:ext>
            </a:extLst>
          </p:cNvPr>
          <p:cNvSpPr/>
          <p:nvPr/>
        </p:nvSpPr>
        <p:spPr>
          <a:xfrm rot="16200000">
            <a:off x="3340577" y="2022528"/>
            <a:ext cx="285241" cy="26079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36CEDAF-107C-CFEB-088B-4E23917961C3}"/>
                  </a:ext>
                </a:extLst>
              </p:cNvPr>
              <p:cNvSpPr txBox="1"/>
              <p:nvPr/>
            </p:nvSpPr>
            <p:spPr>
              <a:xfrm>
                <a:off x="2973022" y="2385211"/>
                <a:ext cx="875281" cy="379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800" i="1" smtClean="0">
                              <a:latin typeface="Cambria Math" panose="02040503050406030204" pitchFamily="18" charset="0"/>
                              <a:ea typeface="Cambria Math" panose="02040503050406030204" pitchFamily="18" charset="0"/>
                            </a:rPr>
                          </m:ctrlPr>
                        </m:sSupPr>
                        <m:e>
                          <m:r>
                            <a:rPr lang="en-US" altLang="zh-CN" sz="1800" i="1">
                              <a:latin typeface="Cambria Math" panose="02040503050406030204" pitchFamily="18" charset="0"/>
                              <a:ea typeface="Cambria Math" panose="02040503050406030204" pitchFamily="18" charset="0"/>
                            </a:rPr>
                            <m:t>ℝ</m:t>
                          </m:r>
                        </m:e>
                        <m:sup>
                          <m:r>
                            <a:rPr lang="en-US" altLang="zh-CN" sz="1800" i="1">
                              <a:latin typeface="Cambria Math" panose="02040503050406030204" pitchFamily="18" charset="0"/>
                              <a:ea typeface="Cambria Math" panose="02040503050406030204" pitchFamily="18" charset="0"/>
                            </a:rPr>
                            <m:t>𝑛</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𝑚</m:t>
                          </m:r>
                        </m:sup>
                      </m:sSup>
                    </m:oMath>
                  </m:oMathPara>
                </a14:m>
                <a:endParaRPr lang="zh-CN" altLang="en-US" dirty="0"/>
              </a:p>
            </p:txBody>
          </p:sp>
        </mc:Choice>
        <mc:Fallback xmlns="">
          <p:sp>
            <p:nvSpPr>
              <p:cNvPr id="11" name="TextBox 10">
                <a:extLst>
                  <a:ext uri="{FF2B5EF4-FFF2-40B4-BE49-F238E27FC236}">
                    <a16:creationId xmlns:a16="http://schemas.microsoft.com/office/drawing/2014/main" id="{536CEDAF-107C-CFEB-088B-4E23917961C3}"/>
                  </a:ext>
                </a:extLst>
              </p:cNvPr>
              <p:cNvSpPr txBox="1">
                <a:spLocks noRot="1" noChangeAspect="1" noMove="1" noResize="1" noEditPoints="1" noAdjustHandles="1" noChangeArrowheads="1" noChangeShapeType="1" noTextEdit="1"/>
              </p:cNvSpPr>
              <p:nvPr/>
            </p:nvSpPr>
            <p:spPr>
              <a:xfrm>
                <a:off x="2973022" y="2385211"/>
                <a:ext cx="875281" cy="379656"/>
              </a:xfrm>
              <a:prstGeom prst="rect">
                <a:avLst/>
              </a:prstGeom>
              <a:blipFill>
                <a:blip r:embed="rId4"/>
                <a:stretch>
                  <a:fillRect/>
                </a:stretch>
              </a:blipFill>
            </p:spPr>
            <p:txBody>
              <a:bodyPr/>
              <a:lstStyle/>
              <a:p>
                <a:r>
                  <a:rPr lang="zh-CN" altLang="en-US">
                    <a:noFill/>
                  </a:rPr>
                  <a:t> </a:t>
                </a:r>
              </a:p>
            </p:txBody>
          </p:sp>
        </mc:Fallback>
      </mc:AlternateContent>
      <p:sp>
        <p:nvSpPr>
          <p:cNvPr id="12" name="Left Brace 11">
            <a:extLst>
              <a:ext uri="{FF2B5EF4-FFF2-40B4-BE49-F238E27FC236}">
                <a16:creationId xmlns:a16="http://schemas.microsoft.com/office/drawing/2014/main" id="{0E9BD499-E150-85F2-AB3E-1EF27610F8D2}"/>
              </a:ext>
            </a:extLst>
          </p:cNvPr>
          <p:cNvSpPr/>
          <p:nvPr/>
        </p:nvSpPr>
        <p:spPr>
          <a:xfrm rot="16200000">
            <a:off x="3994182" y="1790561"/>
            <a:ext cx="285241" cy="68457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87D919C-9A8F-936E-1108-6FAF2EF1CFD6}"/>
                  </a:ext>
                </a:extLst>
              </p:cNvPr>
              <p:cNvSpPr txBox="1"/>
              <p:nvPr/>
            </p:nvSpPr>
            <p:spPr>
              <a:xfrm>
                <a:off x="3756211" y="2390118"/>
                <a:ext cx="87528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ℝ</m:t>
                          </m:r>
                        </m:e>
                        <m:sup>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m:t>
                          </m:r>
                        </m:sup>
                      </m:sSup>
                    </m:oMath>
                  </m:oMathPara>
                </a14:m>
                <a:endParaRPr lang="zh-CN" altLang="en-US" dirty="0"/>
              </a:p>
            </p:txBody>
          </p:sp>
        </mc:Choice>
        <mc:Fallback xmlns="">
          <p:sp>
            <p:nvSpPr>
              <p:cNvPr id="13" name="TextBox 12">
                <a:extLst>
                  <a:ext uri="{FF2B5EF4-FFF2-40B4-BE49-F238E27FC236}">
                    <a16:creationId xmlns:a16="http://schemas.microsoft.com/office/drawing/2014/main" id="{587D919C-9A8F-936E-1108-6FAF2EF1CFD6}"/>
                  </a:ext>
                </a:extLst>
              </p:cNvPr>
              <p:cNvSpPr txBox="1">
                <a:spLocks noRot="1" noChangeAspect="1" noMove="1" noResize="1" noEditPoints="1" noAdjustHandles="1" noChangeArrowheads="1" noChangeShapeType="1" noTextEdit="1"/>
              </p:cNvSpPr>
              <p:nvPr/>
            </p:nvSpPr>
            <p:spPr>
              <a:xfrm>
                <a:off x="3756211" y="2390118"/>
                <a:ext cx="875281" cy="369332"/>
              </a:xfrm>
              <a:prstGeom prst="rect">
                <a:avLst/>
              </a:prstGeom>
              <a:blipFill>
                <a:blip r:embed="rId5"/>
                <a:stretch>
                  <a:fillRect/>
                </a:stretch>
              </a:blipFill>
            </p:spPr>
            <p:txBody>
              <a:bodyPr/>
              <a:lstStyle/>
              <a:p>
                <a:r>
                  <a:rPr lang="zh-CN" altLang="en-US">
                    <a:noFill/>
                  </a:rPr>
                  <a:t> </a:t>
                </a:r>
              </a:p>
            </p:txBody>
          </p:sp>
        </mc:Fallback>
      </mc:AlternateContent>
      <p:sp>
        <p:nvSpPr>
          <p:cNvPr id="14" name="Left Brace 13">
            <a:extLst>
              <a:ext uri="{FF2B5EF4-FFF2-40B4-BE49-F238E27FC236}">
                <a16:creationId xmlns:a16="http://schemas.microsoft.com/office/drawing/2014/main" id="{4D3F74A1-3031-6996-C270-02E2D25EEEF3}"/>
              </a:ext>
            </a:extLst>
          </p:cNvPr>
          <p:cNvSpPr/>
          <p:nvPr/>
        </p:nvSpPr>
        <p:spPr>
          <a:xfrm rot="16200000">
            <a:off x="5426957" y="1245420"/>
            <a:ext cx="285241" cy="177674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8C438F1-3D25-9EC1-AF6F-3AD7AC706A8E}"/>
                  </a:ext>
                </a:extLst>
              </p:cNvPr>
              <p:cNvSpPr txBox="1"/>
              <p:nvPr/>
            </p:nvSpPr>
            <p:spPr>
              <a:xfrm>
                <a:off x="5339620" y="2385211"/>
                <a:ext cx="875281" cy="379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ℝ</m:t>
                          </m:r>
                        </m:e>
                        <m:sup>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sup>
                      </m:sSup>
                    </m:oMath>
                  </m:oMathPara>
                </a14:m>
                <a:endParaRPr lang="zh-CN" altLang="en-US" dirty="0"/>
              </a:p>
            </p:txBody>
          </p:sp>
        </mc:Choice>
        <mc:Fallback xmlns="">
          <p:sp>
            <p:nvSpPr>
              <p:cNvPr id="15" name="TextBox 14">
                <a:extLst>
                  <a:ext uri="{FF2B5EF4-FFF2-40B4-BE49-F238E27FC236}">
                    <a16:creationId xmlns:a16="http://schemas.microsoft.com/office/drawing/2014/main" id="{98C438F1-3D25-9EC1-AF6F-3AD7AC706A8E}"/>
                  </a:ext>
                </a:extLst>
              </p:cNvPr>
              <p:cNvSpPr txBox="1">
                <a:spLocks noRot="1" noChangeAspect="1" noMove="1" noResize="1" noEditPoints="1" noAdjustHandles="1" noChangeArrowheads="1" noChangeShapeType="1" noTextEdit="1"/>
              </p:cNvSpPr>
              <p:nvPr/>
            </p:nvSpPr>
            <p:spPr>
              <a:xfrm>
                <a:off x="5339620" y="2385211"/>
                <a:ext cx="875281" cy="379656"/>
              </a:xfrm>
              <a:prstGeom prst="rect">
                <a:avLst/>
              </a:prstGeom>
              <a:blipFill>
                <a:blip r:embed="rId6"/>
                <a:stretch>
                  <a:fillRect r="-11111"/>
                </a:stretch>
              </a:blipFill>
            </p:spPr>
            <p:txBody>
              <a:bodyPr/>
              <a:lstStyle/>
              <a:p>
                <a:r>
                  <a:rPr lang="zh-CN" altLang="en-US">
                    <a:noFill/>
                  </a:rPr>
                  <a:t> </a:t>
                </a:r>
              </a:p>
            </p:txBody>
          </p:sp>
        </mc:Fallback>
      </mc:AlternateContent>
      <p:sp>
        <p:nvSpPr>
          <p:cNvPr id="16" name="Left Brace 15">
            <a:extLst>
              <a:ext uri="{FF2B5EF4-FFF2-40B4-BE49-F238E27FC236}">
                <a16:creationId xmlns:a16="http://schemas.microsoft.com/office/drawing/2014/main" id="{FDA0D168-FA6B-0DED-E475-8BF338397FE2}"/>
              </a:ext>
            </a:extLst>
          </p:cNvPr>
          <p:cNvSpPr/>
          <p:nvPr/>
        </p:nvSpPr>
        <p:spPr>
          <a:xfrm rot="16200000">
            <a:off x="6903231" y="2122099"/>
            <a:ext cx="285241" cy="260795"/>
          </a:xfrm>
          <a:prstGeom prst="leftBrac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97EC5FE-47CB-B8E1-260A-0A4AB1DA8412}"/>
                  </a:ext>
                </a:extLst>
              </p:cNvPr>
              <p:cNvSpPr txBox="1"/>
              <p:nvPr/>
            </p:nvSpPr>
            <p:spPr>
              <a:xfrm>
                <a:off x="6738608" y="2401048"/>
                <a:ext cx="875281" cy="379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800" i="1" smtClean="0">
                              <a:latin typeface="Cambria Math" panose="02040503050406030204" pitchFamily="18" charset="0"/>
                              <a:ea typeface="Cambria Math" panose="02040503050406030204" pitchFamily="18" charset="0"/>
                            </a:rPr>
                          </m:ctrlPr>
                        </m:sSupPr>
                        <m:e>
                          <m:r>
                            <a:rPr lang="en-US" altLang="zh-CN" sz="1800" i="1">
                              <a:latin typeface="Cambria Math" panose="02040503050406030204" pitchFamily="18" charset="0"/>
                              <a:ea typeface="Cambria Math" panose="02040503050406030204" pitchFamily="18" charset="0"/>
                            </a:rPr>
                            <m:t>ℝ</m:t>
                          </m:r>
                        </m:e>
                        <m:sup>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𝑑</m:t>
                          </m:r>
                        </m:sup>
                      </m:sSup>
                    </m:oMath>
                  </m:oMathPara>
                </a14:m>
                <a:endParaRPr lang="zh-CN" altLang="en-US" dirty="0"/>
              </a:p>
            </p:txBody>
          </p:sp>
        </mc:Choice>
        <mc:Fallback xmlns="">
          <p:sp>
            <p:nvSpPr>
              <p:cNvPr id="17" name="TextBox 16">
                <a:extLst>
                  <a:ext uri="{FF2B5EF4-FFF2-40B4-BE49-F238E27FC236}">
                    <a16:creationId xmlns:a16="http://schemas.microsoft.com/office/drawing/2014/main" id="{497EC5FE-47CB-B8E1-260A-0A4AB1DA8412}"/>
                  </a:ext>
                </a:extLst>
              </p:cNvPr>
              <p:cNvSpPr txBox="1">
                <a:spLocks noRot="1" noChangeAspect="1" noMove="1" noResize="1" noEditPoints="1" noAdjustHandles="1" noChangeArrowheads="1" noChangeShapeType="1" noTextEdit="1"/>
              </p:cNvSpPr>
              <p:nvPr/>
            </p:nvSpPr>
            <p:spPr>
              <a:xfrm>
                <a:off x="6738608" y="2401048"/>
                <a:ext cx="875281" cy="379656"/>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FA66359-C846-4773-B09E-85862EA8753D}"/>
                  </a:ext>
                </a:extLst>
              </p:cNvPr>
              <p:cNvSpPr txBox="1"/>
              <p:nvPr/>
            </p:nvSpPr>
            <p:spPr>
              <a:xfrm>
                <a:off x="1205261" y="4429264"/>
                <a:ext cx="4572000" cy="3795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𝑴</m:t>
                          </m:r>
                          <m:r>
                            <a:rPr lang="en-US" altLang="zh-CN" sz="1800" b="0" i="1" smtClean="0">
                              <a:latin typeface="Cambria Math" panose="02040503050406030204" pitchFamily="18" charset="0"/>
                            </a:rPr>
                            <m:t>=[</m:t>
                          </m:r>
                          <m:r>
                            <a:rPr lang="en-US" altLang="zh-CN" sz="1800" b="1" i="1">
                              <a:latin typeface="Cambria Math" panose="02040503050406030204" pitchFamily="18" charset="0"/>
                            </a:rPr>
                            <m:t>𝑳</m:t>
                          </m:r>
                        </m:e>
                        <m:sub>
                          <m:r>
                            <a:rPr lang="en-US" altLang="zh-CN" sz="1800" b="1" i="1">
                              <a:latin typeface="Cambria Math" panose="02040503050406030204" pitchFamily="18" charset="0"/>
                            </a:rPr>
                            <m:t>𝟑</m:t>
                          </m:r>
                        </m:sub>
                      </m:sSub>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m:t>
                          </m:r>
                        </m:e>
                        <m:sub>
                          <m:r>
                            <a:rPr lang="en-US" altLang="zh-CN" sz="1800" b="1" i="1">
                              <a:latin typeface="Cambria Math" panose="02040503050406030204" pitchFamily="18" charset="0"/>
                            </a:rPr>
                            <m:t>𝟐</m:t>
                          </m:r>
                        </m:sub>
                      </m:sSub>
                      <m:sSubSup>
                        <m:sSubSupPr>
                          <m:ctrlPr>
                            <a:rPr lang="en-US" altLang="zh-CN" b="1" i="1" smtClean="0">
                              <a:latin typeface="Cambria Math" panose="02040503050406030204" pitchFamily="18" charset="0"/>
                            </a:rPr>
                          </m:ctrlPr>
                        </m:sSubSupPr>
                        <m:e>
                          <m:r>
                            <a:rPr lang="en-US" altLang="zh-CN" b="1" i="1">
                              <a:latin typeface="Cambria Math" panose="02040503050406030204" pitchFamily="18" charset="0"/>
                            </a:rPr>
                            <m:t>𝒙</m:t>
                          </m:r>
                        </m:e>
                        <m:sub>
                          <m:r>
                            <a:rPr lang="en-US" altLang="zh-CN" b="1" i="1" smtClean="0">
                              <a:latin typeface="Cambria Math" panose="02040503050406030204" pitchFamily="18" charset="0"/>
                            </a:rPr>
                            <m:t>𝟏</m:t>
                          </m:r>
                        </m:sub>
                        <m:sup>
                          <m:r>
                            <a:rPr lang="en-US" altLang="zh-CN" sz="1800" b="1" i="1">
                              <a:latin typeface="Cambria Math" panose="02040503050406030204" pitchFamily="18" charset="0"/>
                            </a:rPr>
                            <m:t>⊤</m:t>
                          </m:r>
                        </m:sup>
                      </m:sSubSup>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m:t>
                          </m:r>
                        </m:e>
                        <m:sub>
                          <m:r>
                            <a:rPr lang="en-US" altLang="zh-CN" sz="1800" b="1" i="1">
                              <a:latin typeface="Cambria Math" panose="02040503050406030204" pitchFamily="18" charset="0"/>
                            </a:rPr>
                            <m:t>𝟑</m:t>
                          </m:r>
                        </m:sub>
                      </m:sSub>
                      <m:sSubSup>
                        <m:sSubSupPr>
                          <m:ctrlPr>
                            <a:rPr lang="en-US" altLang="zh-CN" b="1" i="1">
                              <a:latin typeface="Cambria Math" panose="02040503050406030204" pitchFamily="18" charset="0"/>
                            </a:rPr>
                          </m:ctrlPr>
                        </m:sSubSupPr>
                        <m:e>
                          <m:r>
                            <a:rPr lang="en-US" altLang="zh-CN" b="1" i="1">
                              <a:latin typeface="Cambria Math" panose="02040503050406030204" pitchFamily="18" charset="0"/>
                            </a:rPr>
                            <m:t>𝒙</m:t>
                          </m:r>
                        </m:e>
                        <m:sub>
                          <m:r>
                            <a:rPr lang="en-US" altLang="zh-CN" b="1" i="1" smtClean="0">
                              <a:latin typeface="Cambria Math" panose="02040503050406030204" pitchFamily="18" charset="0"/>
                            </a:rPr>
                            <m:t>𝟏</m:t>
                          </m:r>
                        </m:sub>
                        <m:sup>
                          <m:r>
                            <a:rPr lang="en-US" altLang="zh-CN" b="1" i="1">
                              <a:latin typeface="Cambria Math" panose="02040503050406030204" pitchFamily="18" charset="0"/>
                            </a:rPr>
                            <m:t>⊤</m:t>
                          </m:r>
                        </m:sup>
                      </m:sSubSup>
                      <m:r>
                        <a:rPr lang="en-US" altLang="zh-CN" b="1" i="1" smtClean="0">
                          <a:latin typeface="Cambria Math" panose="02040503050406030204" pitchFamily="18" charset="0"/>
                        </a:rPr>
                        <m:t>,…,</m:t>
                      </m:r>
                      <m:sSub>
                        <m:sSubPr>
                          <m:ctrlPr>
                            <a:rPr lang="en-US" altLang="zh-CN" b="1" i="1">
                              <a:latin typeface="Cambria Math" panose="02040503050406030204" pitchFamily="18" charset="0"/>
                            </a:rPr>
                          </m:ctrlPr>
                        </m:sSub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𝑳</m:t>
                              </m:r>
                            </m:e>
                            <m:sub>
                              <m:r>
                                <a:rPr lang="en-US" altLang="zh-CN" b="1" i="1">
                                  <a:latin typeface="Cambria Math" panose="02040503050406030204" pitchFamily="18" charset="0"/>
                                </a:rPr>
                                <m:t>𝟑</m:t>
                              </m:r>
                            </m:sub>
                          </m:sSub>
                          <m:r>
                            <a:rPr lang="en-US" altLang="zh-CN" b="1" i="1">
                              <a:latin typeface="Cambria Math" panose="02040503050406030204" pitchFamily="18" charset="0"/>
                            </a:rPr>
                            <m:t>×</m:t>
                          </m:r>
                        </m:e>
                        <m:sub>
                          <m:r>
                            <a:rPr lang="en-US" altLang="zh-CN" b="1" i="1">
                              <a:latin typeface="Cambria Math" panose="02040503050406030204" pitchFamily="18" charset="0"/>
                            </a:rPr>
                            <m:t>𝟐</m:t>
                          </m:r>
                        </m:sub>
                      </m:sSub>
                      <m:sSubSup>
                        <m:sSubSupPr>
                          <m:ctrlPr>
                            <a:rPr lang="en-US" altLang="zh-CN" b="1" i="1">
                              <a:latin typeface="Cambria Math" panose="02040503050406030204" pitchFamily="18" charset="0"/>
                            </a:rPr>
                          </m:ctrlPr>
                        </m:sSubSupPr>
                        <m:e>
                          <m:r>
                            <a:rPr lang="en-US" altLang="zh-CN" b="1" i="1">
                              <a:latin typeface="Cambria Math" panose="02040503050406030204" pitchFamily="18" charset="0"/>
                            </a:rPr>
                            <m:t>𝒙</m:t>
                          </m:r>
                        </m:e>
                        <m:sub>
                          <m:r>
                            <a:rPr lang="en-US" altLang="zh-CN" b="1" i="1" smtClean="0">
                              <a:latin typeface="Cambria Math" panose="02040503050406030204" pitchFamily="18" charset="0"/>
                            </a:rPr>
                            <m:t>𝒎</m:t>
                          </m:r>
                        </m:sub>
                        <m:sup>
                          <m:r>
                            <a:rPr lang="en-US" altLang="zh-CN" b="1" i="1">
                              <a:latin typeface="Cambria Math" panose="02040503050406030204" pitchFamily="18" charset="0"/>
                            </a:rPr>
                            <m:t>⊤</m:t>
                          </m:r>
                        </m:sup>
                      </m:sSubSup>
                      <m:sSub>
                        <m:sSubPr>
                          <m:ctrlPr>
                            <a:rPr lang="en-US" altLang="zh-CN" b="1" i="1">
                              <a:latin typeface="Cambria Math" panose="02040503050406030204" pitchFamily="18" charset="0"/>
                            </a:rPr>
                          </m:ctrlPr>
                        </m:sSubPr>
                        <m:e>
                          <m:r>
                            <a:rPr lang="en-US" altLang="zh-CN" b="1" i="1">
                              <a:latin typeface="Cambria Math" panose="02040503050406030204" pitchFamily="18" charset="0"/>
                            </a:rPr>
                            <m:t>×</m:t>
                          </m:r>
                        </m:e>
                        <m:sub>
                          <m:r>
                            <a:rPr lang="en-US" altLang="zh-CN" b="1" i="1">
                              <a:latin typeface="Cambria Math" panose="02040503050406030204" pitchFamily="18" charset="0"/>
                            </a:rPr>
                            <m:t>𝟑</m:t>
                          </m:r>
                        </m:sub>
                      </m:sSub>
                      <m:sSubSup>
                        <m:sSubSupPr>
                          <m:ctrlPr>
                            <a:rPr lang="en-US" altLang="zh-CN" b="1" i="1">
                              <a:latin typeface="Cambria Math" panose="02040503050406030204" pitchFamily="18" charset="0"/>
                            </a:rPr>
                          </m:ctrlPr>
                        </m:sSubSupPr>
                        <m:e>
                          <m:r>
                            <a:rPr lang="en-US" altLang="zh-CN" b="1" i="1">
                              <a:latin typeface="Cambria Math" panose="02040503050406030204" pitchFamily="18" charset="0"/>
                            </a:rPr>
                            <m:t>𝒙</m:t>
                          </m:r>
                        </m:e>
                        <m:sub>
                          <m:r>
                            <a:rPr lang="en-US" altLang="zh-CN" b="1" i="1" smtClean="0">
                              <a:latin typeface="Cambria Math" panose="02040503050406030204" pitchFamily="18" charset="0"/>
                            </a:rPr>
                            <m:t>𝒎</m:t>
                          </m:r>
                        </m:sub>
                        <m:sup>
                          <m:r>
                            <a:rPr lang="en-US" altLang="zh-CN" b="1" i="1">
                              <a:latin typeface="Cambria Math" panose="02040503050406030204" pitchFamily="18" charset="0"/>
                            </a:rPr>
                            <m:t>⊤</m:t>
                          </m:r>
                        </m:sup>
                      </m:sSubSup>
                      <m:r>
                        <a:rPr lang="en-US" altLang="zh-CN" sz="1800" b="1" i="1" smtClean="0">
                          <a:latin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ℝ</m:t>
                          </m:r>
                        </m:e>
                        <m:sup>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m:t>
                          </m:r>
                        </m:sup>
                      </m:sSup>
                    </m:oMath>
                  </m:oMathPara>
                </a14:m>
                <a:endParaRPr lang="zh-CN" altLang="en-US" dirty="0"/>
              </a:p>
            </p:txBody>
          </p:sp>
        </mc:Choice>
        <mc:Fallback xmlns="">
          <p:sp>
            <p:nvSpPr>
              <p:cNvPr id="5" name="TextBox 4">
                <a:extLst>
                  <a:ext uri="{FF2B5EF4-FFF2-40B4-BE49-F238E27FC236}">
                    <a16:creationId xmlns:a16="http://schemas.microsoft.com/office/drawing/2014/main" id="{2FA66359-C846-4773-B09E-85862EA8753D}"/>
                  </a:ext>
                </a:extLst>
              </p:cNvPr>
              <p:cNvSpPr txBox="1">
                <a:spLocks noRot="1" noChangeAspect="1" noMove="1" noResize="1" noEditPoints="1" noAdjustHandles="1" noChangeArrowheads="1" noChangeShapeType="1" noTextEdit="1"/>
              </p:cNvSpPr>
              <p:nvPr/>
            </p:nvSpPr>
            <p:spPr>
              <a:xfrm>
                <a:off x="1205261" y="4429264"/>
                <a:ext cx="4572000" cy="379527"/>
              </a:xfrm>
              <a:prstGeom prst="rect">
                <a:avLst/>
              </a:prstGeom>
              <a:blipFill>
                <a:blip r:embed="rId8"/>
                <a:stretch>
                  <a:fillRect r="-11467" b="-177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71D5970-034A-EA8C-A230-5674EF11A388}"/>
                  </a:ext>
                </a:extLst>
              </p:cNvPr>
              <p:cNvSpPr txBox="1"/>
              <p:nvPr/>
            </p:nvSpPr>
            <p:spPr>
              <a:xfrm>
                <a:off x="952090" y="5477221"/>
                <a:ext cx="4917145" cy="561308"/>
              </a:xfrm>
              <a:prstGeom prst="rect">
                <a:avLst/>
              </a:prstGeom>
              <a:noFill/>
            </p:spPr>
            <p:txBody>
              <a:bodyPr wrap="square">
                <a:spAutoFit/>
              </a:bodyPr>
              <a:lstStyle/>
              <a:p>
                <a:pPr lvl="1" algn="just">
                  <a:lnSpc>
                    <a:spcPct val="150000"/>
                  </a:lnSpc>
                  <a:spcBef>
                    <a:spcPts val="1000"/>
                  </a:spcBef>
                  <a:buClr>
                    <a:schemeClr val="bg2">
                      <a:lumMod val="50000"/>
                    </a:schemeClr>
                  </a:buClr>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𝒁</m:t>
                      </m:r>
                      <m:r>
                        <a:rPr lang="en-US" altLang="zh-CN" sz="1800" b="1" i="1" smtClean="0">
                          <a:latin typeface="Cambria Math" panose="02040503050406030204" pitchFamily="18" charset="0"/>
                        </a:rPr>
                        <m:t>=</m:t>
                      </m:r>
                      <m:r>
                        <a:rPr lang="en-US" altLang="zh-CN" sz="1800" b="1" i="1" smtClean="0">
                          <a:latin typeface="Cambria Math" panose="02040503050406030204" pitchFamily="18" charset="0"/>
                        </a:rPr>
                        <m:t>𝑼</m:t>
                      </m:r>
                      <m:d>
                        <m:dPr>
                          <m:ctrlPr>
                            <a:rPr lang="en-US" altLang="zh-CN" sz="1800" b="1" i="1" smtClean="0">
                              <a:latin typeface="Cambria Math" panose="02040503050406030204" pitchFamily="18" charset="0"/>
                            </a:rPr>
                          </m:ctrlPr>
                        </m:dPr>
                        <m:e>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𝒈</m:t>
                              </m:r>
                            </m:e>
                            <m:sub>
                              <m:r>
                                <a:rPr lang="en-US" altLang="zh-CN" sz="1800" b="1" i="1" smtClean="0">
                                  <a:latin typeface="Cambria Math" panose="02040503050406030204" pitchFamily="18" charset="0"/>
                                </a:rPr>
                                <m:t>𝜽</m:t>
                              </m:r>
                            </m:sub>
                          </m:sSub>
                          <m:sSup>
                            <m:sSupPr>
                              <m:ctrlPr>
                                <a:rPr lang="en-US" altLang="zh-CN" sz="1800" b="1" i="1">
                                  <a:latin typeface="Cambria Math" panose="02040503050406030204" pitchFamily="18" charset="0"/>
                                </a:rPr>
                              </m:ctrlPr>
                            </m:sSupPr>
                            <m:e>
                              <m:r>
                                <a:rPr lang="en-US" altLang="zh-CN" sz="1800" b="1" i="1">
                                  <a:latin typeface="Cambria Math" panose="02040503050406030204" pitchFamily="18" charset="0"/>
                                </a:rPr>
                                <m:t>𝑼</m:t>
                              </m:r>
                            </m:e>
                            <m:sup>
                              <m:r>
                                <a:rPr lang="en-US" altLang="zh-CN" sz="1800" b="1" i="1">
                                  <a:latin typeface="Cambria Math" panose="02040503050406030204" pitchFamily="18" charset="0"/>
                                </a:rPr>
                                <m:t>⊤</m:t>
                              </m:r>
                            </m:sup>
                          </m:sSup>
                          <m:r>
                            <a:rPr lang="en-US" altLang="zh-CN" sz="1800" b="1" i="1" smtClean="0">
                              <a:latin typeface="Cambria Math" panose="02040503050406030204" pitchFamily="18" charset="0"/>
                            </a:rPr>
                            <m:t>𝑿</m:t>
                          </m:r>
                        </m:e>
                      </m:d>
                      <m:r>
                        <a:rPr lang="en-US" altLang="zh-CN" sz="1800" b="1" i="1" smtClean="0">
                          <a:latin typeface="Cambria Math" panose="02040503050406030204" pitchFamily="18" charset="0"/>
                        </a:rPr>
                        <m:t>=</m:t>
                      </m:r>
                      <m:r>
                        <a:rPr lang="en-US" altLang="zh-CN" sz="1800" b="1" i="1">
                          <a:latin typeface="Cambria Math" panose="02040503050406030204" pitchFamily="18" charset="0"/>
                        </a:rPr>
                        <m:t>[</m:t>
                      </m:r>
                      <m:r>
                        <a:rPr lang="en-US" altLang="zh-CN" sz="1800" b="1" i="1">
                          <a:latin typeface="Cambria Math" panose="02040503050406030204" pitchFamily="18" charset="0"/>
                        </a:rPr>
                        <m:t>𝑿</m:t>
                      </m:r>
                      <m:r>
                        <a:rPr lang="en-US" altLang="zh-CN" sz="1800" b="1" i="1">
                          <a:latin typeface="Cambria Math" panose="02040503050406030204" pitchFamily="18" charset="0"/>
                        </a:rPr>
                        <m:t>,</m:t>
                      </m:r>
                      <m:acc>
                        <m:accPr>
                          <m:chr m:val="̃"/>
                          <m:ctrlPr>
                            <a:rPr lang="en-US" altLang="zh-CN" sz="1800" b="1" i="1">
                              <a:latin typeface="Cambria Math" panose="02040503050406030204" pitchFamily="18" charset="0"/>
                            </a:rPr>
                          </m:ctrlPr>
                        </m:accPr>
                        <m:e>
                          <m:r>
                            <a:rPr lang="en-US" altLang="zh-CN" sz="1800" b="1" i="1">
                              <a:latin typeface="Cambria Math" panose="02040503050406030204" pitchFamily="18" charset="0"/>
                            </a:rPr>
                            <m:t>𝑳</m:t>
                          </m:r>
                        </m:e>
                      </m:acc>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m:t>
                          </m:r>
                        </m:e>
                        <m:sub>
                          <m:r>
                            <a:rPr lang="en-US" altLang="zh-CN" sz="1800" b="1" i="1">
                              <a:latin typeface="Cambria Math" panose="02040503050406030204" pitchFamily="18" charset="0"/>
                            </a:rPr>
                            <m:t>𝟐</m:t>
                          </m:r>
                        </m:sub>
                      </m:sSub>
                      <m:sSup>
                        <m:sSupPr>
                          <m:ctrlPr>
                            <a:rPr lang="en-US" altLang="zh-CN" sz="1800" b="1" i="1">
                              <a:latin typeface="Cambria Math" panose="02040503050406030204" pitchFamily="18" charset="0"/>
                            </a:rPr>
                          </m:ctrlPr>
                        </m:sSupPr>
                        <m:e>
                          <m:r>
                            <a:rPr lang="en-US" altLang="zh-CN" sz="1800" b="1" i="1">
                              <a:latin typeface="Cambria Math" panose="02040503050406030204" pitchFamily="18" charset="0"/>
                            </a:rPr>
                            <m:t>𝑿</m:t>
                          </m:r>
                        </m:e>
                        <m:sup>
                          <m:r>
                            <a:rPr lang="en-US" altLang="zh-CN" sz="1800" b="1" i="1">
                              <a:latin typeface="Cambria Math" panose="02040503050406030204" pitchFamily="18" charset="0"/>
                            </a:rPr>
                            <m:t>⊤</m:t>
                          </m:r>
                        </m:sup>
                      </m:sSup>
                      <m:r>
                        <a:rPr lang="en-US" altLang="zh-CN" sz="1800" b="1" i="1">
                          <a:latin typeface="Cambria Math" panose="02040503050406030204" pitchFamily="18" charset="0"/>
                        </a:rPr>
                        <m:t>,</m:t>
                      </m:r>
                      <m:r>
                        <a:rPr lang="en-US" altLang="zh-CN" b="1" i="1">
                          <a:latin typeface="Cambria Math" panose="02040503050406030204" pitchFamily="18" charset="0"/>
                        </a:rPr>
                        <m:t>𝑴</m:t>
                      </m:r>
                      <m:r>
                        <a:rPr lang="en-US" altLang="zh-CN" sz="1800" b="1" i="1">
                          <a:latin typeface="Cambria Math" panose="02040503050406030204" pitchFamily="18" charset="0"/>
                        </a:rPr>
                        <m:t>−</m:t>
                      </m:r>
                      <m:r>
                        <a:rPr lang="en-US" altLang="zh-CN" sz="1800" b="1" i="1">
                          <a:latin typeface="Cambria Math" panose="02040503050406030204" pitchFamily="18" charset="0"/>
                        </a:rPr>
                        <m:t>𝑿</m:t>
                      </m:r>
                      <m:r>
                        <a:rPr lang="en-US" altLang="zh-CN" sz="1800" b="1" i="1">
                          <a:latin typeface="Cambria Math" panose="02040503050406030204" pitchFamily="18" charset="0"/>
                        </a:rPr>
                        <m:t>]</m:t>
                      </m:r>
                      <m:r>
                        <a:rPr lang="en-US" altLang="zh-CN" sz="1800" b="1">
                          <a:latin typeface="Cambria Math" panose="02040503050406030204" pitchFamily="18" charset="0"/>
                        </a:rPr>
                        <m:t>𝚯</m:t>
                      </m:r>
                    </m:oMath>
                  </m:oMathPara>
                </a14:m>
                <a:endParaRPr lang="en-US" altLang="zh-CN" sz="1800" dirty="0">
                  <a:solidFill>
                    <a:srgbClr val="000000"/>
                  </a:solidFill>
                  <a:latin typeface="+mn-ea"/>
                </a:endParaRPr>
              </a:p>
            </p:txBody>
          </p:sp>
        </mc:Choice>
        <mc:Fallback xmlns="">
          <p:sp>
            <p:nvSpPr>
              <p:cNvPr id="8" name="TextBox 7">
                <a:extLst>
                  <a:ext uri="{FF2B5EF4-FFF2-40B4-BE49-F238E27FC236}">
                    <a16:creationId xmlns:a16="http://schemas.microsoft.com/office/drawing/2014/main" id="{271D5970-034A-EA8C-A230-5674EF11A388}"/>
                  </a:ext>
                </a:extLst>
              </p:cNvPr>
              <p:cNvSpPr txBox="1">
                <a:spLocks noRot="1" noChangeAspect="1" noMove="1" noResize="1" noEditPoints="1" noAdjustHandles="1" noChangeArrowheads="1" noChangeShapeType="1" noTextEdit="1"/>
              </p:cNvSpPr>
              <p:nvPr/>
            </p:nvSpPr>
            <p:spPr>
              <a:xfrm>
                <a:off x="952090" y="5477221"/>
                <a:ext cx="4917145" cy="561308"/>
              </a:xfrm>
              <a:prstGeom prst="rect">
                <a:avLst/>
              </a:prstGeom>
              <a:blipFill>
                <a:blip r:embed="rId9"/>
                <a:stretch>
                  <a:fillRect/>
                </a:stretch>
              </a:blipFill>
            </p:spPr>
            <p:txBody>
              <a:bodyPr/>
              <a:lstStyle/>
              <a:p>
                <a:r>
                  <a:rPr lang="zh-CN" altLang="en-US">
                    <a:noFill/>
                  </a:rPr>
                  <a:t> </a:t>
                </a:r>
              </a:p>
            </p:txBody>
          </p:sp>
        </mc:Fallback>
      </mc:AlternateContent>
      <p:sp>
        <p:nvSpPr>
          <p:cNvPr id="9" name="Left Brace 8">
            <a:extLst>
              <a:ext uri="{FF2B5EF4-FFF2-40B4-BE49-F238E27FC236}">
                <a16:creationId xmlns:a16="http://schemas.microsoft.com/office/drawing/2014/main" id="{D71D9EE1-465B-DB8B-210D-FF3AFD62B855}"/>
              </a:ext>
            </a:extLst>
          </p:cNvPr>
          <p:cNvSpPr/>
          <p:nvPr/>
        </p:nvSpPr>
        <p:spPr>
          <a:xfrm rot="16200000">
            <a:off x="3304737" y="6115661"/>
            <a:ext cx="285241" cy="26079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CC3076A-7F05-FEE9-6F2B-845835D3CC7A}"/>
                  </a:ext>
                </a:extLst>
              </p:cNvPr>
              <p:cNvSpPr txBox="1"/>
              <p:nvPr/>
            </p:nvSpPr>
            <p:spPr>
              <a:xfrm>
                <a:off x="2937182" y="6478344"/>
                <a:ext cx="875281" cy="379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800" i="1" smtClean="0">
                              <a:latin typeface="Cambria Math" panose="02040503050406030204" pitchFamily="18" charset="0"/>
                              <a:ea typeface="Cambria Math" panose="02040503050406030204" pitchFamily="18" charset="0"/>
                            </a:rPr>
                          </m:ctrlPr>
                        </m:sSupPr>
                        <m:e>
                          <m:r>
                            <a:rPr lang="en-US" altLang="zh-CN" sz="1800" i="1">
                              <a:latin typeface="Cambria Math" panose="02040503050406030204" pitchFamily="18" charset="0"/>
                              <a:ea typeface="Cambria Math" panose="02040503050406030204" pitchFamily="18" charset="0"/>
                            </a:rPr>
                            <m:t>ℝ</m:t>
                          </m:r>
                        </m:e>
                        <m:sup>
                          <m:r>
                            <a:rPr lang="en-US" altLang="zh-CN" sz="1800" i="1">
                              <a:latin typeface="Cambria Math" panose="02040503050406030204" pitchFamily="18" charset="0"/>
                              <a:ea typeface="Cambria Math" panose="02040503050406030204" pitchFamily="18" charset="0"/>
                            </a:rPr>
                            <m:t>𝑛</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𝑚</m:t>
                          </m:r>
                        </m:sup>
                      </m:sSup>
                    </m:oMath>
                  </m:oMathPara>
                </a14:m>
                <a:endParaRPr lang="zh-CN" altLang="en-US" dirty="0"/>
              </a:p>
            </p:txBody>
          </p:sp>
        </mc:Choice>
        <mc:Fallback xmlns="">
          <p:sp>
            <p:nvSpPr>
              <p:cNvPr id="18" name="TextBox 17">
                <a:extLst>
                  <a:ext uri="{FF2B5EF4-FFF2-40B4-BE49-F238E27FC236}">
                    <a16:creationId xmlns:a16="http://schemas.microsoft.com/office/drawing/2014/main" id="{DCC3076A-7F05-FEE9-6F2B-845835D3CC7A}"/>
                  </a:ext>
                </a:extLst>
              </p:cNvPr>
              <p:cNvSpPr txBox="1">
                <a:spLocks noRot="1" noChangeAspect="1" noMove="1" noResize="1" noEditPoints="1" noAdjustHandles="1" noChangeArrowheads="1" noChangeShapeType="1" noTextEdit="1"/>
              </p:cNvSpPr>
              <p:nvPr/>
            </p:nvSpPr>
            <p:spPr>
              <a:xfrm>
                <a:off x="2937182" y="6478344"/>
                <a:ext cx="875281" cy="379656"/>
              </a:xfrm>
              <a:prstGeom prst="rect">
                <a:avLst/>
              </a:prstGeom>
              <a:blipFill>
                <a:blip r:embed="rId10"/>
                <a:stretch>
                  <a:fillRect/>
                </a:stretch>
              </a:blipFill>
            </p:spPr>
            <p:txBody>
              <a:bodyPr/>
              <a:lstStyle/>
              <a:p>
                <a:r>
                  <a:rPr lang="zh-CN" altLang="en-US">
                    <a:noFill/>
                  </a:rPr>
                  <a:t> </a:t>
                </a:r>
              </a:p>
            </p:txBody>
          </p:sp>
        </mc:Fallback>
      </mc:AlternateContent>
      <p:sp>
        <p:nvSpPr>
          <p:cNvPr id="19" name="Left Brace 18">
            <a:extLst>
              <a:ext uri="{FF2B5EF4-FFF2-40B4-BE49-F238E27FC236}">
                <a16:creationId xmlns:a16="http://schemas.microsoft.com/office/drawing/2014/main" id="{26D1503D-97F8-FB94-6E62-CF89301D07DC}"/>
              </a:ext>
            </a:extLst>
          </p:cNvPr>
          <p:cNvSpPr/>
          <p:nvPr/>
        </p:nvSpPr>
        <p:spPr>
          <a:xfrm rot="16200000">
            <a:off x="3958342" y="5883694"/>
            <a:ext cx="285241" cy="68457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7929F46-6253-D184-92F6-8F82D064234C}"/>
                  </a:ext>
                </a:extLst>
              </p:cNvPr>
              <p:cNvSpPr txBox="1"/>
              <p:nvPr/>
            </p:nvSpPr>
            <p:spPr>
              <a:xfrm>
                <a:off x="3720371" y="6483251"/>
                <a:ext cx="87528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ℝ</m:t>
                          </m:r>
                        </m:e>
                        <m:sup>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m:t>
                          </m:r>
                        </m:sup>
                      </m:sSup>
                    </m:oMath>
                  </m:oMathPara>
                </a14:m>
                <a:endParaRPr lang="zh-CN" altLang="en-US" dirty="0"/>
              </a:p>
            </p:txBody>
          </p:sp>
        </mc:Choice>
        <mc:Fallback xmlns="">
          <p:sp>
            <p:nvSpPr>
              <p:cNvPr id="20" name="TextBox 19">
                <a:extLst>
                  <a:ext uri="{FF2B5EF4-FFF2-40B4-BE49-F238E27FC236}">
                    <a16:creationId xmlns:a16="http://schemas.microsoft.com/office/drawing/2014/main" id="{D7929F46-6253-D184-92F6-8F82D064234C}"/>
                  </a:ext>
                </a:extLst>
              </p:cNvPr>
              <p:cNvSpPr txBox="1">
                <a:spLocks noRot="1" noChangeAspect="1" noMove="1" noResize="1" noEditPoints="1" noAdjustHandles="1" noChangeArrowheads="1" noChangeShapeType="1" noTextEdit="1"/>
              </p:cNvSpPr>
              <p:nvPr/>
            </p:nvSpPr>
            <p:spPr>
              <a:xfrm>
                <a:off x="3720371" y="6483251"/>
                <a:ext cx="875281" cy="369332"/>
              </a:xfrm>
              <a:prstGeom prst="rect">
                <a:avLst/>
              </a:prstGeom>
              <a:blipFill>
                <a:blip r:embed="rId11"/>
                <a:stretch>
                  <a:fillRect/>
                </a:stretch>
              </a:blipFill>
            </p:spPr>
            <p:txBody>
              <a:bodyPr/>
              <a:lstStyle/>
              <a:p>
                <a:r>
                  <a:rPr lang="zh-CN" altLang="en-US">
                    <a:noFill/>
                  </a:rPr>
                  <a:t> </a:t>
                </a:r>
              </a:p>
            </p:txBody>
          </p:sp>
        </mc:Fallback>
      </mc:AlternateContent>
      <p:sp>
        <p:nvSpPr>
          <p:cNvPr id="21" name="Left Brace 20">
            <a:extLst>
              <a:ext uri="{FF2B5EF4-FFF2-40B4-BE49-F238E27FC236}">
                <a16:creationId xmlns:a16="http://schemas.microsoft.com/office/drawing/2014/main" id="{10653D5C-C850-9441-9C0A-EBCEEF3616FA}"/>
              </a:ext>
            </a:extLst>
          </p:cNvPr>
          <p:cNvSpPr/>
          <p:nvPr/>
        </p:nvSpPr>
        <p:spPr>
          <a:xfrm rot="16200000">
            <a:off x="4739496" y="5990174"/>
            <a:ext cx="285241" cy="47350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43D1477-B90E-2F0E-0DA9-36B5E2851792}"/>
                  </a:ext>
                </a:extLst>
              </p:cNvPr>
              <p:cNvSpPr txBox="1"/>
              <p:nvPr/>
            </p:nvSpPr>
            <p:spPr>
              <a:xfrm>
                <a:off x="4546976" y="6478344"/>
                <a:ext cx="792645" cy="379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ℝ</m:t>
                          </m:r>
                        </m:e>
                        <m:sup>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m:t>
                          </m:r>
                        </m:sup>
                      </m:sSup>
                    </m:oMath>
                  </m:oMathPara>
                </a14:m>
                <a:endParaRPr lang="zh-CN" altLang="en-US" dirty="0"/>
              </a:p>
            </p:txBody>
          </p:sp>
        </mc:Choice>
        <mc:Fallback xmlns="">
          <p:sp>
            <p:nvSpPr>
              <p:cNvPr id="22" name="TextBox 21">
                <a:extLst>
                  <a:ext uri="{FF2B5EF4-FFF2-40B4-BE49-F238E27FC236}">
                    <a16:creationId xmlns:a16="http://schemas.microsoft.com/office/drawing/2014/main" id="{C43D1477-B90E-2F0E-0DA9-36B5E2851792}"/>
                  </a:ext>
                </a:extLst>
              </p:cNvPr>
              <p:cNvSpPr txBox="1">
                <a:spLocks noRot="1" noChangeAspect="1" noMove="1" noResize="1" noEditPoints="1" noAdjustHandles="1" noChangeArrowheads="1" noChangeShapeType="1" noTextEdit="1"/>
              </p:cNvSpPr>
              <p:nvPr/>
            </p:nvSpPr>
            <p:spPr>
              <a:xfrm>
                <a:off x="4546976" y="6478344"/>
                <a:ext cx="792645" cy="379656"/>
              </a:xfrm>
              <a:prstGeom prst="rect">
                <a:avLst/>
              </a:prstGeom>
              <a:blipFill>
                <a:blip r:embed="rId12"/>
                <a:stretch>
                  <a:fillRect/>
                </a:stretch>
              </a:blipFill>
            </p:spPr>
            <p:txBody>
              <a:bodyPr/>
              <a:lstStyle/>
              <a:p>
                <a:r>
                  <a:rPr lang="zh-CN" altLang="en-US">
                    <a:noFill/>
                  </a:rPr>
                  <a:t> </a:t>
                </a:r>
              </a:p>
            </p:txBody>
          </p:sp>
        </mc:Fallback>
      </mc:AlternateContent>
      <p:sp>
        <p:nvSpPr>
          <p:cNvPr id="23" name="Left Brace 22">
            <a:extLst>
              <a:ext uri="{FF2B5EF4-FFF2-40B4-BE49-F238E27FC236}">
                <a16:creationId xmlns:a16="http://schemas.microsoft.com/office/drawing/2014/main" id="{8DBAB951-4EE2-87C2-ADDC-E93A3FC521F4}"/>
              </a:ext>
            </a:extLst>
          </p:cNvPr>
          <p:cNvSpPr/>
          <p:nvPr/>
        </p:nvSpPr>
        <p:spPr>
          <a:xfrm rot="16200000">
            <a:off x="5283491" y="6072298"/>
            <a:ext cx="285241" cy="260795"/>
          </a:xfrm>
          <a:prstGeom prst="leftBrac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B5D1E92-14AA-5821-B52F-5E1817568953}"/>
                  </a:ext>
                </a:extLst>
              </p:cNvPr>
              <p:cNvSpPr txBox="1"/>
              <p:nvPr/>
            </p:nvSpPr>
            <p:spPr>
              <a:xfrm>
                <a:off x="5118868" y="6351247"/>
                <a:ext cx="875281" cy="3796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800" i="1" smtClean="0">
                              <a:latin typeface="Cambria Math" panose="02040503050406030204" pitchFamily="18" charset="0"/>
                              <a:ea typeface="Cambria Math" panose="02040503050406030204" pitchFamily="18" charset="0"/>
                            </a:rPr>
                          </m:ctrlPr>
                        </m:sSupPr>
                        <m:e>
                          <m:r>
                            <a:rPr lang="en-US" altLang="zh-CN" sz="1800" i="1">
                              <a:latin typeface="Cambria Math" panose="02040503050406030204" pitchFamily="18" charset="0"/>
                              <a:ea typeface="Cambria Math" panose="02040503050406030204" pitchFamily="18" charset="0"/>
                            </a:rPr>
                            <m:t>ℝ</m:t>
                          </m:r>
                        </m:e>
                        <m:sup>
                          <m:r>
                            <a:rPr lang="en-US" altLang="zh-CN" sz="1800" b="0" i="1" smtClean="0">
                              <a:latin typeface="Cambria Math" panose="02040503050406030204" pitchFamily="18" charset="0"/>
                              <a:ea typeface="Cambria Math" panose="02040503050406030204" pitchFamily="18" charset="0"/>
                            </a:rPr>
                            <m:t>3</m:t>
                          </m:r>
                          <m:r>
                            <a:rPr lang="en-US" altLang="zh-CN" sz="1800" b="0" i="1" smtClean="0">
                              <a:latin typeface="Cambria Math" panose="02040503050406030204" pitchFamily="18" charset="0"/>
                              <a:ea typeface="Cambria Math" panose="02040503050406030204" pitchFamily="18" charset="0"/>
                            </a:rPr>
                            <m:t>𝑚</m:t>
                          </m:r>
                          <m:r>
                            <a:rPr lang="en-US" altLang="zh-CN" sz="1800" b="0" i="1" smtClean="0">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𝑑</m:t>
                          </m:r>
                        </m:sup>
                      </m:sSup>
                    </m:oMath>
                  </m:oMathPara>
                </a14:m>
                <a:endParaRPr lang="zh-CN" altLang="en-US" dirty="0"/>
              </a:p>
            </p:txBody>
          </p:sp>
        </mc:Choice>
        <mc:Fallback xmlns="">
          <p:sp>
            <p:nvSpPr>
              <p:cNvPr id="24" name="TextBox 23">
                <a:extLst>
                  <a:ext uri="{FF2B5EF4-FFF2-40B4-BE49-F238E27FC236}">
                    <a16:creationId xmlns:a16="http://schemas.microsoft.com/office/drawing/2014/main" id="{AB5D1E92-14AA-5821-B52F-5E1817568953}"/>
                  </a:ext>
                </a:extLst>
              </p:cNvPr>
              <p:cNvSpPr txBox="1">
                <a:spLocks noRot="1" noChangeAspect="1" noMove="1" noResize="1" noEditPoints="1" noAdjustHandles="1" noChangeArrowheads="1" noChangeShapeType="1" noTextEdit="1"/>
              </p:cNvSpPr>
              <p:nvPr/>
            </p:nvSpPr>
            <p:spPr>
              <a:xfrm>
                <a:off x="5118868" y="6351247"/>
                <a:ext cx="875281" cy="379656"/>
              </a:xfrm>
              <a:prstGeom prst="rect">
                <a:avLst/>
              </a:prstGeom>
              <a:blipFill>
                <a:blip r:embed="rId13"/>
                <a:stretch>
                  <a:fillRect/>
                </a:stretch>
              </a:blipFill>
            </p:spPr>
            <p:txBody>
              <a:bodyPr/>
              <a:lstStyle/>
              <a:p>
                <a:r>
                  <a:rPr lang="zh-CN" altLang="en-US">
                    <a:noFill/>
                  </a:rPr>
                  <a:t> </a:t>
                </a:r>
              </a:p>
            </p:txBody>
          </p:sp>
        </mc:Fallback>
      </mc:AlternateContent>
      <p:sp>
        <p:nvSpPr>
          <p:cNvPr id="25" name="Arrow: Down 24">
            <a:extLst>
              <a:ext uri="{FF2B5EF4-FFF2-40B4-BE49-F238E27FC236}">
                <a16:creationId xmlns:a16="http://schemas.microsoft.com/office/drawing/2014/main" id="{928C6201-6701-159D-E891-0078035F0F06}"/>
              </a:ext>
            </a:extLst>
          </p:cNvPr>
          <p:cNvSpPr/>
          <p:nvPr/>
        </p:nvSpPr>
        <p:spPr>
          <a:xfrm>
            <a:off x="3491261" y="3133013"/>
            <a:ext cx="537883" cy="808602"/>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D574657-4567-1C0B-C52B-8C7AD9A79D34}"/>
                  </a:ext>
                </a:extLst>
              </p:cNvPr>
              <p:cNvSpPr txBox="1"/>
              <p:nvPr/>
            </p:nvSpPr>
            <p:spPr>
              <a:xfrm>
                <a:off x="3140111" y="3257801"/>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𝑿</m:t>
                      </m:r>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𝟏</m:t>
                          </m:r>
                        </m:sub>
                      </m:sSub>
                      <m:r>
                        <a:rPr lang="en-US" altLang="zh-CN" sz="1800" b="1"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1" smtClean="0">
                              <a:latin typeface="Cambria Math" panose="02040503050406030204" pitchFamily="18" charset="0"/>
                            </a:rPr>
                            <m:t>𝒙</m:t>
                          </m:r>
                        </m:e>
                        <m:sub>
                          <m:r>
                            <a:rPr lang="en-US" altLang="zh-CN" sz="1800" b="1" i="1" smtClean="0">
                              <a:latin typeface="Cambria Math" panose="02040503050406030204" pitchFamily="18" charset="0"/>
                            </a:rPr>
                            <m:t>𝒎</m:t>
                          </m:r>
                        </m:sub>
                      </m:sSub>
                      <m:r>
                        <a:rPr lang="en-US" altLang="zh-CN" sz="1800" b="1" i="1" smtClean="0">
                          <a:latin typeface="Cambria Math" panose="02040503050406030204" pitchFamily="18" charset="0"/>
                        </a:rPr>
                        <m:t>]</m:t>
                      </m:r>
                      <m:r>
                        <a:rPr lang="en-US" altLang="zh-CN" i="1">
                          <a:latin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ℝ</m:t>
                          </m:r>
                        </m:e>
                        <m:sup>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m:t>
                          </m:r>
                        </m:sup>
                      </m:sSup>
                    </m:oMath>
                  </m:oMathPara>
                </a14:m>
                <a:endParaRPr lang="zh-CN" altLang="en-US" dirty="0"/>
              </a:p>
            </p:txBody>
          </p:sp>
        </mc:Choice>
        <mc:Fallback xmlns="">
          <p:sp>
            <p:nvSpPr>
              <p:cNvPr id="27" name="TextBox 26">
                <a:extLst>
                  <a:ext uri="{FF2B5EF4-FFF2-40B4-BE49-F238E27FC236}">
                    <a16:creationId xmlns:a16="http://schemas.microsoft.com/office/drawing/2014/main" id="{AD574657-4567-1C0B-C52B-8C7AD9A79D34}"/>
                  </a:ext>
                </a:extLst>
              </p:cNvPr>
              <p:cNvSpPr txBox="1">
                <a:spLocks noRot="1" noChangeAspect="1" noMove="1" noResize="1" noEditPoints="1" noAdjustHandles="1" noChangeArrowheads="1" noChangeShapeType="1" noTextEdit="1"/>
              </p:cNvSpPr>
              <p:nvPr/>
            </p:nvSpPr>
            <p:spPr>
              <a:xfrm>
                <a:off x="3140111" y="3257801"/>
                <a:ext cx="4572000" cy="369332"/>
              </a:xfrm>
              <a:prstGeom prst="rect">
                <a:avLst/>
              </a:prstGeom>
              <a:blipFill>
                <a:blip r:embed="rId14"/>
                <a:stretch>
                  <a:fillRect b="-16393"/>
                </a:stretch>
              </a:blipFill>
            </p:spPr>
            <p:txBody>
              <a:bodyPr/>
              <a:lstStyle/>
              <a:p>
                <a:r>
                  <a:rPr lang="zh-CN" altLang="en-US">
                    <a:noFill/>
                  </a:rPr>
                  <a:t> </a:t>
                </a:r>
              </a:p>
            </p:txBody>
          </p:sp>
        </mc:Fallback>
      </mc:AlternateContent>
      <p:sp>
        <p:nvSpPr>
          <p:cNvPr id="28" name="Left Brace 27">
            <a:extLst>
              <a:ext uri="{FF2B5EF4-FFF2-40B4-BE49-F238E27FC236}">
                <a16:creationId xmlns:a16="http://schemas.microsoft.com/office/drawing/2014/main" id="{40A925A4-3AB6-258E-F845-C8091B2E3C04}"/>
              </a:ext>
            </a:extLst>
          </p:cNvPr>
          <p:cNvSpPr/>
          <p:nvPr/>
        </p:nvSpPr>
        <p:spPr>
          <a:xfrm rot="16200000">
            <a:off x="4405550" y="4179688"/>
            <a:ext cx="285241" cy="1495087"/>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612ABEA-9D83-A9F4-DABA-011FE570FC25}"/>
                  </a:ext>
                </a:extLst>
              </p:cNvPr>
              <p:cNvSpPr txBox="1"/>
              <p:nvPr/>
            </p:nvSpPr>
            <p:spPr>
              <a:xfrm>
                <a:off x="4301272" y="5069852"/>
                <a:ext cx="58875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1800" i="1" smtClean="0">
                              <a:latin typeface="Cambria Math" panose="02040503050406030204" pitchFamily="18" charset="0"/>
                              <a:ea typeface="Cambria Math" panose="02040503050406030204" pitchFamily="18" charset="0"/>
                            </a:rPr>
                          </m:ctrlPr>
                        </m:sSupPr>
                        <m:e>
                          <m:r>
                            <a:rPr lang="en-US" altLang="zh-CN" sz="1800" i="1">
                              <a:latin typeface="Cambria Math" panose="02040503050406030204" pitchFamily="18" charset="0"/>
                              <a:ea typeface="Cambria Math" panose="02040503050406030204" pitchFamily="18" charset="0"/>
                            </a:rPr>
                            <m:t>ℝ</m:t>
                          </m:r>
                        </m:e>
                        <m:sup>
                          <m:r>
                            <a:rPr lang="en-US" altLang="zh-CN" sz="1800" i="1">
                              <a:latin typeface="Cambria Math" panose="02040503050406030204" pitchFamily="18" charset="0"/>
                              <a:ea typeface="Cambria Math" panose="02040503050406030204" pitchFamily="18" charset="0"/>
                            </a:rPr>
                            <m:t>𝑛</m:t>
                          </m:r>
                        </m:sup>
                      </m:sSup>
                    </m:oMath>
                  </m:oMathPara>
                </a14:m>
                <a:endParaRPr lang="zh-CN" altLang="en-US" dirty="0"/>
              </a:p>
            </p:txBody>
          </p:sp>
        </mc:Choice>
        <mc:Fallback xmlns="">
          <p:sp>
            <p:nvSpPr>
              <p:cNvPr id="29" name="TextBox 28">
                <a:extLst>
                  <a:ext uri="{FF2B5EF4-FFF2-40B4-BE49-F238E27FC236}">
                    <a16:creationId xmlns:a16="http://schemas.microsoft.com/office/drawing/2014/main" id="{5612ABEA-9D83-A9F4-DABA-011FE570FC25}"/>
                  </a:ext>
                </a:extLst>
              </p:cNvPr>
              <p:cNvSpPr txBox="1">
                <a:spLocks noRot="1" noChangeAspect="1" noMove="1" noResize="1" noEditPoints="1" noAdjustHandles="1" noChangeArrowheads="1" noChangeShapeType="1" noTextEdit="1"/>
              </p:cNvSpPr>
              <p:nvPr/>
            </p:nvSpPr>
            <p:spPr>
              <a:xfrm>
                <a:off x="4301272" y="5069852"/>
                <a:ext cx="588759" cy="369332"/>
              </a:xfrm>
              <a:prstGeom prst="rect">
                <a:avLst/>
              </a:prstGeom>
              <a:blipFill>
                <a:blip r:embed="rId15"/>
                <a:stretch>
                  <a:fillRect/>
                </a:stretch>
              </a:blipFill>
            </p:spPr>
            <p:txBody>
              <a:bodyPr/>
              <a:lstStyle/>
              <a:p>
                <a:r>
                  <a:rPr lang="zh-CN" altLang="en-US">
                    <a:noFill/>
                  </a:rPr>
                  <a:t> </a:t>
                </a:r>
              </a:p>
            </p:txBody>
          </p:sp>
        </mc:Fallback>
      </mc:AlternateContent>
      <p:sp>
        <p:nvSpPr>
          <p:cNvPr id="3" name="Cube 2">
            <a:extLst>
              <a:ext uri="{FF2B5EF4-FFF2-40B4-BE49-F238E27FC236}">
                <a16:creationId xmlns:a16="http://schemas.microsoft.com/office/drawing/2014/main" id="{8EF88A95-2C3B-4F2C-CDB9-C093A5A8F4FC}"/>
              </a:ext>
            </a:extLst>
          </p:cNvPr>
          <p:cNvSpPr/>
          <p:nvPr/>
        </p:nvSpPr>
        <p:spPr>
          <a:xfrm>
            <a:off x="-32439" y="1946001"/>
            <a:ext cx="1095324" cy="103798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ube 5">
            <a:extLst>
              <a:ext uri="{FF2B5EF4-FFF2-40B4-BE49-F238E27FC236}">
                <a16:creationId xmlns:a16="http://schemas.microsoft.com/office/drawing/2014/main" id="{FAB5E579-CDAA-5EF2-25A6-2BDC5281D8EB}"/>
              </a:ext>
            </a:extLst>
          </p:cNvPr>
          <p:cNvSpPr/>
          <p:nvPr/>
        </p:nvSpPr>
        <p:spPr>
          <a:xfrm>
            <a:off x="-71510" y="2108605"/>
            <a:ext cx="929068" cy="333732"/>
          </a:xfrm>
          <a:prstGeom prst="cub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Cube 25">
            <a:extLst>
              <a:ext uri="{FF2B5EF4-FFF2-40B4-BE49-F238E27FC236}">
                <a16:creationId xmlns:a16="http://schemas.microsoft.com/office/drawing/2014/main" id="{1F727795-ECE1-448F-B016-46E337D69195}"/>
              </a:ext>
            </a:extLst>
          </p:cNvPr>
          <p:cNvSpPr/>
          <p:nvPr/>
        </p:nvSpPr>
        <p:spPr>
          <a:xfrm>
            <a:off x="26689" y="2525649"/>
            <a:ext cx="929068" cy="333732"/>
          </a:xfrm>
          <a:prstGeom prst="cub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8489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359CDC3-D254-469E-8F04-CC4295B8C37F}" type="slidenum">
              <a:rPr lang="zh-CN" altLang="en-US" smtClean="0">
                <a:latin typeface="Times New Roman" panose="02020603050405020304" pitchFamily="18" charset="0"/>
                <a:cs typeface="Times New Roman" panose="02020603050405020304" pitchFamily="18" charset="0"/>
              </a:rPr>
              <a:pPr/>
              <a:t>8</a:t>
            </a:fld>
            <a:endParaRPr lang="zh-CN" altLang="en-US">
              <a:latin typeface="Times New Roman" panose="02020603050405020304" pitchFamily="18" charset="0"/>
              <a:cs typeface="Times New Roman" panose="02020603050405020304" pitchFamily="18" charset="0"/>
            </a:endParaRPr>
          </a:p>
        </p:txBody>
      </p:sp>
      <p:sp>
        <p:nvSpPr>
          <p:cNvPr id="10" name="内容占位符 6">
            <a:extLst>
              <a:ext uri="{FF2B5EF4-FFF2-40B4-BE49-F238E27FC236}">
                <a16:creationId xmlns:a16="http://schemas.microsoft.com/office/drawing/2014/main" id="{834C1C92-0AB9-4CA7-8D98-87FA5354141D}"/>
              </a:ext>
            </a:extLst>
          </p:cNvPr>
          <p:cNvSpPr>
            <a:spLocks noGrp="1"/>
          </p:cNvSpPr>
          <p:nvPr>
            <p:ph sz="quarter" idx="13"/>
          </p:nvPr>
        </p:nvSpPr>
        <p:spPr>
          <a:xfrm>
            <a:off x="250030" y="0"/>
            <a:ext cx="8160545" cy="809626"/>
          </a:xfrm>
        </p:spPr>
        <p:txBody>
          <a:bodyPr>
            <a:normAutofit/>
          </a:bodyPr>
          <a:lstStyle/>
          <a:p>
            <a:r>
              <a:rPr lang="zh-CN" altLang="en-US" sz="3200" dirty="0">
                <a:latin typeface="Times New Roman" panose="02020603050405020304" pitchFamily="18" charset="0"/>
                <a:ea typeface="+mn-ea"/>
                <a:cs typeface="Times New Roman" panose="02020603050405020304" pitchFamily="18" charset="0"/>
                <a:sym typeface="+mn-lt"/>
              </a:rPr>
              <a:t>矩阵化</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005A2942-2E5C-63E9-E4CA-A8ED1E8E7FA7}"/>
                  </a:ext>
                </a:extLst>
              </p:cNvPr>
              <p:cNvSpPr/>
              <p:nvPr/>
            </p:nvSpPr>
            <p:spPr>
              <a:xfrm>
                <a:off x="250030" y="893106"/>
                <a:ext cx="8436770" cy="5157950"/>
              </a:xfrm>
              <a:prstGeom prst="rect">
                <a:avLst/>
              </a:prstGeom>
            </p:spPr>
            <p:txBody>
              <a:bodyPr wrap="square">
                <a:spAutoFit/>
              </a:bodyPr>
              <a:lstStyle/>
              <a:p>
                <a:pPr marL="342900" indent="-342900" algn="just">
                  <a:lnSpc>
                    <a:spcPct val="150000"/>
                  </a:lnSpc>
                  <a:spcBef>
                    <a:spcPts val="1000"/>
                  </a:spcBef>
                  <a:buClr>
                    <a:schemeClr val="bg2">
                      <a:lumMod val="50000"/>
                    </a:schemeClr>
                  </a:buClr>
                  <a:buFont typeface="Wingdings" panose="05000000000000000000" pitchFamily="2" charset="2"/>
                  <a:buChar char="Ø"/>
                </a:pPr>
                <a:r>
                  <a:rPr lang="en-US" altLang="zh-CN" sz="2000" b="1" dirty="0">
                    <a:solidFill>
                      <a:srgbClr val="000000"/>
                    </a:solidFill>
                    <a:latin typeface="+mn-ea"/>
                  </a:rPr>
                  <a:t>Graph Convolutional Network for semi-supervised learning</a:t>
                </a:r>
                <a:endParaRPr lang="en-US" altLang="zh-CN" sz="2000" dirty="0">
                  <a:solidFill>
                    <a:srgbClr val="000000"/>
                  </a:solidFill>
                  <a:latin typeface="+mn-ea"/>
                </a:endParaRPr>
              </a:p>
              <a:p>
                <a:pPr marL="800100" lvl="1" indent="-342900" algn="just">
                  <a:lnSpc>
                    <a:spcPct val="150000"/>
                  </a:lnSpc>
                  <a:spcBef>
                    <a:spcPts val="1000"/>
                  </a:spcBef>
                  <a:buClr>
                    <a:schemeClr val="bg2">
                      <a:lumMod val="50000"/>
                    </a:schemeClr>
                  </a:buClr>
                  <a:buFont typeface="Wingdings" panose="05000000000000000000" pitchFamily="2" charset="2"/>
                  <a:buChar char="ü"/>
                </a:pPr>
                <a14:m>
                  <m:oMath xmlns:m="http://schemas.openxmlformats.org/officeDocument/2006/math">
                    <m:r>
                      <a:rPr lang="en-US" altLang="zh-CN" sz="2000" b="1" i="1" smtClean="0">
                        <a:latin typeface="Cambria Math" panose="02040503050406030204" pitchFamily="18" charset="0"/>
                      </a:rPr>
                      <m:t>𝒙</m:t>
                    </m:r>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ℝ</m:t>
                        </m:r>
                      </m:e>
                      <m:sup>
                        <m:r>
                          <a:rPr lang="en-US" altLang="zh-CN" sz="2000" b="0" i="1" smtClean="0">
                            <a:latin typeface="Cambria Math" panose="02040503050406030204" pitchFamily="18" charset="0"/>
                            <a:ea typeface="Cambria Math" panose="02040503050406030204" pitchFamily="18" charset="0"/>
                          </a:rPr>
                          <m:t>𝑛</m:t>
                        </m:r>
                      </m:sup>
                    </m:sSup>
                    <m:r>
                      <a:rPr lang="en-US" altLang="zh-CN" sz="2000" b="0"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rPr>
                      <m:t>𝑿</m:t>
                    </m:r>
                    <m:r>
                      <a:rPr lang="en-US" altLang="zh-CN" sz="2000" i="1">
                        <a:latin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ℝ</m:t>
                        </m:r>
                      </m:e>
                      <m:sup>
                        <m:r>
                          <a:rPr lang="en-US" altLang="zh-CN" sz="2000" b="0" i="1" smtClean="0">
                            <a:latin typeface="Cambria Math" panose="02040503050406030204" pitchFamily="18" charset="0"/>
                            <a:ea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𝑚</m:t>
                        </m:r>
                      </m:sup>
                    </m:sSup>
                  </m:oMath>
                </a14:m>
                <a:endParaRPr lang="en-US" altLang="zh-CN" sz="2000" dirty="0">
                  <a:solidFill>
                    <a:srgbClr val="000000"/>
                  </a:solidFill>
                  <a:latin typeface="+mn-ea"/>
                </a:endParaRPr>
              </a:p>
              <a:p>
                <a:pPr lvl="1" algn="just">
                  <a:lnSpc>
                    <a:spcPct val="150000"/>
                  </a:lnSpc>
                  <a:spcBef>
                    <a:spcPts val="1000"/>
                  </a:spcBef>
                  <a:buClr>
                    <a:schemeClr val="bg2">
                      <a:lumMod val="50000"/>
                    </a:schemeClr>
                  </a:buClr>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𝒁</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𝑼</m:t>
                      </m:r>
                      <m:d>
                        <m:dPr>
                          <m:ctrlPr>
                            <a:rPr lang="en-US" altLang="zh-CN" sz="2000" b="1" i="1" smtClean="0">
                              <a:latin typeface="Cambria Math" panose="02040503050406030204" pitchFamily="18" charset="0"/>
                            </a:rPr>
                          </m:ctrlPr>
                        </m:dPr>
                        <m:e>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𝒈</m:t>
                              </m:r>
                            </m:e>
                            <m:sub>
                              <m:r>
                                <a:rPr lang="en-US" altLang="zh-CN" sz="2000" b="1" i="1" smtClean="0">
                                  <a:latin typeface="Cambria Math" panose="02040503050406030204" pitchFamily="18" charset="0"/>
                                </a:rPr>
                                <m:t>𝜽</m:t>
                              </m:r>
                            </m:sub>
                          </m:sSub>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𝑼</m:t>
                              </m:r>
                            </m:e>
                            <m:sup>
                              <m:r>
                                <a:rPr lang="en-US" altLang="zh-CN" sz="2000" b="1" i="1">
                                  <a:latin typeface="Cambria Math" panose="02040503050406030204" pitchFamily="18" charset="0"/>
                                </a:rPr>
                                <m:t>⊤</m:t>
                              </m:r>
                            </m:sup>
                          </m:sSup>
                          <m:r>
                            <a:rPr lang="en-US" altLang="zh-CN" sz="2000" b="1" i="1" smtClean="0">
                              <a:latin typeface="Cambria Math" panose="02040503050406030204" pitchFamily="18" charset="0"/>
                            </a:rPr>
                            <m:t>𝑿</m:t>
                          </m:r>
                        </m:e>
                      </m:d>
                      <m:r>
                        <a:rPr lang="en-US" altLang="zh-CN" sz="2000" b="1" i="1" smtClean="0">
                          <a:latin typeface="Cambria Math" panose="02040503050406030204" pitchFamily="18" charset="0"/>
                        </a:rPr>
                        <m:t>=</m:t>
                      </m:r>
                      <m:r>
                        <a:rPr lang="en-US" altLang="zh-CN" sz="2000" b="1" i="1">
                          <a:latin typeface="Cambria Math" panose="02040503050406030204" pitchFamily="18" charset="0"/>
                        </a:rPr>
                        <m:t>[</m:t>
                      </m:r>
                      <m:r>
                        <a:rPr lang="en-US" altLang="zh-CN" sz="2000" b="1" i="1">
                          <a:latin typeface="Cambria Math" panose="02040503050406030204" pitchFamily="18" charset="0"/>
                        </a:rPr>
                        <m:t>𝑿</m:t>
                      </m:r>
                      <m:r>
                        <a:rPr lang="en-US" altLang="zh-CN" sz="2000" b="1" i="1">
                          <a:latin typeface="Cambria Math" panose="02040503050406030204" pitchFamily="18" charset="0"/>
                        </a:rPr>
                        <m:t>,</m:t>
                      </m:r>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𝑳</m:t>
                          </m:r>
                        </m:e>
                      </m:acc>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m:t>
                          </m:r>
                        </m:e>
                        <m:sub>
                          <m:r>
                            <a:rPr lang="en-US" altLang="zh-CN" sz="2000" b="1" i="1">
                              <a:latin typeface="Cambria Math" panose="02040503050406030204" pitchFamily="18" charset="0"/>
                            </a:rPr>
                            <m:t>𝟐</m:t>
                          </m:r>
                        </m:sub>
                      </m:sSub>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𝑿</m:t>
                          </m:r>
                        </m:e>
                        <m:sup>
                          <m:r>
                            <a:rPr lang="en-US" altLang="zh-CN" sz="2000" b="1" i="1">
                              <a:latin typeface="Cambria Math" panose="02040503050406030204" pitchFamily="18" charset="0"/>
                            </a:rPr>
                            <m:t>⊤</m:t>
                          </m:r>
                        </m:sup>
                      </m:sSup>
                      <m:r>
                        <a:rPr lang="en-US" altLang="zh-CN" sz="2000" b="1" i="1">
                          <a:latin typeface="Cambria Math" panose="02040503050406030204" pitchFamily="18" charset="0"/>
                        </a:rPr>
                        <m:t>,</m:t>
                      </m:r>
                      <m:r>
                        <a:rPr lang="en-US" altLang="zh-CN" sz="2000" b="1" i="1">
                          <a:latin typeface="Cambria Math" panose="02040503050406030204" pitchFamily="18" charset="0"/>
                        </a:rPr>
                        <m:t>𝑴</m:t>
                      </m:r>
                      <m:r>
                        <a:rPr lang="en-US" altLang="zh-CN" sz="2000" b="1" i="1">
                          <a:latin typeface="Cambria Math" panose="02040503050406030204" pitchFamily="18" charset="0"/>
                        </a:rPr>
                        <m:t>−</m:t>
                      </m:r>
                      <m:r>
                        <a:rPr lang="en-US" altLang="zh-CN" sz="2000" b="1" i="1">
                          <a:latin typeface="Cambria Math" panose="02040503050406030204" pitchFamily="18" charset="0"/>
                        </a:rPr>
                        <m:t>𝑿</m:t>
                      </m:r>
                      <m:r>
                        <a:rPr lang="en-US" altLang="zh-CN" sz="2000" b="1" i="1">
                          <a:latin typeface="Cambria Math" panose="02040503050406030204" pitchFamily="18" charset="0"/>
                        </a:rPr>
                        <m:t>]</m:t>
                      </m:r>
                      <m:r>
                        <a:rPr lang="en-US" altLang="zh-CN" sz="2000" b="1">
                          <a:latin typeface="Cambria Math" panose="02040503050406030204" pitchFamily="18" charset="0"/>
                        </a:rPr>
                        <m:t>𝚯</m:t>
                      </m:r>
                    </m:oMath>
                  </m:oMathPara>
                </a14:m>
                <a:endParaRPr lang="en-US" altLang="zh-CN" sz="2000" dirty="0">
                  <a:solidFill>
                    <a:srgbClr val="000000"/>
                  </a:solidFill>
                  <a:latin typeface="+mn-ea"/>
                </a:endParaRPr>
              </a:p>
              <a:p>
                <a:pPr lvl="1" algn="just">
                  <a:lnSpc>
                    <a:spcPct val="150000"/>
                  </a:lnSpc>
                  <a:spcBef>
                    <a:spcPts val="1000"/>
                  </a:spcBef>
                  <a:buClr>
                    <a:schemeClr val="bg2">
                      <a:lumMod val="50000"/>
                    </a:schemeClr>
                  </a:buClr>
                </a:pPr>
                <a:endParaRPr lang="en-US" altLang="zh-CN" sz="2000" dirty="0">
                  <a:solidFill>
                    <a:srgbClr val="000000"/>
                  </a:solidFill>
                  <a:latin typeface="+mn-ea"/>
                </a:endParaRPr>
              </a:p>
              <a:p>
                <a:pPr marL="800100" lvl="1" indent="-342900" algn="just">
                  <a:lnSpc>
                    <a:spcPct val="150000"/>
                  </a:lnSpc>
                  <a:spcBef>
                    <a:spcPts val="1000"/>
                  </a:spcBef>
                  <a:buClr>
                    <a:schemeClr val="bg2">
                      <a:lumMod val="50000"/>
                    </a:schemeClr>
                  </a:buClr>
                  <a:buFont typeface="Wingdings" panose="05000000000000000000" pitchFamily="2" charset="2"/>
                  <a:buChar char="ü"/>
                </a:pPr>
                <a:r>
                  <a:rPr lang="en-US" altLang="zh-CN" sz="2000" dirty="0">
                    <a:solidFill>
                      <a:srgbClr val="000000"/>
                    </a:solidFill>
                    <a:latin typeface="+mn-ea"/>
                  </a:rPr>
                  <a:t>Two-layer GCN for semi-supervised classification</a:t>
                </a:r>
              </a:p>
              <a:p>
                <a:pPr marL="800100" lvl="1" indent="-342900" algn="just">
                  <a:lnSpc>
                    <a:spcPct val="150000"/>
                  </a:lnSpc>
                  <a:spcBef>
                    <a:spcPts val="1000"/>
                  </a:spcBef>
                  <a:buClr>
                    <a:schemeClr val="bg2">
                      <a:lumMod val="50000"/>
                    </a:schemeClr>
                  </a:buClr>
                  <a:buFont typeface="Wingdings" panose="05000000000000000000" pitchFamily="2" charset="2"/>
                  <a:buChar char="ü"/>
                </a:pPr>
                <a:endParaRPr lang="en-US" altLang="zh-CN" sz="2000" dirty="0">
                  <a:solidFill>
                    <a:srgbClr val="000000"/>
                  </a:solidFill>
                  <a:latin typeface="+mn-ea"/>
                </a:endParaRPr>
              </a:p>
              <a:p>
                <a:pPr lvl="1" algn="just">
                  <a:lnSpc>
                    <a:spcPct val="150000"/>
                  </a:lnSpc>
                  <a:spcBef>
                    <a:spcPts val="1000"/>
                  </a:spcBef>
                  <a:buClr>
                    <a:schemeClr val="bg2">
                      <a:lumMod val="50000"/>
                    </a:schemeClr>
                  </a:buClr>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𝒁</m:t>
                      </m:r>
                      <m:r>
                        <a:rPr lang="en-US" altLang="zh-CN" sz="2000" b="1" i="1" smtClean="0">
                          <a:latin typeface="Cambria Math" panose="02040503050406030204" pitchFamily="18" charset="0"/>
                        </a:rPr>
                        <m:t>=</m:t>
                      </m:r>
                      <m:r>
                        <m:rPr>
                          <m:sty m:val="p"/>
                        </m:rPr>
                        <a:rPr lang="en-US" altLang="zh-CN" sz="2000" b="0" i="0" smtClean="0">
                          <a:latin typeface="Cambria Math" panose="02040503050406030204" pitchFamily="18" charset="0"/>
                        </a:rPr>
                        <m:t>softmax</m:t>
                      </m:r>
                      <m:r>
                        <a:rPr lang="en-US" altLang="zh-CN" sz="2000" b="1" i="1" smtClean="0">
                          <a:latin typeface="Cambria Math" panose="02040503050406030204" pitchFamily="18" charset="0"/>
                        </a:rPr>
                        <m:t>(</m:t>
                      </m:r>
                      <m:r>
                        <m:rPr>
                          <m:sty m:val="p"/>
                        </m:rPr>
                        <a:rPr lang="en-US" altLang="zh-CN" sz="2000" b="0" i="0" smtClean="0">
                          <a:latin typeface="Cambria Math" panose="02040503050406030204" pitchFamily="18" charset="0"/>
                        </a:rPr>
                        <m:t>ReLU</m:t>
                      </m:r>
                      <m:d>
                        <m:dPr>
                          <m:ctrlPr>
                            <a:rPr lang="en-US" altLang="zh-CN" sz="2000" i="1" smtClean="0">
                              <a:latin typeface="Cambria Math" panose="02040503050406030204" pitchFamily="18" charset="0"/>
                            </a:rPr>
                          </m:ctrlPr>
                        </m:dPr>
                        <m:e>
                          <m:r>
                            <a:rPr lang="en-US" altLang="zh-CN" sz="2000" b="1" i="1">
                              <a:latin typeface="Cambria Math" panose="02040503050406030204" pitchFamily="18" charset="0"/>
                            </a:rPr>
                            <m:t>[</m:t>
                          </m:r>
                          <m:r>
                            <a:rPr lang="en-US" altLang="zh-CN" sz="2000" b="1" i="1">
                              <a:latin typeface="Cambria Math" panose="02040503050406030204" pitchFamily="18" charset="0"/>
                            </a:rPr>
                            <m:t>𝑿</m:t>
                          </m:r>
                          <m:r>
                            <a:rPr lang="en-US" altLang="zh-CN" sz="2000" b="1" i="1">
                              <a:latin typeface="Cambria Math" panose="02040503050406030204" pitchFamily="18" charset="0"/>
                            </a:rPr>
                            <m:t>,</m:t>
                          </m:r>
                          <m:acc>
                            <m:accPr>
                              <m:chr m:val="̃"/>
                              <m:ctrlPr>
                                <a:rPr lang="en-US" altLang="zh-CN" sz="2000" b="1" i="1">
                                  <a:latin typeface="Cambria Math" panose="02040503050406030204" pitchFamily="18" charset="0"/>
                                </a:rPr>
                              </m:ctrlPr>
                            </m:accPr>
                            <m:e>
                              <m:r>
                                <a:rPr lang="en-US" altLang="zh-CN" sz="2000" b="1" i="1">
                                  <a:latin typeface="Cambria Math" panose="02040503050406030204" pitchFamily="18" charset="0"/>
                                </a:rPr>
                                <m:t>𝑳</m:t>
                              </m:r>
                            </m:e>
                          </m:acc>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m:t>
                              </m:r>
                            </m:e>
                            <m:sub>
                              <m:r>
                                <a:rPr lang="en-US" altLang="zh-CN" sz="2000" b="1" i="1">
                                  <a:latin typeface="Cambria Math" panose="02040503050406030204" pitchFamily="18" charset="0"/>
                                </a:rPr>
                                <m:t>𝟐</m:t>
                              </m:r>
                            </m:sub>
                          </m:sSub>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𝑿</m:t>
                              </m:r>
                            </m:e>
                            <m:sup>
                              <m:r>
                                <a:rPr lang="en-US" altLang="zh-CN" sz="2000" b="1" i="1">
                                  <a:latin typeface="Cambria Math" panose="02040503050406030204" pitchFamily="18" charset="0"/>
                                </a:rPr>
                                <m:t>⊤</m:t>
                              </m:r>
                            </m:sup>
                          </m:sSup>
                          <m:r>
                            <a:rPr lang="en-US" altLang="zh-CN" sz="2000" b="1" i="1">
                              <a:latin typeface="Cambria Math" panose="02040503050406030204" pitchFamily="18" charset="0"/>
                            </a:rPr>
                            <m:t>,</m:t>
                          </m:r>
                          <m:r>
                            <a:rPr lang="en-US" altLang="zh-CN" sz="2000" b="1" i="1">
                              <a:latin typeface="Cambria Math" panose="02040503050406030204" pitchFamily="18" charset="0"/>
                            </a:rPr>
                            <m:t>𝑴</m:t>
                          </m:r>
                          <m:r>
                            <a:rPr lang="en-US" altLang="zh-CN" sz="2000" b="1" i="1">
                              <a:latin typeface="Cambria Math" panose="02040503050406030204" pitchFamily="18" charset="0"/>
                            </a:rPr>
                            <m:t>−</m:t>
                          </m:r>
                          <m:r>
                            <a:rPr lang="en-US" altLang="zh-CN" sz="2000" b="1" i="1">
                              <a:latin typeface="Cambria Math" panose="02040503050406030204" pitchFamily="18" charset="0"/>
                            </a:rPr>
                            <m:t>𝑿</m:t>
                          </m:r>
                          <m:r>
                            <a:rPr lang="en-US" altLang="zh-CN" sz="2000" b="1"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b="1" i="1">
                                  <a:latin typeface="Cambria Math" panose="02040503050406030204" pitchFamily="18" charset="0"/>
                                </a:rPr>
                                <m:t>𝑾</m:t>
                              </m:r>
                            </m:e>
                            <m:sup>
                              <m:r>
                                <a:rPr lang="en-US" altLang="zh-CN" sz="2000" i="1">
                                  <a:latin typeface="Cambria Math" panose="02040503050406030204" pitchFamily="18" charset="0"/>
                                </a:rPr>
                                <m:t>(1)</m:t>
                              </m:r>
                            </m:sup>
                          </m:sSup>
                        </m:e>
                      </m:d>
                      <m:r>
                        <a:rPr lang="en-US" altLang="zh-CN" sz="2000" b="1" i="1" smtClean="0">
                          <a:latin typeface="Cambria Math" panose="02040503050406030204" pitchFamily="18" charset="0"/>
                        </a:rPr>
                        <m:t>)</m:t>
                      </m:r>
                    </m:oMath>
                  </m:oMathPara>
                </a14:m>
                <a:endParaRPr lang="en-US" altLang="zh-CN" sz="2000" dirty="0">
                  <a:solidFill>
                    <a:srgbClr val="000000"/>
                  </a:solidFill>
                  <a:latin typeface="+mn-ea"/>
                </a:endParaRPr>
              </a:p>
              <a:p>
                <a:pPr marL="800100" lvl="1" indent="-342900" algn="just">
                  <a:lnSpc>
                    <a:spcPct val="150000"/>
                  </a:lnSpc>
                  <a:spcBef>
                    <a:spcPts val="1000"/>
                  </a:spcBef>
                  <a:buClr>
                    <a:schemeClr val="bg2">
                      <a:lumMod val="50000"/>
                    </a:schemeClr>
                  </a:buClr>
                  <a:buFont typeface="Wingdings" panose="05000000000000000000" pitchFamily="2" charset="2"/>
                  <a:buChar char="ü"/>
                </a:pPr>
                <a:r>
                  <a:rPr lang="en-US" altLang="zh-CN" sz="2000" dirty="0">
                    <a:solidFill>
                      <a:srgbClr val="000000"/>
                    </a:solidFill>
                    <a:latin typeface="+mn-ea"/>
                  </a:rPr>
                  <a:t>Loss function, cross-entropy </a:t>
                </a:r>
                <a14:m>
                  <m:oMath xmlns:m="http://schemas.openxmlformats.org/officeDocument/2006/math">
                    <m:r>
                      <a:rPr lang="en-US" altLang="zh-CN" sz="2000" i="1" smtClean="0">
                        <a:solidFill>
                          <a:srgbClr val="000000"/>
                        </a:solidFill>
                        <a:latin typeface="Cambria Math" panose="02040503050406030204" pitchFamily="18" charset="0"/>
                        <a:ea typeface="Cambria Math" panose="02040503050406030204" pitchFamily="18" charset="0"/>
                      </a:rPr>
                      <m:t>ℒ</m:t>
                    </m:r>
                    <m:r>
                      <a:rPr lang="en-US" altLang="zh-CN" sz="2000" b="0" i="1" smtClean="0">
                        <a:solidFill>
                          <a:srgbClr val="000000"/>
                        </a:solidFill>
                        <a:latin typeface="Cambria Math" panose="02040503050406030204" pitchFamily="18" charset="0"/>
                        <a:ea typeface="Cambria Math" panose="02040503050406030204" pitchFamily="18" charset="0"/>
                      </a:rPr>
                      <m:t>=−</m:t>
                    </m:r>
                    <m:nary>
                      <m:naryPr>
                        <m:chr m:val="∑"/>
                        <m:supHide m:val="on"/>
                        <m:ctrlPr>
                          <a:rPr lang="en-US" altLang="zh-CN" sz="2000" b="0" i="1" smtClean="0">
                            <a:solidFill>
                              <a:srgbClr val="000000"/>
                            </a:solidFill>
                            <a:latin typeface="Cambria Math" panose="02040503050406030204" pitchFamily="18" charset="0"/>
                            <a:ea typeface="Cambria Math" panose="02040503050406030204" pitchFamily="18" charset="0"/>
                          </a:rPr>
                        </m:ctrlPr>
                      </m:naryPr>
                      <m:sub>
                        <m:r>
                          <m:rPr>
                            <m:brk m:alnAt="7"/>
                          </m:rPr>
                          <a:rPr lang="en-US" altLang="zh-CN" sz="2000" b="0" i="1" smtClean="0">
                            <a:solidFill>
                              <a:srgbClr val="000000"/>
                            </a:solidFill>
                            <a:latin typeface="Cambria Math" panose="02040503050406030204" pitchFamily="18" charset="0"/>
                            <a:ea typeface="Cambria Math" panose="02040503050406030204" pitchFamily="18" charset="0"/>
                          </a:rPr>
                          <m:t>𝑙</m:t>
                        </m:r>
                        <m:r>
                          <a:rPr lang="en-US" altLang="zh-CN" sz="2000" b="0" i="1" smtClean="0">
                            <a:solidFill>
                              <a:srgbClr val="000000"/>
                            </a:solidFill>
                            <a:latin typeface="Cambria Math" panose="02040503050406030204" pitchFamily="18" charset="0"/>
                            <a:ea typeface="Cambria Math" panose="02040503050406030204" pitchFamily="18" charset="0"/>
                          </a:rPr>
                          <m:t>∈</m:t>
                        </m:r>
                        <m:sSub>
                          <m:sSubPr>
                            <m:ctrlPr>
                              <a:rPr lang="en-US" altLang="zh-CN" sz="2000" b="0" i="1" smtClean="0">
                                <a:solidFill>
                                  <a:srgbClr val="000000"/>
                                </a:solidFill>
                                <a:latin typeface="Cambria Math" panose="02040503050406030204" pitchFamily="18" charset="0"/>
                                <a:ea typeface="Cambria Math" panose="02040503050406030204" pitchFamily="18" charset="0"/>
                              </a:rPr>
                            </m:ctrlPr>
                          </m:sSubPr>
                          <m:e>
                            <m:r>
                              <a:rPr lang="zh-CN" altLang="en-US" sz="2000" b="0" i="1" smtClean="0">
                                <a:solidFill>
                                  <a:srgbClr val="000000"/>
                                </a:solidFill>
                                <a:latin typeface="Cambria Math" panose="02040503050406030204" pitchFamily="18" charset="0"/>
                                <a:ea typeface="Cambria Math" panose="02040503050406030204" pitchFamily="18" charset="0"/>
                              </a:rPr>
                              <m:t>𝒴</m:t>
                            </m:r>
                          </m:e>
                          <m:sub>
                            <m:r>
                              <a:rPr lang="en-US" altLang="zh-CN" sz="2000" b="0" i="1" smtClean="0">
                                <a:solidFill>
                                  <a:srgbClr val="000000"/>
                                </a:solidFill>
                                <a:latin typeface="Cambria Math" panose="02040503050406030204" pitchFamily="18" charset="0"/>
                                <a:ea typeface="Cambria Math" panose="02040503050406030204" pitchFamily="18" charset="0"/>
                              </a:rPr>
                              <m:t>𝑙</m:t>
                            </m:r>
                          </m:sub>
                        </m:sSub>
                      </m:sub>
                      <m:sup/>
                      <m:e>
                        <m:nary>
                          <m:naryPr>
                            <m:chr m:val="∑"/>
                            <m:ctrlPr>
                              <a:rPr lang="en-US" altLang="zh-CN" sz="2000" b="0" i="1" smtClean="0">
                                <a:solidFill>
                                  <a:srgbClr val="000000"/>
                                </a:solidFill>
                                <a:latin typeface="Cambria Math" panose="02040503050406030204" pitchFamily="18" charset="0"/>
                                <a:ea typeface="Cambria Math" panose="02040503050406030204" pitchFamily="18" charset="0"/>
                              </a:rPr>
                            </m:ctrlPr>
                          </m:naryPr>
                          <m:sub>
                            <m:r>
                              <m:rPr>
                                <m:brk m:alnAt="23"/>
                              </m:rPr>
                              <a:rPr lang="en-US" altLang="zh-CN" sz="2000" b="0" i="1" smtClean="0">
                                <a:solidFill>
                                  <a:srgbClr val="000000"/>
                                </a:solidFill>
                                <a:latin typeface="Cambria Math" panose="02040503050406030204" pitchFamily="18" charset="0"/>
                                <a:ea typeface="Cambria Math" panose="02040503050406030204" pitchFamily="18" charset="0"/>
                              </a:rPr>
                              <m:t>𝑐</m:t>
                            </m:r>
                            <m:r>
                              <a:rPr lang="en-US" altLang="zh-CN" sz="2000" b="0" i="1" smtClean="0">
                                <a:solidFill>
                                  <a:srgbClr val="000000"/>
                                </a:solidFill>
                                <a:latin typeface="Cambria Math" panose="02040503050406030204" pitchFamily="18" charset="0"/>
                                <a:ea typeface="Cambria Math" panose="02040503050406030204" pitchFamily="18" charset="0"/>
                              </a:rPr>
                              <m:t>=1</m:t>
                            </m:r>
                          </m:sub>
                          <m:sup>
                            <m:r>
                              <a:rPr lang="en-US" altLang="zh-CN" sz="2000" b="0" i="1" smtClean="0">
                                <a:solidFill>
                                  <a:srgbClr val="000000"/>
                                </a:solidFill>
                                <a:latin typeface="Cambria Math" panose="02040503050406030204" pitchFamily="18" charset="0"/>
                                <a:ea typeface="Cambria Math" panose="02040503050406030204" pitchFamily="18" charset="0"/>
                              </a:rPr>
                              <m:t>𝐶</m:t>
                            </m:r>
                          </m:sup>
                          <m:e>
                            <m:sSub>
                              <m:sSubPr>
                                <m:ctrlPr>
                                  <a:rPr lang="en-US" altLang="zh-CN" sz="2000" b="0" i="1" smtClean="0">
                                    <a:solidFill>
                                      <a:srgbClr val="000000"/>
                                    </a:solidFill>
                                    <a:latin typeface="Cambria Math" panose="02040503050406030204" pitchFamily="18" charset="0"/>
                                    <a:ea typeface="Cambria Math" panose="02040503050406030204" pitchFamily="18" charset="0"/>
                                  </a:rPr>
                                </m:ctrlPr>
                              </m:sSubPr>
                              <m:e>
                                <m:r>
                                  <a:rPr lang="en-US" altLang="zh-CN" sz="2000" b="1" i="1" smtClean="0">
                                    <a:solidFill>
                                      <a:srgbClr val="000000"/>
                                    </a:solidFill>
                                    <a:latin typeface="Cambria Math" panose="02040503050406030204" pitchFamily="18" charset="0"/>
                                    <a:ea typeface="Cambria Math" panose="02040503050406030204" pitchFamily="18" charset="0"/>
                                  </a:rPr>
                                  <m:t>𝒀</m:t>
                                </m:r>
                              </m:e>
                              <m:sub>
                                <m:r>
                                  <a:rPr lang="en-US" altLang="zh-CN" sz="2000" b="0" i="1" smtClean="0">
                                    <a:solidFill>
                                      <a:srgbClr val="000000"/>
                                    </a:solidFill>
                                    <a:latin typeface="Cambria Math" panose="02040503050406030204" pitchFamily="18" charset="0"/>
                                    <a:ea typeface="Cambria Math" panose="02040503050406030204" pitchFamily="18" charset="0"/>
                                  </a:rPr>
                                  <m:t>𝑙</m:t>
                                </m:r>
                                <m:r>
                                  <a:rPr lang="en-US" altLang="zh-CN" sz="2000" b="0" i="1" smtClean="0">
                                    <a:solidFill>
                                      <a:srgbClr val="000000"/>
                                    </a:solidFill>
                                    <a:latin typeface="Cambria Math" panose="02040503050406030204" pitchFamily="18" charset="0"/>
                                    <a:ea typeface="Cambria Math" panose="02040503050406030204" pitchFamily="18" charset="0"/>
                                  </a:rPr>
                                  <m:t>,</m:t>
                                </m:r>
                                <m:r>
                                  <a:rPr lang="en-US" altLang="zh-CN" sz="2000" b="0" i="1" smtClean="0">
                                    <a:solidFill>
                                      <a:srgbClr val="000000"/>
                                    </a:solidFill>
                                    <a:latin typeface="Cambria Math" panose="02040503050406030204" pitchFamily="18" charset="0"/>
                                    <a:ea typeface="Cambria Math" panose="02040503050406030204" pitchFamily="18" charset="0"/>
                                  </a:rPr>
                                  <m:t>𝑐</m:t>
                                </m:r>
                              </m:sub>
                            </m:sSub>
                            <m:func>
                              <m:funcPr>
                                <m:ctrlPr>
                                  <a:rPr lang="en-US" altLang="zh-CN" sz="2000" b="0" i="1" smtClean="0">
                                    <a:solidFill>
                                      <a:srgbClr val="000000"/>
                                    </a:solidFill>
                                    <a:latin typeface="Cambria Math" panose="02040503050406030204" pitchFamily="18" charset="0"/>
                                    <a:ea typeface="Cambria Math" panose="02040503050406030204" pitchFamily="18" charset="0"/>
                                  </a:rPr>
                                </m:ctrlPr>
                              </m:funcPr>
                              <m:fName>
                                <m:r>
                                  <m:rPr>
                                    <m:sty m:val="p"/>
                                  </m:rPr>
                                  <a:rPr lang="en-US" altLang="zh-CN" sz="2000" b="0" i="0" smtClean="0">
                                    <a:solidFill>
                                      <a:srgbClr val="000000"/>
                                    </a:solidFill>
                                    <a:latin typeface="Cambria Math" panose="02040503050406030204" pitchFamily="18" charset="0"/>
                                    <a:ea typeface="Cambria Math" panose="02040503050406030204" pitchFamily="18" charset="0"/>
                                  </a:rPr>
                                  <m:t>ln</m:t>
                                </m:r>
                              </m:fName>
                              <m:e>
                                <m:sSub>
                                  <m:sSubPr>
                                    <m:ctrlPr>
                                      <a:rPr lang="en-US" altLang="zh-CN" sz="2000" b="0" i="1" smtClean="0">
                                        <a:latin typeface="Cambria Math" panose="02040503050406030204" pitchFamily="18" charset="0"/>
                                      </a:rPr>
                                    </m:ctrlPr>
                                  </m:sSubPr>
                                  <m:e>
                                    <m:r>
                                      <a:rPr lang="en-US" altLang="zh-CN" sz="2000" b="1" i="1">
                                        <a:latin typeface="Cambria Math" panose="02040503050406030204" pitchFamily="18" charset="0"/>
                                      </a:rPr>
                                      <m:t>𝒁</m:t>
                                    </m:r>
                                  </m:e>
                                  <m:sub>
                                    <m:r>
                                      <a:rPr lang="en-US" altLang="zh-CN" sz="2000" b="0" i="1" smtClean="0">
                                        <a:latin typeface="Cambria Math" panose="02040503050406030204" pitchFamily="18" charset="0"/>
                                      </a:rPr>
                                      <m:t>𝑙</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𝑐</m:t>
                                    </m:r>
                                  </m:sub>
                                </m:sSub>
                              </m:e>
                            </m:func>
                          </m:e>
                        </m:nary>
                      </m:e>
                    </m:nary>
                  </m:oMath>
                </a14:m>
                <a:endParaRPr lang="en-US" altLang="zh-CN" sz="2000" dirty="0">
                  <a:solidFill>
                    <a:srgbClr val="000000"/>
                  </a:solidFill>
                  <a:latin typeface="+mn-ea"/>
                </a:endParaRPr>
              </a:p>
              <a:p>
                <a:pPr lvl="1" algn="just">
                  <a:lnSpc>
                    <a:spcPct val="150000"/>
                  </a:lnSpc>
                  <a:spcBef>
                    <a:spcPts val="1000"/>
                  </a:spcBef>
                  <a:buClr>
                    <a:schemeClr val="bg2">
                      <a:lumMod val="50000"/>
                    </a:schemeClr>
                  </a:buClr>
                </a:pPr>
                <a14:m>
                  <m:oMath xmlns:m="http://schemas.openxmlformats.org/officeDocument/2006/math">
                    <m:sSub>
                      <m:sSubPr>
                        <m:ctrlPr>
                          <a:rPr lang="en-US" altLang="zh-CN" sz="2000" b="0" i="1" smtClean="0">
                            <a:solidFill>
                              <a:srgbClr val="000000"/>
                            </a:solidFill>
                            <a:latin typeface="Cambria Math" panose="02040503050406030204" pitchFamily="18" charset="0"/>
                            <a:ea typeface="Cambria Math" panose="02040503050406030204" pitchFamily="18" charset="0"/>
                          </a:rPr>
                        </m:ctrlPr>
                      </m:sSubPr>
                      <m:e>
                        <m:r>
                          <a:rPr lang="zh-CN" altLang="en-US" sz="2000" b="0" i="1" smtClean="0">
                            <a:solidFill>
                              <a:srgbClr val="000000"/>
                            </a:solidFill>
                            <a:latin typeface="Cambria Math" panose="02040503050406030204" pitchFamily="18" charset="0"/>
                            <a:ea typeface="Cambria Math" panose="02040503050406030204" pitchFamily="18" charset="0"/>
                          </a:rPr>
                          <m:t>𝒴</m:t>
                        </m:r>
                      </m:e>
                      <m:sub>
                        <m:r>
                          <a:rPr lang="en-US" altLang="zh-CN" sz="2000" b="0" i="1" smtClean="0">
                            <a:solidFill>
                              <a:srgbClr val="000000"/>
                            </a:solidFill>
                            <a:latin typeface="Cambria Math" panose="02040503050406030204" pitchFamily="18" charset="0"/>
                            <a:ea typeface="Cambria Math" panose="02040503050406030204" pitchFamily="18" charset="0"/>
                          </a:rPr>
                          <m:t>𝑙</m:t>
                        </m:r>
                      </m:sub>
                    </m:sSub>
                  </m:oMath>
                </a14:m>
                <a:r>
                  <a:rPr lang="en-US" altLang="zh-CN" sz="2000" dirty="0">
                    <a:solidFill>
                      <a:srgbClr val="000000"/>
                    </a:solidFill>
                    <a:latin typeface="+mn-ea"/>
                  </a:rPr>
                  <a:t> is the set of sample indices that have labels</a:t>
                </a:r>
              </a:p>
            </p:txBody>
          </p:sp>
        </mc:Choice>
        <mc:Fallback xmlns="">
          <p:sp>
            <p:nvSpPr>
              <p:cNvPr id="2" name="矩形 1">
                <a:extLst>
                  <a:ext uri="{FF2B5EF4-FFF2-40B4-BE49-F238E27FC236}">
                    <a16:creationId xmlns:a16="http://schemas.microsoft.com/office/drawing/2014/main" id="{005A2942-2E5C-63E9-E4CA-A8ED1E8E7FA7}"/>
                  </a:ext>
                </a:extLst>
              </p:cNvPr>
              <p:cNvSpPr>
                <a:spLocks noRot="1" noChangeAspect="1" noMove="1" noResize="1" noEditPoints="1" noAdjustHandles="1" noChangeArrowheads="1" noChangeShapeType="1" noTextEdit="1"/>
              </p:cNvSpPr>
              <p:nvPr/>
            </p:nvSpPr>
            <p:spPr>
              <a:xfrm>
                <a:off x="250030" y="893106"/>
                <a:ext cx="8436770" cy="5157950"/>
              </a:xfrm>
              <a:prstGeom prst="rect">
                <a:avLst/>
              </a:prstGeom>
              <a:blipFill>
                <a:blip r:embed="rId3"/>
                <a:stretch>
                  <a:fillRect l="-650" b="-15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544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359CDC3-D254-469E-8F04-CC4295B8C37F}" type="slidenum">
              <a:rPr lang="zh-CN" altLang="en-US" smtClean="0">
                <a:latin typeface="Times New Roman" panose="02020603050405020304" pitchFamily="18" charset="0"/>
                <a:cs typeface="Times New Roman" panose="02020603050405020304" pitchFamily="18" charset="0"/>
              </a:rPr>
              <a:pPr/>
              <a:t>9</a:t>
            </a:fld>
            <a:endParaRPr lang="zh-CN" altLang="en-US">
              <a:latin typeface="Times New Roman" panose="02020603050405020304" pitchFamily="18" charset="0"/>
              <a:cs typeface="Times New Roman" panose="02020603050405020304" pitchFamily="18" charset="0"/>
            </a:endParaRPr>
          </a:p>
        </p:txBody>
      </p:sp>
      <p:sp>
        <p:nvSpPr>
          <p:cNvPr id="10" name="内容占位符 6">
            <a:extLst>
              <a:ext uri="{FF2B5EF4-FFF2-40B4-BE49-F238E27FC236}">
                <a16:creationId xmlns:a16="http://schemas.microsoft.com/office/drawing/2014/main" id="{834C1C92-0AB9-4CA7-8D98-87FA5354141D}"/>
              </a:ext>
            </a:extLst>
          </p:cNvPr>
          <p:cNvSpPr>
            <a:spLocks noGrp="1"/>
          </p:cNvSpPr>
          <p:nvPr>
            <p:ph sz="quarter" idx="13"/>
          </p:nvPr>
        </p:nvSpPr>
        <p:spPr>
          <a:xfrm>
            <a:off x="250030" y="0"/>
            <a:ext cx="8160545" cy="809626"/>
          </a:xfrm>
        </p:spPr>
        <p:txBody>
          <a:bodyPr>
            <a:normAutofit/>
          </a:bodyPr>
          <a:lstStyle/>
          <a:p>
            <a:r>
              <a:rPr lang="zh-CN" altLang="en-US" sz="3200" dirty="0">
                <a:latin typeface="Times New Roman" panose="02020603050405020304" pitchFamily="18" charset="0"/>
                <a:ea typeface="+mn-ea"/>
                <a:cs typeface="Times New Roman" panose="02020603050405020304" pitchFamily="18" charset="0"/>
                <a:sym typeface="+mn-lt"/>
              </a:rPr>
              <a:t>图卷积实验设计</a:t>
            </a:r>
          </a:p>
        </p:txBody>
      </p:sp>
      <p:sp>
        <p:nvSpPr>
          <p:cNvPr id="5" name="TextBox 4">
            <a:extLst>
              <a:ext uri="{FF2B5EF4-FFF2-40B4-BE49-F238E27FC236}">
                <a16:creationId xmlns:a16="http://schemas.microsoft.com/office/drawing/2014/main" id="{3BE0782C-D37D-58F7-158C-7CB506F8BA6D}"/>
              </a:ext>
            </a:extLst>
          </p:cNvPr>
          <p:cNvSpPr txBox="1"/>
          <p:nvPr/>
        </p:nvSpPr>
        <p:spPr>
          <a:xfrm>
            <a:off x="0" y="6277303"/>
            <a:ext cx="9604465" cy="523220"/>
          </a:xfrm>
          <a:prstGeom prst="rect">
            <a:avLst/>
          </a:prstGeom>
          <a:noFill/>
        </p:spPr>
        <p:txBody>
          <a:bodyPr wrap="square">
            <a:spAutoFit/>
          </a:bodyPr>
          <a:lstStyle/>
          <a:p>
            <a:r>
              <a:rPr lang="en-US" altLang="zh-CN" sz="1400" b="0" i="0" u="none" strike="noStrike" dirty="0">
                <a:solidFill>
                  <a:srgbClr val="7D848A"/>
                </a:solidFill>
                <a:effectLst/>
                <a:latin typeface="Open Sans" panose="020B0606030504020204" pitchFamily="34" charset="0"/>
                <a:hlinkClick r:id="rId3"/>
              </a:rPr>
              <a:t>Thomas N. </a:t>
            </a:r>
            <a:r>
              <a:rPr lang="en-US" altLang="zh-CN" sz="1400" b="0" i="0" u="none" strike="noStrike" dirty="0" err="1">
                <a:solidFill>
                  <a:srgbClr val="7D848A"/>
                </a:solidFill>
                <a:effectLst/>
                <a:latin typeface="Open Sans" panose="020B0606030504020204" pitchFamily="34" charset="0"/>
                <a:hlinkClick r:id="rId3"/>
              </a:rPr>
              <a:t>Kipf</a:t>
            </a:r>
            <a:r>
              <a:rPr lang="en-US" altLang="zh-CN" sz="1400" b="0" i="0" dirty="0">
                <a:solidFill>
                  <a:srgbClr val="505B62"/>
                </a:solidFill>
                <a:effectLst/>
                <a:latin typeface="Open Sans" panose="020B0606030504020204" pitchFamily="34" charset="0"/>
              </a:rPr>
              <a:t>, </a:t>
            </a:r>
            <a:r>
              <a:rPr lang="en-US" altLang="zh-CN" sz="1400" b="0" i="0" u="none" strike="noStrike" dirty="0">
                <a:solidFill>
                  <a:srgbClr val="7D848A"/>
                </a:solidFill>
                <a:effectLst/>
                <a:latin typeface="Open Sans" panose="020B0606030504020204" pitchFamily="34" charset="0"/>
                <a:hlinkClick r:id="rId4"/>
              </a:rPr>
              <a:t>Max Welling</a:t>
            </a:r>
            <a:r>
              <a:rPr lang="en-US" altLang="zh-CN" sz="1400" b="0" i="0" u="none" strike="noStrike" dirty="0">
                <a:solidFill>
                  <a:srgbClr val="7D848A"/>
                </a:solidFill>
                <a:effectLst/>
                <a:latin typeface="Open Sans" panose="020B0606030504020204" pitchFamily="34" charset="0"/>
              </a:rPr>
              <a:t> </a:t>
            </a:r>
            <a:r>
              <a:rPr lang="en-US" altLang="zh-CN" sz="1400" b="1" i="0" dirty="0">
                <a:solidFill>
                  <a:srgbClr val="666666"/>
                </a:solidFill>
                <a:effectLst/>
                <a:latin typeface="Open Sans" panose="020B0606030504020204" pitchFamily="34" charset="0"/>
              </a:rPr>
              <a:t>Semi-Supervised Classification with Graph Convolutional Networks.</a:t>
            </a:r>
            <a:r>
              <a:rPr lang="en-US" altLang="zh-CN" sz="1400" b="0" i="0" dirty="0">
                <a:solidFill>
                  <a:srgbClr val="505B62"/>
                </a:solidFill>
                <a:effectLst/>
                <a:latin typeface="Open Sans" panose="020B0606030504020204" pitchFamily="34" charset="0"/>
              </a:rPr>
              <a:t> </a:t>
            </a:r>
            <a:r>
              <a:rPr lang="en-US" altLang="zh-CN" sz="1400" b="0" i="0" u="none" strike="noStrike" dirty="0">
                <a:solidFill>
                  <a:srgbClr val="7D848A"/>
                </a:solidFill>
                <a:effectLst/>
                <a:latin typeface="Open Sans" panose="020B0606030504020204" pitchFamily="34" charset="0"/>
                <a:hlinkClick r:id="rId5"/>
              </a:rPr>
              <a:t>ICLR (Poster) 2017</a:t>
            </a:r>
            <a:endParaRPr lang="zh-CN" altLang="en-US" sz="1400" dirty="0"/>
          </a:p>
        </p:txBody>
      </p:sp>
      <p:sp>
        <p:nvSpPr>
          <p:cNvPr id="2" name="矩形 1">
            <a:extLst>
              <a:ext uri="{FF2B5EF4-FFF2-40B4-BE49-F238E27FC236}">
                <a16:creationId xmlns:a16="http://schemas.microsoft.com/office/drawing/2014/main" id="{005A2942-2E5C-63E9-E4CA-A8ED1E8E7FA7}"/>
              </a:ext>
            </a:extLst>
          </p:cNvPr>
          <p:cNvSpPr/>
          <p:nvPr/>
        </p:nvSpPr>
        <p:spPr>
          <a:xfrm>
            <a:off x="250030" y="893106"/>
            <a:ext cx="8436770" cy="499624"/>
          </a:xfrm>
          <a:prstGeom prst="rect">
            <a:avLst/>
          </a:prstGeom>
        </p:spPr>
        <p:txBody>
          <a:bodyPr wrap="square">
            <a:spAutoFit/>
          </a:bodyPr>
          <a:lstStyle/>
          <a:p>
            <a:pPr marL="342900" indent="-342900" algn="just">
              <a:lnSpc>
                <a:spcPct val="150000"/>
              </a:lnSpc>
              <a:spcBef>
                <a:spcPts val="1000"/>
              </a:spcBef>
              <a:buClr>
                <a:schemeClr val="bg2">
                  <a:lumMod val="50000"/>
                </a:schemeClr>
              </a:buClr>
              <a:buFont typeface="Wingdings" panose="05000000000000000000" pitchFamily="2" charset="2"/>
              <a:buChar char="Ø"/>
            </a:pPr>
            <a:r>
              <a:rPr lang="en-US" altLang="zh-CN" sz="2000" b="1" dirty="0">
                <a:solidFill>
                  <a:srgbClr val="000000"/>
                </a:solidFill>
                <a:latin typeface="+mn-ea"/>
              </a:rPr>
              <a:t>Semi-supervised classification results</a:t>
            </a:r>
            <a:endParaRPr lang="en-US" altLang="zh-CN" sz="2000" dirty="0">
              <a:solidFill>
                <a:srgbClr val="000000"/>
              </a:solidFill>
              <a:latin typeface="+mn-ea"/>
            </a:endParaRPr>
          </a:p>
        </p:txBody>
      </p:sp>
      <p:pic>
        <p:nvPicPr>
          <p:cNvPr id="11" name="Picture 10">
            <a:extLst>
              <a:ext uri="{FF2B5EF4-FFF2-40B4-BE49-F238E27FC236}">
                <a16:creationId xmlns:a16="http://schemas.microsoft.com/office/drawing/2014/main" id="{5FB9D2FC-A71D-E746-1674-3430670E0B43}"/>
              </a:ext>
            </a:extLst>
          </p:cNvPr>
          <p:cNvPicPr>
            <a:picLocks noChangeAspect="1"/>
          </p:cNvPicPr>
          <p:nvPr/>
        </p:nvPicPr>
        <p:blipFill>
          <a:blip r:embed="rId6"/>
          <a:stretch>
            <a:fillRect/>
          </a:stretch>
        </p:blipFill>
        <p:spPr>
          <a:xfrm>
            <a:off x="325118" y="1450750"/>
            <a:ext cx="8286593" cy="1503882"/>
          </a:xfrm>
          <a:prstGeom prst="rect">
            <a:avLst/>
          </a:prstGeom>
        </p:spPr>
      </p:pic>
      <p:pic>
        <p:nvPicPr>
          <p:cNvPr id="13" name="Picture 12">
            <a:extLst>
              <a:ext uri="{FF2B5EF4-FFF2-40B4-BE49-F238E27FC236}">
                <a16:creationId xmlns:a16="http://schemas.microsoft.com/office/drawing/2014/main" id="{503F66EB-8C9D-AC15-2B7A-7A3A2A5A488F}"/>
              </a:ext>
            </a:extLst>
          </p:cNvPr>
          <p:cNvPicPr>
            <a:picLocks noChangeAspect="1"/>
          </p:cNvPicPr>
          <p:nvPr/>
        </p:nvPicPr>
        <p:blipFill rotWithShape="1">
          <a:blip r:embed="rId7"/>
          <a:srcRect b="15378"/>
          <a:stretch/>
        </p:blipFill>
        <p:spPr>
          <a:xfrm>
            <a:off x="582487" y="3572543"/>
            <a:ext cx="7966232" cy="2392351"/>
          </a:xfrm>
          <a:prstGeom prst="rect">
            <a:avLst/>
          </a:prstGeom>
        </p:spPr>
      </p:pic>
      <p:sp>
        <p:nvSpPr>
          <p:cNvPr id="14" name="Rectangle 13">
            <a:extLst>
              <a:ext uri="{FF2B5EF4-FFF2-40B4-BE49-F238E27FC236}">
                <a16:creationId xmlns:a16="http://schemas.microsoft.com/office/drawing/2014/main" id="{7B8F70F8-C9AE-6D81-DD37-3A022F47D20F}"/>
              </a:ext>
            </a:extLst>
          </p:cNvPr>
          <p:cNvSpPr/>
          <p:nvPr/>
        </p:nvSpPr>
        <p:spPr>
          <a:xfrm>
            <a:off x="508379" y="4540499"/>
            <a:ext cx="7920069" cy="349804"/>
          </a:xfrm>
          <a:prstGeom prst="rect">
            <a:avLst/>
          </a:prstGeom>
          <a:solidFill>
            <a:schemeClr val="accent4">
              <a:lumMod val="20000"/>
              <a:lumOff val="8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a:extLst>
              <a:ext uri="{FF2B5EF4-FFF2-40B4-BE49-F238E27FC236}">
                <a16:creationId xmlns:a16="http://schemas.microsoft.com/office/drawing/2014/main" id="{57A81F1A-0900-AB3D-135A-561C543EC853}"/>
              </a:ext>
            </a:extLst>
          </p:cNvPr>
          <p:cNvSpPr/>
          <p:nvPr/>
        </p:nvSpPr>
        <p:spPr>
          <a:xfrm>
            <a:off x="582487" y="5713073"/>
            <a:ext cx="7920069" cy="349804"/>
          </a:xfrm>
          <a:prstGeom prst="rect">
            <a:avLst/>
          </a:prstGeom>
          <a:solidFill>
            <a:schemeClr val="accent2">
              <a:lumMod val="75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77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Arial"/>
        <a:ea typeface="微软雅黑"/>
        <a:cs typeface=""/>
      </a:majorFont>
      <a:minorFont>
        <a:latin typeface="Times New Roman"/>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33307</TotalTime>
  <Words>2872</Words>
  <Application>Microsoft Macintosh PowerPoint</Application>
  <PresentationFormat>全屏显示(4:3)</PresentationFormat>
  <Paragraphs>131</Paragraphs>
  <Slides>10</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vt:lpstr>
      <vt:lpstr>Calibri</vt:lpstr>
      <vt:lpstr>Cambria Math</vt:lpstr>
      <vt:lpstr>Open Sans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ROBOT ICE</dc:creator>
  <cp:lastModifiedBy>mike atrox</cp:lastModifiedBy>
  <cp:revision>5042</cp:revision>
  <cp:lastPrinted>2019-02-20T12:50:00Z</cp:lastPrinted>
  <dcterms:created xsi:type="dcterms:W3CDTF">2016-11-06T16:53:00Z</dcterms:created>
  <dcterms:modified xsi:type="dcterms:W3CDTF">2025-05-25T07:40:03Z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2052-11.1.0.8500</vt:lpwstr>
  </property>
</Properties>
</file>