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0" r:id="rId4"/>
    <p:sldId id="257"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7720B6-2587-40D0-A898-16D205A7A634}">
          <p14:sldIdLst>
            <p14:sldId id="256"/>
          </p14:sldIdLst>
        </p14:section>
        <p14:section name="Untitled Section" id="{D450AD24-CB6C-426F-9F0A-939557BDE221}">
          <p14:sldIdLst>
            <p14:sldId id="258"/>
            <p14:sldId id="260"/>
            <p14:sldId id="257"/>
            <p14:sldId id="261"/>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47" d="100"/>
          <a:sy n="47" d="100"/>
        </p:scale>
        <p:origin x="1339"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ukhanya kamanga" userId="0e7cbffe1fcba279" providerId="LiveId" clId="{FE0530F6-D730-4990-B82F-FAFB7BD99DC0}"/>
    <pc:docChg chg="undo custSel modSld sldOrd">
      <pc:chgData name="lokukhanya kamanga" userId="0e7cbffe1fcba279" providerId="LiveId" clId="{FE0530F6-D730-4990-B82F-FAFB7BD99DC0}" dt="2023-10-04T19:54:15.071" v="24" actId="26606"/>
      <pc:docMkLst>
        <pc:docMk/>
      </pc:docMkLst>
      <pc:sldChg chg="ord">
        <pc:chgData name="lokukhanya kamanga" userId="0e7cbffe1fcba279" providerId="LiveId" clId="{FE0530F6-D730-4990-B82F-FAFB7BD99DC0}" dt="2023-10-04T19:50:12.030" v="1"/>
        <pc:sldMkLst>
          <pc:docMk/>
          <pc:sldMk cId="4123324521" sldId="257"/>
        </pc:sldMkLst>
      </pc:sldChg>
      <pc:sldChg chg="addSp delSp modSp mod">
        <pc:chgData name="lokukhanya kamanga" userId="0e7cbffe1fcba279" providerId="LiveId" clId="{FE0530F6-D730-4990-B82F-FAFB7BD99DC0}" dt="2023-10-04T19:54:15.071" v="24" actId="26606"/>
        <pc:sldMkLst>
          <pc:docMk/>
          <pc:sldMk cId="684138255" sldId="259"/>
        </pc:sldMkLst>
        <pc:spChg chg="mod">
          <ac:chgData name="lokukhanya kamanga" userId="0e7cbffe1fcba279" providerId="LiveId" clId="{FE0530F6-D730-4990-B82F-FAFB7BD99DC0}" dt="2023-10-04T19:54:15.071" v="24" actId="26606"/>
          <ac:spMkLst>
            <pc:docMk/>
            <pc:sldMk cId="684138255" sldId="259"/>
            <ac:spMk id="4" creationId="{44E401D9-DA6E-438C-2FE2-B5C414B2DD85}"/>
          </ac:spMkLst>
        </pc:spChg>
        <pc:spChg chg="add del">
          <ac:chgData name="lokukhanya kamanga" userId="0e7cbffe1fcba279" providerId="LiveId" clId="{FE0530F6-D730-4990-B82F-FAFB7BD99DC0}" dt="2023-10-04T19:54:15.071" v="24" actId="26606"/>
          <ac:spMkLst>
            <pc:docMk/>
            <pc:sldMk cId="684138255" sldId="259"/>
            <ac:spMk id="3103" creationId="{EBAF395E-7D52-496C-ACDD-468AEC1ADF0A}"/>
          </ac:spMkLst>
        </pc:spChg>
        <pc:spChg chg="add del">
          <ac:chgData name="lokukhanya kamanga" userId="0e7cbffe1fcba279" providerId="LiveId" clId="{FE0530F6-D730-4990-B82F-FAFB7BD99DC0}" dt="2023-10-04T19:54:15.071" v="24" actId="26606"/>
          <ac:spMkLst>
            <pc:docMk/>
            <pc:sldMk cId="684138255" sldId="259"/>
            <ac:spMk id="3111" creationId="{B8F14E13-1923-411D-9A16-1C28898D5624}"/>
          </ac:spMkLst>
        </pc:spChg>
        <pc:graphicFrameChg chg="mod modGraphic">
          <ac:chgData name="lokukhanya kamanga" userId="0e7cbffe1fcba279" providerId="LiveId" clId="{FE0530F6-D730-4990-B82F-FAFB7BD99DC0}" dt="2023-10-04T19:54:15.071" v="24" actId="26606"/>
          <ac:graphicFrameMkLst>
            <pc:docMk/>
            <pc:sldMk cId="684138255" sldId="259"/>
            <ac:graphicFrameMk id="3076" creationId="{829FB26A-7308-CBA9-BFCD-E8162FC7D109}"/>
          </ac:graphicFrameMkLst>
        </pc:graphicFrameChg>
        <pc:picChg chg="mod">
          <ac:chgData name="lokukhanya kamanga" userId="0e7cbffe1fcba279" providerId="LiveId" clId="{FE0530F6-D730-4990-B82F-FAFB7BD99DC0}" dt="2023-10-04T19:54:15.071" v="24" actId="26606"/>
          <ac:picMkLst>
            <pc:docMk/>
            <pc:sldMk cId="684138255" sldId="259"/>
            <ac:picMk id="3074" creationId="{7A977261-F67D-B3DA-0EB0-B3836D773567}"/>
          </ac:picMkLst>
        </pc:picChg>
        <pc:picChg chg="mod ord">
          <ac:chgData name="lokukhanya kamanga" userId="0e7cbffe1fcba279" providerId="LiveId" clId="{FE0530F6-D730-4990-B82F-FAFB7BD99DC0}" dt="2023-10-04T19:54:15.071" v="24" actId="26606"/>
          <ac:picMkLst>
            <pc:docMk/>
            <pc:sldMk cId="684138255" sldId="259"/>
            <ac:picMk id="3078" creationId="{8426BB3E-6398-5AAD-527D-8AB7E29336FA}"/>
          </ac:picMkLst>
        </pc:picChg>
        <pc:cxnChg chg="add del">
          <ac:chgData name="lokukhanya kamanga" userId="0e7cbffe1fcba279" providerId="LiveId" clId="{FE0530F6-D730-4990-B82F-FAFB7BD99DC0}" dt="2023-10-04T19:54:15.071" v="24" actId="26606"/>
          <ac:cxnSpMkLst>
            <pc:docMk/>
            <pc:sldMk cId="684138255" sldId="259"/>
            <ac:cxnSpMk id="3102" creationId="{C58D2D3E-B980-4D6F-BBFB-DF7A3A947292}"/>
          </ac:cxnSpMkLst>
        </pc:cxnChg>
        <pc:cxnChg chg="add del">
          <ac:chgData name="lokukhanya kamanga" userId="0e7cbffe1fcba279" providerId="LiveId" clId="{FE0530F6-D730-4990-B82F-FAFB7BD99DC0}" dt="2023-10-04T19:54:15.071" v="24" actId="26606"/>
          <ac:cxnSpMkLst>
            <pc:docMk/>
            <pc:sldMk cId="684138255" sldId="259"/>
            <ac:cxnSpMk id="3104" creationId="{56BAADB1-054E-4A82-8D07-643BD1F433EF}"/>
          </ac:cxnSpMkLst>
        </pc:cxnChg>
        <pc:cxnChg chg="add del">
          <ac:chgData name="lokukhanya kamanga" userId="0e7cbffe1fcba279" providerId="LiveId" clId="{FE0530F6-D730-4990-B82F-FAFB7BD99DC0}" dt="2023-10-04T19:54:15.071" v="24" actId="26606"/>
          <ac:cxnSpMkLst>
            <pc:docMk/>
            <pc:sldMk cId="684138255" sldId="259"/>
            <ac:cxnSpMk id="3105" creationId="{B3121654-FB13-441C-AB60-76710D9170C9}"/>
          </ac:cxnSpMkLst>
        </pc:cxnChg>
        <pc:cxnChg chg="add del">
          <ac:chgData name="lokukhanya kamanga" userId="0e7cbffe1fcba279" providerId="LiveId" clId="{FE0530F6-D730-4990-B82F-FAFB7BD99DC0}" dt="2023-10-04T19:54:15.071" v="24" actId="26606"/>
          <ac:cxnSpMkLst>
            <pc:docMk/>
            <pc:sldMk cId="684138255" sldId="259"/>
            <ac:cxnSpMk id="3106" creationId="{B60E2184-5CB3-4E83-A25F-90871164B0FC}"/>
          </ac:cxnSpMkLst>
        </pc:cxnChg>
        <pc:cxnChg chg="add del">
          <ac:chgData name="lokukhanya kamanga" userId="0e7cbffe1fcba279" providerId="LiveId" clId="{FE0530F6-D730-4990-B82F-FAFB7BD99DC0}" dt="2023-10-04T19:54:15.071" v="24" actId="26606"/>
          <ac:cxnSpMkLst>
            <pc:docMk/>
            <pc:sldMk cId="684138255" sldId="259"/>
            <ac:cxnSpMk id="3113" creationId="{D927055D-9ECF-487E-91DD-FFA84AB92DB8}"/>
          </ac:cxnSpMkLst>
        </pc:cxnChg>
        <pc:cxnChg chg="add del">
          <ac:chgData name="lokukhanya kamanga" userId="0e7cbffe1fcba279" providerId="LiveId" clId="{FE0530F6-D730-4990-B82F-FAFB7BD99DC0}" dt="2023-10-04T19:54:15.071" v="24" actId="26606"/>
          <ac:cxnSpMkLst>
            <pc:docMk/>
            <pc:sldMk cId="684138255" sldId="259"/>
            <ac:cxnSpMk id="3115" creationId="{F0DC1883-8AF7-483D-9074-3C6D8AF57596}"/>
          </ac:cxnSpMkLst>
        </pc:cxnChg>
        <pc:cxnChg chg="add del">
          <ac:chgData name="lokukhanya kamanga" userId="0e7cbffe1fcba279" providerId="LiveId" clId="{FE0530F6-D730-4990-B82F-FAFB7BD99DC0}" dt="2023-10-04T19:54:15.071" v="24" actId="26606"/>
          <ac:cxnSpMkLst>
            <pc:docMk/>
            <pc:sldMk cId="684138255" sldId="259"/>
            <ac:cxnSpMk id="3117" creationId="{1CF89D75-E5AC-4C45-9D87-228849A4C7A5}"/>
          </ac:cxnSpMkLst>
        </pc:cxnChg>
      </pc:sldChg>
      <pc:sldChg chg="ord">
        <pc:chgData name="lokukhanya kamanga" userId="0e7cbffe1fcba279" providerId="LiveId" clId="{FE0530F6-D730-4990-B82F-FAFB7BD99DC0}" dt="2023-10-04T19:50:23.695" v="5"/>
        <pc:sldMkLst>
          <pc:docMk/>
          <pc:sldMk cId="4247130996" sldId="260"/>
        </pc:sldMkLst>
      </pc:sldChg>
      <pc:sldChg chg="ord">
        <pc:chgData name="lokukhanya kamanga" userId="0e7cbffe1fcba279" providerId="LiveId" clId="{FE0530F6-D730-4990-B82F-FAFB7BD99DC0}" dt="2023-10-04T19:51:36.463" v="7"/>
        <pc:sldMkLst>
          <pc:docMk/>
          <pc:sldMk cId="2622813495"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AB9069-F773-4D05-AC8D-249D3C18961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EF8E03E-570F-4B0B-8DD2-C573763C7D48}">
      <dgm:prSet/>
      <dgm:spPr/>
      <dgm:t>
        <a:bodyPr/>
        <a:lstStyle/>
        <a:p>
          <a:r>
            <a:rPr lang="en-CA"/>
            <a:t>History of Unicorn Companies </a:t>
          </a:r>
          <a:endParaRPr lang="en-US"/>
        </a:p>
      </dgm:t>
    </dgm:pt>
    <dgm:pt modelId="{B23196CE-9965-4A4B-912F-2D92E395B381}" type="parTrans" cxnId="{93D2C437-598B-42E2-AC06-8CDD1D1F2C53}">
      <dgm:prSet/>
      <dgm:spPr/>
      <dgm:t>
        <a:bodyPr/>
        <a:lstStyle/>
        <a:p>
          <a:endParaRPr lang="en-US"/>
        </a:p>
      </dgm:t>
    </dgm:pt>
    <dgm:pt modelId="{ABAFA001-47B9-4879-8B48-290D1E911DB2}" type="sibTrans" cxnId="{93D2C437-598B-42E2-AC06-8CDD1D1F2C53}">
      <dgm:prSet/>
      <dgm:spPr/>
      <dgm:t>
        <a:bodyPr/>
        <a:lstStyle/>
        <a:p>
          <a:endParaRPr lang="en-US"/>
        </a:p>
      </dgm:t>
    </dgm:pt>
    <dgm:pt modelId="{7106EAD1-3C9D-4E04-B2D6-3D9295A71790}">
      <dgm:prSet/>
      <dgm:spPr/>
      <dgm:t>
        <a:bodyPr/>
        <a:lstStyle/>
        <a:p>
          <a:r>
            <a:rPr lang="en-CA"/>
            <a:t>Overlook on Investments </a:t>
          </a:r>
          <a:endParaRPr lang="en-US"/>
        </a:p>
      </dgm:t>
    </dgm:pt>
    <dgm:pt modelId="{7C2E28D2-8FEE-4649-A7EA-B8C39F2D4383}" type="parTrans" cxnId="{26D7B359-DF5D-464F-8925-83E607B6D9A0}">
      <dgm:prSet/>
      <dgm:spPr/>
      <dgm:t>
        <a:bodyPr/>
        <a:lstStyle/>
        <a:p>
          <a:endParaRPr lang="en-US"/>
        </a:p>
      </dgm:t>
    </dgm:pt>
    <dgm:pt modelId="{82D86DBC-9625-4CA7-A405-B5BFC8A2715B}" type="sibTrans" cxnId="{26D7B359-DF5D-464F-8925-83E607B6D9A0}">
      <dgm:prSet/>
      <dgm:spPr/>
      <dgm:t>
        <a:bodyPr/>
        <a:lstStyle/>
        <a:p>
          <a:endParaRPr lang="en-US"/>
        </a:p>
      </dgm:t>
    </dgm:pt>
    <dgm:pt modelId="{8B8BCCEC-3E29-4632-A1E1-B285905E77DA}">
      <dgm:prSet/>
      <dgm:spPr/>
      <dgm:t>
        <a:bodyPr/>
        <a:lstStyle/>
        <a:p>
          <a:r>
            <a:rPr lang="en-CA"/>
            <a:t>Growth Recommendations</a:t>
          </a:r>
          <a:endParaRPr lang="en-US"/>
        </a:p>
      </dgm:t>
    </dgm:pt>
    <dgm:pt modelId="{C39AA6EC-2ACD-46C3-9F40-7AE20B6A46C3}" type="parTrans" cxnId="{4F74DD62-B2FF-4916-BE21-FBA4C99F0031}">
      <dgm:prSet/>
      <dgm:spPr/>
      <dgm:t>
        <a:bodyPr/>
        <a:lstStyle/>
        <a:p>
          <a:endParaRPr lang="en-US"/>
        </a:p>
      </dgm:t>
    </dgm:pt>
    <dgm:pt modelId="{FA45AE95-ABBE-4565-BEAE-6C9177C3C140}" type="sibTrans" cxnId="{4F74DD62-B2FF-4916-BE21-FBA4C99F0031}">
      <dgm:prSet/>
      <dgm:spPr/>
      <dgm:t>
        <a:bodyPr/>
        <a:lstStyle/>
        <a:p>
          <a:endParaRPr lang="en-US"/>
        </a:p>
      </dgm:t>
    </dgm:pt>
    <dgm:pt modelId="{83246552-CE46-4CF1-8613-06BEB3185F01}">
      <dgm:prSet/>
      <dgm:spPr/>
      <dgm:t>
        <a:bodyPr/>
        <a:lstStyle/>
        <a:p>
          <a:r>
            <a:rPr lang="en-CA"/>
            <a:t>Conclusion</a:t>
          </a:r>
          <a:endParaRPr lang="en-US"/>
        </a:p>
      </dgm:t>
    </dgm:pt>
    <dgm:pt modelId="{40F94250-EE90-4686-8577-B1FF38181569}" type="parTrans" cxnId="{31D76B2D-C804-4EBE-AA79-57F2EBC86025}">
      <dgm:prSet/>
      <dgm:spPr/>
      <dgm:t>
        <a:bodyPr/>
        <a:lstStyle/>
        <a:p>
          <a:endParaRPr lang="en-US"/>
        </a:p>
      </dgm:t>
    </dgm:pt>
    <dgm:pt modelId="{E1FE3DC7-80EE-4591-A724-4237067FDD09}" type="sibTrans" cxnId="{31D76B2D-C804-4EBE-AA79-57F2EBC86025}">
      <dgm:prSet/>
      <dgm:spPr/>
      <dgm:t>
        <a:bodyPr/>
        <a:lstStyle/>
        <a:p>
          <a:endParaRPr lang="en-US"/>
        </a:p>
      </dgm:t>
    </dgm:pt>
    <dgm:pt modelId="{A8A34D1E-2CAC-45C8-AED4-2051C81EE057}" type="pres">
      <dgm:prSet presAssocID="{AFAB9069-F773-4D05-AC8D-249D3C189617}" presName="linear" presStyleCnt="0">
        <dgm:presLayoutVars>
          <dgm:animLvl val="lvl"/>
          <dgm:resizeHandles val="exact"/>
        </dgm:presLayoutVars>
      </dgm:prSet>
      <dgm:spPr/>
    </dgm:pt>
    <dgm:pt modelId="{5BED8866-BC66-4231-9099-162695501896}" type="pres">
      <dgm:prSet presAssocID="{5EF8E03E-570F-4B0B-8DD2-C573763C7D48}" presName="parentText" presStyleLbl="node1" presStyleIdx="0" presStyleCnt="4">
        <dgm:presLayoutVars>
          <dgm:chMax val="0"/>
          <dgm:bulletEnabled val="1"/>
        </dgm:presLayoutVars>
      </dgm:prSet>
      <dgm:spPr/>
    </dgm:pt>
    <dgm:pt modelId="{244F6599-0BDF-42D3-A104-102DADF13B7E}" type="pres">
      <dgm:prSet presAssocID="{ABAFA001-47B9-4879-8B48-290D1E911DB2}" presName="spacer" presStyleCnt="0"/>
      <dgm:spPr/>
    </dgm:pt>
    <dgm:pt modelId="{5079B4AF-824D-414F-A628-FD7A87D311E5}" type="pres">
      <dgm:prSet presAssocID="{7106EAD1-3C9D-4E04-B2D6-3D9295A71790}" presName="parentText" presStyleLbl="node1" presStyleIdx="1" presStyleCnt="4">
        <dgm:presLayoutVars>
          <dgm:chMax val="0"/>
          <dgm:bulletEnabled val="1"/>
        </dgm:presLayoutVars>
      </dgm:prSet>
      <dgm:spPr/>
    </dgm:pt>
    <dgm:pt modelId="{D54F99A7-6D70-492F-9C51-C4F901B93E77}" type="pres">
      <dgm:prSet presAssocID="{82D86DBC-9625-4CA7-A405-B5BFC8A2715B}" presName="spacer" presStyleCnt="0"/>
      <dgm:spPr/>
    </dgm:pt>
    <dgm:pt modelId="{2FA5690B-24EE-4BC6-86EB-918BDC7F86CC}" type="pres">
      <dgm:prSet presAssocID="{8B8BCCEC-3E29-4632-A1E1-B285905E77DA}" presName="parentText" presStyleLbl="node1" presStyleIdx="2" presStyleCnt="4">
        <dgm:presLayoutVars>
          <dgm:chMax val="0"/>
          <dgm:bulletEnabled val="1"/>
        </dgm:presLayoutVars>
      </dgm:prSet>
      <dgm:spPr/>
    </dgm:pt>
    <dgm:pt modelId="{BFD5F044-08B3-4D79-A7CD-88A434B9C5E6}" type="pres">
      <dgm:prSet presAssocID="{FA45AE95-ABBE-4565-BEAE-6C9177C3C140}" presName="spacer" presStyleCnt="0"/>
      <dgm:spPr/>
    </dgm:pt>
    <dgm:pt modelId="{7E176D8B-38D7-4B25-B5D3-39815A0AFD7A}" type="pres">
      <dgm:prSet presAssocID="{83246552-CE46-4CF1-8613-06BEB3185F01}" presName="parentText" presStyleLbl="node1" presStyleIdx="3" presStyleCnt="4">
        <dgm:presLayoutVars>
          <dgm:chMax val="0"/>
          <dgm:bulletEnabled val="1"/>
        </dgm:presLayoutVars>
      </dgm:prSet>
      <dgm:spPr/>
    </dgm:pt>
  </dgm:ptLst>
  <dgm:cxnLst>
    <dgm:cxn modelId="{62EAA30D-CEA2-47DF-995A-A52A4C9B7750}" type="presOf" srcId="{83246552-CE46-4CF1-8613-06BEB3185F01}" destId="{7E176D8B-38D7-4B25-B5D3-39815A0AFD7A}" srcOrd="0" destOrd="0" presId="urn:microsoft.com/office/officeart/2005/8/layout/vList2"/>
    <dgm:cxn modelId="{31D76B2D-C804-4EBE-AA79-57F2EBC86025}" srcId="{AFAB9069-F773-4D05-AC8D-249D3C189617}" destId="{83246552-CE46-4CF1-8613-06BEB3185F01}" srcOrd="3" destOrd="0" parTransId="{40F94250-EE90-4686-8577-B1FF38181569}" sibTransId="{E1FE3DC7-80EE-4591-A724-4237067FDD09}"/>
    <dgm:cxn modelId="{93D2C437-598B-42E2-AC06-8CDD1D1F2C53}" srcId="{AFAB9069-F773-4D05-AC8D-249D3C189617}" destId="{5EF8E03E-570F-4B0B-8DD2-C573763C7D48}" srcOrd="0" destOrd="0" parTransId="{B23196CE-9965-4A4B-912F-2D92E395B381}" sibTransId="{ABAFA001-47B9-4879-8B48-290D1E911DB2}"/>
    <dgm:cxn modelId="{4F74DD62-B2FF-4916-BE21-FBA4C99F0031}" srcId="{AFAB9069-F773-4D05-AC8D-249D3C189617}" destId="{8B8BCCEC-3E29-4632-A1E1-B285905E77DA}" srcOrd="2" destOrd="0" parTransId="{C39AA6EC-2ACD-46C3-9F40-7AE20B6A46C3}" sibTransId="{FA45AE95-ABBE-4565-BEAE-6C9177C3C140}"/>
    <dgm:cxn modelId="{25711F67-42CA-4DD2-BBF7-6255FFCC3715}" type="presOf" srcId="{5EF8E03E-570F-4B0B-8DD2-C573763C7D48}" destId="{5BED8866-BC66-4231-9099-162695501896}" srcOrd="0" destOrd="0" presId="urn:microsoft.com/office/officeart/2005/8/layout/vList2"/>
    <dgm:cxn modelId="{331EB14F-A3E4-4F72-8F1E-CCF9295FF09C}" type="presOf" srcId="{8B8BCCEC-3E29-4632-A1E1-B285905E77DA}" destId="{2FA5690B-24EE-4BC6-86EB-918BDC7F86CC}" srcOrd="0" destOrd="0" presId="urn:microsoft.com/office/officeart/2005/8/layout/vList2"/>
    <dgm:cxn modelId="{2B736859-81E2-420D-9B5B-E3E3EF3BD759}" type="presOf" srcId="{AFAB9069-F773-4D05-AC8D-249D3C189617}" destId="{A8A34D1E-2CAC-45C8-AED4-2051C81EE057}" srcOrd="0" destOrd="0" presId="urn:microsoft.com/office/officeart/2005/8/layout/vList2"/>
    <dgm:cxn modelId="{26D7B359-DF5D-464F-8925-83E607B6D9A0}" srcId="{AFAB9069-F773-4D05-AC8D-249D3C189617}" destId="{7106EAD1-3C9D-4E04-B2D6-3D9295A71790}" srcOrd="1" destOrd="0" parTransId="{7C2E28D2-8FEE-4649-A7EA-B8C39F2D4383}" sibTransId="{82D86DBC-9625-4CA7-A405-B5BFC8A2715B}"/>
    <dgm:cxn modelId="{A21AA4B3-B823-4D0C-9C90-28A92CF86FBB}" type="presOf" srcId="{7106EAD1-3C9D-4E04-B2D6-3D9295A71790}" destId="{5079B4AF-824D-414F-A628-FD7A87D311E5}" srcOrd="0" destOrd="0" presId="urn:microsoft.com/office/officeart/2005/8/layout/vList2"/>
    <dgm:cxn modelId="{5598F464-8CD3-4471-A546-DE094500EE06}" type="presParOf" srcId="{A8A34D1E-2CAC-45C8-AED4-2051C81EE057}" destId="{5BED8866-BC66-4231-9099-162695501896}" srcOrd="0" destOrd="0" presId="urn:microsoft.com/office/officeart/2005/8/layout/vList2"/>
    <dgm:cxn modelId="{DDE20A18-5731-4CFC-9C66-84AC9DF12D25}" type="presParOf" srcId="{A8A34D1E-2CAC-45C8-AED4-2051C81EE057}" destId="{244F6599-0BDF-42D3-A104-102DADF13B7E}" srcOrd="1" destOrd="0" presId="urn:microsoft.com/office/officeart/2005/8/layout/vList2"/>
    <dgm:cxn modelId="{D9D05998-BF10-4E33-9FF4-2FABD6CAB3AE}" type="presParOf" srcId="{A8A34D1E-2CAC-45C8-AED4-2051C81EE057}" destId="{5079B4AF-824D-414F-A628-FD7A87D311E5}" srcOrd="2" destOrd="0" presId="urn:microsoft.com/office/officeart/2005/8/layout/vList2"/>
    <dgm:cxn modelId="{D758E764-8761-44C0-BD38-8F9601119663}" type="presParOf" srcId="{A8A34D1E-2CAC-45C8-AED4-2051C81EE057}" destId="{D54F99A7-6D70-492F-9C51-C4F901B93E77}" srcOrd="3" destOrd="0" presId="urn:microsoft.com/office/officeart/2005/8/layout/vList2"/>
    <dgm:cxn modelId="{69F8B913-1D6E-4B40-A53D-50C2B91EAA8B}" type="presParOf" srcId="{A8A34D1E-2CAC-45C8-AED4-2051C81EE057}" destId="{2FA5690B-24EE-4BC6-86EB-918BDC7F86CC}" srcOrd="4" destOrd="0" presId="urn:microsoft.com/office/officeart/2005/8/layout/vList2"/>
    <dgm:cxn modelId="{79B0F994-22B3-4BDA-818D-10F3F0BA025F}" type="presParOf" srcId="{A8A34D1E-2CAC-45C8-AED4-2051C81EE057}" destId="{BFD5F044-08B3-4D79-A7CD-88A434B9C5E6}" srcOrd="5" destOrd="0" presId="urn:microsoft.com/office/officeart/2005/8/layout/vList2"/>
    <dgm:cxn modelId="{706A6051-30F1-469D-84BD-06DE7E4BB126}" type="presParOf" srcId="{A8A34D1E-2CAC-45C8-AED4-2051C81EE057}" destId="{7E176D8B-38D7-4B25-B5D3-39815A0AFD7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08EEE8-C249-4869-BFBC-2A07B36CBD42}"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9286D384-70A3-4FFF-BFFF-615FE7145098}">
      <dgm:prSet/>
      <dgm:spPr/>
      <dgm:t>
        <a:bodyPr/>
        <a:lstStyle/>
        <a:p>
          <a:r>
            <a:rPr lang="en-US" dirty="0"/>
            <a:t>These top 5 companies are spacey concentrated in Africa, South America  for growth would recommend they invest more in them due to their population growth. </a:t>
          </a:r>
        </a:p>
      </dgm:t>
    </dgm:pt>
    <dgm:pt modelId="{A7203AB6-83F6-4F27-9511-80BF8F9E9273}" type="parTrans" cxnId="{33914B8E-B2EA-44D3-B9E2-566DD43E3603}">
      <dgm:prSet/>
      <dgm:spPr/>
      <dgm:t>
        <a:bodyPr/>
        <a:lstStyle/>
        <a:p>
          <a:endParaRPr lang="en-US"/>
        </a:p>
      </dgm:t>
    </dgm:pt>
    <dgm:pt modelId="{BFA8E261-C89C-483A-B2D5-8FEAEF06867E}" type="sibTrans" cxnId="{33914B8E-B2EA-44D3-B9E2-566DD43E3603}">
      <dgm:prSet/>
      <dgm:spPr/>
      <dgm:t>
        <a:bodyPr/>
        <a:lstStyle/>
        <a:p>
          <a:endParaRPr lang="en-US"/>
        </a:p>
      </dgm:t>
    </dgm:pt>
    <dgm:pt modelId="{19512E6B-9884-466D-81A1-E453A1C9B921}">
      <dgm:prSet/>
      <dgm:spPr/>
      <dgm:t>
        <a:bodyPr/>
        <a:lstStyle/>
        <a:p>
          <a:r>
            <a:rPr lang="en-US" dirty="0"/>
            <a:t>Investors like  Sequoia, Pelion Venture Partners, Foundation Capital </a:t>
          </a:r>
          <a:r>
            <a:rPr lang="en-US" dirty="0" err="1"/>
            <a:t>Thamo</a:t>
          </a:r>
          <a:r>
            <a:rPr lang="en-US" dirty="0"/>
            <a:t>, </a:t>
          </a:r>
          <a:r>
            <a:rPr lang="en-US" dirty="0" err="1"/>
            <a:t>Bravocapital</a:t>
          </a:r>
          <a:r>
            <a:rPr lang="en-US" dirty="0"/>
            <a:t> and could also </a:t>
          </a:r>
          <a:r>
            <a:rPr lang="en-US" dirty="0" err="1"/>
            <a:t>investigateon</a:t>
          </a:r>
          <a:r>
            <a:rPr lang="en-US" dirty="0"/>
            <a:t> expanding </a:t>
          </a:r>
          <a:r>
            <a:rPr lang="en-US" dirty="0" err="1"/>
            <a:t>CyberSecurity</a:t>
          </a:r>
          <a:r>
            <a:rPr lang="en-US" dirty="0"/>
            <a:t> and Mobile and telecommunications in Europe. In Africa they should invest more in Mobile and telecommunications, Health,  Supply chain logistics and deliveries since these are industries that are mostly drive their Economy</a:t>
          </a:r>
        </a:p>
      </dgm:t>
    </dgm:pt>
    <dgm:pt modelId="{9B4B2C14-4BC7-4670-852E-AA663E7C25D3}" type="parTrans" cxnId="{800BA06D-49F1-492E-9D2F-00E117A619E4}">
      <dgm:prSet/>
      <dgm:spPr/>
      <dgm:t>
        <a:bodyPr/>
        <a:lstStyle/>
        <a:p>
          <a:endParaRPr lang="en-US"/>
        </a:p>
      </dgm:t>
    </dgm:pt>
    <dgm:pt modelId="{DCEFB947-7F50-4459-87B5-E24E3D5F6BD9}" type="sibTrans" cxnId="{800BA06D-49F1-492E-9D2F-00E117A619E4}">
      <dgm:prSet/>
      <dgm:spPr/>
      <dgm:t>
        <a:bodyPr/>
        <a:lstStyle/>
        <a:p>
          <a:endParaRPr lang="en-US"/>
        </a:p>
      </dgm:t>
    </dgm:pt>
    <dgm:pt modelId="{AEF74C73-7ED7-4B42-AAA0-BBED3897036B}">
      <dgm:prSet/>
      <dgm:spPr/>
      <dgm:t>
        <a:bodyPr/>
        <a:lstStyle/>
        <a:p>
          <a:r>
            <a:rPr lang="en-US" dirty="0"/>
            <a:t>More funding should be focused to Asia that way the Industries would grow </a:t>
          </a:r>
        </a:p>
      </dgm:t>
    </dgm:pt>
    <dgm:pt modelId="{73C318E1-050C-4C96-9934-11457F36D746}" type="parTrans" cxnId="{10E580EC-EB92-4924-874E-D10973CB05F5}">
      <dgm:prSet/>
      <dgm:spPr/>
      <dgm:t>
        <a:bodyPr/>
        <a:lstStyle/>
        <a:p>
          <a:endParaRPr lang="en-CA"/>
        </a:p>
      </dgm:t>
    </dgm:pt>
    <dgm:pt modelId="{1F109DE2-0DAE-4E6C-861F-24EE8466032D}" type="sibTrans" cxnId="{10E580EC-EB92-4924-874E-D10973CB05F5}">
      <dgm:prSet/>
      <dgm:spPr/>
      <dgm:t>
        <a:bodyPr/>
        <a:lstStyle/>
        <a:p>
          <a:endParaRPr lang="en-CA"/>
        </a:p>
      </dgm:t>
    </dgm:pt>
    <dgm:pt modelId="{544BBAFF-29AF-4002-BA42-48A79149E0D9}">
      <dgm:prSet/>
      <dgm:spPr/>
      <dgm:t>
        <a:bodyPr/>
        <a:lstStyle/>
        <a:p>
          <a:r>
            <a:rPr lang="en-US" dirty="0"/>
            <a:t>With the experience of Companies like </a:t>
          </a:r>
          <a:r>
            <a:rPr lang="en-US" dirty="0" err="1"/>
            <a:t>Bytedance</a:t>
          </a:r>
          <a:r>
            <a:rPr lang="en-US" dirty="0"/>
            <a:t>, Bolt </a:t>
          </a:r>
          <a:r>
            <a:rPr lang="en-US" dirty="0" err="1"/>
            <a:t>Klook</a:t>
          </a:r>
          <a:r>
            <a:rPr lang="en-US" dirty="0"/>
            <a:t> their leadership  and experience would lead the continents like Asia, Europe and Africa increase their Gross Returns </a:t>
          </a:r>
        </a:p>
      </dgm:t>
    </dgm:pt>
    <dgm:pt modelId="{E3838396-43D8-42BF-B225-89329B2C2E5F}" type="parTrans" cxnId="{19159496-EBD9-47E8-9B63-B8C37C6235B3}">
      <dgm:prSet/>
      <dgm:spPr/>
      <dgm:t>
        <a:bodyPr/>
        <a:lstStyle/>
        <a:p>
          <a:endParaRPr lang="en-CA"/>
        </a:p>
      </dgm:t>
    </dgm:pt>
    <dgm:pt modelId="{5B915A18-98C0-4317-B393-B6FD75BB95E8}" type="sibTrans" cxnId="{19159496-EBD9-47E8-9B63-B8C37C6235B3}">
      <dgm:prSet/>
      <dgm:spPr/>
      <dgm:t>
        <a:bodyPr/>
        <a:lstStyle/>
        <a:p>
          <a:endParaRPr lang="en-CA"/>
        </a:p>
      </dgm:t>
    </dgm:pt>
    <dgm:pt modelId="{74BE4B82-9076-4C8E-9A0E-CFF9EAC5B08C}" type="pres">
      <dgm:prSet presAssocID="{A308EEE8-C249-4869-BFBC-2A07B36CBD42}" presName="vert0" presStyleCnt="0">
        <dgm:presLayoutVars>
          <dgm:dir/>
          <dgm:animOne val="branch"/>
          <dgm:animLvl val="lvl"/>
        </dgm:presLayoutVars>
      </dgm:prSet>
      <dgm:spPr/>
    </dgm:pt>
    <dgm:pt modelId="{CBC2C4AA-549E-4791-9BC5-1EFE7C6DB7A7}" type="pres">
      <dgm:prSet presAssocID="{9286D384-70A3-4FFF-BFFF-615FE7145098}" presName="thickLine" presStyleLbl="alignNode1" presStyleIdx="0" presStyleCnt="4"/>
      <dgm:spPr/>
    </dgm:pt>
    <dgm:pt modelId="{F88CDE6C-5FF6-4438-A28F-D8727739AFAE}" type="pres">
      <dgm:prSet presAssocID="{9286D384-70A3-4FFF-BFFF-615FE7145098}" presName="horz1" presStyleCnt="0"/>
      <dgm:spPr/>
    </dgm:pt>
    <dgm:pt modelId="{33CE401E-5239-447C-A847-38A4ADC30E5F}" type="pres">
      <dgm:prSet presAssocID="{9286D384-70A3-4FFF-BFFF-615FE7145098}" presName="tx1" presStyleLbl="revTx" presStyleIdx="0" presStyleCnt="4"/>
      <dgm:spPr/>
    </dgm:pt>
    <dgm:pt modelId="{A8443558-0794-4122-A694-5793DB8D37F5}" type="pres">
      <dgm:prSet presAssocID="{9286D384-70A3-4FFF-BFFF-615FE7145098}" presName="vert1" presStyleCnt="0"/>
      <dgm:spPr/>
    </dgm:pt>
    <dgm:pt modelId="{2176338F-99B0-4C60-A57D-E919BDF46B18}" type="pres">
      <dgm:prSet presAssocID="{19512E6B-9884-466D-81A1-E453A1C9B921}" presName="thickLine" presStyleLbl="alignNode1" presStyleIdx="1" presStyleCnt="4"/>
      <dgm:spPr/>
    </dgm:pt>
    <dgm:pt modelId="{F58ED9C7-01C7-4BED-8724-0DD079AD218A}" type="pres">
      <dgm:prSet presAssocID="{19512E6B-9884-466D-81A1-E453A1C9B921}" presName="horz1" presStyleCnt="0"/>
      <dgm:spPr/>
    </dgm:pt>
    <dgm:pt modelId="{2A2B1624-249F-4C40-8345-B5CB2430BC03}" type="pres">
      <dgm:prSet presAssocID="{19512E6B-9884-466D-81A1-E453A1C9B921}" presName="tx1" presStyleLbl="revTx" presStyleIdx="1" presStyleCnt="4"/>
      <dgm:spPr/>
    </dgm:pt>
    <dgm:pt modelId="{176A074A-FF3A-42AB-8FD8-EFC3F5D71E74}" type="pres">
      <dgm:prSet presAssocID="{19512E6B-9884-466D-81A1-E453A1C9B921}" presName="vert1" presStyleCnt="0"/>
      <dgm:spPr/>
    </dgm:pt>
    <dgm:pt modelId="{5E519409-D1D7-4575-863F-558F804CC29D}" type="pres">
      <dgm:prSet presAssocID="{AEF74C73-7ED7-4B42-AAA0-BBED3897036B}" presName="thickLine" presStyleLbl="alignNode1" presStyleIdx="2" presStyleCnt="4"/>
      <dgm:spPr/>
    </dgm:pt>
    <dgm:pt modelId="{337BDA15-7138-4847-99C9-7463BB922D72}" type="pres">
      <dgm:prSet presAssocID="{AEF74C73-7ED7-4B42-AAA0-BBED3897036B}" presName="horz1" presStyleCnt="0"/>
      <dgm:spPr/>
    </dgm:pt>
    <dgm:pt modelId="{768CC638-A063-4AF3-B654-0D443635E898}" type="pres">
      <dgm:prSet presAssocID="{AEF74C73-7ED7-4B42-AAA0-BBED3897036B}" presName="tx1" presStyleLbl="revTx" presStyleIdx="2" presStyleCnt="4"/>
      <dgm:spPr/>
    </dgm:pt>
    <dgm:pt modelId="{53B18ECA-839C-41E5-8794-D973CBB7BA0C}" type="pres">
      <dgm:prSet presAssocID="{AEF74C73-7ED7-4B42-AAA0-BBED3897036B}" presName="vert1" presStyleCnt="0"/>
      <dgm:spPr/>
    </dgm:pt>
    <dgm:pt modelId="{45F6A252-06DC-4A19-A8BB-34E54A13BB4D}" type="pres">
      <dgm:prSet presAssocID="{544BBAFF-29AF-4002-BA42-48A79149E0D9}" presName="thickLine" presStyleLbl="alignNode1" presStyleIdx="3" presStyleCnt="4"/>
      <dgm:spPr/>
    </dgm:pt>
    <dgm:pt modelId="{47DC8A7E-E408-418A-8C1D-2583ABC8EB90}" type="pres">
      <dgm:prSet presAssocID="{544BBAFF-29AF-4002-BA42-48A79149E0D9}" presName="horz1" presStyleCnt="0"/>
      <dgm:spPr/>
    </dgm:pt>
    <dgm:pt modelId="{B68204A1-CC68-4511-8981-252DFA464EA5}" type="pres">
      <dgm:prSet presAssocID="{544BBAFF-29AF-4002-BA42-48A79149E0D9}" presName="tx1" presStyleLbl="revTx" presStyleIdx="3" presStyleCnt="4"/>
      <dgm:spPr/>
    </dgm:pt>
    <dgm:pt modelId="{A04056CA-DE6C-4318-8F24-B736E4BAD4B9}" type="pres">
      <dgm:prSet presAssocID="{544BBAFF-29AF-4002-BA42-48A79149E0D9}" presName="vert1" presStyleCnt="0"/>
      <dgm:spPr/>
    </dgm:pt>
  </dgm:ptLst>
  <dgm:cxnLst>
    <dgm:cxn modelId="{800BA06D-49F1-492E-9D2F-00E117A619E4}" srcId="{A308EEE8-C249-4869-BFBC-2A07B36CBD42}" destId="{19512E6B-9884-466D-81A1-E453A1C9B921}" srcOrd="1" destOrd="0" parTransId="{9B4B2C14-4BC7-4670-852E-AA663E7C25D3}" sibTransId="{DCEFB947-7F50-4459-87B5-E24E3D5F6BD9}"/>
    <dgm:cxn modelId="{2AE0EE8D-520E-4390-8F1D-27691344A504}" type="presOf" srcId="{9286D384-70A3-4FFF-BFFF-615FE7145098}" destId="{33CE401E-5239-447C-A847-38A4ADC30E5F}" srcOrd="0" destOrd="0" presId="urn:microsoft.com/office/officeart/2008/layout/LinedList"/>
    <dgm:cxn modelId="{33914B8E-B2EA-44D3-B9E2-566DD43E3603}" srcId="{A308EEE8-C249-4869-BFBC-2A07B36CBD42}" destId="{9286D384-70A3-4FFF-BFFF-615FE7145098}" srcOrd="0" destOrd="0" parTransId="{A7203AB6-83F6-4F27-9511-80BF8F9E9273}" sibTransId="{BFA8E261-C89C-483A-B2D5-8FEAEF06867E}"/>
    <dgm:cxn modelId="{11D16B96-2ABB-4F92-BCAB-F9B1D832BA20}" type="presOf" srcId="{19512E6B-9884-466D-81A1-E453A1C9B921}" destId="{2A2B1624-249F-4C40-8345-B5CB2430BC03}" srcOrd="0" destOrd="0" presId="urn:microsoft.com/office/officeart/2008/layout/LinedList"/>
    <dgm:cxn modelId="{19159496-EBD9-47E8-9B63-B8C37C6235B3}" srcId="{A308EEE8-C249-4869-BFBC-2A07B36CBD42}" destId="{544BBAFF-29AF-4002-BA42-48A79149E0D9}" srcOrd="3" destOrd="0" parTransId="{E3838396-43D8-42BF-B225-89329B2C2E5F}" sibTransId="{5B915A18-98C0-4317-B393-B6FD75BB95E8}"/>
    <dgm:cxn modelId="{522E47C1-AA0B-46BE-A1EF-235BEFB362B6}" type="presOf" srcId="{A308EEE8-C249-4869-BFBC-2A07B36CBD42}" destId="{74BE4B82-9076-4C8E-9A0E-CFF9EAC5B08C}" srcOrd="0" destOrd="0" presId="urn:microsoft.com/office/officeart/2008/layout/LinedList"/>
    <dgm:cxn modelId="{1D0FFDE9-49AA-493F-AFA5-2E7291893220}" type="presOf" srcId="{AEF74C73-7ED7-4B42-AAA0-BBED3897036B}" destId="{768CC638-A063-4AF3-B654-0D443635E898}" srcOrd="0" destOrd="0" presId="urn:microsoft.com/office/officeart/2008/layout/LinedList"/>
    <dgm:cxn modelId="{10E580EC-EB92-4924-874E-D10973CB05F5}" srcId="{A308EEE8-C249-4869-BFBC-2A07B36CBD42}" destId="{AEF74C73-7ED7-4B42-AAA0-BBED3897036B}" srcOrd="2" destOrd="0" parTransId="{73C318E1-050C-4C96-9934-11457F36D746}" sibTransId="{1F109DE2-0DAE-4E6C-861F-24EE8466032D}"/>
    <dgm:cxn modelId="{509141FC-DF67-435D-8B3F-163BD463E88D}" type="presOf" srcId="{544BBAFF-29AF-4002-BA42-48A79149E0D9}" destId="{B68204A1-CC68-4511-8981-252DFA464EA5}" srcOrd="0" destOrd="0" presId="urn:microsoft.com/office/officeart/2008/layout/LinedList"/>
    <dgm:cxn modelId="{68D37294-F24C-4698-A2C7-8A6E175D803D}" type="presParOf" srcId="{74BE4B82-9076-4C8E-9A0E-CFF9EAC5B08C}" destId="{CBC2C4AA-549E-4791-9BC5-1EFE7C6DB7A7}" srcOrd="0" destOrd="0" presId="urn:microsoft.com/office/officeart/2008/layout/LinedList"/>
    <dgm:cxn modelId="{A37644D6-2353-4448-8656-CE1B16EF365D}" type="presParOf" srcId="{74BE4B82-9076-4C8E-9A0E-CFF9EAC5B08C}" destId="{F88CDE6C-5FF6-4438-A28F-D8727739AFAE}" srcOrd="1" destOrd="0" presId="urn:microsoft.com/office/officeart/2008/layout/LinedList"/>
    <dgm:cxn modelId="{8CB363B6-EB29-4169-A07F-A75AEC6F8A16}" type="presParOf" srcId="{F88CDE6C-5FF6-4438-A28F-D8727739AFAE}" destId="{33CE401E-5239-447C-A847-38A4ADC30E5F}" srcOrd="0" destOrd="0" presId="urn:microsoft.com/office/officeart/2008/layout/LinedList"/>
    <dgm:cxn modelId="{DAC9DB5A-1C39-435D-BBF5-9453F161F05F}" type="presParOf" srcId="{F88CDE6C-5FF6-4438-A28F-D8727739AFAE}" destId="{A8443558-0794-4122-A694-5793DB8D37F5}" srcOrd="1" destOrd="0" presId="urn:microsoft.com/office/officeart/2008/layout/LinedList"/>
    <dgm:cxn modelId="{673ED21D-7CCE-4457-A988-5607BC4C256F}" type="presParOf" srcId="{74BE4B82-9076-4C8E-9A0E-CFF9EAC5B08C}" destId="{2176338F-99B0-4C60-A57D-E919BDF46B18}" srcOrd="2" destOrd="0" presId="urn:microsoft.com/office/officeart/2008/layout/LinedList"/>
    <dgm:cxn modelId="{1854DD98-6793-4250-903A-58E6B83A6640}" type="presParOf" srcId="{74BE4B82-9076-4C8E-9A0E-CFF9EAC5B08C}" destId="{F58ED9C7-01C7-4BED-8724-0DD079AD218A}" srcOrd="3" destOrd="0" presId="urn:microsoft.com/office/officeart/2008/layout/LinedList"/>
    <dgm:cxn modelId="{0012C48A-B16F-4198-9671-08DBE60193C8}" type="presParOf" srcId="{F58ED9C7-01C7-4BED-8724-0DD079AD218A}" destId="{2A2B1624-249F-4C40-8345-B5CB2430BC03}" srcOrd="0" destOrd="0" presId="urn:microsoft.com/office/officeart/2008/layout/LinedList"/>
    <dgm:cxn modelId="{F833C2DF-FA10-4AB5-A07A-BDBCDF7D62F7}" type="presParOf" srcId="{F58ED9C7-01C7-4BED-8724-0DD079AD218A}" destId="{176A074A-FF3A-42AB-8FD8-EFC3F5D71E74}" srcOrd="1" destOrd="0" presId="urn:microsoft.com/office/officeart/2008/layout/LinedList"/>
    <dgm:cxn modelId="{38731914-99CD-4A8F-883A-264537EF41C2}" type="presParOf" srcId="{74BE4B82-9076-4C8E-9A0E-CFF9EAC5B08C}" destId="{5E519409-D1D7-4575-863F-558F804CC29D}" srcOrd="4" destOrd="0" presId="urn:microsoft.com/office/officeart/2008/layout/LinedList"/>
    <dgm:cxn modelId="{68866DD7-3887-4595-8CF1-B56CD257567C}" type="presParOf" srcId="{74BE4B82-9076-4C8E-9A0E-CFF9EAC5B08C}" destId="{337BDA15-7138-4847-99C9-7463BB922D72}" srcOrd="5" destOrd="0" presId="urn:microsoft.com/office/officeart/2008/layout/LinedList"/>
    <dgm:cxn modelId="{6CAED3C2-5F93-4403-8A4C-DFBA599754C8}" type="presParOf" srcId="{337BDA15-7138-4847-99C9-7463BB922D72}" destId="{768CC638-A063-4AF3-B654-0D443635E898}" srcOrd="0" destOrd="0" presId="urn:microsoft.com/office/officeart/2008/layout/LinedList"/>
    <dgm:cxn modelId="{EE973827-0E9E-4B75-B07F-664B867B5A6C}" type="presParOf" srcId="{337BDA15-7138-4847-99C9-7463BB922D72}" destId="{53B18ECA-839C-41E5-8794-D973CBB7BA0C}" srcOrd="1" destOrd="0" presId="urn:microsoft.com/office/officeart/2008/layout/LinedList"/>
    <dgm:cxn modelId="{3AB383C6-C5C3-4159-83A9-506677B5F7A9}" type="presParOf" srcId="{74BE4B82-9076-4C8E-9A0E-CFF9EAC5B08C}" destId="{45F6A252-06DC-4A19-A8BB-34E54A13BB4D}" srcOrd="6" destOrd="0" presId="urn:microsoft.com/office/officeart/2008/layout/LinedList"/>
    <dgm:cxn modelId="{49B3F712-7F70-4C2A-A105-3968A8210031}" type="presParOf" srcId="{74BE4B82-9076-4C8E-9A0E-CFF9EAC5B08C}" destId="{47DC8A7E-E408-418A-8C1D-2583ABC8EB90}" srcOrd="7" destOrd="0" presId="urn:microsoft.com/office/officeart/2008/layout/LinedList"/>
    <dgm:cxn modelId="{20B14376-D608-40EC-9010-93B47B1EDE74}" type="presParOf" srcId="{47DC8A7E-E408-418A-8C1D-2583ABC8EB90}" destId="{B68204A1-CC68-4511-8981-252DFA464EA5}" srcOrd="0" destOrd="0" presId="urn:microsoft.com/office/officeart/2008/layout/LinedList"/>
    <dgm:cxn modelId="{F57B8DEC-69ED-484B-9C0A-18EAF1B91923}" type="presParOf" srcId="{47DC8A7E-E408-418A-8C1D-2583ABC8EB90}" destId="{A04056CA-DE6C-4318-8F24-B736E4BAD4B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D8866-BC66-4231-9099-162695501896}">
      <dsp:nvSpPr>
        <dsp:cNvPr id="0" name=""/>
        <dsp:cNvSpPr/>
      </dsp:nvSpPr>
      <dsp:spPr>
        <a:xfrm>
          <a:off x="0" y="550971"/>
          <a:ext cx="6593202"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CA" sz="3500" kern="1200"/>
            <a:t>History of Unicorn Companies </a:t>
          </a:r>
          <a:endParaRPr lang="en-US" sz="3500" kern="1200"/>
        </a:p>
      </dsp:txBody>
      <dsp:txXfrm>
        <a:off x="40980" y="591951"/>
        <a:ext cx="6511242" cy="757514"/>
      </dsp:txXfrm>
    </dsp:sp>
    <dsp:sp modelId="{5079B4AF-824D-414F-A628-FD7A87D311E5}">
      <dsp:nvSpPr>
        <dsp:cNvPr id="0" name=""/>
        <dsp:cNvSpPr/>
      </dsp:nvSpPr>
      <dsp:spPr>
        <a:xfrm>
          <a:off x="0" y="1491246"/>
          <a:ext cx="6593202" cy="839474"/>
        </a:xfrm>
        <a:prstGeom prst="roundRect">
          <a:avLst/>
        </a:prstGeom>
        <a:solidFill>
          <a:schemeClr val="accent2">
            <a:hueOff val="496149"/>
            <a:satOff val="-310"/>
            <a:lumOff val="41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CA" sz="3500" kern="1200"/>
            <a:t>Overlook on Investments </a:t>
          </a:r>
          <a:endParaRPr lang="en-US" sz="3500" kern="1200"/>
        </a:p>
      </dsp:txBody>
      <dsp:txXfrm>
        <a:off x="40980" y="1532226"/>
        <a:ext cx="6511242" cy="757514"/>
      </dsp:txXfrm>
    </dsp:sp>
    <dsp:sp modelId="{2FA5690B-24EE-4BC6-86EB-918BDC7F86CC}">
      <dsp:nvSpPr>
        <dsp:cNvPr id="0" name=""/>
        <dsp:cNvSpPr/>
      </dsp:nvSpPr>
      <dsp:spPr>
        <a:xfrm>
          <a:off x="0" y="2431521"/>
          <a:ext cx="6593202" cy="839474"/>
        </a:xfrm>
        <a:prstGeom prst="roundRect">
          <a:avLst/>
        </a:prstGeom>
        <a:solidFill>
          <a:schemeClr val="accent2">
            <a:hueOff val="992297"/>
            <a:satOff val="-619"/>
            <a:lumOff val="8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CA" sz="3500" kern="1200"/>
            <a:t>Growth Recommendations</a:t>
          </a:r>
          <a:endParaRPr lang="en-US" sz="3500" kern="1200"/>
        </a:p>
      </dsp:txBody>
      <dsp:txXfrm>
        <a:off x="40980" y="2472501"/>
        <a:ext cx="6511242" cy="757514"/>
      </dsp:txXfrm>
    </dsp:sp>
    <dsp:sp modelId="{7E176D8B-38D7-4B25-B5D3-39815A0AFD7A}">
      <dsp:nvSpPr>
        <dsp:cNvPr id="0" name=""/>
        <dsp:cNvSpPr/>
      </dsp:nvSpPr>
      <dsp:spPr>
        <a:xfrm>
          <a:off x="0" y="3371796"/>
          <a:ext cx="6593202" cy="839474"/>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CA" sz="3500" kern="1200"/>
            <a:t>Conclusion</a:t>
          </a:r>
          <a:endParaRPr lang="en-US" sz="3500" kern="1200"/>
        </a:p>
      </dsp:txBody>
      <dsp:txXfrm>
        <a:off x="40980" y="3412776"/>
        <a:ext cx="6511242"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2C4AA-549E-4791-9BC5-1EFE7C6DB7A7}">
      <dsp:nvSpPr>
        <dsp:cNvPr id="0" name=""/>
        <dsp:cNvSpPr/>
      </dsp:nvSpPr>
      <dsp:spPr>
        <a:xfrm>
          <a:off x="0" y="0"/>
          <a:ext cx="344667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E401E-5239-447C-A847-38A4ADC30E5F}">
      <dsp:nvSpPr>
        <dsp:cNvPr id="0" name=""/>
        <dsp:cNvSpPr/>
      </dsp:nvSpPr>
      <dsp:spPr>
        <a:xfrm>
          <a:off x="0" y="0"/>
          <a:ext cx="3446679" cy="991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These top 5 companies are spacey concentrated in Africa, South America  for growth would recommend they invest more in them due to their population growth. </a:t>
          </a:r>
        </a:p>
      </dsp:txBody>
      <dsp:txXfrm>
        <a:off x="0" y="0"/>
        <a:ext cx="3446679" cy="991808"/>
      </dsp:txXfrm>
    </dsp:sp>
    <dsp:sp modelId="{2176338F-99B0-4C60-A57D-E919BDF46B18}">
      <dsp:nvSpPr>
        <dsp:cNvPr id="0" name=""/>
        <dsp:cNvSpPr/>
      </dsp:nvSpPr>
      <dsp:spPr>
        <a:xfrm>
          <a:off x="0" y="991808"/>
          <a:ext cx="344667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B1624-249F-4C40-8345-B5CB2430BC03}">
      <dsp:nvSpPr>
        <dsp:cNvPr id="0" name=""/>
        <dsp:cNvSpPr/>
      </dsp:nvSpPr>
      <dsp:spPr>
        <a:xfrm>
          <a:off x="0" y="991808"/>
          <a:ext cx="3446679" cy="991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Investors like  Sequoia, Pelion Venture Partners, Foundation Capital </a:t>
          </a:r>
          <a:r>
            <a:rPr lang="en-US" sz="900" kern="1200" dirty="0" err="1"/>
            <a:t>Thamo</a:t>
          </a:r>
          <a:r>
            <a:rPr lang="en-US" sz="900" kern="1200" dirty="0"/>
            <a:t>, </a:t>
          </a:r>
          <a:r>
            <a:rPr lang="en-US" sz="900" kern="1200" dirty="0" err="1"/>
            <a:t>Bravocapital</a:t>
          </a:r>
          <a:r>
            <a:rPr lang="en-US" sz="900" kern="1200" dirty="0"/>
            <a:t> and could also </a:t>
          </a:r>
          <a:r>
            <a:rPr lang="en-US" sz="900" kern="1200" dirty="0" err="1"/>
            <a:t>investigateon</a:t>
          </a:r>
          <a:r>
            <a:rPr lang="en-US" sz="900" kern="1200" dirty="0"/>
            <a:t> expanding </a:t>
          </a:r>
          <a:r>
            <a:rPr lang="en-US" sz="900" kern="1200" dirty="0" err="1"/>
            <a:t>CyberSecurity</a:t>
          </a:r>
          <a:r>
            <a:rPr lang="en-US" sz="900" kern="1200" dirty="0"/>
            <a:t> and Mobile and telecommunications in Europe. In Africa they should invest more in Mobile and telecommunications, Health,  Supply chain logistics and deliveries since these are industries that are mostly drive their Economy</a:t>
          </a:r>
        </a:p>
      </dsp:txBody>
      <dsp:txXfrm>
        <a:off x="0" y="991808"/>
        <a:ext cx="3446679" cy="991808"/>
      </dsp:txXfrm>
    </dsp:sp>
    <dsp:sp modelId="{5E519409-D1D7-4575-863F-558F804CC29D}">
      <dsp:nvSpPr>
        <dsp:cNvPr id="0" name=""/>
        <dsp:cNvSpPr/>
      </dsp:nvSpPr>
      <dsp:spPr>
        <a:xfrm>
          <a:off x="0" y="1983617"/>
          <a:ext cx="344667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CC638-A063-4AF3-B654-0D443635E898}">
      <dsp:nvSpPr>
        <dsp:cNvPr id="0" name=""/>
        <dsp:cNvSpPr/>
      </dsp:nvSpPr>
      <dsp:spPr>
        <a:xfrm>
          <a:off x="0" y="1983617"/>
          <a:ext cx="3446679" cy="991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More funding should be focused to Asia that way the Industries would grow </a:t>
          </a:r>
        </a:p>
      </dsp:txBody>
      <dsp:txXfrm>
        <a:off x="0" y="1983617"/>
        <a:ext cx="3446679" cy="991808"/>
      </dsp:txXfrm>
    </dsp:sp>
    <dsp:sp modelId="{45F6A252-06DC-4A19-A8BB-34E54A13BB4D}">
      <dsp:nvSpPr>
        <dsp:cNvPr id="0" name=""/>
        <dsp:cNvSpPr/>
      </dsp:nvSpPr>
      <dsp:spPr>
        <a:xfrm>
          <a:off x="0" y="2975426"/>
          <a:ext cx="344667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204A1-CC68-4511-8981-252DFA464EA5}">
      <dsp:nvSpPr>
        <dsp:cNvPr id="0" name=""/>
        <dsp:cNvSpPr/>
      </dsp:nvSpPr>
      <dsp:spPr>
        <a:xfrm>
          <a:off x="0" y="2975426"/>
          <a:ext cx="3446679" cy="991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With the experience of Companies like </a:t>
          </a:r>
          <a:r>
            <a:rPr lang="en-US" sz="900" kern="1200" dirty="0" err="1"/>
            <a:t>Bytedance</a:t>
          </a:r>
          <a:r>
            <a:rPr lang="en-US" sz="900" kern="1200" dirty="0"/>
            <a:t>, Bolt </a:t>
          </a:r>
          <a:r>
            <a:rPr lang="en-US" sz="900" kern="1200" dirty="0" err="1"/>
            <a:t>Klook</a:t>
          </a:r>
          <a:r>
            <a:rPr lang="en-US" sz="900" kern="1200" dirty="0"/>
            <a:t> their leadership  and experience would lead the continents like Asia, Europe and Africa increase their Gross Returns </a:t>
          </a:r>
        </a:p>
      </dsp:txBody>
      <dsp:txXfrm>
        <a:off x="0" y="2975426"/>
        <a:ext cx="3446679" cy="991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3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06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2909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99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4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7097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26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10/4/2023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0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10/4/2023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23655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7D3EF7CE-C0F6-220F-4C12-6316F2B72AA7}"/>
              </a:ext>
            </a:extLst>
          </p:cNvPr>
          <p:cNvPicPr>
            <a:picLocks noChangeAspect="1"/>
          </p:cNvPicPr>
          <p:nvPr/>
        </p:nvPicPr>
        <p:blipFill rotWithShape="1">
          <a:blip r:embed="rId2">
            <a:alphaModFix amt="6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9E96971B-9283-C993-1EB6-FF2DF7EAC0B3}"/>
              </a:ext>
            </a:extLst>
          </p:cNvPr>
          <p:cNvSpPr>
            <a:spLocks noGrp="1"/>
          </p:cNvSpPr>
          <p:nvPr>
            <p:ph type="ctrTitle"/>
          </p:nvPr>
        </p:nvSpPr>
        <p:spPr>
          <a:xfrm>
            <a:off x="521209" y="822960"/>
            <a:ext cx="7213092" cy="5015169"/>
          </a:xfrm>
        </p:spPr>
        <p:txBody>
          <a:bodyPr>
            <a:normAutofit/>
          </a:bodyPr>
          <a:lstStyle/>
          <a:p>
            <a:r>
              <a:rPr lang="en-CA" sz="6000" dirty="0">
                <a:solidFill>
                  <a:srgbClr val="FFFFFF"/>
                </a:solidFill>
              </a:rPr>
              <a:t>Data Analysis of Unicorn Companies</a:t>
            </a:r>
          </a:p>
        </p:txBody>
      </p:sp>
      <p:sp>
        <p:nvSpPr>
          <p:cNvPr id="3" name="Subtitle 2">
            <a:extLst>
              <a:ext uri="{FF2B5EF4-FFF2-40B4-BE49-F238E27FC236}">
                <a16:creationId xmlns:a16="http://schemas.microsoft.com/office/drawing/2014/main" id="{1C553F1C-13E5-00B3-B868-376D153B14D2}"/>
              </a:ext>
            </a:extLst>
          </p:cNvPr>
          <p:cNvSpPr>
            <a:spLocks noGrp="1"/>
          </p:cNvSpPr>
          <p:nvPr>
            <p:ph type="subTitle" idx="1"/>
          </p:nvPr>
        </p:nvSpPr>
        <p:spPr>
          <a:xfrm>
            <a:off x="9261493" y="3041761"/>
            <a:ext cx="2429605" cy="2856204"/>
          </a:xfrm>
        </p:spPr>
        <p:txBody>
          <a:bodyPr>
            <a:normAutofit/>
          </a:bodyPr>
          <a:lstStyle/>
          <a:p>
            <a:r>
              <a:rPr lang="en-CA" dirty="0">
                <a:solidFill>
                  <a:srgbClr val="FFFFFF"/>
                </a:solidFill>
              </a:rPr>
              <a:t>Lokukhanya kamanga</a:t>
            </a:r>
          </a:p>
          <a:p>
            <a:r>
              <a:rPr lang="en-CA" dirty="0">
                <a:solidFill>
                  <a:srgbClr val="FFFFFF"/>
                </a:solidFill>
              </a:rPr>
              <a:t>(</a:t>
            </a:r>
            <a:r>
              <a:rPr lang="en-CA" dirty="0" err="1">
                <a:solidFill>
                  <a:srgbClr val="FFFFFF"/>
                </a:solidFill>
              </a:rPr>
              <a:t>daf</a:t>
            </a:r>
            <a:r>
              <a:rPr lang="en-CA" dirty="0">
                <a:solidFill>
                  <a:srgbClr val="FFFFFF"/>
                </a:solidFill>
              </a:rPr>
              <a:t>-July cohort)</a:t>
            </a: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5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9372-752C-853A-415B-34886660D345}"/>
              </a:ext>
            </a:extLst>
          </p:cNvPr>
          <p:cNvSpPr>
            <a:spLocks noGrp="1"/>
          </p:cNvSpPr>
          <p:nvPr>
            <p:ph type="title"/>
          </p:nvPr>
        </p:nvSpPr>
        <p:spPr>
          <a:xfrm>
            <a:off x="521208" y="908006"/>
            <a:ext cx="3503409" cy="5070171"/>
          </a:xfrm>
        </p:spPr>
        <p:txBody>
          <a:bodyPr anchor="b">
            <a:normAutofit/>
          </a:bodyPr>
          <a:lstStyle/>
          <a:p>
            <a:r>
              <a:rPr lang="en-CA" dirty="0"/>
              <a:t>Content </a:t>
            </a:r>
            <a:br>
              <a:rPr lang="en-CA" dirty="0"/>
            </a:br>
            <a:endParaRPr lang="en-CA" dirty="0"/>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E97D296-CE54-E75A-1612-B4A825F06359}"/>
              </a:ext>
            </a:extLst>
          </p:cNvPr>
          <p:cNvGraphicFramePr>
            <a:graphicFrameLocks noGrp="1"/>
          </p:cNvGraphicFramePr>
          <p:nvPr>
            <p:ph idx="1"/>
            <p:extLst>
              <p:ext uri="{D42A27DB-BD31-4B8C-83A1-F6EECF244321}">
                <p14:modId xmlns:p14="http://schemas.microsoft.com/office/powerpoint/2010/main" val="3717951297"/>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02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4658-C325-4BF1-B7E1-510524396EB8}"/>
              </a:ext>
            </a:extLst>
          </p:cNvPr>
          <p:cNvSpPr>
            <a:spLocks noGrp="1"/>
          </p:cNvSpPr>
          <p:nvPr>
            <p:ph type="title"/>
          </p:nvPr>
        </p:nvSpPr>
        <p:spPr/>
        <p:txBody>
          <a:bodyPr/>
          <a:lstStyle/>
          <a:p>
            <a:r>
              <a:rPr lang="en-CA" dirty="0"/>
              <a:t>History of unicorn companies</a:t>
            </a:r>
          </a:p>
        </p:txBody>
      </p:sp>
      <p:sp>
        <p:nvSpPr>
          <p:cNvPr id="3" name="Content Placeholder 2">
            <a:extLst>
              <a:ext uri="{FF2B5EF4-FFF2-40B4-BE49-F238E27FC236}">
                <a16:creationId xmlns:a16="http://schemas.microsoft.com/office/drawing/2014/main" id="{54F4D24E-39A8-09F5-AA93-A78F18C1CF6D}"/>
              </a:ext>
            </a:extLst>
          </p:cNvPr>
          <p:cNvSpPr>
            <a:spLocks noGrp="1"/>
          </p:cNvSpPr>
          <p:nvPr>
            <p:ph idx="1"/>
          </p:nvPr>
        </p:nvSpPr>
        <p:spPr/>
        <p:txBody>
          <a:bodyPr/>
          <a:lstStyle/>
          <a:p>
            <a:r>
              <a:rPr lang="en-US" dirty="0"/>
              <a:t>Most companies were founded after 1970,  took almost a century to experience the exponential growth of many in different countries.</a:t>
            </a:r>
          </a:p>
          <a:p>
            <a:r>
              <a:rPr lang="en-US" dirty="0"/>
              <a:t>-The founded companies were able to join the Unicorn companies over the years giving a mean of year 2012,by  2016 75% of them had joined the Unicorn Company. </a:t>
            </a:r>
          </a:p>
          <a:p>
            <a:r>
              <a:rPr lang="en-US" dirty="0"/>
              <a:t>On observation greater funding was on cybersecurity, mobile and tele-communication, fintech amongst the top industry as high as 946M, most of them were given $1B.</a:t>
            </a:r>
            <a:endParaRPr lang="en-CA" dirty="0"/>
          </a:p>
        </p:txBody>
      </p:sp>
    </p:spTree>
    <p:extLst>
      <p:ext uri="{BB962C8B-B14F-4D97-AF65-F5344CB8AC3E}">
        <p14:creationId xmlns:p14="http://schemas.microsoft.com/office/powerpoint/2010/main" val="42471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graph of blue bars&#10;&#10;Description automatically generated">
            <a:extLst>
              <a:ext uri="{FF2B5EF4-FFF2-40B4-BE49-F238E27FC236}">
                <a16:creationId xmlns:a16="http://schemas.microsoft.com/office/drawing/2014/main" id="{8398A326-1626-2BB6-093A-A787DA36B3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1074" y="650497"/>
            <a:ext cx="5670295" cy="5571066"/>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showing a number of blue dots&#10;&#10;Description automatically generated">
            <a:extLst>
              <a:ext uri="{FF2B5EF4-FFF2-40B4-BE49-F238E27FC236}">
                <a16:creationId xmlns:a16="http://schemas.microsoft.com/office/drawing/2014/main" id="{24DB0BB2-31EA-6E6D-BD5E-8F4CC565D9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9967" y="643467"/>
            <a:ext cx="3246757" cy="2475653"/>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graph with a line going up&#10;&#10;Description automatically generated">
            <a:extLst>
              <a:ext uri="{FF2B5EF4-FFF2-40B4-BE49-F238E27FC236}">
                <a16:creationId xmlns:a16="http://schemas.microsoft.com/office/drawing/2014/main" id="{EF263B9B-637A-2FA0-7989-BCFDBDE57D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95873" y="3938356"/>
            <a:ext cx="3854945" cy="209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32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30" name="Rectangle 212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7B216-97B7-AABE-4331-4C2A966E3596}"/>
              </a:ext>
            </a:extLst>
          </p:cNvPr>
          <p:cNvSpPr>
            <a:spLocks noGrp="1"/>
          </p:cNvSpPr>
          <p:nvPr>
            <p:ph type="title"/>
          </p:nvPr>
        </p:nvSpPr>
        <p:spPr>
          <a:xfrm>
            <a:off x="521208" y="685491"/>
            <a:ext cx="11110427" cy="847984"/>
          </a:xfrm>
        </p:spPr>
        <p:txBody>
          <a:bodyPr anchor="ctr">
            <a:normAutofit/>
          </a:bodyPr>
          <a:lstStyle/>
          <a:p>
            <a:r>
              <a:rPr lang="en-CA" dirty="0"/>
              <a:t>Overlook on Investments</a:t>
            </a:r>
          </a:p>
        </p:txBody>
      </p:sp>
      <p:cxnSp>
        <p:nvCxnSpPr>
          <p:cNvPr id="2132" name="Straight Connector 213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4" name="Straight Connector 213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6" name="Straight Connector 2135">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FD102C04-343F-6D9B-02B2-73A1E22485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83" r="-6" b="9394"/>
          <a:stretch/>
        </p:blipFill>
        <p:spPr bwMode="auto">
          <a:xfrm>
            <a:off x="571500" y="2365432"/>
            <a:ext cx="4107378" cy="3199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D3EA5D0-968C-F06E-B39B-C5D105679A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6" r="2" b="4529"/>
          <a:stretch/>
        </p:blipFill>
        <p:spPr bwMode="auto">
          <a:xfrm>
            <a:off x="4968268" y="2039106"/>
            <a:ext cx="2476642" cy="16637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2DB336FB-9022-8A76-07F1-F1ACE50509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 b="7803"/>
          <a:stretch/>
        </p:blipFill>
        <p:spPr bwMode="auto">
          <a:xfrm>
            <a:off x="4987198" y="3992305"/>
            <a:ext cx="2438782" cy="2180203"/>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957F7A3D-73B8-A643-DE32-43C1494DB862}"/>
              </a:ext>
            </a:extLst>
          </p:cNvPr>
          <p:cNvSpPr>
            <a:spLocks noGrp="1"/>
          </p:cNvSpPr>
          <p:nvPr>
            <p:ph idx="1"/>
          </p:nvPr>
        </p:nvSpPr>
        <p:spPr>
          <a:xfrm>
            <a:off x="8184630" y="2031167"/>
            <a:ext cx="3446679" cy="3967235"/>
          </a:xfrm>
        </p:spPr>
        <p:txBody>
          <a:bodyPr>
            <a:normAutofit/>
          </a:bodyPr>
          <a:lstStyle/>
          <a:p>
            <a:r>
              <a:rPr lang="en-US" sz="1800" dirty="0"/>
              <a:t>United States has the top companies and leading on the top industries with high Valuation. Having San Francisco and New York being 2 cities on the lead.</a:t>
            </a:r>
          </a:p>
          <a:p>
            <a:r>
              <a:rPr lang="en-US" sz="1800" dirty="0"/>
              <a:t>China being the second leading, on observation, Beijing hubs the  2 top leading companies </a:t>
            </a:r>
            <a:r>
              <a:rPr lang="en-US" sz="1800" dirty="0" err="1"/>
              <a:t>ie</a:t>
            </a:r>
            <a:r>
              <a:rPr lang="en-US" sz="1800" dirty="0"/>
              <a:t>, </a:t>
            </a:r>
            <a:r>
              <a:rPr lang="en-US" sz="1800" dirty="0" err="1"/>
              <a:t>Bytedance</a:t>
            </a:r>
            <a:r>
              <a:rPr lang="en-US" sz="1800" dirty="0"/>
              <a:t> and </a:t>
            </a:r>
            <a:r>
              <a:rPr lang="en-US" sz="1800" dirty="0" err="1"/>
              <a:t>Yidian</a:t>
            </a:r>
            <a:r>
              <a:rPr lang="en-US" sz="1800" dirty="0"/>
              <a:t> </a:t>
            </a:r>
            <a:r>
              <a:rPr lang="en-US" sz="1800" dirty="0" err="1"/>
              <a:t>Zixun</a:t>
            </a:r>
            <a:r>
              <a:rPr lang="en-US" sz="1800" dirty="0"/>
              <a:t>.</a:t>
            </a:r>
          </a:p>
        </p:txBody>
      </p:sp>
      <p:cxnSp>
        <p:nvCxnSpPr>
          <p:cNvPr id="2138" name="Straight Connector 213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81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03" name="Rectangle 3102">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E401D9-DA6E-438C-2FE2-B5C414B2DD85}"/>
              </a:ext>
            </a:extLst>
          </p:cNvPr>
          <p:cNvSpPr>
            <a:spLocks noGrp="1"/>
          </p:cNvSpPr>
          <p:nvPr>
            <p:ph type="title"/>
          </p:nvPr>
        </p:nvSpPr>
        <p:spPr>
          <a:xfrm>
            <a:off x="521208" y="685491"/>
            <a:ext cx="11110427" cy="847984"/>
          </a:xfrm>
        </p:spPr>
        <p:txBody>
          <a:bodyPr vert="horz" lIns="91440" tIns="45720" rIns="91440" bIns="45720" rtlCol="0" anchor="ctr">
            <a:normAutofit/>
          </a:bodyPr>
          <a:lstStyle/>
          <a:p>
            <a:r>
              <a:rPr lang="en-US"/>
              <a:t>Growth Recommendations and Conclusion</a:t>
            </a:r>
            <a:endParaRPr lang="en-US" dirty="0"/>
          </a:p>
        </p:txBody>
      </p:sp>
      <p:cxnSp>
        <p:nvCxnSpPr>
          <p:cNvPr id="3104" name="Straight Connector 310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A graph of numbers and a number of companies&#10;&#10;Description automatically generated">
            <a:extLst>
              <a:ext uri="{FF2B5EF4-FFF2-40B4-BE49-F238E27FC236}">
                <a16:creationId xmlns:a16="http://schemas.microsoft.com/office/drawing/2014/main" id="{7A977261-F67D-B3DA-0EB0-B3836D7735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208" y="1673496"/>
            <a:ext cx="7102726" cy="2170396"/>
          </a:xfrm>
          <a:prstGeom prst="rect">
            <a:avLst/>
          </a:prstGeom>
          <a:noFill/>
          <a:extLst>
            <a:ext uri="{909E8E84-426E-40DD-AFC4-6F175D3DCCD1}">
              <a14:hiddenFill xmlns:a14="http://schemas.microsoft.com/office/drawing/2010/main">
                <a:solidFill>
                  <a:srgbClr val="FFFFFF"/>
                </a:solidFill>
              </a14:hiddenFill>
            </a:ext>
          </a:extLst>
        </p:spPr>
      </p:pic>
      <p:cxnSp>
        <p:nvCxnSpPr>
          <p:cNvPr id="3102" name="Straight Connector 3101">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076" name="TextBox 8">
            <a:extLst>
              <a:ext uri="{FF2B5EF4-FFF2-40B4-BE49-F238E27FC236}">
                <a16:creationId xmlns:a16="http://schemas.microsoft.com/office/drawing/2014/main" id="{829FB26A-7308-CBA9-BFCD-E8162FC7D109}"/>
              </a:ext>
            </a:extLst>
          </p:cNvPr>
          <p:cNvGraphicFramePr/>
          <p:nvPr>
            <p:extLst>
              <p:ext uri="{D42A27DB-BD31-4B8C-83A1-F6EECF244321}">
                <p14:modId xmlns:p14="http://schemas.microsoft.com/office/powerpoint/2010/main" val="4184564063"/>
              </p:ext>
            </p:extLst>
          </p:nvPr>
        </p:nvGraphicFramePr>
        <p:xfrm>
          <a:off x="8184630" y="2031167"/>
          <a:ext cx="3446679" cy="3967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8" name="Picture 6">
            <a:extLst>
              <a:ext uri="{FF2B5EF4-FFF2-40B4-BE49-F238E27FC236}">
                <a16:creationId xmlns:a16="http://schemas.microsoft.com/office/drawing/2014/main" id="{8426BB3E-6398-5AAD-527D-8AB7E29336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208" y="3983912"/>
            <a:ext cx="7102724" cy="218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38255"/>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676</TotalTime>
  <Words>293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Batang</vt:lpstr>
      <vt:lpstr>Arial</vt:lpstr>
      <vt:lpstr>Avenir Next LT Pro Light</vt:lpstr>
      <vt:lpstr>AlignmentVTI</vt:lpstr>
      <vt:lpstr>Data Analysis of Unicorn Companies</vt:lpstr>
      <vt:lpstr>Content  </vt:lpstr>
      <vt:lpstr>History of unicorn companies</vt:lpstr>
      <vt:lpstr>PowerPoint Presentation</vt:lpstr>
      <vt:lpstr>Overlook on Investments</vt:lpstr>
      <vt:lpstr>Growth Recommendations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Unicorn Companies</dc:title>
  <dc:creator>lokukhanya kamanga</dc:creator>
  <cp:lastModifiedBy>lokukhanya kamanga</cp:lastModifiedBy>
  <cp:revision>1</cp:revision>
  <dcterms:created xsi:type="dcterms:W3CDTF">2023-10-04T08:38:14Z</dcterms:created>
  <dcterms:modified xsi:type="dcterms:W3CDTF">2023-10-04T19:54:23Z</dcterms:modified>
</cp:coreProperties>
</file>