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A3A3"/>
    <a:srgbClr val="CA2929"/>
    <a:srgbClr val="CD3333"/>
    <a:srgbClr val="A01E1E"/>
    <a:srgbClr val="67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86" autoAdjust="0"/>
    <p:restoredTop sz="96357" autoAdjust="0"/>
  </p:normalViewPr>
  <p:slideViewPr>
    <p:cSldViewPr snapToGrid="0">
      <p:cViewPr varScale="1">
        <p:scale>
          <a:sx n="71" d="100"/>
          <a:sy n="71" d="100"/>
        </p:scale>
        <p:origin x="6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53510-18A2-4E6B-B9A7-905A8679B5AD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3B754-A3D6-439F-B1AF-90C492705C3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57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3B754-A3D6-439F-B1AF-90C492705C3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4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Today we will show you the basics to understand Neural networks and how these can be applied to turbomachinery problems.</a:t>
            </a:r>
          </a:p>
          <a:p>
            <a:r>
              <a:rPr lang="en-GB" dirty="0"/>
              <a:t>The first part of the tutorial is a brief introduction to neural networks which explains what their basic elements are and how they work. </a:t>
            </a:r>
            <a:br>
              <a:rPr lang="en-GB" dirty="0"/>
            </a:br>
            <a:r>
              <a:rPr lang="en-GB" dirty="0"/>
              <a:t>Then, I will leave the floor to my colleague Lorenzo and he will perform a live demonstration of programming a Neural Network.</a:t>
            </a:r>
            <a:br>
              <a:rPr lang="en-GB" dirty="0"/>
            </a:br>
            <a:r>
              <a:rPr lang="en-GB" dirty="0"/>
              <a:t>At the end of this tutorial you will learn how to program a neural network, you will understand a bit of exploratory data analysis and how you can possibly include a ML approach in your engineering problem solving.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3B754-A3D6-439F-B1AF-90C492705C3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706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aim of the tutorial is to provide the audience the basis to understand Neural networks, and how these can be applied to turbomachinery problems.</a:t>
            </a:r>
          </a:p>
          <a:p>
            <a:r>
              <a:rPr lang="en-GB" dirty="0"/>
              <a:t>The first part of the tutorial provides a brief introduction to neural networks which explains what their basic elements are and how they work. </a:t>
            </a:r>
            <a:br>
              <a:rPr lang="en-GB" dirty="0"/>
            </a:br>
            <a:r>
              <a:rPr lang="en-GB" dirty="0"/>
              <a:t>Then, I will leave the floor to my colleague Dr Lorenzo </a:t>
            </a:r>
            <a:r>
              <a:rPr lang="en-GB" dirty="0" err="1"/>
              <a:t>Tieghi</a:t>
            </a:r>
            <a:r>
              <a:rPr lang="en-GB" dirty="0"/>
              <a:t> and he will discuss the use of neural network to engineering problems focusing on how to model aerodynamic performances of a cascade using neural network.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3B754-A3D6-439F-B1AF-90C492705C3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706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aim of the tutorial is to provide the audience the basis to understand Neural networks, and how these can be applied to turbomachinery problems.</a:t>
            </a:r>
          </a:p>
          <a:p>
            <a:r>
              <a:rPr lang="en-GB" dirty="0"/>
              <a:t>The first part of the tutorial provides a brief introduction to neural networks which explains what their basic elements are and how they work. </a:t>
            </a:r>
            <a:br>
              <a:rPr lang="en-GB" dirty="0"/>
            </a:br>
            <a:r>
              <a:rPr lang="en-GB" dirty="0"/>
              <a:t>Then, I will leave the floor to my colleague Dr Lorenzo </a:t>
            </a:r>
            <a:r>
              <a:rPr lang="en-GB" dirty="0" err="1"/>
              <a:t>Tieghi</a:t>
            </a:r>
            <a:r>
              <a:rPr lang="en-GB" dirty="0"/>
              <a:t> and he will discuss the use of neural network to engineering problems focusing on how to model aerodynamic performances of a cascade using neural network.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3B754-A3D6-439F-B1AF-90C492705C3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187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aim of the tutorial is to provide the audience the basis to understand Neural networks, and how these can be applied to turbomachinery problems.</a:t>
            </a:r>
          </a:p>
          <a:p>
            <a:r>
              <a:rPr lang="en-GB" dirty="0"/>
              <a:t>The first part of the tutorial provides a brief introduction to neural networks which explains what their basic elements are and how they work. </a:t>
            </a:r>
            <a:br>
              <a:rPr lang="en-GB" dirty="0"/>
            </a:br>
            <a:r>
              <a:rPr lang="en-GB" dirty="0"/>
              <a:t>Then, I will leave the floor to my colleague Dr Lorenzo </a:t>
            </a:r>
            <a:r>
              <a:rPr lang="en-GB" dirty="0" err="1"/>
              <a:t>Tieghi</a:t>
            </a:r>
            <a:r>
              <a:rPr lang="en-GB" dirty="0"/>
              <a:t> and he will discuss the use of neural network to engineering problems focusing on how to model aerodynamic performances of a cascade using neural network.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3B754-A3D6-439F-B1AF-90C492705C3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39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F7519B34-C12D-4AAA-89D9-1C9CB8F39874}"/>
              </a:ext>
            </a:extLst>
          </p:cNvPr>
          <p:cNvSpPr/>
          <p:nvPr userDrawn="1"/>
        </p:nvSpPr>
        <p:spPr>
          <a:xfrm>
            <a:off x="0" y="6756400"/>
            <a:ext cx="622300" cy="101600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4365663-D118-40B1-89FC-B80C093595B1}"/>
              </a:ext>
            </a:extLst>
          </p:cNvPr>
          <p:cNvSpPr/>
          <p:nvPr userDrawn="1"/>
        </p:nvSpPr>
        <p:spPr>
          <a:xfrm>
            <a:off x="622300" y="6756400"/>
            <a:ext cx="622300" cy="101600"/>
          </a:xfrm>
          <a:prstGeom prst="rect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6DEDAE58-817D-4C5D-BEBC-3097B1B11812}"/>
              </a:ext>
            </a:extLst>
          </p:cNvPr>
          <p:cNvSpPr/>
          <p:nvPr userDrawn="1"/>
        </p:nvSpPr>
        <p:spPr>
          <a:xfrm>
            <a:off x="1244600" y="6756400"/>
            <a:ext cx="622300" cy="101600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CEB777C-62FB-4B1D-AADA-9AAC21D9610D}"/>
              </a:ext>
            </a:extLst>
          </p:cNvPr>
          <p:cNvSpPr/>
          <p:nvPr userDrawn="1"/>
        </p:nvSpPr>
        <p:spPr>
          <a:xfrm>
            <a:off x="1866900" y="6756400"/>
            <a:ext cx="622300" cy="10160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C5761C3-B2BC-43BD-8ADA-95C15D7910FF}"/>
              </a:ext>
            </a:extLst>
          </p:cNvPr>
          <p:cNvSpPr/>
          <p:nvPr userDrawn="1"/>
        </p:nvSpPr>
        <p:spPr>
          <a:xfrm>
            <a:off x="2489200" y="6756400"/>
            <a:ext cx="9702800" cy="10160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testo 6">
            <a:extLst>
              <a:ext uri="{FF2B5EF4-FFF2-40B4-BE49-F238E27FC236}">
                <a16:creationId xmlns:a16="http://schemas.microsoft.com/office/drawing/2014/main" id="{9E01AFC6-A0A3-45C1-B5AB-EFF8E7FE5C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6821"/>
            <a:ext cx="10515600" cy="3139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it-IT" dirty="0"/>
              <a:t>Testo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73003C8-CE6B-4664-A72A-7381D1304800}"/>
              </a:ext>
            </a:extLst>
          </p:cNvPr>
          <p:cNvSpPr txBox="1"/>
          <p:nvPr userDrawn="1"/>
        </p:nvSpPr>
        <p:spPr>
          <a:xfrm>
            <a:off x="311150" y="6448623"/>
            <a:ext cx="2782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lorenzo.tieghi@uniroma1.it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6B0F6E2-C9B6-4FDF-B9B3-3FC55A9DDEB2}"/>
              </a:ext>
            </a:extLst>
          </p:cNvPr>
          <p:cNvSpPr txBox="1"/>
          <p:nvPr userDrawn="1"/>
        </p:nvSpPr>
        <p:spPr>
          <a:xfrm>
            <a:off x="9821463" y="6448623"/>
            <a:ext cx="205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A787D89-8F4B-42B8-B643-CA84359548B2}" type="slidenum">
              <a:rPr lang="it-IT" sz="1400" smtClean="0">
                <a:latin typeface="Segoe UI" panose="020B0502040204020203" pitchFamily="34" charset="0"/>
                <a:cs typeface="Segoe UI" panose="020B0502040204020203" pitchFamily="34" charset="0"/>
              </a:rPr>
              <a:t>‹N›</a:t>
            </a:fld>
            <a:endParaRPr lang="it-IT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5CFCCEF0-67F7-4C70-809D-08045A929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500" y="281161"/>
            <a:ext cx="4921250" cy="534607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6750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A85AE28D-E41C-4BD4-AE98-DFE086F83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150" y="295078"/>
            <a:ext cx="4921250" cy="534607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748DF46C-F9BA-4A93-82DD-1D60B61D87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6821"/>
            <a:ext cx="10515600" cy="3139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it-IT" dirty="0"/>
              <a:t>Testo2</a:t>
            </a:r>
          </a:p>
        </p:txBody>
      </p:sp>
    </p:spTree>
    <p:extLst>
      <p:ext uri="{BB962C8B-B14F-4D97-AF65-F5344CB8AC3E}">
        <p14:creationId xmlns:p14="http://schemas.microsoft.com/office/powerpoint/2010/main" val="328754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SAPIENZA Università di Roma - MASTER INTERFACOLTÀ DI II LIVELLO IN SCIENZE  FORENSI">
            <a:extLst>
              <a:ext uri="{FF2B5EF4-FFF2-40B4-BE49-F238E27FC236}">
                <a16:creationId xmlns:a16="http://schemas.microsoft.com/office/drawing/2014/main" id="{A78385A2-FDE3-4256-88F3-FA06300A3B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845" y="296941"/>
            <a:ext cx="2108200" cy="65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892E8B04-005B-4B92-9C54-8C81D3D5D2E9}"/>
              </a:ext>
            </a:extLst>
          </p:cNvPr>
          <p:cNvSpPr/>
          <p:nvPr userDrawn="1"/>
        </p:nvSpPr>
        <p:spPr>
          <a:xfrm>
            <a:off x="0" y="6756400"/>
            <a:ext cx="622300" cy="101600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5008F1F-2509-496E-B3E2-27D29E29016C}"/>
              </a:ext>
            </a:extLst>
          </p:cNvPr>
          <p:cNvSpPr/>
          <p:nvPr userDrawn="1"/>
        </p:nvSpPr>
        <p:spPr>
          <a:xfrm>
            <a:off x="622300" y="6756400"/>
            <a:ext cx="622300" cy="101600"/>
          </a:xfrm>
          <a:prstGeom prst="rect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09FA196-6B76-4426-8A5B-6D4CF5CE3E3A}"/>
              </a:ext>
            </a:extLst>
          </p:cNvPr>
          <p:cNvSpPr/>
          <p:nvPr userDrawn="1"/>
        </p:nvSpPr>
        <p:spPr>
          <a:xfrm>
            <a:off x="1244600" y="6756400"/>
            <a:ext cx="622300" cy="101600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56EF2AD3-14AB-46E6-B07A-F498D45C0CC2}"/>
              </a:ext>
            </a:extLst>
          </p:cNvPr>
          <p:cNvSpPr/>
          <p:nvPr userDrawn="1"/>
        </p:nvSpPr>
        <p:spPr>
          <a:xfrm>
            <a:off x="1866900" y="6756400"/>
            <a:ext cx="622300" cy="10160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B843152-42BB-4FEA-B7C5-573A9B7EA8FD}"/>
              </a:ext>
            </a:extLst>
          </p:cNvPr>
          <p:cNvSpPr/>
          <p:nvPr userDrawn="1"/>
        </p:nvSpPr>
        <p:spPr>
          <a:xfrm>
            <a:off x="2489200" y="6756400"/>
            <a:ext cx="9702800" cy="10160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F0B6156-0D52-4D2C-A824-0DCF2122F77F}"/>
              </a:ext>
            </a:extLst>
          </p:cNvPr>
          <p:cNvSpPr/>
          <p:nvPr userDrawn="1"/>
        </p:nvSpPr>
        <p:spPr>
          <a:xfrm rot="16200000">
            <a:off x="232045" y="412853"/>
            <a:ext cx="325127" cy="93304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647D8A6-E58F-41C0-A4C5-70377F8F316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298960" y="2290465"/>
            <a:ext cx="5724640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4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148F0DD2-FFDD-4FDD-8A7A-FFF9F8691095}"/>
              </a:ext>
            </a:extLst>
          </p:cNvPr>
          <p:cNvGrpSpPr/>
          <p:nvPr/>
        </p:nvGrpSpPr>
        <p:grpSpPr>
          <a:xfrm>
            <a:off x="-1" y="1"/>
            <a:ext cx="9017251" cy="6740306"/>
            <a:chOff x="-1" y="638793"/>
            <a:chExt cx="6571997" cy="6119619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862A77E9-A74A-4856-8D2B-A51D03FAE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0" y="638794"/>
              <a:ext cx="5404919" cy="6119618"/>
            </a:xfrm>
            <a:prstGeom prst="rect">
              <a:avLst/>
            </a:prstGeom>
          </p:spPr>
        </p:pic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0DFE04A7-5963-4777-85CF-E9631A975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" y="638793"/>
              <a:ext cx="6571997" cy="6119619"/>
            </a:xfrm>
            <a:prstGeom prst="rect">
              <a:avLst/>
            </a:prstGeom>
          </p:spPr>
        </p:pic>
      </p:grp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EB0BF8C-6762-46A1-85E1-854B6D7DCBD1}"/>
              </a:ext>
            </a:extLst>
          </p:cNvPr>
          <p:cNvSpPr txBox="1"/>
          <p:nvPr/>
        </p:nvSpPr>
        <p:spPr>
          <a:xfrm>
            <a:off x="381560" y="941960"/>
            <a:ext cx="11516150" cy="472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marR="14605" indent="-6350" algn="r">
              <a:lnSpc>
                <a:spcPct val="107000"/>
              </a:lnSpc>
              <a:spcAft>
                <a:spcPts val="1505"/>
              </a:spcAft>
            </a:pPr>
            <a:r>
              <a:rPr lang="it-IT" sz="2400" b="1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GT2021-65169</a:t>
            </a:r>
          </a:p>
          <a:p>
            <a:pPr marL="6350" marR="14605" indent="-6350" algn="just">
              <a:lnSpc>
                <a:spcPct val="107000"/>
              </a:lnSpc>
              <a:spcAft>
                <a:spcPts val="1505"/>
              </a:spcAft>
            </a:pPr>
            <a:endParaRPr lang="it-IT" sz="2400" dirty="0">
              <a:solidFill>
                <a:srgbClr val="00000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6350" marR="14605" indent="-6350" algn="just">
              <a:lnSpc>
                <a:spcPct val="107000"/>
              </a:lnSpc>
              <a:spcAft>
                <a:spcPts val="1505"/>
              </a:spcAft>
            </a:pPr>
            <a:r>
              <a:rPr lang="it-IT" sz="3600" b="1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Tutorial of </a:t>
            </a:r>
            <a:r>
              <a:rPr lang="en-GB" sz="3600" b="1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basics</a:t>
            </a:r>
            <a:endParaRPr lang="it-IT" sz="3600" b="1" dirty="0">
              <a:solidFill>
                <a:srgbClr val="00000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6350" marR="14605" indent="-6350" algn="just">
              <a:lnSpc>
                <a:spcPct val="107000"/>
              </a:lnSpc>
              <a:spcAft>
                <a:spcPts val="1505"/>
              </a:spcAft>
            </a:pPr>
            <a:r>
              <a:rPr lang="it-IT" sz="36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On the use of </a:t>
            </a:r>
            <a:r>
              <a:rPr lang="en-GB" sz="36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Neural</a:t>
            </a:r>
            <a:r>
              <a:rPr lang="it-IT" sz="36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Networks in </a:t>
            </a:r>
            <a:r>
              <a:rPr lang="en-GB" sz="36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turbomachinery</a:t>
            </a:r>
            <a:r>
              <a:rPr lang="it-IT" sz="36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GB" sz="36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blade</a:t>
            </a:r>
            <a:r>
              <a:rPr lang="it-IT" sz="36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GB" sz="36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design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Alessandro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Corsini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, Giovanni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Delibra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b="1" u="sng" dirty="0">
                <a:latin typeface="Segoe UI" panose="020B0502040204020203" pitchFamily="34" charset="0"/>
                <a:cs typeface="Segoe UI" panose="020B0502040204020203" pitchFamily="34" charset="0"/>
              </a:rPr>
              <a:t>Lorenzo </a:t>
            </a:r>
            <a:r>
              <a:rPr lang="en-GB" b="1" u="sng" dirty="0" err="1">
                <a:latin typeface="Segoe UI" panose="020B0502040204020203" pitchFamily="34" charset="0"/>
                <a:cs typeface="Segoe UI" panose="020B0502040204020203" pitchFamily="34" charset="0"/>
              </a:rPr>
              <a:t>Tieghi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GB" u="sng" dirty="0">
                <a:latin typeface="Segoe UI" panose="020B0502040204020203" pitchFamily="34" charset="0"/>
                <a:cs typeface="Segoe UI" panose="020B0502040204020203" pitchFamily="34" charset="0"/>
              </a:rPr>
              <a:t>Francesco Aldo Tucci </a:t>
            </a: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Sapienza University of Rome,</a:t>
            </a: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Department of Mechanical and Aerospace Engineering </a:t>
            </a:r>
            <a:br>
              <a:rPr lang="en-GB" sz="1600" i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egnaposto data 6">
            <a:extLst>
              <a:ext uri="{FF2B5EF4-FFF2-40B4-BE49-F238E27FC236}">
                <a16:creationId xmlns:a16="http://schemas.microsoft.com/office/drawing/2014/main" id="{F1EFB228-3319-4214-8ADD-A03B39D5D7E5}"/>
              </a:ext>
            </a:extLst>
          </p:cNvPr>
          <p:cNvSpPr txBox="1">
            <a:spLocks/>
          </p:cNvSpPr>
          <p:nvPr/>
        </p:nvSpPr>
        <p:spPr>
          <a:xfrm>
            <a:off x="4944099" y="5636931"/>
            <a:ext cx="5977467" cy="985529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/>
              <a:t>ASME Turbo Expo 2021</a:t>
            </a:r>
          </a:p>
          <a:p>
            <a:pPr algn="r"/>
            <a:r>
              <a:rPr lang="en-GB" dirty="0"/>
              <a:t>Turbomachinery Technical Conference and Exposition</a:t>
            </a:r>
          </a:p>
          <a:p>
            <a:pPr algn="r"/>
            <a:r>
              <a:rPr lang="en-GB" dirty="0"/>
              <a:t>June 7 – 11, Virtual, Online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323DE66-2728-4F96-8393-2ECBA3F25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1566" y="5636931"/>
            <a:ext cx="976144" cy="9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0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EBB07-B872-4BDE-B0F3-A929B87A1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482" y="255977"/>
            <a:ext cx="6016078" cy="534607"/>
          </a:xfrm>
        </p:spPr>
        <p:txBody>
          <a:bodyPr/>
          <a:lstStyle/>
          <a:p>
            <a:r>
              <a:rPr lang="en-GB" sz="2400" i="1" dirty="0"/>
              <a:t>Outline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3415C5BD-DC3A-4D82-9B5E-6D278BCF7A4F}"/>
              </a:ext>
            </a:extLst>
          </p:cNvPr>
          <p:cNvSpPr txBox="1"/>
          <p:nvPr/>
        </p:nvSpPr>
        <p:spPr>
          <a:xfrm>
            <a:off x="439482" y="2090172"/>
            <a:ext cx="1071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Basics elements of neural networks</a:t>
            </a:r>
          </a:p>
          <a:p>
            <a:pPr marL="342900" indent="-342900" algn="just">
              <a:buAutoNum type="arabicPeriod"/>
            </a:pPr>
            <a:endParaRPr lang="en-GB" sz="2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AutoNum type="arabicPeriod"/>
            </a:pP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Neural network – </a:t>
            </a:r>
            <a:r>
              <a:rPr lang="en-GB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Live tutorial</a:t>
            </a:r>
            <a:endParaRPr lang="en-GB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AutoNum type="arabicPeriod"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AutoNum type="arabicPeriod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Neural network in turbomachinery design</a:t>
            </a:r>
          </a:p>
          <a:p>
            <a:pPr marL="342900" indent="-342900" algn="just">
              <a:buAutoNum type="arabicPeriod"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AutoNum type="arabicPeriod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50936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EBB07-B872-4BDE-B0F3-A929B87A1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482" y="255977"/>
            <a:ext cx="6016078" cy="534607"/>
          </a:xfrm>
        </p:spPr>
        <p:txBody>
          <a:bodyPr/>
          <a:lstStyle/>
          <a:p>
            <a:r>
              <a:rPr lang="en-GB" sz="2400" i="1" dirty="0"/>
              <a:t>Goals &amp; Methods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3415C5BD-DC3A-4D82-9B5E-6D278BCF7A4F}"/>
              </a:ext>
            </a:extLst>
          </p:cNvPr>
          <p:cNvSpPr txBox="1"/>
          <p:nvPr/>
        </p:nvSpPr>
        <p:spPr>
          <a:xfrm>
            <a:off x="495628" y="985713"/>
            <a:ext cx="10990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 goal of the tutorial is to build a model to derive aerodynamic performance of NACA 4 digit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airfoils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 model to use is a feed-forward neural network</a:t>
            </a:r>
          </a:p>
          <a:p>
            <a:pPr algn="just"/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Each sample of the training dataset is parametrized by 5 features</a:t>
            </a:r>
          </a:p>
          <a:p>
            <a:pPr algn="just"/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Output of the NN are lift and drag coefficients of the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airfoil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6C01D20-844F-4D73-80BF-BBFBD3C34E93}"/>
              </a:ext>
            </a:extLst>
          </p:cNvPr>
          <p:cNvSpPr txBox="1"/>
          <p:nvPr/>
        </p:nvSpPr>
        <p:spPr>
          <a:xfrm>
            <a:off x="1166007" y="3182310"/>
            <a:ext cx="3120189" cy="268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	Input features</a:t>
            </a:r>
          </a:p>
          <a:p>
            <a:pPr algn="ctr"/>
            <a:endParaRPr lang="it-IT" b="1" dirty="0"/>
          </a:p>
          <a:p>
            <a:pPr algn="r">
              <a:lnSpc>
                <a:spcPct val="150000"/>
              </a:lnSpc>
            </a:pPr>
            <a:r>
              <a:rPr lang="it-IT" dirty="0"/>
              <a:t>Angle of </a:t>
            </a:r>
            <a:r>
              <a:rPr lang="it-IT" dirty="0" err="1"/>
              <a:t>attack</a:t>
            </a:r>
            <a:r>
              <a:rPr lang="it-IT" dirty="0"/>
              <a:t> (</a:t>
            </a:r>
            <a:r>
              <a:rPr lang="it-IT" dirty="0" err="1"/>
              <a:t>AoA</a:t>
            </a:r>
            <a:r>
              <a:rPr lang="it-IT" dirty="0"/>
              <a:t>)</a:t>
            </a:r>
          </a:p>
          <a:p>
            <a:pPr algn="r">
              <a:lnSpc>
                <a:spcPct val="150000"/>
              </a:lnSpc>
            </a:pPr>
            <a:r>
              <a:rPr lang="it-IT" dirty="0"/>
              <a:t>Maximum camber</a:t>
            </a:r>
          </a:p>
          <a:p>
            <a:pPr algn="r">
              <a:lnSpc>
                <a:spcPct val="150000"/>
              </a:lnSpc>
            </a:pPr>
            <a:r>
              <a:rPr lang="it-IT" dirty="0"/>
              <a:t>Maximum camber position</a:t>
            </a:r>
          </a:p>
          <a:p>
            <a:pPr algn="r">
              <a:lnSpc>
                <a:spcPct val="150000"/>
              </a:lnSpc>
            </a:pPr>
            <a:r>
              <a:rPr lang="it-IT" dirty="0" err="1"/>
              <a:t>Aerofoil</a:t>
            </a:r>
            <a:r>
              <a:rPr lang="it-IT" dirty="0"/>
              <a:t> </a:t>
            </a:r>
            <a:r>
              <a:rPr lang="it-IT" dirty="0" err="1"/>
              <a:t>thickness</a:t>
            </a:r>
            <a:r>
              <a:rPr lang="it-IT" dirty="0"/>
              <a:t> </a:t>
            </a:r>
          </a:p>
          <a:p>
            <a:pPr algn="r">
              <a:lnSpc>
                <a:spcPct val="150000"/>
              </a:lnSpc>
            </a:pPr>
            <a:r>
              <a:rPr lang="it-IT" dirty="0"/>
              <a:t>Reynolds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36FBDC6-ACB8-4F43-ADB7-B81F9EE4CBF4}"/>
              </a:ext>
            </a:extLst>
          </p:cNvPr>
          <p:cNvSpPr txBox="1"/>
          <p:nvPr/>
        </p:nvSpPr>
        <p:spPr>
          <a:xfrm>
            <a:off x="8353336" y="3772290"/>
            <a:ext cx="2775284" cy="143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     Output features</a:t>
            </a:r>
          </a:p>
          <a:p>
            <a:pPr algn="ctr"/>
            <a:endParaRPr lang="it-IT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Lift </a:t>
            </a:r>
            <a:r>
              <a:rPr lang="it-IT" dirty="0" err="1"/>
              <a:t>coefficient</a:t>
            </a:r>
            <a:endParaRPr lang="it-I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Drag </a:t>
            </a:r>
            <a:r>
              <a:rPr lang="it-IT" dirty="0" err="1"/>
              <a:t>coefficient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C41D0EA-0943-4426-ABC3-77955D905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196" y="3182310"/>
            <a:ext cx="4393049" cy="326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5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EBB07-B872-4BDE-B0F3-A929B87A1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482" y="255977"/>
            <a:ext cx="6016078" cy="534607"/>
          </a:xfrm>
        </p:spPr>
        <p:txBody>
          <a:bodyPr/>
          <a:lstStyle/>
          <a:p>
            <a:r>
              <a:rPr lang="en-GB" sz="2400" i="1" dirty="0"/>
              <a:t>Data generation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3415C5BD-DC3A-4D82-9B5E-6D278BCF7A4F}"/>
              </a:ext>
            </a:extLst>
          </p:cNvPr>
          <p:cNvSpPr txBox="1"/>
          <p:nvPr/>
        </p:nvSpPr>
        <p:spPr>
          <a:xfrm>
            <a:off x="439482" y="1095757"/>
            <a:ext cx="1071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 training database is generated using X-Foil</a:t>
            </a:r>
            <a:r>
              <a:rPr lang="en-GB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[1]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 full-factorial Design of Experiment is exploited to assess a correct representation of the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airfoil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features in the training space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84AF435-12AE-471C-AD42-1EA097DFBA6B}"/>
              </a:ext>
            </a:extLst>
          </p:cNvPr>
          <p:cNvSpPr txBox="1"/>
          <p:nvPr/>
        </p:nvSpPr>
        <p:spPr>
          <a:xfrm>
            <a:off x="352927" y="6015177"/>
            <a:ext cx="111332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</a:t>
            </a:r>
            <a:r>
              <a:rPr lang="it-IT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Drela</a:t>
            </a:r>
            <a:r>
              <a:rPr lang="it-IT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Mark. "XFOIL: An </a:t>
            </a:r>
            <a:r>
              <a:rPr lang="it-IT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analysis</a:t>
            </a:r>
            <a:r>
              <a:rPr lang="it-IT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design system for low Reynolds </a:t>
            </a:r>
            <a:r>
              <a:rPr lang="it-IT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lang="it-IT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airfoils</a:t>
            </a:r>
            <a:r>
              <a:rPr lang="it-IT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." Low Reynolds </a:t>
            </a:r>
            <a:r>
              <a:rPr lang="it-IT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lang="it-IT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aerodynamics</a:t>
            </a:r>
            <a:r>
              <a:rPr lang="it-IT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Springer, </a:t>
            </a:r>
            <a:r>
              <a:rPr lang="it-IT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Berlin</a:t>
            </a:r>
            <a:r>
              <a:rPr lang="it-IT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Heidelberg, 1989. 1-12.</a:t>
            </a:r>
            <a:endParaRPr lang="it-IT" sz="1200" i="1" dirty="0"/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EC24C427-4B2F-4460-B7A4-5ADC2A4BB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56078"/>
              </p:ext>
            </p:extLst>
          </p:nvPr>
        </p:nvGraphicFramePr>
        <p:xfrm>
          <a:off x="857250" y="2895398"/>
          <a:ext cx="499831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3603">
                  <a:extLst>
                    <a:ext uri="{9D8B030D-6E8A-4147-A177-3AD203B41FA5}">
                      <a16:colId xmlns:a16="http://schemas.microsoft.com/office/drawing/2014/main" val="430055803"/>
                    </a:ext>
                  </a:extLst>
                </a:gridCol>
                <a:gridCol w="899899">
                  <a:extLst>
                    <a:ext uri="{9D8B030D-6E8A-4147-A177-3AD203B41FA5}">
                      <a16:colId xmlns:a16="http://schemas.microsoft.com/office/drawing/2014/main" val="246279150"/>
                    </a:ext>
                  </a:extLst>
                </a:gridCol>
                <a:gridCol w="1194814">
                  <a:extLst>
                    <a:ext uri="{9D8B030D-6E8A-4147-A177-3AD203B41FA5}">
                      <a16:colId xmlns:a16="http://schemas.microsoft.com/office/drawing/2014/main" val="1525262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8A3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Min</a:t>
                      </a:r>
                    </a:p>
                  </a:txBody>
                  <a:tcPr>
                    <a:solidFill>
                      <a:srgbClr val="E8A3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</a:txBody>
                  <a:tcPr>
                    <a:solidFill>
                      <a:srgbClr val="E8A3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45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Angle of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-2 </a:t>
                      </a:r>
                      <a:r>
                        <a:rPr lang="it-IT" dirty="0" err="1"/>
                        <a:t>deg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 </a:t>
                      </a:r>
                      <a:r>
                        <a:rPr lang="it-IT" dirty="0" err="1"/>
                        <a:t>deg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763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Maximum Camber</a:t>
                      </a:r>
                      <a:r>
                        <a:rPr lang="it-IT" baseline="30000" dirty="0"/>
                        <a:t>1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6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Maximum Camber Location</a:t>
                      </a:r>
                      <a:r>
                        <a:rPr lang="it-IT" baseline="30000" dirty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19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Airfoil</a:t>
                      </a:r>
                      <a:r>
                        <a:rPr lang="it-IT" dirty="0"/>
                        <a:t> Thickness</a:t>
                      </a:r>
                      <a:r>
                        <a:rPr lang="it-IT" baseline="30000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01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Reynolds </a:t>
                      </a:r>
                      <a:r>
                        <a:rPr lang="it-IT" dirty="0" err="1"/>
                        <a:t>Number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1 000 000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362029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FB8E4CD-D63B-48D4-90E6-5F9F20EDA082}"/>
              </a:ext>
            </a:extLst>
          </p:cNvPr>
          <p:cNvSpPr txBox="1"/>
          <p:nvPr/>
        </p:nvSpPr>
        <p:spPr>
          <a:xfrm>
            <a:off x="826785" y="5300578"/>
            <a:ext cx="111332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it-IT" sz="1200" b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Referred to the </a:t>
            </a:r>
            <a:r>
              <a:rPr lang="it-IT" sz="1200" b="0" dirty="0" err="1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chord</a:t>
            </a:r>
            <a:r>
              <a:rPr lang="it-IT" sz="1200" b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200" b="0" dirty="0" err="1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length</a:t>
            </a:r>
            <a:endParaRPr lang="it-IT" sz="1200" b="0" dirty="0">
              <a:solidFill>
                <a:srgbClr val="22222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it-IT" sz="1200" b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Expressed </a:t>
            </a:r>
            <a:r>
              <a:rPr lang="it-IT" sz="1200" b="0" dirty="0" err="1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</a:t>
            </a:r>
            <a:r>
              <a:rPr lang="it-IT" sz="1200" b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it-IT" sz="1200" b="0" dirty="0" err="1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distance</a:t>
            </a:r>
            <a:r>
              <a:rPr lang="it-IT" sz="1200" b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from the </a:t>
            </a:r>
            <a:r>
              <a:rPr lang="it-IT" sz="1200" b="0" dirty="0" err="1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leading</a:t>
            </a:r>
            <a:r>
              <a:rPr lang="it-IT" sz="1200" b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200" b="0" dirty="0" err="1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edge</a:t>
            </a:r>
            <a:endParaRPr lang="it-IT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B98B80B-BD69-46D1-8958-371CA72C01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6" t="45068" r="10504" b="43889"/>
          <a:stretch/>
        </p:blipFill>
        <p:spPr>
          <a:xfrm>
            <a:off x="7022098" y="3614382"/>
            <a:ext cx="4464050" cy="485758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208C065-7A9C-4A1B-B29F-33A50643FF93}"/>
              </a:ext>
            </a:extLst>
          </p:cNvPr>
          <p:cNvSpPr txBox="1"/>
          <p:nvPr/>
        </p:nvSpPr>
        <p:spPr>
          <a:xfrm>
            <a:off x="8391684" y="3155256"/>
            <a:ext cx="3568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NACA 4410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EAE06E84-EFA8-40CF-8596-500C8D800CF0}"/>
              </a:ext>
            </a:extLst>
          </p:cNvPr>
          <p:cNvCxnSpPr/>
          <p:nvPr/>
        </p:nvCxnSpPr>
        <p:spPr>
          <a:xfrm flipH="1">
            <a:off x="6336436" y="4007497"/>
            <a:ext cx="751114" cy="135666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36643CD0-B94A-4DB9-945A-BCE7BB8B0F30}"/>
              </a:ext>
            </a:extLst>
          </p:cNvPr>
          <p:cNvCxnSpPr>
            <a:cxnSpLocks/>
          </p:cNvCxnSpPr>
          <p:nvPr/>
        </p:nvCxnSpPr>
        <p:spPr>
          <a:xfrm flipH="1">
            <a:off x="6336436" y="4048656"/>
            <a:ext cx="784390" cy="774568"/>
          </a:xfrm>
          <a:prstGeom prst="line">
            <a:avLst/>
          </a:prstGeom>
          <a:ln w="15875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o 17">
            <a:extLst>
              <a:ext uri="{FF2B5EF4-FFF2-40B4-BE49-F238E27FC236}">
                <a16:creationId xmlns:a16="http://schemas.microsoft.com/office/drawing/2014/main" id="{D27476DD-741D-482A-9D0E-2F86AA24596B}"/>
              </a:ext>
            </a:extLst>
          </p:cNvPr>
          <p:cNvSpPr/>
          <p:nvPr/>
        </p:nvSpPr>
        <p:spPr>
          <a:xfrm rot="11391001">
            <a:off x="6765293" y="3951093"/>
            <a:ext cx="255838" cy="321519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024967E-A3CD-4B41-9113-4F835BF3C59A}"/>
              </a:ext>
            </a:extLst>
          </p:cNvPr>
          <p:cNvSpPr txBox="1"/>
          <p:nvPr/>
        </p:nvSpPr>
        <p:spPr>
          <a:xfrm>
            <a:off x="6253965" y="4164958"/>
            <a:ext cx="3568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aseline="30000" dirty="0" err="1">
                <a:latin typeface="Segoe UI" panose="020B0502040204020203" pitchFamily="34" charset="0"/>
                <a:cs typeface="Segoe UI" panose="020B0502040204020203" pitchFamily="34" charset="0"/>
              </a:rPr>
              <a:t>AoA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B4E7F75-0B6B-4CAC-B1DD-2A0E2D33EEA3}"/>
              </a:ext>
            </a:extLst>
          </p:cNvPr>
          <p:cNvSpPr txBox="1"/>
          <p:nvPr/>
        </p:nvSpPr>
        <p:spPr>
          <a:xfrm>
            <a:off x="8436525" y="4088887"/>
            <a:ext cx="3568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aseline="30000" dirty="0" err="1">
                <a:latin typeface="Segoe UI" panose="020B0502040204020203" pitchFamily="34" charset="0"/>
                <a:cs typeface="Segoe UI" panose="020B0502040204020203" pitchFamily="34" charset="0"/>
              </a:rPr>
              <a:t>Aerofoil</a:t>
            </a:r>
            <a:r>
              <a:rPr lang="it-IT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baseline="30000" dirty="0" err="1">
                <a:latin typeface="Segoe UI" panose="020B0502040204020203" pitchFamily="34" charset="0"/>
                <a:cs typeface="Segoe UI" panose="020B0502040204020203" pitchFamily="34" charset="0"/>
              </a:rPr>
              <a:t>Thickness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DDC30E8E-106B-420D-97EA-B29BBD38FC8D}"/>
              </a:ext>
            </a:extLst>
          </p:cNvPr>
          <p:cNvCxnSpPr>
            <a:cxnSpLocks/>
          </p:cNvCxnSpPr>
          <p:nvPr/>
        </p:nvCxnSpPr>
        <p:spPr>
          <a:xfrm>
            <a:off x="8344930" y="3641124"/>
            <a:ext cx="46754" cy="425968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9958AF3-BD9E-4BBC-A420-0B7F06D40F15}"/>
              </a:ext>
            </a:extLst>
          </p:cNvPr>
          <p:cNvCxnSpPr>
            <a:cxnSpLocks/>
          </p:cNvCxnSpPr>
          <p:nvPr/>
        </p:nvCxnSpPr>
        <p:spPr>
          <a:xfrm>
            <a:off x="8177211" y="3854108"/>
            <a:ext cx="1" cy="225185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7D3518C-7599-436B-8943-3E481E6591ED}"/>
              </a:ext>
            </a:extLst>
          </p:cNvPr>
          <p:cNvSpPr txBox="1"/>
          <p:nvPr/>
        </p:nvSpPr>
        <p:spPr>
          <a:xfrm>
            <a:off x="7171265" y="4418020"/>
            <a:ext cx="3568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Max. Camber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F33A6437-D153-4AB9-A1E9-7FB2D31FE121}"/>
              </a:ext>
            </a:extLst>
          </p:cNvPr>
          <p:cNvCxnSpPr>
            <a:cxnSpLocks/>
          </p:cNvCxnSpPr>
          <p:nvPr/>
        </p:nvCxnSpPr>
        <p:spPr>
          <a:xfrm flipV="1">
            <a:off x="7692496" y="3972777"/>
            <a:ext cx="400157" cy="445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0BFD8B7A-E512-4E3C-BE45-7A76F7B9BACB}"/>
              </a:ext>
            </a:extLst>
          </p:cNvPr>
          <p:cNvCxnSpPr>
            <a:cxnSpLocks/>
          </p:cNvCxnSpPr>
          <p:nvPr/>
        </p:nvCxnSpPr>
        <p:spPr>
          <a:xfrm flipH="1" flipV="1">
            <a:off x="8459632" y="3886578"/>
            <a:ext cx="245999" cy="245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93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EBB07-B872-4BDE-B0F3-A929B87A1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482" y="255977"/>
            <a:ext cx="6016078" cy="534607"/>
          </a:xfrm>
        </p:spPr>
        <p:txBody>
          <a:bodyPr/>
          <a:lstStyle/>
          <a:p>
            <a:r>
              <a:rPr lang="en-GB" sz="2400" i="1" dirty="0"/>
              <a:t>Required libraries &amp; code availability 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3415C5BD-DC3A-4D82-9B5E-6D278BCF7A4F}"/>
              </a:ext>
            </a:extLst>
          </p:cNvPr>
          <p:cNvSpPr txBox="1"/>
          <p:nvPr/>
        </p:nvSpPr>
        <p:spPr>
          <a:xfrm>
            <a:off x="4031179" y="1246711"/>
            <a:ext cx="680981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Requirements: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Python v3.6+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Numpy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v1.20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Tensorflow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v2.x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Keras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v2.x and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Keras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-tuner v1.01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Pandas v1.2.4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Scikit-learn v0.24.2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Matplotlib v3.4.2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Training data is distributed with the tutorial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 code for </a:t>
            </a:r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this tutorial is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available as a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project: </a:t>
            </a:r>
            <a:r>
              <a:rPr lang="en-GB" u="sng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https://github.com/LolBurger/tutorialTE21.git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GitHub Logo | Storia e significato dell&amp;#39;emblema del marchio">
            <a:extLst>
              <a:ext uri="{FF2B5EF4-FFF2-40B4-BE49-F238E27FC236}">
                <a16:creationId xmlns:a16="http://schemas.microsoft.com/office/drawing/2014/main" id="{F31CC35E-597F-41CC-9C3C-04E7E5136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140" y="4774476"/>
            <a:ext cx="1932579" cy="10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ensorFlow - Wikipedia">
            <a:extLst>
              <a:ext uri="{FF2B5EF4-FFF2-40B4-BE49-F238E27FC236}">
                <a16:creationId xmlns:a16="http://schemas.microsoft.com/office/drawing/2014/main" id="{274677EB-0993-4334-8204-72A46D6F2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42" y="1154328"/>
            <a:ext cx="1654567" cy="137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eras: the Python deep learning API">
            <a:extLst>
              <a:ext uri="{FF2B5EF4-FFF2-40B4-BE49-F238E27FC236}">
                <a16:creationId xmlns:a16="http://schemas.microsoft.com/office/drawing/2014/main" id="{5577C7A1-6F42-43D4-A624-07A825EF1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10" y="3593051"/>
            <a:ext cx="2284934" cy="66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8E2D90D-0B89-4C65-B4D3-88A30D9E6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109" y="2256575"/>
            <a:ext cx="1873321" cy="100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32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</p:bldLst>
  </p:timing>
</p:sld>
</file>

<file path=ppt/theme/theme1.xml><?xml version="1.0" encoding="utf-8"?>
<a:theme xmlns:a="http://schemas.openxmlformats.org/drawingml/2006/main" name="Sapienz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731</Words>
  <Application>Microsoft Office PowerPoint</Application>
  <PresentationFormat>Widescreen</PresentationFormat>
  <Paragraphs>97</Paragraphs>
  <Slides>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Times New Roman</vt:lpstr>
      <vt:lpstr>Wingdings</vt:lpstr>
      <vt:lpstr>Sapienza</vt:lpstr>
      <vt:lpstr>Presentazione standard di PowerPoint</vt:lpstr>
      <vt:lpstr>Outline</vt:lpstr>
      <vt:lpstr>Goals &amp; Methods</vt:lpstr>
      <vt:lpstr>Data generation</vt:lpstr>
      <vt:lpstr>Required libraries &amp; code availability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Tieghi</dc:creator>
  <cp:lastModifiedBy>Lorenzo Tieghi</cp:lastModifiedBy>
  <cp:revision>300</cp:revision>
  <dcterms:created xsi:type="dcterms:W3CDTF">2021-04-23T07:43:42Z</dcterms:created>
  <dcterms:modified xsi:type="dcterms:W3CDTF">2021-06-08T13:33:56Z</dcterms:modified>
</cp:coreProperties>
</file>