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67" r:id="rId7"/>
    <p:sldId id="261" r:id="rId8"/>
    <p:sldId id="262" r:id="rId9"/>
    <p:sldId id="268" r:id="rId10"/>
    <p:sldId id="259" r:id="rId11"/>
    <p:sldId id="283" r:id="rId12"/>
    <p:sldId id="263" r:id="rId13"/>
    <p:sldId id="264" r:id="rId14"/>
    <p:sldId id="260" r:id="rId15"/>
    <p:sldId id="269" r:id="rId16"/>
    <p:sldId id="270" r:id="rId17"/>
    <p:sldId id="271" r:id="rId18"/>
    <p:sldId id="274" r:id="rId19"/>
    <p:sldId id="275" r:id="rId20"/>
    <p:sldId id="266" r:id="rId21"/>
    <p:sldId id="272" r:id="rId22"/>
    <p:sldId id="276" r:id="rId23"/>
    <p:sldId id="278" r:id="rId24"/>
    <p:sldId id="279" r:id="rId25"/>
    <p:sldId id="280" r:id="rId26"/>
    <p:sldId id="281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7CF4AE-F6D0-451A-A1EA-AD26E43A39B9}">
          <p14:sldIdLst>
            <p14:sldId id="256"/>
            <p14:sldId id="258"/>
            <p14:sldId id="267"/>
            <p14:sldId id="261"/>
            <p14:sldId id="262"/>
            <p14:sldId id="268"/>
            <p14:sldId id="259"/>
            <p14:sldId id="283"/>
            <p14:sldId id="263"/>
            <p14:sldId id="264"/>
            <p14:sldId id="260"/>
            <p14:sldId id="269"/>
            <p14:sldId id="270"/>
            <p14:sldId id="271"/>
            <p14:sldId id="274"/>
            <p14:sldId id="275"/>
            <p14:sldId id="266"/>
            <p14:sldId id="272"/>
            <p14:sldId id="276"/>
            <p14:sldId id="278"/>
            <p14:sldId id="279"/>
            <p14:sldId id="280"/>
            <p14:sldId id="281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B4217-F410-44D6-9B67-65AAA7FDB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C6DD-3095-4583-8258-4B0EBE7114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E03A-3ACA-408B-BDB9-51190DB3532A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18A8C-840E-4A67-8558-4D28206B39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4FE3D-D7A7-4269-A0F7-2283CFC5E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D315-E8B1-49DD-92C7-20D0F432EB9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59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F621-E00D-47FE-8D46-A294AD26951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5B36D-992F-4273-A289-FF74CF40CFC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26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alphaModFix amt="19000"/>
            <a:lum/>
          </a:blip>
          <a:srcRect/>
          <a:stretch>
            <a:fillRect t="-9000" r="-3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73D752-58AF-4404-8EE6-9DFDFC25B01F}"/>
              </a:ext>
            </a:extLst>
          </p:cNvPr>
          <p:cNvSpPr/>
          <p:nvPr userDrawn="1"/>
        </p:nvSpPr>
        <p:spPr>
          <a:xfrm rot="16200000">
            <a:off x="11525349" y="6191344"/>
            <a:ext cx="681036" cy="652271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E6AF-70BE-4E84-B2E2-10296ACA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10515600" cy="1325563"/>
          </a:xfrm>
        </p:spPr>
        <p:txBody>
          <a:bodyPr/>
          <a:lstStyle>
            <a:lvl1pPr>
              <a:defRPr>
                <a:latin typeface="Bodoni MT" panose="020706030806060202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CDAB-425A-4A5A-9C8A-17194FE6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>
            <a:lvl1pPr>
              <a:defRPr>
                <a:latin typeface="Bodoni MT" panose="02070603080606020203" pitchFamily="18" charset="0"/>
              </a:defRPr>
            </a:lvl1pPr>
            <a:lvl2pPr>
              <a:defRPr>
                <a:latin typeface="Bodoni MT" panose="02070603080606020203" pitchFamily="18" charset="0"/>
              </a:defRPr>
            </a:lvl2pPr>
            <a:lvl3pPr>
              <a:defRPr>
                <a:latin typeface="Bodoni MT" panose="02070603080606020203" pitchFamily="18" charset="0"/>
              </a:defRPr>
            </a:lvl3pPr>
            <a:lvl4pPr>
              <a:defRPr>
                <a:latin typeface="Bodoni MT" panose="02070603080606020203" pitchFamily="18" charset="0"/>
              </a:defRPr>
            </a:lvl4pPr>
            <a:lvl5pPr>
              <a:defRPr>
                <a:latin typeface="Bodoni MT" panose="020706030806060202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57B3-0418-4487-8854-50BF6C7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77C8-1EBB-46DF-98F6-8D18E56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2B85-819D-43B8-9D12-9B025E3F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656" y="648396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4895A0-B20E-4D13-95A8-F1BBDA411000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CEC87-E237-4D20-8AC4-EB2B44968A91}"/>
              </a:ext>
            </a:extLst>
          </p:cNvPr>
          <p:cNvSpPr txBox="1"/>
          <p:nvPr userDrawn="1"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odoni MT" panose="02070603080606020203" pitchFamily="18" charset="0"/>
              </a:rPr>
              <a:t>I. </a:t>
            </a:r>
            <a:r>
              <a:rPr lang="en-GB" sz="2000" err="1">
                <a:latin typeface="Bodoni MT" panose="02070603080606020203" pitchFamily="18" charset="0"/>
              </a:rPr>
              <a:t>Contexte</a:t>
            </a:r>
            <a:endParaRPr lang="en-GB" sz="200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5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0DFB-9241-417D-A28A-805F93C1D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AB71-19EE-4065-A6EA-F5F4265D6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5BB9-1AA7-4012-B956-3960111F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AA54-11F6-4BB4-B35A-F3D26E08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ST7 – Groupe 3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BAA6-7EE6-42DE-ACA9-715691DF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9000"/>
            <a:lum/>
          </a:blip>
          <a:srcRect/>
          <a:stretch>
            <a:fillRect t="-9000" r="-3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73D752-58AF-4404-8EE6-9DFDFC25B01F}"/>
              </a:ext>
            </a:extLst>
          </p:cNvPr>
          <p:cNvSpPr/>
          <p:nvPr userDrawn="1"/>
        </p:nvSpPr>
        <p:spPr>
          <a:xfrm rot="16200000">
            <a:off x="11543130" y="6212776"/>
            <a:ext cx="681036" cy="652271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E6AF-70BE-4E84-B2E2-10296ACA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10515600" cy="1325563"/>
          </a:xfrm>
        </p:spPr>
        <p:txBody>
          <a:bodyPr/>
          <a:lstStyle>
            <a:lvl1pPr>
              <a:defRPr>
                <a:latin typeface="Bodoni MT" panose="020706030806060202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CDAB-425A-4A5A-9C8A-17194FE6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>
            <a:lvl1pPr>
              <a:defRPr>
                <a:latin typeface="Bodoni MT" panose="02070603080606020203" pitchFamily="18" charset="0"/>
              </a:defRPr>
            </a:lvl1pPr>
            <a:lvl2pPr>
              <a:defRPr>
                <a:latin typeface="Bodoni MT" panose="02070603080606020203" pitchFamily="18" charset="0"/>
              </a:defRPr>
            </a:lvl2pPr>
            <a:lvl3pPr>
              <a:defRPr>
                <a:latin typeface="Bodoni MT" panose="02070603080606020203" pitchFamily="18" charset="0"/>
              </a:defRPr>
            </a:lvl3pPr>
            <a:lvl4pPr>
              <a:defRPr>
                <a:latin typeface="Bodoni MT" panose="02070603080606020203" pitchFamily="18" charset="0"/>
              </a:defRPr>
            </a:lvl4pPr>
            <a:lvl5pPr>
              <a:defRPr>
                <a:latin typeface="Bodoni MT" panose="020706030806060202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57B3-0418-4487-8854-50BF6C7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77C8-1EBB-46DF-98F6-8D18E56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2B85-819D-43B8-9D12-9B025E3F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656" y="648396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E4895A0-B20E-4D13-95A8-F1BBDA41100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7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D0A8C-1BC6-4F0F-917C-08B50435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7ADD-2496-472C-9EC7-98ED1250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C693-CC0B-4E85-ABFE-652480340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4DED-A41F-4487-8F11-90242B3E2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de ST7 – Groupe 3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62A4-744D-4C1C-A56B-50A157C5C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95A0-B20E-4D13-95A8-F1BBDA41100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4BFF425-E98D-6C04-3933-11C00348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4" y="1905474"/>
            <a:ext cx="10515600" cy="1325563"/>
          </a:xfrm>
        </p:spPr>
        <p:txBody>
          <a:bodyPr>
            <a:normAutofit/>
          </a:bodyPr>
          <a:lstStyle/>
          <a:p>
            <a:r>
              <a:rPr lang="fr-FR" sz="6600" b="1" dirty="0"/>
              <a:t>Projet Air Liquide – Groupe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9068D53-0B00-007D-43F2-569F2FB9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6" y="3626964"/>
            <a:ext cx="6788085" cy="106837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Lola Courty, Paul René, Maxime Meunier </a:t>
            </a:r>
          </a:p>
        </p:txBody>
      </p:sp>
      <p:sp>
        <p:nvSpPr>
          <p:cNvPr id="11" name="Espace réservé du contenu 8">
            <a:extLst>
              <a:ext uri="{FF2B5EF4-FFF2-40B4-BE49-F238E27FC236}">
                <a16:creationId xmlns:a16="http://schemas.microsoft.com/office/drawing/2014/main" id="{0271C02C-9885-1D61-03B4-FA4CC8AEEFA3}"/>
              </a:ext>
            </a:extLst>
          </p:cNvPr>
          <p:cNvSpPr txBox="1">
            <a:spLocks/>
          </p:cNvSpPr>
          <p:nvPr/>
        </p:nvSpPr>
        <p:spPr>
          <a:xfrm>
            <a:off x="102909" y="172350"/>
            <a:ext cx="6788085" cy="106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/>
              <a:t>01/04/2021</a:t>
            </a:r>
          </a:p>
        </p:txBody>
      </p:sp>
    </p:spTree>
    <p:extLst>
      <p:ext uri="{BB962C8B-B14F-4D97-AF65-F5344CB8AC3E}">
        <p14:creationId xmlns:p14="http://schemas.microsoft.com/office/powerpoint/2010/main" val="225110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46357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II. Le modèle conceptuel, mais mieux</a:t>
            </a:r>
            <a:endParaRPr lang="en-GB" sz="2000">
              <a:latin typeface="Bodoni MT" panose="02070603080606020203" pitchFamily="18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64B345D-809E-438A-933E-FDD821764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8" r="50924" b="35193"/>
          <a:stretch/>
        </p:blipFill>
        <p:spPr>
          <a:xfrm>
            <a:off x="113145" y="681176"/>
            <a:ext cx="6261652" cy="28915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B6D051D-0430-4901-9769-4DBBAB8EA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4" t="39237" r="5055" b="37609"/>
          <a:stretch/>
        </p:blipFill>
        <p:spPr>
          <a:xfrm>
            <a:off x="1674935" y="3707478"/>
            <a:ext cx="10438407" cy="24050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8BA4-9537-4357-96E6-C6667963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B27BC-9B5F-451A-AD2D-398C7E99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0115-2B85-4584-8B2F-C55031AB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8D3-C77E-400A-941E-8B22716A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7315200" cy="1325563"/>
          </a:xfrm>
        </p:spPr>
        <p:txBody>
          <a:bodyPr/>
          <a:lstStyle/>
          <a:p>
            <a:r>
              <a:rPr lang="en-GB"/>
              <a:t>III. Du concept au </a:t>
            </a:r>
            <a:r>
              <a:rPr lang="en-GB" err="1"/>
              <a:t>concret</a:t>
            </a:r>
            <a:r>
              <a:rPr lang="en-GB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DA1-6785-4FBD-ABEC-90DFFC52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Choix des distributions</a:t>
            </a:r>
          </a:p>
          <a:p>
            <a:r>
              <a:rPr lang="en-GB"/>
              <a:t>Gestion des chauffeurs</a:t>
            </a:r>
          </a:p>
          <a:p>
            <a:r>
              <a:rPr lang="en-GB"/>
              <a:t>Gestion de la </a:t>
            </a:r>
            <a:r>
              <a:rPr lang="en-GB" err="1"/>
              <a:t>consommation</a:t>
            </a:r>
            <a:r>
              <a:rPr lang="en-GB"/>
              <a:t> et de la </a:t>
            </a:r>
            <a:r>
              <a:rPr lang="en-GB" err="1"/>
              <a:t>demande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5CA6-ADC8-473A-BAFB-DAC3D81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2677-C0F6-4EF8-8AAA-B9CD88C6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7B3A-F977-4AFF-8283-21F51089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AA098-5A13-4240-9E91-F666A78F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 distributions : </a:t>
            </a:r>
            <a:r>
              <a:rPr lang="en-GB" sz="3600"/>
              <a:t>Temps de </a:t>
            </a:r>
            <a:r>
              <a:rPr lang="en-GB" sz="3600" err="1"/>
              <a:t>trajet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III. Du concept au concret…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93CF-017A-40DF-AEEB-3FD6C1BE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7D789-0582-4DDF-9FBB-84A0931A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BE74-A7F0-4468-B08D-6B065CB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6D3CA-6E85-42B4-BBAC-4B851F2E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87" y="2369934"/>
            <a:ext cx="4803913" cy="37385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Temps </a:t>
            </a:r>
            <a:r>
              <a:rPr lang="en-GB" err="1"/>
              <a:t>moyen</a:t>
            </a:r>
            <a:r>
              <a:rPr lang="en-GB"/>
              <a:t>: T = D/</a:t>
            </a:r>
            <a:r>
              <a:rPr lang="en-GB" err="1"/>
              <a:t>V</a:t>
            </a:r>
            <a:r>
              <a:rPr lang="en-GB" sz="1800" err="1"/>
              <a:t>moy</a:t>
            </a:r>
            <a:endParaRPr lang="en-GB" sz="180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Meilleur temps: -10%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Pire temps: Beaucoup. </a:t>
            </a:r>
          </a:p>
          <a:p>
            <a:pPr marL="0" indent="0">
              <a:buNone/>
            </a:pPr>
            <a:r>
              <a:rPr lang="en-GB" err="1"/>
              <a:t>Jusqu’à</a:t>
            </a:r>
            <a:r>
              <a:rPr lang="en-GB"/>
              <a:t> 2 </a:t>
            </a:r>
            <a:r>
              <a:rPr lang="en-GB" err="1"/>
              <a:t>fois</a:t>
            </a:r>
            <a:r>
              <a:rPr lang="en-GB"/>
              <a:t> plus long.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3DA0A0A-1F27-4CAB-B034-51BCF4F4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5" y="2346032"/>
            <a:ext cx="5469485" cy="351461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96A863-96BE-4DCC-B38E-D8F36909F991}"/>
              </a:ext>
            </a:extLst>
          </p:cNvPr>
          <p:cNvCxnSpPr>
            <a:cxnSpLocks/>
          </p:cNvCxnSpPr>
          <p:nvPr/>
        </p:nvCxnSpPr>
        <p:spPr>
          <a:xfrm>
            <a:off x="3196590" y="2979420"/>
            <a:ext cx="0" cy="25412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FB9017-A7D3-4657-8744-B0A1FD596EA1}"/>
              </a:ext>
            </a:extLst>
          </p:cNvPr>
          <p:cNvSpPr txBox="1"/>
          <p:nvPr/>
        </p:nvSpPr>
        <p:spPr>
          <a:xfrm>
            <a:off x="2977515" y="5469890"/>
            <a:ext cx="7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11354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III. Du concept au concret…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93CF-017A-40DF-AEEB-3FD6C1BE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7D789-0582-4DDF-9FBB-84A0931A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BE74-A7F0-4468-B08D-6B065CB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7C8570B-CDF6-4039-8991-CEA66D06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10515600" cy="1325563"/>
          </a:xfrm>
        </p:spPr>
        <p:txBody>
          <a:bodyPr/>
          <a:lstStyle/>
          <a:p>
            <a:r>
              <a:rPr lang="en-GB"/>
              <a:t>Les distributions : </a:t>
            </a:r>
            <a:r>
              <a:rPr lang="en-GB" sz="3600"/>
              <a:t>Durée de </a:t>
            </a:r>
            <a:r>
              <a:rPr lang="en-GB" sz="3600" err="1"/>
              <a:t>consommation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27D65-3019-4F32-A6D2-D51482DE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4" y="2348705"/>
            <a:ext cx="5598569" cy="3672066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952B598-43D3-48B3-A984-898F8940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87" y="2369934"/>
            <a:ext cx="4803913" cy="373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err="1"/>
              <a:t>Consommation</a:t>
            </a:r>
            <a:r>
              <a:rPr lang="en-GB"/>
              <a:t> à la minute:</a:t>
            </a:r>
          </a:p>
          <a:p>
            <a:pPr marL="0" indent="0">
              <a:buNone/>
            </a:pPr>
            <a:r>
              <a:rPr lang="en-GB"/>
              <a:t>C = </a:t>
            </a:r>
            <a:r>
              <a:rPr lang="en-GB" err="1"/>
              <a:t>Conso</a:t>
            </a:r>
            <a:r>
              <a:rPr lang="en-GB"/>
              <a:t> </a:t>
            </a:r>
            <a:r>
              <a:rPr lang="en-GB" err="1"/>
              <a:t>quot</a:t>
            </a:r>
            <a:r>
              <a:rPr lang="en-GB"/>
              <a:t> / (20*60)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Pour 1kg </a:t>
            </a:r>
            <a:r>
              <a:rPr lang="en-GB" err="1"/>
              <a:t>d’hydrogène</a:t>
            </a:r>
            <a:r>
              <a:rPr lang="en-GB"/>
              <a:t>:</a:t>
            </a:r>
          </a:p>
          <a:p>
            <a:pPr marL="0" indent="0">
              <a:buNone/>
            </a:pPr>
            <a:r>
              <a:rPr lang="en-GB" err="1"/>
              <a:t>T</a:t>
            </a:r>
            <a:r>
              <a:rPr lang="en-GB" sz="1600" err="1"/>
              <a:t>moy</a:t>
            </a:r>
            <a:r>
              <a:rPr lang="en-GB"/>
              <a:t> = 1kg / C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z="1600"/>
              <a:t>(Rappel: Les </a:t>
            </a:r>
            <a:r>
              <a:rPr lang="en-GB" sz="1600" err="1"/>
              <a:t>moyennes</a:t>
            </a:r>
            <a:r>
              <a:rPr lang="en-GB" sz="1600"/>
              <a:t> et les </a:t>
            </a:r>
            <a:r>
              <a:rPr lang="en-GB" sz="1600" b="1"/>
              <a:t>variances</a:t>
            </a:r>
            <a:r>
              <a:rPr lang="en-GB" sz="1600"/>
              <a:t> se </a:t>
            </a:r>
            <a:r>
              <a:rPr lang="en-GB" sz="1600" err="1"/>
              <a:t>somment</a:t>
            </a:r>
            <a:r>
              <a:rPr lang="en-GB" sz="1600"/>
              <a:t>:</a:t>
            </a:r>
          </a:p>
          <a:p>
            <a:pPr marL="0" indent="0">
              <a:buNone/>
            </a:pPr>
            <a:r>
              <a:rPr lang="en-GB" sz="1600"/>
              <a:t>Pour 1 </a:t>
            </a:r>
            <a:r>
              <a:rPr lang="en-GB" sz="1600" b="1"/>
              <a:t>trailer</a:t>
            </a:r>
            <a:r>
              <a:rPr lang="en-GB" sz="1600"/>
              <a:t>, </a:t>
            </a:r>
            <a:r>
              <a:rPr lang="en-GB" sz="1600" err="1"/>
              <a:t>Avg</a:t>
            </a:r>
            <a:r>
              <a:rPr lang="en-GB" sz="1600"/>
              <a:t> = 560 min/9.3h, E-T = 4 min)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AA098-5A13-4240-9E91-F666A78F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 chauffeurs : </a:t>
            </a:r>
            <a:r>
              <a:rPr lang="en-GB" sz="3600"/>
              <a:t>Point DRH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2F3D3-4C35-4EA1-91DF-4B4F132F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906760" cy="3738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err="1"/>
              <a:t>Limitons</a:t>
            </a:r>
            <a:r>
              <a:rPr lang="en-GB"/>
              <a:t> les </a:t>
            </a:r>
            <a:r>
              <a:rPr lang="en-GB" err="1"/>
              <a:t>heures</a:t>
            </a:r>
            <a:r>
              <a:rPr lang="en-GB"/>
              <a:t> sup’ ! Retour </a:t>
            </a:r>
            <a:r>
              <a:rPr lang="en-GB" err="1"/>
              <a:t>avant</a:t>
            </a:r>
            <a:r>
              <a:rPr lang="en-GB"/>
              <a:t> fin de shift la </a:t>
            </a:r>
            <a:r>
              <a:rPr lang="en-GB" err="1"/>
              <a:t>plupart</a:t>
            </a:r>
            <a:r>
              <a:rPr lang="en-GB"/>
              <a:t> du temps.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>
                <a:latin typeface="Bodoni MT"/>
              </a:rPr>
              <a:t>On </a:t>
            </a:r>
            <a:r>
              <a:rPr lang="en-GB" err="1">
                <a:latin typeface="Bodoni MT"/>
              </a:rPr>
              <a:t>connaît</a:t>
            </a:r>
            <a:r>
              <a:rPr lang="en-GB">
                <a:latin typeface="Bodoni MT"/>
              </a:rPr>
              <a:t> les temps de </a:t>
            </a:r>
            <a:r>
              <a:rPr lang="en-GB" err="1">
                <a:latin typeface="Bodoni MT"/>
              </a:rPr>
              <a:t>trajet</a:t>
            </a:r>
            <a:r>
              <a:rPr lang="en-GB">
                <a:latin typeface="Bodoni MT"/>
              </a:rPr>
              <a:t> </a:t>
            </a:r>
            <a:r>
              <a:rPr lang="en-GB" err="1">
                <a:latin typeface="Bodoni MT"/>
              </a:rPr>
              <a:t>moyens</a:t>
            </a:r>
            <a:r>
              <a:rPr lang="en-GB">
                <a:latin typeface="Bodoni MT"/>
              </a:rPr>
              <a:t>, le temps de </a:t>
            </a:r>
            <a:r>
              <a:rPr lang="en-GB" err="1">
                <a:latin typeface="Bodoni MT"/>
              </a:rPr>
              <a:t>changement</a:t>
            </a:r>
            <a:r>
              <a:rPr lang="en-GB">
                <a:latin typeface="Bodoni MT"/>
              </a:rPr>
              <a:t> de trailer aux HRS et les </a:t>
            </a:r>
            <a:r>
              <a:rPr lang="en-GB" err="1">
                <a:latin typeface="Bodoni MT"/>
              </a:rPr>
              <a:t>risques</a:t>
            </a:r>
            <a:r>
              <a:rPr lang="en-GB">
                <a:latin typeface="Bodoni MT"/>
              </a:rPr>
              <a:t> </a:t>
            </a:r>
            <a:r>
              <a:rPr lang="en-GB" err="1">
                <a:latin typeface="Bodoni MT"/>
              </a:rPr>
              <a:t>d'avoir</a:t>
            </a:r>
            <a:r>
              <a:rPr lang="en-GB">
                <a:latin typeface="Bodoni MT"/>
              </a:rPr>
              <a:t> un </a:t>
            </a:r>
            <a:r>
              <a:rPr lang="en-GB" err="1">
                <a:latin typeface="Bodoni MT"/>
              </a:rPr>
              <a:t>trajet</a:t>
            </a:r>
            <a:r>
              <a:rPr lang="en-GB">
                <a:latin typeface="Bodoni MT"/>
              </a:rPr>
              <a:t> trop long.</a:t>
            </a:r>
          </a:p>
          <a:p>
            <a:pPr marL="0" indent="0">
              <a:buNone/>
            </a:pPr>
            <a:endParaRPr lang="en-GB"/>
          </a:p>
          <a:p>
            <a:pPr>
              <a:buFont typeface="Wingdings" panose="05000000000000000000" pitchFamily="2" charset="2"/>
              <a:buChar char="à"/>
            </a:pPr>
            <a:r>
              <a:rPr lang="en-GB" err="1">
                <a:sym typeface="Wingdings" panose="05000000000000000000" pitchFamily="2" charset="2"/>
              </a:rPr>
              <a:t>Seuil</a:t>
            </a:r>
            <a:r>
              <a:rPr lang="en-GB">
                <a:sym typeface="Wingdings" panose="05000000000000000000" pitchFamily="2" charset="2"/>
              </a:rPr>
              <a:t> fixe pour </a:t>
            </a:r>
            <a:r>
              <a:rPr lang="en-GB" err="1">
                <a:sym typeface="Wingdings" panose="05000000000000000000" pitchFamily="2" charset="2"/>
              </a:rPr>
              <a:t>chaque</a:t>
            </a:r>
            <a:r>
              <a:rPr lang="en-GB">
                <a:sym typeface="Wingdings" panose="05000000000000000000" pitchFamily="2" charset="2"/>
              </a:rPr>
              <a:t> destination.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err="1">
                <a:sym typeface="Wingdings" panose="05000000000000000000" pitchFamily="2" charset="2"/>
              </a:rPr>
              <a:t>Changement</a:t>
            </a:r>
            <a:r>
              <a:rPr lang="en-GB">
                <a:sym typeface="Wingdings" panose="05000000000000000000" pitchFamily="2" charset="2"/>
              </a:rPr>
              <a:t> de trailer </a:t>
            </a:r>
            <a:r>
              <a:rPr lang="en-GB" err="1">
                <a:sym typeface="Wingdings" panose="05000000000000000000" pitchFamily="2" charset="2"/>
              </a:rPr>
              <a:t>même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si</a:t>
            </a:r>
            <a:r>
              <a:rPr lang="en-GB">
                <a:sym typeface="Wingdings" panose="05000000000000000000" pitchFamily="2" charset="2"/>
              </a:rPr>
              <a:t> pas vide.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III. Du concept au concret…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93CF-017A-40DF-AEEB-3FD6C1BE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7D789-0582-4DDF-9FBB-84A0931A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BE74-A7F0-4468-B08D-6B065CB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525-1E73-44F1-815C-FAF25AA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 HRS : </a:t>
            </a:r>
            <a:r>
              <a:rPr lang="en-GB" sz="3600" err="1"/>
              <a:t>Consommation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3041-737F-4511-8D27-45AB926B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Consommation jeton par jeton.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On connait la consommation journalière de chaque HRS.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On peut arrêter la consommation si un chauffeur doit repartir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On peut remplir partiellement un trailer vide au FC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B8E0-FA3C-432D-9E5D-945ABEC1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DAE8-C2CE-4211-A083-84E0BD4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A21E-6CED-4A64-B4A4-C7BDD2C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44E23-B657-4E4E-8C15-89A9484C7A3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III. Du concept au concret…</a:t>
            </a:r>
            <a:endParaRPr lang="en-GB" sz="200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4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525-1E73-44F1-815C-FAF25AA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 HRS : </a:t>
            </a:r>
            <a:r>
              <a:rPr lang="en-GB" sz="3600" err="1"/>
              <a:t>Commande</a:t>
            </a:r>
            <a:r>
              <a:rPr lang="en-GB" sz="3600"/>
              <a:t> </a:t>
            </a:r>
            <a:r>
              <a:rPr lang="en-GB" sz="3600" err="1"/>
              <a:t>d’hydrogène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3041-737F-4511-8D27-45AB926B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4753123"/>
            <a:ext cx="10515600" cy="726041"/>
          </a:xfrm>
        </p:spPr>
        <p:txBody>
          <a:bodyPr>
            <a:normAutofit/>
          </a:bodyPr>
          <a:lstStyle/>
          <a:p>
            <a:r>
              <a:rPr lang="fr-FR">
                <a:latin typeface="Bodoni MT"/>
              </a:rPr>
              <a:t>Seuil : </a:t>
            </a:r>
            <a:r>
              <a:rPr lang="fr-FR" err="1">
                <a:latin typeface="Bodoni MT"/>
              </a:rPr>
              <a:t>C</a:t>
            </a:r>
            <a:r>
              <a:rPr lang="fr-FR" sz="1800" err="1">
                <a:latin typeface="Bodoni MT"/>
              </a:rPr>
              <a:t>h</a:t>
            </a:r>
            <a:r>
              <a:rPr lang="fr-FR">
                <a:latin typeface="Bodoni MT"/>
              </a:rPr>
              <a:t> × (T</a:t>
            </a:r>
            <a:r>
              <a:rPr lang="fr-FR" sz="1800">
                <a:latin typeface="Bodoni MT"/>
              </a:rPr>
              <a:t>s</a:t>
            </a:r>
            <a:r>
              <a:rPr lang="fr-FR" sz="2400">
                <a:latin typeface="Bodoni MT"/>
              </a:rPr>
              <a:t>(1h) </a:t>
            </a:r>
            <a:r>
              <a:rPr lang="fr-FR">
                <a:latin typeface="Bodoni MT"/>
              </a:rPr>
              <a:t>+ </a:t>
            </a:r>
            <a:r>
              <a:rPr lang="fr-FR" err="1">
                <a:latin typeface="Bodoni MT"/>
              </a:rPr>
              <a:t>D</a:t>
            </a:r>
            <a:r>
              <a:rPr lang="fr-FR" sz="1800" err="1">
                <a:latin typeface="Bodoni MT"/>
              </a:rPr>
              <a:t>moy</a:t>
            </a:r>
            <a:r>
              <a:rPr lang="fr-FR">
                <a:latin typeface="Bodoni MT"/>
              </a:rPr>
              <a:t> [+fin de shift] [+2h])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B8E0-FA3C-432D-9E5D-945ABEC1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DAE8-C2CE-4211-A083-84E0BD4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3539" y="6356350"/>
            <a:ext cx="4114800" cy="365125"/>
          </a:xfrm>
        </p:spPr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A21E-6CED-4A64-B4A4-C7BDD2C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656" y="6515858"/>
            <a:ext cx="2743200" cy="365125"/>
          </a:xfrm>
        </p:spPr>
        <p:txBody>
          <a:bodyPr/>
          <a:lstStyle/>
          <a:p>
            <a:fld id="{5E4895A0-B20E-4D13-95A8-F1BBDA41100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44E23-B657-4E4E-8C15-89A9484C7A3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III. Du concept au concret…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86848-BBA1-4061-A923-6638F73E3488}"/>
              </a:ext>
            </a:extLst>
          </p:cNvPr>
          <p:cNvSpPr txBox="1">
            <a:spLocks/>
          </p:cNvSpPr>
          <p:nvPr/>
        </p:nvSpPr>
        <p:spPr>
          <a:xfrm>
            <a:off x="766281" y="2549130"/>
            <a:ext cx="10515600" cy="1396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Bodoni MT"/>
              </a:rPr>
              <a:t>Accès à la </a:t>
            </a:r>
            <a:r>
              <a:rPr lang="fr-FR" i="1">
                <a:latin typeface="Bodoni MT"/>
              </a:rPr>
              <a:t>quantité restante </a:t>
            </a:r>
            <a:r>
              <a:rPr lang="fr-FR">
                <a:latin typeface="Bodoni MT"/>
              </a:rPr>
              <a:t>d’hydrogène chez HRS et à la connaissance d’un </a:t>
            </a:r>
            <a:r>
              <a:rPr lang="fr-FR" i="1">
                <a:latin typeface="Bodoni MT"/>
              </a:rPr>
              <a:t>trailer en route</a:t>
            </a:r>
            <a:r>
              <a:rPr lang="fr-FR">
                <a:latin typeface="Bodoni MT"/>
              </a:rPr>
              <a:t> pour le réapprovisionner</a:t>
            </a:r>
          </a:p>
          <a:p>
            <a:r>
              <a:rPr lang="fr-FR">
                <a:latin typeface="Bodoni MT"/>
              </a:rPr>
              <a:t>Si c’est </a:t>
            </a:r>
            <a:r>
              <a:rPr lang="fr-FR" b="1">
                <a:latin typeface="Bodoni MT"/>
              </a:rPr>
              <a:t>inférieur</a:t>
            </a:r>
            <a:r>
              <a:rPr lang="fr-FR">
                <a:latin typeface="Bodoni MT"/>
              </a:rPr>
              <a:t> à un seuil variable, </a:t>
            </a:r>
            <a:r>
              <a:rPr lang="fr-FR" b="1">
                <a:latin typeface="Bodoni MT"/>
              </a:rPr>
              <a:t>nouvelle commande </a:t>
            </a:r>
            <a:r>
              <a:rPr lang="fr-FR">
                <a:latin typeface="Bodoni MT"/>
              </a:rPr>
              <a:t>d’hydrogène</a:t>
            </a:r>
          </a:p>
          <a:p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D5276-CC49-4A22-9BBE-376518D30E2C}"/>
              </a:ext>
            </a:extLst>
          </p:cNvPr>
          <p:cNvSpPr txBox="1">
            <a:spLocks/>
          </p:cNvSpPr>
          <p:nvPr/>
        </p:nvSpPr>
        <p:spPr>
          <a:xfrm>
            <a:off x="838200" y="5284566"/>
            <a:ext cx="10515600" cy="726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i="1">
                <a:latin typeface="Bodoni MT"/>
              </a:rPr>
              <a:t>Avec </a:t>
            </a:r>
            <a:r>
              <a:rPr lang="fr-FR" sz="2400" err="1">
                <a:latin typeface="Bodoni MT"/>
              </a:rPr>
              <a:t>C</a:t>
            </a:r>
            <a:r>
              <a:rPr lang="fr-FR" sz="1600" err="1">
                <a:latin typeface="Bodoni MT"/>
              </a:rPr>
              <a:t>h</a:t>
            </a:r>
            <a:r>
              <a:rPr lang="fr-FR" sz="2400" i="1">
                <a:latin typeface="Bodoni MT"/>
              </a:rPr>
              <a:t> la consommation horaire moyenne, </a:t>
            </a:r>
            <a:r>
              <a:rPr lang="fr-FR" sz="2400">
                <a:latin typeface="Bodoni MT"/>
              </a:rPr>
              <a:t>T</a:t>
            </a:r>
            <a:r>
              <a:rPr lang="fr-FR" sz="1600">
                <a:latin typeface="Bodoni MT"/>
              </a:rPr>
              <a:t>s</a:t>
            </a:r>
            <a:r>
              <a:rPr lang="fr-FR" sz="2400" i="1">
                <a:latin typeface="Bodoni MT"/>
              </a:rPr>
              <a:t> le temps de sécurité, </a:t>
            </a:r>
            <a:r>
              <a:rPr lang="fr-FR" sz="2400" err="1">
                <a:latin typeface="Bodoni MT"/>
              </a:rPr>
              <a:t>D</a:t>
            </a:r>
            <a:r>
              <a:rPr lang="fr-FR" sz="1600" err="1">
                <a:latin typeface="Bodoni MT"/>
              </a:rPr>
              <a:t>moy</a:t>
            </a:r>
            <a:r>
              <a:rPr lang="fr-FR" sz="2400" i="1">
                <a:latin typeface="Bodoni MT"/>
              </a:rPr>
              <a:t> le temps de trajet aller moyen </a:t>
            </a:r>
          </a:p>
        </p:txBody>
      </p:sp>
      <p:sp>
        <p:nvSpPr>
          <p:cNvPr id="12" name="Arrow: Bent-Up 1">
            <a:extLst>
              <a:ext uri="{FF2B5EF4-FFF2-40B4-BE49-F238E27FC236}">
                <a16:creationId xmlns:a16="http://schemas.microsoft.com/office/drawing/2014/main" id="{6C20EEFC-64AB-40D0-A085-725EE5298950}"/>
              </a:ext>
            </a:extLst>
          </p:cNvPr>
          <p:cNvSpPr/>
          <p:nvPr/>
        </p:nvSpPr>
        <p:spPr>
          <a:xfrm rot="5400000">
            <a:off x="1296323" y="3863650"/>
            <a:ext cx="497949" cy="446139"/>
          </a:xfrm>
          <a:prstGeom prst="bentUpArrow">
            <a:avLst>
              <a:gd name="adj1" fmla="val 18512"/>
              <a:gd name="adj2" fmla="val 25000"/>
              <a:gd name="adj3" fmla="val 272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711744-D244-4CFE-96E2-BF9316266A4F}"/>
              </a:ext>
            </a:extLst>
          </p:cNvPr>
          <p:cNvSpPr txBox="1">
            <a:spLocks/>
          </p:cNvSpPr>
          <p:nvPr/>
        </p:nvSpPr>
        <p:spPr>
          <a:xfrm>
            <a:off x="2007742" y="4023618"/>
            <a:ext cx="10515600" cy="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i="1">
                <a:latin typeface="Bodoni MT"/>
              </a:rPr>
              <a:t>Fonctionner à flux tendu</a:t>
            </a:r>
          </a:p>
        </p:txBody>
      </p:sp>
    </p:spTree>
    <p:extLst>
      <p:ext uri="{BB962C8B-B14F-4D97-AF65-F5344CB8AC3E}">
        <p14:creationId xmlns:p14="http://schemas.microsoft.com/office/powerpoint/2010/main" val="23003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8D3-C77E-400A-941E-8B22716A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IV. Exploitation des </a:t>
            </a:r>
            <a:r>
              <a:rPr lang="en-GB" err="1"/>
              <a:t>résultats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DA1-6785-4FBD-ABEC-90DFFC52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Combien</a:t>
            </a:r>
            <a:r>
              <a:rPr lang="en-GB"/>
              <a:t> de runs pour un </a:t>
            </a:r>
            <a:r>
              <a:rPr lang="en-GB" err="1"/>
              <a:t>résultat</a:t>
            </a:r>
            <a:r>
              <a:rPr lang="en-GB"/>
              <a:t> </a:t>
            </a:r>
            <a:r>
              <a:rPr lang="en-GB" err="1"/>
              <a:t>fiable</a:t>
            </a:r>
            <a:r>
              <a:rPr lang="en-GB"/>
              <a:t> ?</a:t>
            </a:r>
          </a:p>
          <a:p>
            <a:r>
              <a:rPr lang="en-GB"/>
              <a:t>Quid du warm-up ? </a:t>
            </a:r>
          </a:p>
          <a:p>
            <a:r>
              <a:rPr lang="en-GB"/>
              <a:t>Etude de </a:t>
            </a:r>
            <a:r>
              <a:rPr lang="en-GB" err="1"/>
              <a:t>sensibilité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18ED-8CBA-4F38-95A2-E2704D50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B0DC-2DA9-471F-A944-24DCD537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1FA0-67E9-4E96-946D-D65128EB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A669B-2CD1-14F5-9995-4437235C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87" y="739514"/>
            <a:ext cx="10515600" cy="3738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>
                <a:latin typeface="Bodoni MT"/>
              </a:rPr>
              <a:t>« </a:t>
            </a:r>
            <a:r>
              <a:rPr lang="fr-FR" sz="2400" err="1">
                <a:latin typeface="Bodoni MT"/>
              </a:rPr>
              <a:t>Calculate</a:t>
            </a:r>
            <a:r>
              <a:rPr lang="fr-FR" sz="2400">
                <a:latin typeface="Bodoni MT"/>
              </a:rPr>
              <a:t> </a:t>
            </a:r>
            <a:r>
              <a:rPr lang="fr-FR" sz="2400" err="1">
                <a:latin typeface="Bodoni MT"/>
              </a:rPr>
              <a:t>Required</a:t>
            </a:r>
            <a:r>
              <a:rPr lang="fr-FR" sz="2400">
                <a:latin typeface="Bodoni MT"/>
              </a:rPr>
              <a:t> </a:t>
            </a:r>
            <a:r>
              <a:rPr lang="fr-FR" sz="2400" err="1">
                <a:latin typeface="Bodoni MT"/>
              </a:rPr>
              <a:t>Number</a:t>
            </a:r>
            <a:r>
              <a:rPr lang="fr-FR" sz="2400">
                <a:latin typeface="Bodoni MT"/>
              </a:rPr>
              <a:t> Of Runs » à 95% de précision </a:t>
            </a:r>
            <a:r>
              <a:rPr lang="fr-FR" sz="2400">
                <a:latin typeface="Bodoni MT"/>
                <a:sym typeface="Wingdings" panose="05000000000000000000" pitchFamily="2" charset="2"/>
              </a:rPr>
              <a:t></a:t>
            </a:r>
            <a:r>
              <a:rPr lang="fr-FR" sz="2400">
                <a:latin typeface="Bodoni MT"/>
              </a:rPr>
              <a:t> 5 runs nécessaires</a:t>
            </a:r>
          </a:p>
          <a:p>
            <a:pPr marL="0" indent="0">
              <a:buNone/>
            </a:pPr>
            <a:endParaRPr lang="fr-FR" sz="2400">
              <a:latin typeface="Bodoni MT"/>
            </a:endParaRPr>
          </a:p>
          <a:p>
            <a:pPr marL="0" indent="0">
              <a:buNone/>
            </a:pPr>
            <a:r>
              <a:rPr lang="fr-FR" sz="2400">
                <a:latin typeface="Bodoni MT"/>
              </a:rPr>
              <a:t>Warm-up: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04930-7759-7D3C-5D8E-984451CF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03EFB-4A3C-B9FB-AB98-13C9A6C9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2F8D6-802C-B317-19E6-ED0D6A6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444A51-3A8A-609B-9D06-B070D2F055AC}"/>
              </a:ext>
            </a:extLst>
          </p:cNvPr>
          <p:cNvSpPr txBox="1"/>
          <p:nvPr/>
        </p:nvSpPr>
        <p:spPr>
          <a:xfrm>
            <a:off x="2192910" y="4860248"/>
            <a:ext cx="2194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Inspection graphique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4BE1CD-F21A-DBBC-E63C-CDEBF474F23D}"/>
              </a:ext>
            </a:extLst>
          </p:cNvPr>
          <p:cNvSpPr txBox="1"/>
          <p:nvPr/>
        </p:nvSpPr>
        <p:spPr>
          <a:xfrm>
            <a:off x="7917665" y="4860248"/>
            <a:ext cx="2030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Méthode de </a:t>
            </a:r>
            <a:r>
              <a:rPr lang="fr-FR" err="1"/>
              <a:t>Welch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C51B4D-EAFC-DCCD-AA13-4FDB672F66CD}"/>
              </a:ext>
            </a:extLst>
          </p:cNvPr>
          <p:cNvSpPr txBox="1"/>
          <p:nvPr/>
        </p:nvSpPr>
        <p:spPr>
          <a:xfrm>
            <a:off x="2694482" y="5481973"/>
            <a:ext cx="680303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>
                <a:latin typeface="Bodoni MT"/>
                <a:ea typeface="+mn-lt"/>
                <a:cs typeface="+mn-lt"/>
                <a:sym typeface="Wingdings" panose="05000000000000000000" pitchFamily="2" charset="2"/>
              </a:rPr>
              <a:t> </a:t>
            </a:r>
            <a:r>
              <a:rPr lang="fr-FR" sz="2400">
                <a:latin typeface="Bodoni MT"/>
                <a:ea typeface="+mn-lt"/>
                <a:cs typeface="+mn-lt"/>
              </a:rPr>
              <a:t>Période de warm-up d’environ 3 jours</a:t>
            </a:r>
            <a:r>
              <a:rPr lang="fr-FR" sz="2000">
                <a:ea typeface="+mn-lt"/>
                <a:cs typeface="+mn-lt"/>
              </a:rPr>
              <a:t> </a:t>
            </a:r>
            <a:endParaRPr lang="fr-FR" sz="2000"/>
          </a:p>
          <a:p>
            <a:pPr algn="l"/>
            <a:endParaRPr lang="fr-FR">
              <a:cs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6A5A37-DCF9-D34E-A6F3-C15CC7B0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330" y="2267624"/>
            <a:ext cx="4704903" cy="2468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99ADF9-943A-4EEF-9835-97B32BA5E4A2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IV. Exploitation des résultats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358046-2125-CA43-A618-16FB129D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66" y="2267624"/>
            <a:ext cx="4766798" cy="24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85848-A06A-1A49-2113-9832189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 de sensibilité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D9B36-6437-A6A1-E091-CA4E4591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>
                <a:latin typeface="Bodoni MT"/>
              </a:rPr>
              <a:t>Faire varier les paramètres et observer les réactions du système</a:t>
            </a:r>
          </a:p>
          <a:p>
            <a:pPr marL="0" indent="0">
              <a:buNone/>
            </a:pPr>
            <a:endParaRPr lang="fr-FR"/>
          </a:p>
          <a:p>
            <a:r>
              <a:rPr lang="fr-FR">
                <a:latin typeface="Bodoni MT"/>
              </a:rPr>
              <a:t>Au moins 8 trailers, dont 3 en circulation</a:t>
            </a:r>
          </a:p>
          <a:p>
            <a:r>
              <a:rPr lang="fr-FR">
                <a:latin typeface="Bodoni MT"/>
              </a:rPr>
              <a:t>3 places de parking au total au FC</a:t>
            </a:r>
          </a:p>
          <a:p>
            <a:r>
              <a:rPr lang="fr-FR">
                <a:latin typeface="Bodoni MT"/>
              </a:rPr>
              <a:t>Variabilité des temps de trajet affecte peu les performances, mais augmente les heures supplémentaires des chauffeurs </a:t>
            </a:r>
            <a:endParaRPr lang="fr-FR"/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AE8CA-55F4-B24D-5840-536CEE0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325C1-2122-3B47-AE2A-15494E4E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740DB-F1EB-EEBF-EA8C-B9483CC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EE821-61A4-4074-BEF8-D9C4798B7DB0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IV. Exploitation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5049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8D3-C77E-400A-941E-8B22716A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8256"/>
            <a:ext cx="10515600" cy="1325563"/>
          </a:xfrm>
        </p:spPr>
        <p:txBody>
          <a:bodyPr/>
          <a:lstStyle/>
          <a:p>
            <a:r>
              <a:rPr lang="en-GB"/>
              <a:t>Résumé de </a:t>
            </a:r>
            <a:r>
              <a:rPr lang="en-GB" err="1"/>
              <a:t>nos</a:t>
            </a:r>
            <a:r>
              <a:rPr lang="en-GB"/>
              <a:t> travaux: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DA1-6785-4FBD-ABEC-90DFFC52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973"/>
            <a:ext cx="10515600" cy="3738563"/>
          </a:xfrm>
        </p:spPr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GB" sz="3600"/>
              <a:t> </a:t>
            </a:r>
            <a:r>
              <a:rPr lang="en-GB" sz="3600" err="1"/>
              <a:t>Contexte</a:t>
            </a:r>
            <a:endParaRPr lang="en-GB" sz="3600"/>
          </a:p>
          <a:p>
            <a:pPr marL="571500" indent="-571500">
              <a:buAutoNum type="romanUcPeriod"/>
            </a:pPr>
            <a:r>
              <a:rPr lang="en-GB" sz="3600"/>
              <a:t> Le </a:t>
            </a:r>
            <a:r>
              <a:rPr lang="en-GB" sz="3600" err="1"/>
              <a:t>modèle</a:t>
            </a:r>
            <a:r>
              <a:rPr lang="en-GB" sz="3600"/>
              <a:t> </a:t>
            </a:r>
            <a:r>
              <a:rPr lang="en-GB" sz="3600" err="1"/>
              <a:t>conceptuel</a:t>
            </a:r>
            <a:endParaRPr lang="en-GB" sz="3600"/>
          </a:p>
          <a:p>
            <a:pPr marL="571500" indent="-571500">
              <a:buAutoNum type="romanUcPeriod"/>
            </a:pPr>
            <a:r>
              <a:rPr lang="en-GB" sz="3600"/>
              <a:t> Du concept au </a:t>
            </a:r>
            <a:r>
              <a:rPr lang="en-GB" sz="3600" err="1"/>
              <a:t>concret</a:t>
            </a:r>
            <a:r>
              <a:rPr lang="en-GB" sz="3600"/>
              <a:t>…</a:t>
            </a:r>
          </a:p>
          <a:p>
            <a:pPr marL="571500" indent="-571500">
              <a:buAutoNum type="romanUcPeriod"/>
            </a:pPr>
            <a:r>
              <a:rPr lang="en-GB" sz="3600"/>
              <a:t> Exploitation des </a:t>
            </a:r>
            <a:r>
              <a:rPr lang="en-GB" sz="3600" err="1"/>
              <a:t>résultats</a:t>
            </a:r>
            <a:endParaRPr lang="en-GB" sz="3600"/>
          </a:p>
          <a:p>
            <a:pPr marL="571500" indent="-571500">
              <a:buAutoNum type="romanUcPeriod"/>
            </a:pPr>
            <a:r>
              <a:rPr lang="en-GB" sz="360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1854-C5FA-4526-97FE-9476A69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85848-A06A-1A49-2113-9832189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doni MT"/>
              </a:rPr>
              <a:t>V. Nos conclusions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D9B36-6437-A6A1-E091-CA4E4591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Bodoni MT"/>
              </a:rPr>
              <a:t>Résultats finaux avec la configuration adoptée</a:t>
            </a:r>
          </a:p>
          <a:p>
            <a:r>
              <a:rPr lang="fr-FR">
                <a:latin typeface="Bodoni MT"/>
              </a:rPr>
              <a:t>Recommandations finales pour le client</a:t>
            </a:r>
          </a:p>
          <a:p>
            <a:r>
              <a:rPr lang="fr-FR">
                <a:latin typeface="Bodoni MT"/>
              </a:rPr>
              <a:t>Leviers d'amélioration du modèle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AE8CA-55F4-B24D-5840-536CEE0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325C1-2122-3B47-AE2A-15494E4E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740DB-F1EB-EEBF-EA8C-B9483CC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EE821-61A4-4074-BEF8-D9C4798B7DB0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200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5A5E-B78C-EAC9-0451-87DD757E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47D4-A566-F086-F59F-4E43E513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BD156-4809-85E2-E72F-E2E8B3B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72D397-6B47-2F41-5E78-EA56A2F38FCB}"/>
              </a:ext>
            </a:extLst>
          </p:cNvPr>
          <p:cNvSpPr txBox="1"/>
          <p:nvPr/>
        </p:nvSpPr>
        <p:spPr>
          <a:xfrm>
            <a:off x="227351" y="127416"/>
            <a:ext cx="5628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doni MT"/>
              </a:rPr>
              <a:t>V. 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F4AE9-3E9D-AF52-0658-005287A3E792}"/>
              </a:ext>
            </a:extLst>
          </p:cNvPr>
          <p:cNvSpPr txBox="1"/>
          <p:nvPr/>
        </p:nvSpPr>
        <p:spPr>
          <a:xfrm>
            <a:off x="4646557" y="3077437"/>
            <a:ext cx="3954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u="sng"/>
              <a:t>Performances pour 5 runs de 3 mois</a:t>
            </a:r>
            <a:endParaRPr lang="fr-FR" i="1" u="sng">
              <a:ea typeface="Calibri"/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DF385E-DB3E-DAD2-40E7-63301B1FB324}"/>
              </a:ext>
            </a:extLst>
          </p:cNvPr>
          <p:cNvSpPr txBox="1"/>
          <p:nvPr/>
        </p:nvSpPr>
        <p:spPr>
          <a:xfrm>
            <a:off x="838200" y="3575787"/>
            <a:ext cx="103497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Bodoni MT"/>
              </a:rPr>
              <a:t>Temps moyen passé au </a:t>
            </a:r>
            <a:r>
              <a:rPr lang="fr-FR" sz="2400" err="1">
                <a:latin typeface="Bodoni MT"/>
              </a:rPr>
              <a:t>Filling</a:t>
            </a:r>
            <a:r>
              <a:rPr lang="fr-FR" sz="2400">
                <a:latin typeface="Bodoni MT"/>
              </a:rPr>
              <a:t> Center : 7h36 </a:t>
            </a:r>
            <a:endParaRPr lang="fr-FR" sz="2400">
              <a:latin typeface="Bodoni MT"/>
              <a:ea typeface="Calibri"/>
              <a:cs typeface="Calibri"/>
            </a:endParaRPr>
          </a:p>
        </p:txBody>
      </p:sp>
      <p:pic>
        <p:nvPicPr>
          <p:cNvPr id="14" name="Espace réservé du contenu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E4FA783A-8257-495D-9457-4A7275BBE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4"/>
          <a:stretch/>
        </p:blipFill>
        <p:spPr>
          <a:xfrm>
            <a:off x="633162" y="770535"/>
            <a:ext cx="10760878" cy="2280846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52B688-C9BC-44F4-A2EE-E79599A31B90}"/>
              </a:ext>
            </a:extLst>
          </p:cNvPr>
          <p:cNvSpPr txBox="1"/>
          <p:nvPr/>
        </p:nvSpPr>
        <p:spPr>
          <a:xfrm>
            <a:off x="838200" y="4162528"/>
            <a:ext cx="103497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Bodoni MT"/>
                <a:ea typeface="Calibri"/>
                <a:cs typeface="Calibri"/>
              </a:rPr>
              <a:t>Hydrogène non utilisé : 8,8%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607A28-C5A0-4963-A3C7-31E3E01924A9}"/>
              </a:ext>
            </a:extLst>
          </p:cNvPr>
          <p:cNvSpPr txBox="1"/>
          <p:nvPr/>
        </p:nvSpPr>
        <p:spPr>
          <a:xfrm>
            <a:off x="838200" y="4727530"/>
            <a:ext cx="1034974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i="1">
                <a:latin typeface="Bodoni MT"/>
                <a:ea typeface="Calibri"/>
                <a:cs typeface="Calibri"/>
              </a:rPr>
              <a:t>Paramètres : </a:t>
            </a:r>
          </a:p>
          <a:p>
            <a:pPr marL="342900" indent="-342900">
              <a:buFontTx/>
              <a:buChar char="-"/>
            </a:pPr>
            <a:r>
              <a:rPr lang="fr-FR" sz="2000" i="1">
                <a:latin typeface="Bodoni MT"/>
                <a:ea typeface="Calibri"/>
                <a:cs typeface="Calibri"/>
              </a:rPr>
              <a:t>8 trailers au total </a:t>
            </a:r>
          </a:p>
          <a:p>
            <a:pPr marL="342900" indent="-342900">
              <a:buFontTx/>
              <a:buChar char="-"/>
            </a:pPr>
            <a:r>
              <a:rPr lang="fr-FR" sz="2000" i="1">
                <a:latin typeface="Bodoni MT"/>
                <a:ea typeface="Calibri"/>
                <a:cs typeface="Calibri"/>
              </a:rPr>
              <a:t>3 en circulation</a:t>
            </a:r>
          </a:p>
          <a:p>
            <a:pPr marL="342900" indent="-342900">
              <a:buFontTx/>
              <a:buChar char="-"/>
            </a:pPr>
            <a:r>
              <a:rPr lang="fr-FR" sz="2000" i="1">
                <a:latin typeface="Bodoni MT"/>
                <a:ea typeface="Calibri"/>
                <a:cs typeface="Calibri"/>
              </a:rPr>
              <a:t>3 places de parking au FC </a:t>
            </a:r>
          </a:p>
          <a:p>
            <a:endParaRPr lang="fr-FR" sz="2400">
              <a:latin typeface="Bodoni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3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5A5E-B78C-EAC9-0451-87DD757E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47D4-A566-F086-F59F-4E43E513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BD156-4809-85E2-E72F-E2E8B3B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72D397-6B47-2F41-5E78-EA56A2F38FCB}"/>
              </a:ext>
            </a:extLst>
          </p:cNvPr>
          <p:cNvSpPr txBox="1"/>
          <p:nvPr/>
        </p:nvSpPr>
        <p:spPr>
          <a:xfrm>
            <a:off x="227351" y="127416"/>
            <a:ext cx="5628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doni MT"/>
              </a:rPr>
              <a:t>V. Conclusion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301CA-B7F6-E204-2F21-1394983A6CB8}"/>
              </a:ext>
            </a:extLst>
          </p:cNvPr>
          <p:cNvSpPr txBox="1"/>
          <p:nvPr/>
        </p:nvSpPr>
        <p:spPr>
          <a:xfrm>
            <a:off x="227351" y="1566696"/>
            <a:ext cx="706536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>
                <a:latin typeface="Bodoni MT"/>
                <a:ea typeface="+mn-lt"/>
                <a:cs typeface="+mn-lt"/>
              </a:rPr>
              <a:t>Réglages pour assurer de l'hydrogène 98% du temps</a:t>
            </a:r>
            <a:endParaRPr lang="fr-FR"/>
          </a:p>
          <a:p>
            <a:endParaRPr lang="fr-FR" sz="2000">
              <a:latin typeface="Bodoni MT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latin typeface="Bodoni MT"/>
                <a:ea typeface="Calibri"/>
                <a:cs typeface="Calibri"/>
              </a:rPr>
              <a:t>Mais 28% d’hydrogène non utilisé par HRS 1…</a:t>
            </a:r>
          </a:p>
          <a:p>
            <a:endParaRPr lang="fr-FR" sz="2000">
              <a:latin typeface="Bodoni MT"/>
              <a:ea typeface="Calibri"/>
              <a:cs typeface="Calibri"/>
            </a:endParaRPr>
          </a:p>
        </p:txBody>
      </p:sp>
      <p:pic>
        <p:nvPicPr>
          <p:cNvPr id="10" name="Image 7">
            <a:extLst>
              <a:ext uri="{FF2B5EF4-FFF2-40B4-BE49-F238E27FC236}">
                <a16:creationId xmlns:a16="http://schemas.microsoft.com/office/drawing/2014/main" id="{AE9247BA-FFB0-40E3-B4C1-94F822177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r="23250"/>
          <a:stretch/>
        </p:blipFill>
        <p:spPr>
          <a:xfrm>
            <a:off x="8288950" y="787628"/>
            <a:ext cx="2301411" cy="25442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F937DB4-59BD-4E21-86D9-DDC1F2210C72}"/>
              </a:ext>
            </a:extLst>
          </p:cNvPr>
          <p:cNvSpPr txBox="1"/>
          <p:nvPr/>
        </p:nvSpPr>
        <p:spPr>
          <a:xfrm>
            <a:off x="227351" y="3198167"/>
            <a:ext cx="706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>
                <a:latin typeface="Bodoni MT"/>
                <a:ea typeface="Calibri"/>
                <a:cs typeface="Calibri"/>
              </a:rPr>
              <a:t>Cas alternatif</a:t>
            </a:r>
            <a:r>
              <a:rPr lang="fr-FR" sz="2400">
                <a:latin typeface="Bodoni MT"/>
                <a:ea typeface="Calibri"/>
                <a:cs typeface="Calibri"/>
              </a:rPr>
              <a:t> : un trailer supplémentaire pour HRS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608A95-F8F0-4BAB-ACAB-A3E096F070FE}"/>
              </a:ext>
            </a:extLst>
          </p:cNvPr>
          <p:cNvSpPr txBox="1"/>
          <p:nvPr/>
        </p:nvSpPr>
        <p:spPr>
          <a:xfrm>
            <a:off x="227351" y="3846538"/>
            <a:ext cx="70653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>
                <a:latin typeface="Bodoni MT"/>
                <a:ea typeface="+mn-lt"/>
                <a:cs typeface="+mn-lt"/>
              </a:rPr>
              <a:t>Pas de changement de performances</a:t>
            </a:r>
            <a:endParaRPr lang="fr-FR"/>
          </a:p>
          <a:p>
            <a:endParaRPr lang="fr-FR" sz="2000">
              <a:latin typeface="Bodoni MT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latin typeface="Bodoni MT"/>
                <a:ea typeface="Calibri"/>
                <a:cs typeface="Calibri"/>
              </a:rPr>
              <a:t>1,1% d’hydrogène non utilisé (0,5% pour HRS 1)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FA6105-3059-482F-8C5F-350844CD203B}"/>
              </a:ext>
            </a:extLst>
          </p:cNvPr>
          <p:cNvSpPr txBox="1"/>
          <p:nvPr/>
        </p:nvSpPr>
        <p:spPr>
          <a:xfrm>
            <a:off x="550523" y="4965895"/>
            <a:ext cx="1034974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i="1">
                <a:latin typeface="Bodoni MT"/>
                <a:ea typeface="Calibri"/>
                <a:cs typeface="Calibri"/>
              </a:rPr>
              <a:t>Paramètres : </a:t>
            </a:r>
          </a:p>
          <a:p>
            <a:pPr marL="342900" indent="-342900">
              <a:buFontTx/>
              <a:buChar char="-"/>
            </a:pPr>
            <a:r>
              <a:rPr lang="fr-FR" sz="2000" i="1">
                <a:latin typeface="Bodoni MT"/>
                <a:ea typeface="Calibri"/>
                <a:cs typeface="Calibri"/>
              </a:rPr>
              <a:t>9 trailers au total </a:t>
            </a:r>
          </a:p>
          <a:p>
            <a:pPr marL="342900" indent="-342900">
              <a:buFontTx/>
              <a:buChar char="-"/>
            </a:pPr>
            <a:r>
              <a:rPr lang="fr-FR" sz="2000" i="1">
                <a:latin typeface="Bodoni MT"/>
                <a:ea typeface="Calibri"/>
                <a:cs typeface="Calibri"/>
              </a:rPr>
              <a:t>3 en circulation</a:t>
            </a:r>
          </a:p>
          <a:p>
            <a:pPr marL="342900" indent="-342900">
              <a:buFontTx/>
              <a:buChar char="-"/>
            </a:pPr>
            <a:r>
              <a:rPr lang="fr-FR" sz="2000" i="1">
                <a:latin typeface="Bodoni MT"/>
                <a:ea typeface="Calibri"/>
                <a:cs typeface="Calibri"/>
              </a:rPr>
              <a:t>3 places de parking au FC </a:t>
            </a:r>
          </a:p>
          <a:p>
            <a:endParaRPr lang="fr-FR" sz="2400">
              <a:latin typeface="Bodoni MT"/>
              <a:ea typeface="Calibri"/>
              <a:cs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0E7EB6-EBA3-4776-80F6-C0A18704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9"/>
          <a:stretch/>
        </p:blipFill>
        <p:spPr>
          <a:xfrm>
            <a:off x="8288950" y="4037842"/>
            <a:ext cx="2301411" cy="2318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4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85551-259B-1F9D-2715-142B9BB5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1154129"/>
            <a:ext cx="10515600" cy="3738563"/>
          </a:xfrm>
        </p:spPr>
        <p:txBody>
          <a:bodyPr/>
          <a:lstStyle/>
          <a:p>
            <a:pPr marL="0" indent="0">
              <a:buNone/>
            </a:pPr>
            <a:r>
              <a:rPr lang="fr-FR" sz="4400"/>
              <a:t>Leviers d’amélioration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Complexifier le FC</a:t>
            </a:r>
          </a:p>
          <a:p>
            <a:r>
              <a:rPr lang="fr-FR"/>
              <a:t>Faire une étude de coût en faisant varier le nombre de chauffeurs</a:t>
            </a:r>
          </a:p>
          <a:p>
            <a:r>
              <a:rPr lang="fr-FR"/>
              <a:t>Introduire des clients ponctuels</a:t>
            </a:r>
          </a:p>
          <a:p>
            <a:r>
              <a:rPr lang="fr-FR"/>
              <a:t>Quantifier les heures supplémentaires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5A5E-B78C-EAC9-0451-87DD757E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47D4-A566-F086-F59F-4E43E513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BD156-4809-85E2-E72F-E2E8B3B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72D397-6B47-2F41-5E78-EA56A2F38FCB}"/>
              </a:ext>
            </a:extLst>
          </p:cNvPr>
          <p:cNvSpPr txBox="1"/>
          <p:nvPr/>
        </p:nvSpPr>
        <p:spPr>
          <a:xfrm>
            <a:off x="227351" y="127416"/>
            <a:ext cx="5628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doni MT"/>
              </a:rPr>
              <a:t>V. Conclusion</a:t>
            </a:r>
          </a:p>
        </p:txBody>
      </p:sp>
    </p:spTree>
    <p:extLst>
      <p:ext uri="{BB962C8B-B14F-4D97-AF65-F5344CB8AC3E}">
        <p14:creationId xmlns:p14="http://schemas.microsoft.com/office/powerpoint/2010/main" val="49585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5A5E-B78C-EAC9-0451-87DD757E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47D4-A566-F086-F59F-4E43E513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Projet</a:t>
            </a:r>
            <a:r>
              <a:rPr lang="en-GB" dirty="0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BD156-4809-85E2-E72F-E2E8B3B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8AC1558-574B-4792-9348-E7F6D386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178" y="3122487"/>
            <a:ext cx="7175643" cy="6130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400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16959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BDD0D-63B2-0F4E-B3F7-635ED709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136526"/>
            <a:ext cx="10515600" cy="961550"/>
          </a:xfrm>
        </p:spPr>
        <p:txBody>
          <a:bodyPr/>
          <a:lstStyle/>
          <a:p>
            <a:r>
              <a:rPr lang="pt-BR"/>
              <a:t>Annexe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0C4D8-2B31-0441-9D5B-D0963933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098EE-657F-AD4B-933F-BF380C0A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5FB28-82A8-5C4B-91E9-EE2B4E7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EBEF2BB-345F-084E-9B4A-CAE36F20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1" y="1098075"/>
            <a:ext cx="10153478" cy="52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3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8D3-C77E-400A-941E-8B22716A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3408680" cy="1325563"/>
          </a:xfrm>
        </p:spPr>
        <p:txBody>
          <a:bodyPr/>
          <a:lstStyle/>
          <a:p>
            <a:r>
              <a:rPr lang="en-GB"/>
              <a:t>I. </a:t>
            </a:r>
            <a:r>
              <a:rPr lang="en-GB" err="1"/>
              <a:t>Contexte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DA1-6785-4FBD-ABEC-90DFFC52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Qui </a:t>
            </a:r>
            <a:r>
              <a:rPr lang="en-GB" err="1"/>
              <a:t>est</a:t>
            </a:r>
            <a:r>
              <a:rPr lang="en-GB"/>
              <a:t> le client ?</a:t>
            </a:r>
          </a:p>
          <a:p>
            <a:r>
              <a:rPr lang="en-GB"/>
              <a:t>Quelle </a:t>
            </a:r>
            <a:r>
              <a:rPr lang="en-GB" err="1"/>
              <a:t>est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demande</a:t>
            </a:r>
            <a:r>
              <a:rPr lang="en-GB"/>
              <a:t> ?</a:t>
            </a:r>
          </a:p>
          <a:p>
            <a:r>
              <a:rPr lang="en-GB" err="1"/>
              <a:t>Quel</a:t>
            </a:r>
            <a:r>
              <a:rPr lang="en-GB"/>
              <a:t> </a:t>
            </a:r>
            <a:r>
              <a:rPr lang="en-GB" err="1"/>
              <a:t>est</a:t>
            </a:r>
            <a:r>
              <a:rPr lang="en-GB"/>
              <a:t> </a:t>
            </a:r>
            <a:r>
              <a:rPr lang="en-GB" err="1"/>
              <a:t>notre</a:t>
            </a:r>
            <a:r>
              <a:rPr lang="en-GB"/>
              <a:t> </a:t>
            </a:r>
            <a:r>
              <a:rPr lang="en-GB" err="1"/>
              <a:t>objectif</a:t>
            </a:r>
            <a:r>
              <a:rPr lang="en-GB"/>
              <a:t> ?</a:t>
            </a:r>
          </a:p>
          <a:p>
            <a:r>
              <a:rPr lang="en-GB" err="1"/>
              <a:t>Pourquoi</a:t>
            </a:r>
            <a:r>
              <a:rPr lang="en-GB"/>
              <a:t> faire </a:t>
            </a:r>
            <a:r>
              <a:rPr lang="en-GB" err="1"/>
              <a:t>une</a:t>
            </a:r>
            <a:r>
              <a:rPr lang="en-GB"/>
              <a:t> simulation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EDFD-7BD5-46CE-BE37-8EFFDC44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6CBD4-FC8C-493C-A3FD-EB965AAE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B330-B27C-4BD2-8C62-C0AE86F7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AA098-5A13-4240-9E91-F666A78F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5186680" cy="1325563"/>
          </a:xfrm>
        </p:spPr>
        <p:txBody>
          <a:bodyPr/>
          <a:lstStyle/>
          <a:p>
            <a:r>
              <a:rPr lang="en-GB" err="1"/>
              <a:t>Objectifs</a:t>
            </a:r>
            <a:r>
              <a:rPr lang="en-GB"/>
              <a:t> du client 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2F3D3-4C35-4EA1-91DF-4B4F132F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err="1"/>
              <a:t>Création</a:t>
            </a:r>
            <a:r>
              <a:rPr lang="en-GB"/>
              <a:t> d’un </a:t>
            </a:r>
            <a:r>
              <a:rPr lang="en-GB" i="1"/>
              <a:t>Filling </a:t>
            </a:r>
            <a:r>
              <a:rPr lang="en-GB" i="1" err="1"/>
              <a:t>Center</a:t>
            </a:r>
            <a:r>
              <a:rPr lang="en-GB"/>
              <a:t> capable de </a:t>
            </a:r>
            <a:r>
              <a:rPr lang="en-GB" err="1"/>
              <a:t>fournir</a:t>
            </a:r>
            <a:r>
              <a:rPr lang="en-GB"/>
              <a:t> de </a:t>
            </a:r>
            <a:r>
              <a:rPr lang="en-GB" err="1"/>
              <a:t>l'hydrogène</a:t>
            </a:r>
            <a:r>
              <a:rPr lang="en-GB"/>
              <a:t> à 4 clients dans les temps</a:t>
            </a:r>
            <a:endParaRPr lang="en-GB" i="1"/>
          </a:p>
          <a:p>
            <a:pPr marL="0" indent="0">
              <a:buNone/>
            </a:pPr>
            <a:r>
              <a:rPr lang="en-GB"/>
              <a:t>Optimiser les </a:t>
            </a:r>
            <a:r>
              <a:rPr lang="en-GB" err="1"/>
              <a:t>coûts</a:t>
            </a:r>
            <a:r>
              <a:rPr lang="en-GB"/>
              <a:t> et </a:t>
            </a:r>
            <a:r>
              <a:rPr lang="en-GB" err="1"/>
              <a:t>l'utilisation</a:t>
            </a:r>
            <a:r>
              <a:rPr lang="en-GB"/>
              <a:t> des </a:t>
            </a:r>
            <a:r>
              <a:rPr lang="en-GB" err="1"/>
              <a:t>ressources</a:t>
            </a:r>
            <a:r>
              <a:rPr lang="en-GB"/>
              <a:t> </a:t>
            </a:r>
            <a:r>
              <a:rPr lang="en-GB" err="1"/>
              <a:t>nécessaires</a:t>
            </a:r>
            <a:r>
              <a:rPr lang="en-GB"/>
              <a:t> à la construction et la gestion d’un FC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odoni MT" panose="02070603080606020203" pitchFamily="18" charset="0"/>
              </a:rPr>
              <a:t>I. </a:t>
            </a:r>
            <a:r>
              <a:rPr lang="en-GB" sz="2000" err="1">
                <a:latin typeface="Bodoni MT" panose="02070603080606020203" pitchFamily="18" charset="0"/>
              </a:rPr>
              <a:t>Contexte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C346D-1634-476B-AB52-DC42D8B5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B409A-4F5D-41E4-BC1C-54FFBF99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4BE6-69FB-4CCE-8883-7D6CECF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AA098-5A13-4240-9E91-F666A78F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023142"/>
            <a:ext cx="9413240" cy="1325563"/>
          </a:xfrm>
        </p:spPr>
        <p:txBody>
          <a:bodyPr/>
          <a:lstStyle/>
          <a:p>
            <a:r>
              <a:rPr lang="en-GB"/>
              <a:t>Comment </a:t>
            </a:r>
            <a:r>
              <a:rPr lang="en-GB" err="1"/>
              <a:t>répondre</a:t>
            </a:r>
            <a:r>
              <a:rPr lang="en-GB"/>
              <a:t> </a:t>
            </a:r>
            <a:r>
              <a:rPr lang="en-GB" err="1"/>
              <a:t>à</a:t>
            </a:r>
            <a:r>
              <a:rPr lang="en-GB"/>
              <a:t> </a:t>
            </a:r>
            <a:r>
              <a:rPr lang="en-GB" err="1"/>
              <a:t>leurs</a:t>
            </a:r>
            <a:r>
              <a:rPr lang="en-GB"/>
              <a:t> </a:t>
            </a:r>
            <a:r>
              <a:rPr lang="en-GB" err="1"/>
              <a:t>attentes</a:t>
            </a:r>
            <a:r>
              <a:rPr lang="en-GB"/>
              <a:t>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2F3D3-4C35-4EA1-91DF-4B4F132F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6" y="3575230"/>
            <a:ext cx="3163528" cy="990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/>
              <a:t>La simulation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odoni MT" panose="02070603080606020203" pitchFamily="18" charset="0"/>
              </a:rPr>
              <a:t>I. </a:t>
            </a:r>
            <a:r>
              <a:rPr lang="en-GB" sz="2000" err="1">
                <a:latin typeface="Bodoni MT" panose="02070603080606020203" pitchFamily="18" charset="0"/>
              </a:rPr>
              <a:t>Contexte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333F72F-C51F-4FD4-8BF3-B248F59858F5}"/>
              </a:ext>
            </a:extLst>
          </p:cNvPr>
          <p:cNvSpPr txBox="1">
            <a:spLocks/>
          </p:cNvSpPr>
          <p:nvPr/>
        </p:nvSpPr>
        <p:spPr>
          <a:xfrm>
            <a:off x="4514236" y="2466667"/>
            <a:ext cx="3163528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E3004-55FB-4233-BBCD-B3E0602B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DDDE2-2C22-4789-B5E5-B659618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EAA1C-687F-4651-AFF9-CEAE9412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36525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odoni MT" panose="02070603080606020203" pitchFamily="18" charset="0"/>
              </a:rPr>
              <a:t>I. </a:t>
            </a:r>
            <a:r>
              <a:rPr lang="en-GB" sz="2000" err="1">
                <a:latin typeface="Bodoni MT" panose="02070603080606020203" pitchFamily="18" charset="0"/>
              </a:rPr>
              <a:t>Contexte</a:t>
            </a:r>
            <a:endParaRPr lang="en-GB" sz="2000">
              <a:latin typeface="Bodoni MT" panose="02070603080606020203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333F72F-C51F-4FD4-8BF3-B248F59858F5}"/>
              </a:ext>
            </a:extLst>
          </p:cNvPr>
          <p:cNvSpPr txBox="1">
            <a:spLocks/>
          </p:cNvSpPr>
          <p:nvPr/>
        </p:nvSpPr>
        <p:spPr>
          <a:xfrm>
            <a:off x="1210154" y="2352367"/>
            <a:ext cx="9771691" cy="3139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err="1">
                <a:latin typeface="Bodoni MT"/>
              </a:rPr>
              <a:t>Meilleure</a:t>
            </a:r>
            <a:r>
              <a:rPr lang="en-GB" sz="2400">
                <a:latin typeface="Bodoni MT"/>
              </a:rPr>
              <a:t> </a:t>
            </a:r>
            <a:r>
              <a:rPr lang="en-GB" sz="2400" err="1">
                <a:latin typeface="Bodoni MT"/>
              </a:rPr>
              <a:t>compréhension</a:t>
            </a:r>
            <a:r>
              <a:rPr lang="en-GB" sz="2400">
                <a:latin typeface="Bodoni MT"/>
              </a:rPr>
              <a:t> du </a:t>
            </a:r>
            <a:r>
              <a:rPr lang="en-GB" sz="2400" err="1">
                <a:latin typeface="Bodoni MT"/>
              </a:rPr>
              <a:t>système</a:t>
            </a:r>
            <a:r>
              <a:rPr lang="en-GB" sz="2400">
                <a:latin typeface="Bodoni MT"/>
              </a:rPr>
              <a:t> (bottlenecks, …) </a:t>
            </a:r>
            <a:endParaRPr lang="fr-FR" sz="2400"/>
          </a:p>
          <a:p>
            <a:endParaRPr lang="en-GB" sz="2400">
              <a:latin typeface="Bodoni MT"/>
            </a:endParaRPr>
          </a:p>
          <a:p>
            <a:r>
              <a:rPr lang="en-GB" sz="2400">
                <a:latin typeface="Bodoni MT"/>
              </a:rPr>
              <a:t>Fixer des </a:t>
            </a:r>
            <a:r>
              <a:rPr lang="en-GB" sz="2400" err="1">
                <a:latin typeface="Bodoni MT"/>
              </a:rPr>
              <a:t>paramètres</a:t>
            </a:r>
            <a:r>
              <a:rPr lang="en-GB" sz="2400">
                <a:latin typeface="Bodoni MT"/>
              </a:rPr>
              <a:t> et </a:t>
            </a:r>
            <a:r>
              <a:rPr lang="en-GB" sz="2400" err="1">
                <a:latin typeface="Bodoni MT"/>
              </a:rPr>
              <a:t>en</a:t>
            </a:r>
            <a:r>
              <a:rPr lang="en-GB" sz="2400">
                <a:latin typeface="Bodoni MT"/>
              </a:rPr>
              <a:t> faire varier </a:t>
            </a:r>
            <a:r>
              <a:rPr lang="en-GB" sz="2400" err="1">
                <a:latin typeface="Bodoni MT"/>
              </a:rPr>
              <a:t>d’autres</a:t>
            </a:r>
            <a:r>
              <a:rPr lang="en-GB" sz="2400">
                <a:latin typeface="Bodoni MT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400">
                <a:latin typeface="Bodoni MT"/>
                <a:sym typeface="Wingdings" panose="05000000000000000000" pitchFamily="2" charset="2"/>
              </a:rPr>
              <a:t>C</a:t>
            </a:r>
            <a:r>
              <a:rPr lang="en-GB" sz="2400">
                <a:latin typeface="Bodoni MT"/>
              </a:rPr>
              <a:t>onfiguration </a:t>
            </a:r>
            <a:r>
              <a:rPr lang="en-GB" sz="2400" err="1">
                <a:latin typeface="Bodoni MT"/>
              </a:rPr>
              <a:t>optimale</a:t>
            </a:r>
            <a:endParaRPr lang="en-GB" sz="2400">
              <a:latin typeface="Bodoni MT"/>
            </a:endParaRPr>
          </a:p>
          <a:p>
            <a:pPr marL="0" indent="0">
              <a:buNone/>
            </a:pPr>
            <a:endParaRPr lang="en-GB" sz="2400">
              <a:latin typeface="Bodoni MT"/>
            </a:endParaRPr>
          </a:p>
          <a:p>
            <a:r>
              <a:rPr lang="en-GB" sz="2400" err="1">
                <a:latin typeface="Bodoni MT"/>
              </a:rPr>
              <a:t>Recommandations</a:t>
            </a:r>
            <a:r>
              <a:rPr lang="en-GB" sz="2400">
                <a:latin typeface="Bodoni MT"/>
              </a:rPr>
              <a:t> </a:t>
            </a:r>
            <a:r>
              <a:rPr lang="en-GB" sz="2400" i="1" err="1">
                <a:latin typeface="Bodoni MT"/>
              </a:rPr>
              <a:t>avant</a:t>
            </a:r>
            <a:r>
              <a:rPr lang="en-GB" sz="2400" i="1">
                <a:latin typeface="Bodoni MT"/>
              </a:rPr>
              <a:t> </a:t>
            </a:r>
            <a:r>
              <a:rPr lang="en-GB" sz="2400">
                <a:latin typeface="Bodoni MT"/>
              </a:rPr>
              <a:t>le premier test </a:t>
            </a:r>
            <a:r>
              <a:rPr lang="en-GB" sz="2400" err="1">
                <a:latin typeface="Bodoni MT"/>
              </a:rPr>
              <a:t>concret</a:t>
            </a:r>
            <a:endParaRPr lang="en-GB" sz="2400" i="1">
              <a:latin typeface="Bodoni M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3600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36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D4E8C77-623E-44D8-83B1-B98A6DA5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65DCB55-0799-4BE7-AE42-E24B52B5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A4164B-FD62-488C-ADE6-21A73AD9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E427669-D7B7-4ECF-8714-DDC4796A67A2}"/>
              </a:ext>
            </a:extLst>
          </p:cNvPr>
          <p:cNvSpPr txBox="1">
            <a:spLocks/>
          </p:cNvSpPr>
          <p:nvPr/>
        </p:nvSpPr>
        <p:spPr>
          <a:xfrm>
            <a:off x="838200" y="1023142"/>
            <a:ext cx="6954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odoni MT" panose="02070603080606020203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Que </a:t>
            </a:r>
            <a:r>
              <a:rPr lang="en-GB" err="1"/>
              <a:t>permet</a:t>
            </a:r>
            <a:r>
              <a:rPr lang="en-GB"/>
              <a:t> la simulation ?</a:t>
            </a:r>
          </a:p>
        </p:txBody>
      </p:sp>
    </p:spTree>
    <p:extLst>
      <p:ext uri="{BB962C8B-B14F-4D97-AF65-F5344CB8AC3E}">
        <p14:creationId xmlns:p14="http://schemas.microsoft.com/office/powerpoint/2010/main" val="11233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8D3-C77E-400A-941E-8B22716A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142"/>
            <a:ext cx="6924040" cy="1325563"/>
          </a:xfrm>
        </p:spPr>
        <p:txBody>
          <a:bodyPr/>
          <a:lstStyle/>
          <a:p>
            <a:r>
              <a:rPr lang="en-GB"/>
              <a:t>II. Le</a:t>
            </a:r>
            <a:r>
              <a:rPr lang="en-GB" sz="1400"/>
              <a:t>(s)</a:t>
            </a:r>
            <a:r>
              <a:rPr lang="en-GB"/>
              <a:t> </a:t>
            </a:r>
            <a:r>
              <a:rPr lang="en-GB" err="1"/>
              <a:t>modèle</a:t>
            </a:r>
            <a:r>
              <a:rPr lang="en-GB" sz="1400"/>
              <a:t>(s)</a:t>
            </a:r>
            <a:r>
              <a:rPr lang="en-GB"/>
              <a:t> </a:t>
            </a:r>
            <a:r>
              <a:rPr lang="en-GB" err="1"/>
              <a:t>conceptuel</a:t>
            </a:r>
            <a:r>
              <a:rPr lang="en-GB" sz="1400"/>
              <a:t>(s)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DA1-6785-4FBD-ABEC-90DFFC52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Flux de trailers </a:t>
            </a:r>
            <a:r>
              <a:rPr lang="en-GB" err="1"/>
              <a:t>uniquement</a:t>
            </a:r>
            <a:endParaRPr lang="en-GB"/>
          </a:p>
          <a:p>
            <a:r>
              <a:rPr lang="en-GB"/>
              <a:t>Version plus </a:t>
            </a:r>
            <a:r>
              <a:rPr lang="en-GB" err="1"/>
              <a:t>réaliste</a:t>
            </a:r>
            <a:r>
              <a:rPr lang="en-GB"/>
              <a:t> et </a:t>
            </a:r>
            <a:r>
              <a:rPr lang="en-GB" err="1"/>
              <a:t>complète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E6DF-B14C-42F9-9038-7F61AD0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E76AD-AA79-4751-8EBC-62C2BC0B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C3FF-AC34-4060-9D5E-89D0EFB1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EA714-26A2-7315-815E-A3DC15E5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064"/>
            <a:ext cx="10515600" cy="5524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latin typeface="Bodoni MT"/>
              </a:rPr>
              <a:t>Objectifs: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latin typeface="Bodoni MT"/>
              </a:rPr>
              <a:t>S'assurer que la demande en hydrogène des HRS est respectée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latin typeface="Bodoni MT"/>
              </a:rPr>
              <a:t>Trouver le nombre minimal de places de parking et de trailers nécessaires pour assurer la demande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latin typeface="Bodoni MT"/>
              </a:rPr>
              <a:t>Minimiser le temps passé par les </a:t>
            </a:r>
            <a:r>
              <a:rPr lang="fr-FR" sz="2000" err="1">
                <a:latin typeface="Bodoni MT"/>
              </a:rPr>
              <a:t>trailers</a:t>
            </a:r>
            <a:r>
              <a:rPr lang="fr-FR" sz="2000">
                <a:latin typeface="Bodoni MT"/>
              </a:rPr>
              <a:t> au FC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2000">
                <a:latin typeface="Bodoni MT"/>
              </a:rPr>
              <a:t>Eviter au maximum le gaspillage</a:t>
            </a: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98A66-833F-FF49-D76B-0C709FC7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B98E5-C517-D639-63CE-12B3007D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err="1"/>
              <a:t>Projet</a:t>
            </a:r>
            <a:r>
              <a:rPr lang="en-GB"/>
              <a:t> de ST7 – Groupe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C4FAF-F283-7AAF-B2B2-4029A4E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0BCEE8-4509-0941-3256-CB0D51E4373D}"/>
              </a:ext>
            </a:extLst>
          </p:cNvPr>
          <p:cNvSpPr txBox="1"/>
          <p:nvPr/>
        </p:nvSpPr>
        <p:spPr>
          <a:xfrm>
            <a:off x="302302" y="152400"/>
            <a:ext cx="5978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doni MT"/>
              </a:rPr>
              <a:t>II. Le modèle conceptuel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DEA3E7-CF14-4D43-88BD-38B907D2F373}"/>
              </a:ext>
            </a:extLst>
          </p:cNvPr>
          <p:cNvSpPr/>
          <p:nvPr/>
        </p:nvSpPr>
        <p:spPr>
          <a:xfrm>
            <a:off x="6352745" y="3869383"/>
            <a:ext cx="532576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>
                <a:latin typeface="Bodoni MT"/>
              </a:rPr>
              <a:t>Sorties: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1900">
                <a:latin typeface="Bodoni MT"/>
              </a:rPr>
              <a:t>Taux d'utilisation de chaque HRS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1900">
                <a:latin typeface="Bodoni MT"/>
              </a:rPr>
              <a:t>Temps moyen passé au FC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1900">
                <a:latin typeface="Bodoni MT"/>
              </a:rPr>
              <a:t>Quantité d'hydrogène moyenne restante lors d'une nouvelle livraison.</a:t>
            </a:r>
            <a:endParaRPr lang="fr-FR" sz="19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D19473-5D71-DE4C-82DA-17E373F70842}"/>
              </a:ext>
            </a:extLst>
          </p:cNvPr>
          <p:cNvSpPr/>
          <p:nvPr/>
        </p:nvSpPr>
        <p:spPr>
          <a:xfrm>
            <a:off x="513492" y="3869383"/>
            <a:ext cx="532576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>
                <a:latin typeface="Bodoni MT"/>
              </a:rPr>
              <a:t>Entrées: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sz="1900">
                <a:latin typeface="Bodoni MT"/>
              </a:rPr>
              <a:t>Nombre de </a:t>
            </a:r>
            <a:r>
              <a:rPr lang="fr-FR" sz="1900" err="1">
                <a:latin typeface="Bodoni MT"/>
              </a:rPr>
              <a:t>trailers</a:t>
            </a:r>
            <a:endParaRPr lang="fr-FR" sz="1900"/>
          </a:p>
          <a:p>
            <a:pPr>
              <a:buFont typeface="Wingdings" panose="020B0604020202020204" pitchFamily="34" charset="0"/>
              <a:buChar char="Ø"/>
            </a:pPr>
            <a:r>
              <a:rPr lang="fr-FR" sz="1900">
                <a:latin typeface="Bodoni MT"/>
              </a:rPr>
              <a:t>Nombre de places de parking (à répartir entre vide et plein)</a:t>
            </a:r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355534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4DA0DD-0224-4053-B35E-53883098F09E}"/>
              </a:ext>
            </a:extLst>
          </p:cNvPr>
          <p:cNvSpPr txBox="1"/>
          <p:nvPr/>
        </p:nvSpPr>
        <p:spPr>
          <a:xfrm>
            <a:off x="113145" y="146357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odoni MT" panose="02070603080606020203" pitchFamily="18" charset="0"/>
              </a:rPr>
              <a:t>II. Le modèle conceptuel</a:t>
            </a:r>
            <a:endParaRPr lang="en-GB" sz="2000">
              <a:latin typeface="Bodoni MT" panose="02070603080606020203" pitchFamily="18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D760986-F6BB-4003-87FC-C182094B9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" y="1119187"/>
            <a:ext cx="11934693" cy="470919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EAF0E6D-A81D-493E-9D8E-CD2BA28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01/04/2022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480005-D1C3-4114-98C5-182325F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Projet de ST7 – Groupe 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4FE191A-FE3F-46E7-86D6-6D4EC346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95A0-B20E-4D13-95A8-F1BBDA41100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5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2FAD651E8864E8D274B8692F05F62" ma:contentTypeVersion="2" ma:contentTypeDescription="Crée un document." ma:contentTypeScope="" ma:versionID="b1c518df7f230fe320b463fbb52d30b9">
  <xsd:schema xmlns:xsd="http://www.w3.org/2001/XMLSchema" xmlns:xs="http://www.w3.org/2001/XMLSchema" xmlns:p="http://schemas.microsoft.com/office/2006/metadata/properties" xmlns:ns2="696b99ec-6f08-47e7-a5f2-77e3f2b1db60" targetNamespace="http://schemas.microsoft.com/office/2006/metadata/properties" ma:root="true" ma:fieldsID="cbb77e6f86241a6815663706aa9a364c" ns2:_="">
    <xsd:import namespace="696b99ec-6f08-47e7-a5f2-77e3f2b1db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b99ec-6f08-47e7-a5f2-77e3f2b1d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64B6F-69ED-4867-93A1-FC7B1B7FD0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15C33D-CB8E-4498-BFBD-C3EA3D4024B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96b99ec-6f08-47e7-a5f2-77e3f2b1db6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5AE3BF-1F4C-45CB-85F7-BD5A122F7988}">
  <ds:schemaRefs>
    <ds:schemaRef ds:uri="696b99ec-6f08-47e7-a5f2-77e3f2b1db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1030</Words>
  <Application>Microsoft Office PowerPoint</Application>
  <PresentationFormat>Grand écran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Bodoni MT</vt:lpstr>
      <vt:lpstr>Calibri</vt:lpstr>
      <vt:lpstr>Calibri Light</vt:lpstr>
      <vt:lpstr>Wingdings</vt:lpstr>
      <vt:lpstr>Office Theme</vt:lpstr>
      <vt:lpstr>Projet Air Liquide – Groupe 3</vt:lpstr>
      <vt:lpstr>Résumé de nos travaux:</vt:lpstr>
      <vt:lpstr>I. Contexte</vt:lpstr>
      <vt:lpstr>Objectifs du client :</vt:lpstr>
      <vt:lpstr>Comment répondre à leurs attentes ?</vt:lpstr>
      <vt:lpstr>Présentation PowerPoint</vt:lpstr>
      <vt:lpstr>II. Le(s) modèle(s) conceptuel(s) </vt:lpstr>
      <vt:lpstr>Présentation PowerPoint</vt:lpstr>
      <vt:lpstr>Présentation PowerPoint</vt:lpstr>
      <vt:lpstr>Présentation PowerPoint</vt:lpstr>
      <vt:lpstr>III. Du concept au concret…</vt:lpstr>
      <vt:lpstr>Les distributions : Temps de trajet</vt:lpstr>
      <vt:lpstr>Les distributions : Durée de consommation</vt:lpstr>
      <vt:lpstr>Les chauffeurs : Point DRH</vt:lpstr>
      <vt:lpstr>Les HRS : Consommation</vt:lpstr>
      <vt:lpstr>Les HRS : Commande d’hydrogène</vt:lpstr>
      <vt:lpstr>IV. Exploitation des résultats</vt:lpstr>
      <vt:lpstr>Présentation PowerPoint</vt:lpstr>
      <vt:lpstr>Etude de sensibilité </vt:lpstr>
      <vt:lpstr>V. Nos conclusions</vt:lpstr>
      <vt:lpstr>Présentation PowerPoint</vt:lpstr>
      <vt:lpstr>Présentation PowerPoint</vt:lpstr>
      <vt:lpstr>Présentation PowerPoint</vt:lpstr>
      <vt:lpstr>Présentation PowerPoint</vt:lpstr>
      <vt:lpstr>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Rene (Student at CentraleSupelec)</dc:creator>
  <cp:lastModifiedBy>Lola Courty (Student at CentraleSupelec)</cp:lastModifiedBy>
  <cp:revision>4</cp:revision>
  <dcterms:created xsi:type="dcterms:W3CDTF">2022-03-30T09:28:10Z</dcterms:created>
  <dcterms:modified xsi:type="dcterms:W3CDTF">2023-03-01T05:27:01Z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0x010100C662FAD651E8864E8D274B8692F05F62</vt:lpwstr>
  </property>
</Properties>
</file>